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2918400" cy="219456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F53D28-D1AB-402D-BC05-6848C9AA21D5}" v="180" dt="2026-02-15T14:45:52.929"/>
    <p1510:client id="{2677F0BD-5DFF-4868-8BCE-D8122DC49211}" v="975" dt="2026-02-15T17:05:07.388"/>
    <p1510:client id="{AE33CC4F-4961-48BF-9AC4-0572F5ADCFF5}" v="94" dt="2026-02-15T14:19:12.398"/>
    <p1510:client id="{CC9B4DC1-86D2-44E4-ADD0-9D35DE001BFF}" v="376" dt="2026-02-15T17:56:25.3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114800" y="3591562"/>
            <a:ext cx="24688800" cy="764032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4114800" y="11526522"/>
            <a:ext cx="24688800" cy="5298438"/>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5" y="5471163"/>
            <a:ext cx="28392120" cy="9128758"/>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2245995" y="14686283"/>
            <a:ext cx="28392120" cy="4800598"/>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2263140" y="5842000"/>
            <a:ext cx="13990320" cy="139242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16664940" y="5842000"/>
            <a:ext cx="13990320" cy="139242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168401"/>
            <a:ext cx="28392120" cy="4241802"/>
          </a:xfrm>
        </p:spPr>
        <p:txBody>
          <a:bodyPr/>
          <a:lstStyle/>
          <a:p>
            <a:r>
              <a:rPr lang="en-GB"/>
              <a:t>Click to edit Master title style</a:t>
            </a:r>
          </a:p>
        </p:txBody>
      </p:sp>
      <p:sp>
        <p:nvSpPr>
          <p:cNvPr id="3" name="Text Placeholder 2"/>
          <p:cNvSpPr>
            <a:spLocks noGrp="1"/>
          </p:cNvSpPr>
          <p:nvPr>
            <p:ph type="body" idx="1"/>
          </p:nvPr>
        </p:nvSpPr>
        <p:spPr>
          <a:xfrm>
            <a:off x="2267429" y="5379722"/>
            <a:ext cx="13926025" cy="263651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267429" y="8016240"/>
            <a:ext cx="13926025" cy="117906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6664940" y="5379722"/>
            <a:ext cx="13994608" cy="263651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6664940" y="8016240"/>
            <a:ext cx="13994608" cy="117906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9" y="1463040"/>
            <a:ext cx="10617040" cy="512064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13994608" y="3159762"/>
            <a:ext cx="16664940" cy="155956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2267429" y="6583680"/>
            <a:ext cx="10617040" cy="1219708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9" y="1463040"/>
            <a:ext cx="10617040" cy="512064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13994608" y="3159762"/>
            <a:ext cx="16664940" cy="1559560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2267429" y="6583680"/>
            <a:ext cx="10617040" cy="1219708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0" y="1168400"/>
            <a:ext cx="7098030" cy="18597882"/>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2263140" y="1168400"/>
            <a:ext cx="20882610" cy="1859788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1168401"/>
            <a:ext cx="28392120" cy="4241802"/>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2263140" y="5842000"/>
            <a:ext cx="28392120" cy="139242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263140" y="20340322"/>
            <a:ext cx="7406640" cy="1168400"/>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10904220" y="20340322"/>
            <a:ext cx="11109960" cy="1168400"/>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3248620" y="20340322"/>
            <a:ext cx="7406640" cy="1168400"/>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medium.com/productivity-skills/emotional-intelligence-the-deep-dive-into-understanding-and-mastering-your-emotions-b3bcdc821f13"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hftp.org/blog/unleash-your-leadership-potential-how-emotional-intelligence-elevates-success" TargetMode="External"/><Relationship Id="rId5" Type="http://schemas.openxmlformats.org/officeDocument/2006/relationships/hyperlink" Target="https://www.oreilly.com/library/view/the-growth-mindset/9781119421979/c07.xhtml"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763" y="-4217"/>
            <a:ext cx="32949376" cy="588276"/>
          </a:xfrm>
          <a:solidFill>
            <a:schemeClr val="accent4">
              <a:lumMod val="20000"/>
              <a:lumOff val="80000"/>
            </a:schemeClr>
          </a:solidFill>
        </p:spPr>
        <p:txBody>
          <a:bodyPr vert="horz" lIns="91440" tIns="45720" rIns="91440" bIns="45720" rtlCol="0" anchor="t">
            <a:noAutofit/>
          </a:bodyPr>
          <a:lstStyle>
            <a:defPPr>
              <a:defRPr lang="en-GB"/>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r>
              <a:rPr lang="en-GB" sz="4000" b="1" dirty="0">
                <a:latin typeface="Times New Roman"/>
                <a:cs typeface="Times New Roman"/>
              </a:rPr>
              <a:t>                                                          EMOTIONAL INTELLIGENCE: KNOWING YOURSELF TO WORK BETTER WITH OTHERS</a:t>
            </a:r>
            <a:endParaRPr lang="en-US" sz="4000" b="1" dirty="0">
              <a:latin typeface="Times New Roman"/>
              <a:cs typeface="Times New Roman"/>
            </a:endParaRPr>
          </a:p>
        </p:txBody>
      </p:sp>
      <p:sp>
        <p:nvSpPr>
          <p:cNvPr id="7" name="Subtitle 2">
            <a:extLst>
              <a:ext uri="{FF2B5EF4-FFF2-40B4-BE49-F238E27FC236}">
                <a16:creationId xmlns:a16="http://schemas.microsoft.com/office/drawing/2014/main" id="{5D265864-44E1-2558-7743-CB2DAD409330}"/>
              </a:ext>
            </a:extLst>
          </p:cNvPr>
          <p:cNvSpPr txBox="1">
            <a:spLocks/>
          </p:cNvSpPr>
          <p:nvPr/>
        </p:nvSpPr>
        <p:spPr>
          <a:xfrm>
            <a:off x="54255" y="6056407"/>
            <a:ext cx="8183037" cy="2367833"/>
          </a:xfrm>
          <a:prstGeom prst="rect">
            <a:avLst/>
          </a:prstGeom>
          <a:solidFill>
            <a:schemeClr val="accent2">
              <a:lumMod val="20000"/>
              <a:lumOff val="80000"/>
            </a:schemeClr>
          </a:solidFill>
        </p:spPr>
        <p:txBody>
          <a:bodyPr vert="horz" lIns="91440" tIns="45720" rIns="91440" bIns="45720" rtlCol="0" anchor="t">
            <a:noAutofit/>
          </a:bodyPr>
          <a:lstStyle>
            <a:defPPr>
              <a:defRPr lang="en-GB"/>
            </a:defPPr>
            <a:lvl1pPr marL="0" indent="0" algn="l" defTabSz="2633472" rtl="0" eaLnBrk="1" latinLnBrk="0" hangingPunct="1">
              <a:lnSpc>
                <a:spcPct val="90000"/>
              </a:lnSpc>
              <a:spcBef>
                <a:spcPts val="1000"/>
              </a:spcBef>
              <a:buFont typeface="Arial" panose="020B0604020202020204" pitchFamily="34" charset="0"/>
              <a:buNone/>
              <a:defRPr sz="5184" kern="1200">
                <a:solidFill>
                  <a:schemeClr val="tx1"/>
                </a:solidFill>
                <a:latin typeface="+mn-lt"/>
                <a:ea typeface="+mn-ea"/>
                <a:cs typeface="+mn-cs"/>
              </a:defRPr>
            </a:lvl1pPr>
            <a:lvl2pPr marL="1316736"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2pPr>
            <a:lvl3pPr marL="2633472"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3pPr>
            <a:lvl4pPr marL="3950208"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4pPr>
            <a:lvl5pPr marL="5266944"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5pPr>
            <a:lvl6pPr marL="6583680"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6pPr>
            <a:lvl7pPr marL="7900416"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7pPr>
            <a:lvl8pPr marL="9217152"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8pPr>
            <a:lvl9pPr marL="10533888"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9pPr>
          </a:lstStyle>
          <a:p>
            <a:r>
              <a:rPr lang="en-GB" sz="3500" dirty="0">
                <a:latin typeface="Times"/>
                <a:cs typeface="Times"/>
              </a:rPr>
              <a:t>Emotional Intelligence (EI) is the ability to understand and effectively utilise </a:t>
            </a:r>
            <a:r>
              <a:rPr lang="en-GB" sz="3500" dirty="0" err="1">
                <a:latin typeface="Times"/>
                <a:cs typeface="Times"/>
              </a:rPr>
              <a:t>emotionsm</a:t>
            </a:r>
            <a:r>
              <a:rPr lang="en-GB" sz="3500" dirty="0">
                <a:latin typeface="Times"/>
                <a:cs typeface="Times"/>
              </a:rPr>
              <a:t> which makes people calm, communicate well, and working cooperatively (Raju, 2025).</a:t>
            </a:r>
          </a:p>
        </p:txBody>
      </p:sp>
      <p:sp>
        <p:nvSpPr>
          <p:cNvPr id="9" name="Subtitle 2">
            <a:extLst>
              <a:ext uri="{FF2B5EF4-FFF2-40B4-BE49-F238E27FC236}">
                <a16:creationId xmlns:a16="http://schemas.microsoft.com/office/drawing/2014/main" id="{CB331B36-BF34-A989-BED2-30A138801299}"/>
              </a:ext>
            </a:extLst>
          </p:cNvPr>
          <p:cNvSpPr txBox="1">
            <a:spLocks/>
          </p:cNvSpPr>
          <p:nvPr/>
        </p:nvSpPr>
        <p:spPr>
          <a:xfrm>
            <a:off x="54926" y="5476259"/>
            <a:ext cx="7176428" cy="589363"/>
          </a:xfrm>
          <a:prstGeom prst="rect">
            <a:avLst/>
          </a:prstGeom>
          <a:solidFill>
            <a:schemeClr val="bg1">
              <a:lumMod val="85000"/>
            </a:schemeClr>
          </a:solidFill>
        </p:spPr>
        <p:txBody>
          <a:bodyPr vert="horz" lIns="91440" tIns="45720" rIns="91440" bIns="45720" rtlCol="0" anchor="t">
            <a:normAutofit/>
          </a:bodyPr>
          <a:lstStyle>
            <a:defPPr>
              <a:defRPr lang="en-GB"/>
            </a:defPPr>
            <a:lvl1pPr marL="0" indent="0" algn="l" defTabSz="2633472" rtl="0" eaLnBrk="1" latinLnBrk="0" hangingPunct="1">
              <a:lnSpc>
                <a:spcPct val="90000"/>
              </a:lnSpc>
              <a:spcBef>
                <a:spcPts val="1000"/>
              </a:spcBef>
              <a:buFont typeface="Arial" panose="020B0604020202020204" pitchFamily="34" charset="0"/>
              <a:buNone/>
              <a:defRPr sz="5184" kern="1200">
                <a:solidFill>
                  <a:schemeClr val="tx1"/>
                </a:solidFill>
                <a:latin typeface="+mn-lt"/>
                <a:ea typeface="+mn-ea"/>
                <a:cs typeface="+mn-cs"/>
              </a:defRPr>
            </a:lvl1pPr>
            <a:lvl2pPr marL="1316736"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2pPr>
            <a:lvl3pPr marL="2633472"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3pPr>
            <a:lvl4pPr marL="3950208"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4pPr>
            <a:lvl5pPr marL="5266944"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5pPr>
            <a:lvl6pPr marL="6583680"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6pPr>
            <a:lvl7pPr marL="7900416"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7pPr>
            <a:lvl8pPr marL="9217152"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8pPr>
            <a:lvl9pPr marL="10533888" indent="0" algn="l" defTabSz="2633472" rtl="0" eaLnBrk="1" latinLnBrk="0" hangingPunct="1">
              <a:lnSpc>
                <a:spcPct val="90000"/>
              </a:lnSpc>
              <a:spcBef>
                <a:spcPts val="500"/>
              </a:spcBef>
              <a:buFont typeface="Arial" panose="020B0604020202020204" pitchFamily="34" charset="0"/>
              <a:buNone/>
              <a:defRPr sz="5184" kern="1200">
                <a:solidFill>
                  <a:schemeClr val="tx1"/>
                </a:solidFill>
                <a:latin typeface="+mn-lt"/>
                <a:ea typeface="+mn-ea"/>
                <a:cs typeface="+mn-cs"/>
              </a:defRPr>
            </a:lvl9pPr>
          </a:lstStyle>
          <a:p>
            <a:r>
              <a:rPr lang="en-GB" sz="3500" b="1">
                <a:latin typeface="Times New Roman"/>
                <a:cs typeface="Times New Roman"/>
              </a:rPr>
              <a:t>                Introduction</a:t>
            </a:r>
            <a:endParaRPr lang="en-US" sz="3500" b="1">
              <a:latin typeface="Times New Roman"/>
              <a:cs typeface="Times New Roman"/>
            </a:endParaRPr>
          </a:p>
        </p:txBody>
      </p:sp>
      <p:pic>
        <p:nvPicPr>
          <p:cNvPr id="10" name="Picture 9" descr="A poster with a head with a heart in it&#10;&#10;AI-generated content may be incorrect.">
            <a:extLst>
              <a:ext uri="{FF2B5EF4-FFF2-40B4-BE49-F238E27FC236}">
                <a16:creationId xmlns:a16="http://schemas.microsoft.com/office/drawing/2014/main" id="{AA2690E6-5834-A8DC-B59E-AF8DD3D53454}"/>
              </a:ext>
            </a:extLst>
          </p:cNvPr>
          <p:cNvPicPr>
            <a:picLocks noChangeAspect="1"/>
          </p:cNvPicPr>
          <p:nvPr/>
        </p:nvPicPr>
        <p:blipFill>
          <a:blip r:embed="rId2"/>
          <a:stretch>
            <a:fillRect/>
          </a:stretch>
        </p:blipFill>
        <p:spPr>
          <a:xfrm>
            <a:off x="41009" y="8426873"/>
            <a:ext cx="8199052" cy="3036816"/>
          </a:xfrm>
          <a:prstGeom prst="rect">
            <a:avLst/>
          </a:prstGeom>
        </p:spPr>
      </p:pic>
      <p:sp>
        <p:nvSpPr>
          <p:cNvPr id="2" name="TextBox 1">
            <a:extLst>
              <a:ext uri="{FF2B5EF4-FFF2-40B4-BE49-F238E27FC236}">
                <a16:creationId xmlns:a16="http://schemas.microsoft.com/office/drawing/2014/main" id="{733BE7CA-96C5-989C-672C-D4D61C917B7A}"/>
              </a:ext>
            </a:extLst>
          </p:cNvPr>
          <p:cNvSpPr txBox="1"/>
          <p:nvPr/>
        </p:nvSpPr>
        <p:spPr>
          <a:xfrm>
            <a:off x="-20317" y="11469970"/>
            <a:ext cx="5857661" cy="630942"/>
          </a:xfrm>
          <a:prstGeom prst="rect">
            <a:avLst/>
          </a:prstGeom>
          <a:solidFill>
            <a:schemeClr val="tx2">
              <a:lumMod val="10000"/>
              <a:lumOff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i="1">
                <a:latin typeface="Times New Roman"/>
                <a:cs typeface="Times New Roman"/>
              </a:rPr>
              <a:t>Raju (2025)</a:t>
            </a:r>
            <a:r>
              <a:rPr sz="3500" b="1" i="1">
                <a:latin typeface="Times New Roman"/>
                <a:cs typeface="Times New Roman"/>
              </a:rPr>
              <a:t> </a:t>
            </a:r>
            <a:endParaRPr lang="en-GB" sz="3500" b="1" i="1">
              <a:latin typeface="Times New Roman"/>
              <a:cs typeface="Times New Roman"/>
            </a:endParaRPr>
          </a:p>
        </p:txBody>
      </p:sp>
      <p:sp>
        <p:nvSpPr>
          <p:cNvPr id="4" name="TextBox 3">
            <a:extLst>
              <a:ext uri="{FF2B5EF4-FFF2-40B4-BE49-F238E27FC236}">
                <a16:creationId xmlns:a16="http://schemas.microsoft.com/office/drawing/2014/main" id="{B39E753B-F538-E599-8405-B4926ECFD085}"/>
              </a:ext>
            </a:extLst>
          </p:cNvPr>
          <p:cNvSpPr txBox="1"/>
          <p:nvPr/>
        </p:nvSpPr>
        <p:spPr>
          <a:xfrm>
            <a:off x="-20626" y="12129678"/>
            <a:ext cx="8177578" cy="2785378"/>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dirty="0">
                <a:latin typeface="Times New Roman"/>
                <a:cs typeface="Times New Roman"/>
              </a:rPr>
              <a:t>The quote by Daniel Goleman, which this poster is based on, means that if you do not understand your own emotions, you will not be able to understand other people either (Capozzi, 2017).</a:t>
            </a:r>
            <a:r>
              <a:rPr sz="3500" dirty="0">
                <a:latin typeface="Times New Roman"/>
                <a:cs typeface="Times New Roman"/>
              </a:rPr>
              <a:t> </a:t>
            </a:r>
            <a:endParaRPr lang="en-GB" sz="3500" dirty="0">
              <a:latin typeface="Times New Roman"/>
              <a:cs typeface="Times New Roman"/>
            </a:endParaRPr>
          </a:p>
        </p:txBody>
      </p:sp>
      <p:sp>
        <p:nvSpPr>
          <p:cNvPr id="8" name="TextBox 7">
            <a:extLst>
              <a:ext uri="{FF2B5EF4-FFF2-40B4-BE49-F238E27FC236}">
                <a16:creationId xmlns:a16="http://schemas.microsoft.com/office/drawing/2014/main" id="{06036168-EFAD-790B-D872-7D8EF647D0ED}"/>
              </a:ext>
            </a:extLst>
          </p:cNvPr>
          <p:cNvSpPr txBox="1"/>
          <p:nvPr/>
        </p:nvSpPr>
        <p:spPr>
          <a:xfrm>
            <a:off x="61261" y="14927676"/>
            <a:ext cx="8174496" cy="1210494"/>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a:latin typeface="Times New Roman"/>
                <a:cs typeface="Times New Roman"/>
              </a:rPr>
              <a:t>      Method – Research Approach</a:t>
            </a:r>
          </a:p>
          <a:p>
            <a:pPr algn="ctr"/>
            <a:endParaRPr lang="en-GB" sz="3500" b="1">
              <a:latin typeface="Times New Roman"/>
              <a:cs typeface="Times New Roman"/>
            </a:endParaRPr>
          </a:p>
        </p:txBody>
      </p:sp>
      <p:sp>
        <p:nvSpPr>
          <p:cNvPr id="11" name="TextBox 10">
            <a:extLst>
              <a:ext uri="{FF2B5EF4-FFF2-40B4-BE49-F238E27FC236}">
                <a16:creationId xmlns:a16="http://schemas.microsoft.com/office/drawing/2014/main" id="{8799846B-F527-E52D-96BE-1AF91BD50D10}"/>
              </a:ext>
            </a:extLst>
          </p:cNvPr>
          <p:cNvSpPr txBox="1"/>
          <p:nvPr/>
        </p:nvSpPr>
        <p:spPr>
          <a:xfrm>
            <a:off x="61260" y="15632945"/>
            <a:ext cx="8177578" cy="6555641"/>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dirty="0">
                <a:latin typeface="Times New Roman"/>
                <a:cs typeface="Times New Roman"/>
              </a:rPr>
              <a:t>To develop this poster, I researched theoretical and practical sources on EI and mindfulness. I read books on EI, such as Daniel Goleman's books, and journal articles on the role of emotions in learning and working. I also read theories on EI to understand different theories on EI. I adopted a reflective practice approach by considering my own experiences as a student, how I deal with pressure and deadlines, and interacting  with others at school.</a:t>
            </a:r>
          </a:p>
        </p:txBody>
      </p:sp>
      <p:sp>
        <p:nvSpPr>
          <p:cNvPr id="12" name="TextBox 11">
            <a:extLst>
              <a:ext uri="{FF2B5EF4-FFF2-40B4-BE49-F238E27FC236}">
                <a16:creationId xmlns:a16="http://schemas.microsoft.com/office/drawing/2014/main" id="{5D31E7D1-1C50-6188-BDF8-D6F9A3EA0ACF}"/>
              </a:ext>
            </a:extLst>
          </p:cNvPr>
          <p:cNvSpPr txBox="1"/>
          <p:nvPr/>
        </p:nvSpPr>
        <p:spPr>
          <a:xfrm>
            <a:off x="8239141" y="1901553"/>
            <a:ext cx="6967440" cy="2867264"/>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dirty="0">
                <a:latin typeface="Times New Roman"/>
                <a:cs typeface="Times New Roman"/>
              </a:rPr>
              <a:t>According to </a:t>
            </a:r>
            <a:r>
              <a:rPr lang="en-GB" sz="3500" dirty="0" err="1">
                <a:latin typeface="Times New Roman"/>
                <a:cs typeface="Times New Roman"/>
              </a:rPr>
              <a:t>Kuhlen</a:t>
            </a:r>
            <a:r>
              <a:rPr lang="en-GB" sz="3500" dirty="0">
                <a:latin typeface="Times New Roman"/>
                <a:cs typeface="Times New Roman"/>
              </a:rPr>
              <a:t> (2024) EI is composed of self-awareness, self-regulation, motivation, empathy, and social skills.  </a:t>
            </a:r>
            <a:endParaRPr lang="en-US" sz="3500" dirty="0">
              <a:latin typeface="Times New Roman"/>
              <a:cs typeface="Times New Roman"/>
            </a:endParaRPr>
          </a:p>
          <a:p>
            <a:pPr algn="ctr"/>
            <a:endParaRPr lang="en-GB" sz="3500">
              <a:latin typeface="Times New Roman"/>
              <a:cs typeface="Times New Roman"/>
            </a:endParaRPr>
          </a:p>
        </p:txBody>
      </p:sp>
      <p:sp>
        <p:nvSpPr>
          <p:cNvPr id="13" name="TextBox 12">
            <a:extLst>
              <a:ext uri="{FF2B5EF4-FFF2-40B4-BE49-F238E27FC236}">
                <a16:creationId xmlns:a16="http://schemas.microsoft.com/office/drawing/2014/main" id="{1F82678C-734D-BBCA-01E9-FF7B0C673E2E}"/>
              </a:ext>
            </a:extLst>
          </p:cNvPr>
          <p:cNvSpPr txBox="1"/>
          <p:nvPr/>
        </p:nvSpPr>
        <p:spPr>
          <a:xfrm>
            <a:off x="8239450" y="581826"/>
            <a:ext cx="6967131" cy="1169551"/>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dirty="0">
                <a:latin typeface="Times New Roman"/>
                <a:cs typeface="Times New Roman"/>
              </a:rPr>
              <a:t>               </a:t>
            </a:r>
            <a:r>
              <a:rPr lang="en-GB" sz="3500" b="1" baseline="0" dirty="0">
                <a:latin typeface="Times New Roman"/>
                <a:cs typeface="Times New Roman"/>
              </a:rPr>
              <a:t>Developing EI </a:t>
            </a:r>
            <a:endParaRPr lang="en-GB" dirty="0"/>
          </a:p>
          <a:p>
            <a:pPr algn="ctr"/>
            <a:endParaRPr lang="en-GB" sz="3500" b="1">
              <a:latin typeface="Times New Roman"/>
              <a:cs typeface="Times New Roman"/>
            </a:endParaRPr>
          </a:p>
        </p:txBody>
      </p:sp>
      <p:pic>
        <p:nvPicPr>
          <p:cNvPr id="14" name="Picture 13" descr="A diagram of emotional intelligence&#10;&#10;AI-generated content may be incorrect.">
            <a:extLst>
              <a:ext uri="{FF2B5EF4-FFF2-40B4-BE49-F238E27FC236}">
                <a16:creationId xmlns:a16="http://schemas.microsoft.com/office/drawing/2014/main" id="{8FB764EF-6B98-5325-C9E1-1E959AA8FFCF}"/>
              </a:ext>
            </a:extLst>
          </p:cNvPr>
          <p:cNvPicPr>
            <a:picLocks noChangeAspect="1"/>
          </p:cNvPicPr>
          <p:nvPr/>
        </p:nvPicPr>
        <p:blipFill>
          <a:blip r:embed="rId3"/>
          <a:stretch>
            <a:fillRect/>
          </a:stretch>
        </p:blipFill>
        <p:spPr>
          <a:xfrm>
            <a:off x="8248865" y="4461138"/>
            <a:ext cx="6958672" cy="4928442"/>
          </a:xfrm>
          <a:prstGeom prst="rect">
            <a:avLst/>
          </a:prstGeom>
        </p:spPr>
      </p:pic>
      <p:sp>
        <p:nvSpPr>
          <p:cNvPr id="15" name="TextBox 14">
            <a:extLst>
              <a:ext uri="{FF2B5EF4-FFF2-40B4-BE49-F238E27FC236}">
                <a16:creationId xmlns:a16="http://schemas.microsoft.com/office/drawing/2014/main" id="{C4CE0664-4552-9888-BC9E-6DB9E0096F24}"/>
              </a:ext>
            </a:extLst>
          </p:cNvPr>
          <p:cNvSpPr txBox="1"/>
          <p:nvPr/>
        </p:nvSpPr>
        <p:spPr>
          <a:xfrm>
            <a:off x="8239451" y="9506278"/>
            <a:ext cx="7095195" cy="1169551"/>
          </a:xfrm>
          <a:prstGeom prst="rect">
            <a:avLst/>
          </a:prstGeom>
          <a:solidFill>
            <a:schemeClr val="tx2">
              <a:lumMod val="10000"/>
              <a:lumOff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i="1">
                <a:latin typeface="Times New Roman"/>
                <a:cs typeface="Times New Roman"/>
              </a:rPr>
              <a:t>Kuhlen (2024).</a:t>
            </a:r>
            <a:r>
              <a:rPr sz="3500" b="1" i="1">
                <a:latin typeface="Times New Roman"/>
                <a:cs typeface="Times New Roman"/>
              </a:rPr>
              <a:t> </a:t>
            </a:r>
            <a:endParaRPr lang="en-GB" sz="3500" b="1" i="1">
              <a:latin typeface="Times New Roman"/>
              <a:cs typeface="Times New Roman"/>
            </a:endParaRPr>
          </a:p>
          <a:p>
            <a:pPr algn="ctr"/>
            <a:endParaRPr lang="en-GB" sz="3500" b="1" i="1">
              <a:latin typeface="Times New Roman"/>
              <a:cs typeface="Times New Roman"/>
            </a:endParaRPr>
          </a:p>
        </p:txBody>
      </p:sp>
      <p:sp>
        <p:nvSpPr>
          <p:cNvPr id="16" name="TextBox 15">
            <a:extLst>
              <a:ext uri="{FF2B5EF4-FFF2-40B4-BE49-F238E27FC236}">
                <a16:creationId xmlns:a16="http://schemas.microsoft.com/office/drawing/2014/main" id="{C45FA0C2-82E9-D1A0-075A-375588CDC376}"/>
              </a:ext>
            </a:extLst>
          </p:cNvPr>
          <p:cNvSpPr txBox="1"/>
          <p:nvPr/>
        </p:nvSpPr>
        <p:spPr>
          <a:xfrm>
            <a:off x="8239447" y="10764697"/>
            <a:ext cx="7095199" cy="11403122"/>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dirty="0">
                <a:latin typeface="Times New Roman"/>
                <a:cs typeface="Times New Roman"/>
              </a:rPr>
              <a:t>As described by </a:t>
            </a:r>
            <a:r>
              <a:rPr lang="en-GB" sz="3500" dirty="0" err="1">
                <a:latin typeface="Times New Roman"/>
                <a:cs typeface="Times New Roman"/>
              </a:rPr>
              <a:t>Kuhlen</a:t>
            </a:r>
            <a:r>
              <a:rPr lang="en-GB" sz="3500" dirty="0">
                <a:latin typeface="Times New Roman"/>
                <a:cs typeface="Times New Roman"/>
              </a:rPr>
              <a:t> (2024), to begin building EI, an individual must be aware of their emotions and understand why they feel this way. Self-regulation helps an individual manage their impulses, such as being composed when working on a group project that has differences of opinion. Motivation assists the individual to concentrate on their objectives, hence enhancing their individual growth. Empathy assists an individual to understand their peers better, hence enhancing teamwork. Some of the steps that can be taken to develop EI include mindfulness meditation, and asking for feedback. These steps assist the individual to be more aware of their emotions and improve their interaction with other individuals.</a:t>
            </a:r>
          </a:p>
        </p:txBody>
      </p:sp>
      <p:sp>
        <p:nvSpPr>
          <p:cNvPr id="5" name="TextBox 4">
            <a:extLst>
              <a:ext uri="{FF2B5EF4-FFF2-40B4-BE49-F238E27FC236}">
                <a16:creationId xmlns:a16="http://schemas.microsoft.com/office/drawing/2014/main" id="{40AF66A4-479B-0FD9-6BCB-AA7BDCA82730}"/>
              </a:ext>
            </a:extLst>
          </p:cNvPr>
          <p:cNvSpPr txBox="1"/>
          <p:nvPr/>
        </p:nvSpPr>
        <p:spPr>
          <a:xfrm>
            <a:off x="16487831" y="581826"/>
            <a:ext cx="14726652" cy="1261884"/>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800" b="1">
                <a:latin typeface="Times New Roman"/>
                <a:ea typeface="Times New Roman"/>
                <a:cs typeface="Times New Roman"/>
              </a:rPr>
              <a:t>Reflection, Mindfulness, and Emotional Control as a Student </a:t>
            </a:r>
            <a:endParaRPr lang="en-US" sz="3800" b="1">
              <a:latin typeface="Times New Roman"/>
              <a:cs typeface="Times New Roman"/>
            </a:endParaRPr>
          </a:p>
          <a:p>
            <a:pPr algn="ctr"/>
            <a:endParaRPr lang="en-GB" sz="3800" b="1">
              <a:latin typeface="Times New Roman"/>
              <a:cs typeface="Times New Roman"/>
            </a:endParaRPr>
          </a:p>
        </p:txBody>
      </p:sp>
      <p:sp>
        <p:nvSpPr>
          <p:cNvPr id="17" name="TextBox 16">
            <a:extLst>
              <a:ext uri="{FF2B5EF4-FFF2-40B4-BE49-F238E27FC236}">
                <a16:creationId xmlns:a16="http://schemas.microsoft.com/office/drawing/2014/main" id="{F8AF267A-01A3-46F0-FFC9-6773761B00BC}"/>
              </a:ext>
            </a:extLst>
          </p:cNvPr>
          <p:cNvSpPr txBox="1"/>
          <p:nvPr/>
        </p:nvSpPr>
        <p:spPr>
          <a:xfrm>
            <a:off x="15247527" y="1245538"/>
            <a:ext cx="17568668" cy="4185761"/>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800" dirty="0">
                <a:ea typeface="+mn-lt"/>
                <a:cs typeface="+mn-lt"/>
              </a:rPr>
              <a:t>As a student, emotions like stress, anxiety, or low motivation can affect concentration, memory, and overall learning (Tyng et al., 2017). Therefore, by reflecting on my emotions, I am able to pinpoint the triggers, such as tests and deadlines. I am also able to manage my emotions by being mindful through activities such as deep breathing, meditation, and goal-setting. Indeed, tress is reduced with the use of planners and goal-setting, and positive affirmations, waiting before reacting, and journaling provide balance and improve focus in learning.</a:t>
            </a:r>
            <a:endParaRPr lang="en-GB" sz="3800"/>
          </a:p>
        </p:txBody>
      </p:sp>
      <p:sp>
        <p:nvSpPr>
          <p:cNvPr id="18" name="TextBox 17">
            <a:extLst>
              <a:ext uri="{FF2B5EF4-FFF2-40B4-BE49-F238E27FC236}">
                <a16:creationId xmlns:a16="http://schemas.microsoft.com/office/drawing/2014/main" id="{53F3DBF5-A5BF-7B14-B58A-274B50FCEC09}"/>
              </a:ext>
            </a:extLst>
          </p:cNvPr>
          <p:cNvSpPr txBox="1"/>
          <p:nvPr/>
        </p:nvSpPr>
        <p:spPr>
          <a:xfrm>
            <a:off x="15211817" y="5457460"/>
            <a:ext cx="5193026" cy="2431435"/>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800" b="1" i="1" dirty="0">
                <a:latin typeface="Times New Roman"/>
                <a:cs typeface="Times New Roman"/>
              </a:rPr>
              <a:t>An individual breathing deeply to relieve stress/anxiety</a:t>
            </a:r>
            <a:r>
              <a:rPr sz="3800" b="1" i="1" dirty="0">
                <a:latin typeface="Times New Roman"/>
                <a:cs typeface="Times New Roman"/>
              </a:rPr>
              <a:t> </a:t>
            </a:r>
            <a:endParaRPr lang="en-GB" sz="3800" b="1" i="1" dirty="0">
              <a:latin typeface="Times New Roman"/>
              <a:cs typeface="Times New Roman"/>
            </a:endParaRPr>
          </a:p>
          <a:p>
            <a:pPr algn="ctr"/>
            <a:endParaRPr lang="en-GB" sz="3800" b="1" i="1">
              <a:latin typeface="Times New Roman"/>
              <a:cs typeface="Times New Roman"/>
            </a:endParaRPr>
          </a:p>
        </p:txBody>
      </p:sp>
      <p:pic>
        <p:nvPicPr>
          <p:cNvPr id="19" name="Picture 18" descr="A person with her hands on her chest&#10;&#10;AI-generated content may be incorrect.">
            <a:extLst>
              <a:ext uri="{FF2B5EF4-FFF2-40B4-BE49-F238E27FC236}">
                <a16:creationId xmlns:a16="http://schemas.microsoft.com/office/drawing/2014/main" id="{D4BBB4FA-FE2E-67F0-0F4F-EB922C370899}"/>
              </a:ext>
            </a:extLst>
          </p:cNvPr>
          <p:cNvPicPr>
            <a:picLocks noChangeAspect="1"/>
          </p:cNvPicPr>
          <p:nvPr/>
        </p:nvPicPr>
        <p:blipFill>
          <a:blip r:embed="rId4"/>
          <a:stretch>
            <a:fillRect/>
          </a:stretch>
        </p:blipFill>
        <p:spPr>
          <a:xfrm>
            <a:off x="15187059" y="7783234"/>
            <a:ext cx="5176658" cy="4284558"/>
          </a:xfrm>
          <a:prstGeom prst="rect">
            <a:avLst/>
          </a:prstGeom>
        </p:spPr>
      </p:pic>
      <p:sp>
        <p:nvSpPr>
          <p:cNvPr id="20" name="TextBox 19">
            <a:extLst>
              <a:ext uri="{FF2B5EF4-FFF2-40B4-BE49-F238E27FC236}">
                <a16:creationId xmlns:a16="http://schemas.microsoft.com/office/drawing/2014/main" id="{C86D86CF-C450-7AFF-5179-CB49E8129526}"/>
              </a:ext>
            </a:extLst>
          </p:cNvPr>
          <p:cNvSpPr txBox="1"/>
          <p:nvPr/>
        </p:nvSpPr>
        <p:spPr>
          <a:xfrm>
            <a:off x="15178568" y="12068726"/>
            <a:ext cx="5188100" cy="1261884"/>
          </a:xfrm>
          <a:prstGeom prst="rect">
            <a:avLst/>
          </a:prstGeom>
          <a:solidFill>
            <a:schemeClr val="tx2">
              <a:lumMod val="10000"/>
              <a:lumOff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800" b="1" i="1"/>
              <a:t>Kosmin (2024)</a:t>
            </a:r>
            <a:r>
              <a:rPr sz="3800" b="1" i="1"/>
              <a:t> </a:t>
            </a:r>
            <a:endParaRPr lang="en-GB" sz="3800" b="1" i="1"/>
          </a:p>
          <a:p>
            <a:pPr algn="ctr"/>
            <a:endParaRPr lang="en-GB" sz="3800" b="1" i="1"/>
          </a:p>
        </p:txBody>
      </p:sp>
      <p:sp>
        <p:nvSpPr>
          <p:cNvPr id="22" name="TextBox 21">
            <a:extLst>
              <a:ext uri="{FF2B5EF4-FFF2-40B4-BE49-F238E27FC236}">
                <a16:creationId xmlns:a16="http://schemas.microsoft.com/office/drawing/2014/main" id="{3BF7789C-2904-2586-7113-F821217A3322}"/>
              </a:ext>
            </a:extLst>
          </p:cNvPr>
          <p:cNvSpPr txBox="1"/>
          <p:nvPr/>
        </p:nvSpPr>
        <p:spPr>
          <a:xfrm>
            <a:off x="21263727" y="5460849"/>
            <a:ext cx="10932781" cy="1846659"/>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800" b="1"/>
              <a:t>         Academic Success Factors and Addressing Challenges of EI</a:t>
            </a:r>
            <a:r>
              <a:rPr sz="3800" b="1"/>
              <a:t> </a:t>
            </a:r>
            <a:endParaRPr lang="en-GB" sz="3800" b="1"/>
          </a:p>
          <a:p>
            <a:pPr algn="ctr"/>
            <a:endParaRPr lang="en-GB" sz="3800" b="1"/>
          </a:p>
        </p:txBody>
      </p:sp>
      <p:sp>
        <p:nvSpPr>
          <p:cNvPr id="23" name="TextBox 22">
            <a:extLst>
              <a:ext uri="{FF2B5EF4-FFF2-40B4-BE49-F238E27FC236}">
                <a16:creationId xmlns:a16="http://schemas.microsoft.com/office/drawing/2014/main" id="{1391DE79-8CA0-A6CE-E668-3E12C5457DA2}"/>
              </a:ext>
            </a:extLst>
          </p:cNvPr>
          <p:cNvSpPr txBox="1"/>
          <p:nvPr/>
        </p:nvSpPr>
        <p:spPr>
          <a:xfrm>
            <a:off x="20369132" y="7284517"/>
            <a:ext cx="12568353" cy="6062917"/>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800" dirty="0">
                <a:latin typeface="Times New Roman"/>
                <a:cs typeface="Times New Roman"/>
              </a:rPr>
              <a:t>For academic success, factors of EI that are important include motivation, resilience, emotional control, and positive relationships with peers and teachers.  Some of the challenges include stress during exams, low self-confidence, and feeling overwhelmed. Some of the steps that can be taken to overcome these challenges include setting small goals, talking to friends or a tutor, taking breaks when feeling overwhelmed, and using positive self-talk to improve self-confidence (Bowen, 2019).</a:t>
            </a:r>
            <a:r>
              <a:rPr sz="3800" dirty="0">
                <a:latin typeface="Times New Roman"/>
                <a:cs typeface="Times New Roman"/>
              </a:rPr>
              <a:t> </a:t>
            </a:r>
            <a:endParaRPr lang="en-GB" sz="3800" dirty="0">
              <a:latin typeface="Times New Roman"/>
              <a:cs typeface="Times New Roman"/>
            </a:endParaRPr>
          </a:p>
          <a:p>
            <a:pPr algn="ctr"/>
            <a:endParaRPr lang="en-GB" sz="3800">
              <a:latin typeface="Times New Roman"/>
              <a:cs typeface="Times New Roman"/>
            </a:endParaRPr>
          </a:p>
        </p:txBody>
      </p:sp>
      <p:sp>
        <p:nvSpPr>
          <p:cNvPr id="26" name="TextBox 25">
            <a:extLst>
              <a:ext uri="{FF2B5EF4-FFF2-40B4-BE49-F238E27FC236}">
                <a16:creationId xmlns:a16="http://schemas.microsoft.com/office/drawing/2014/main" id="{16D4928A-DB46-B976-52B4-7CCBB644F0D8}"/>
              </a:ext>
            </a:extLst>
          </p:cNvPr>
          <p:cNvSpPr txBox="1"/>
          <p:nvPr/>
        </p:nvSpPr>
        <p:spPr>
          <a:xfrm>
            <a:off x="15170873" y="13329656"/>
            <a:ext cx="17727208" cy="8863965"/>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800" b="1" dirty="0"/>
              <a:t>References:</a:t>
            </a:r>
          </a:p>
          <a:p>
            <a:r>
              <a:rPr lang="en-GB" sz="3800" dirty="0"/>
              <a:t>Bowen, P.W. (2019)</a:t>
            </a:r>
            <a:r>
              <a:rPr lang="en-GB" sz="3800" i="1" dirty="0"/>
              <a:t> Emotional intelligence: Does it really matter?: A guide to coping with stressful experiences.</a:t>
            </a:r>
            <a:r>
              <a:rPr lang="en-GB" sz="3800" dirty="0"/>
              <a:t> Vernon Press.</a:t>
            </a:r>
          </a:p>
          <a:p>
            <a:r>
              <a:rPr lang="en-GB" sz="3800" dirty="0">
                <a:latin typeface="Times New Roman"/>
                <a:cs typeface="Times New Roman"/>
              </a:rPr>
              <a:t>Capozzi, R. (2017)</a:t>
            </a:r>
            <a:r>
              <a:rPr lang="en-GB" sz="3800" i="1" dirty="0">
                <a:latin typeface="Times New Roman"/>
                <a:cs typeface="Times New Roman"/>
              </a:rPr>
              <a:t> </a:t>
            </a:r>
            <a:r>
              <a:rPr lang="en" sz="3800" i="1" dirty="0">
                <a:latin typeface="Times New Roman"/>
                <a:cs typeface="Times New Roman"/>
              </a:rPr>
              <a:t>The Growth Mindset: Chapter 7 Emotional Intelligence.</a:t>
            </a:r>
            <a:r>
              <a:rPr lang="en" sz="3800" dirty="0">
                <a:latin typeface="Times New Roman"/>
                <a:cs typeface="Times New Roman"/>
              </a:rPr>
              <a:t> [E-Book] Available from; </a:t>
            </a:r>
            <a:r>
              <a:rPr lang="en" sz="3800" dirty="0">
                <a:latin typeface="Times New Roman"/>
                <a:cs typeface="Times New Roman"/>
                <a:hlinkClick r:id="rId5"/>
              </a:rPr>
              <a:t>https://www.oreilly.com/library/view/the-growth-mindset/9781119421979/c07.xhtml</a:t>
            </a:r>
            <a:r>
              <a:rPr lang="en" sz="3800" dirty="0">
                <a:latin typeface="Times New Roman"/>
                <a:cs typeface="Times New Roman"/>
              </a:rPr>
              <a:t>. [Accessed; February 06, 2026]. </a:t>
            </a:r>
            <a:endParaRPr lang="en-GB" sz="3800" dirty="0">
              <a:latin typeface="Times New Roman"/>
              <a:cs typeface="Times New Roman"/>
            </a:endParaRPr>
          </a:p>
          <a:p>
            <a:r>
              <a:rPr lang="en-GB" sz="3800" dirty="0" err="1">
                <a:latin typeface="Times New Roman"/>
                <a:cs typeface="Times New Roman"/>
              </a:rPr>
              <a:t>Kuhlen</a:t>
            </a:r>
            <a:r>
              <a:rPr lang="en-GB" sz="3800" dirty="0">
                <a:latin typeface="Times New Roman"/>
                <a:cs typeface="Times New Roman"/>
              </a:rPr>
              <a:t>, R. (2024)</a:t>
            </a:r>
            <a:r>
              <a:rPr lang="en-GB" sz="3800" i="1" dirty="0">
                <a:latin typeface="Times New Roman"/>
                <a:cs typeface="Times New Roman"/>
              </a:rPr>
              <a:t> How Emotional Intelligence Elevates Success. </a:t>
            </a:r>
            <a:r>
              <a:rPr lang="en-GB" sz="3800" dirty="0">
                <a:latin typeface="Times New Roman"/>
                <a:cs typeface="Times New Roman"/>
              </a:rPr>
              <a:t>[Online] Available from; </a:t>
            </a:r>
            <a:r>
              <a:rPr lang="en-GB" sz="3800" dirty="0">
                <a:latin typeface="Times New Roman"/>
                <a:cs typeface="Times New Roman"/>
                <a:hlinkClick r:id="rId6"/>
              </a:rPr>
              <a:t>https://www.hftp.org/blog/unleash-your-leadership-potential-how-emotional-intelligence-elevates-success</a:t>
            </a:r>
            <a:r>
              <a:rPr lang="en-GB" sz="3800" dirty="0">
                <a:latin typeface="Times New Roman"/>
                <a:cs typeface="Times New Roman"/>
              </a:rPr>
              <a:t>. [Accessed; February 10, 2026]. </a:t>
            </a:r>
          </a:p>
          <a:p>
            <a:r>
              <a:rPr lang="en-GB" sz="3800" dirty="0">
                <a:latin typeface="Times New Roman"/>
                <a:cs typeface="Times New Roman"/>
              </a:rPr>
              <a:t>Raju, R. (2025) </a:t>
            </a:r>
            <a:r>
              <a:rPr lang="en-GB" sz="3800" i="1" dirty="0">
                <a:latin typeface="Times New Roman"/>
                <a:cs typeface="Times New Roman"/>
              </a:rPr>
              <a:t>Emotional Intelligence: The Deep Dive Into Understanding and Mastering Your Emotions. </a:t>
            </a:r>
            <a:r>
              <a:rPr lang="en-GB" sz="3800" dirty="0">
                <a:latin typeface="Times New Roman"/>
                <a:cs typeface="Times New Roman"/>
              </a:rPr>
              <a:t>[Online] Available from; </a:t>
            </a:r>
            <a:r>
              <a:rPr lang="en-GB" sz="3800" dirty="0">
                <a:latin typeface="Times New Roman"/>
                <a:cs typeface="Times New Roman"/>
                <a:hlinkClick r:id="rId7"/>
              </a:rPr>
              <a:t>https://medium.com/productivity-skills/emotional-intelligence-the-deep-dive-into-understanding-and-mastering-your-emotions-b3bcdc821f13</a:t>
            </a:r>
            <a:r>
              <a:rPr lang="en-GB" sz="3800" dirty="0">
                <a:latin typeface="Times New Roman"/>
                <a:cs typeface="Times New Roman"/>
              </a:rPr>
              <a:t>. [Accessed; February 08, 2026]. </a:t>
            </a:r>
          </a:p>
          <a:p>
            <a:r>
              <a:rPr lang="en-GB" sz="3800" dirty="0">
                <a:latin typeface="Times New Roman"/>
                <a:cs typeface="Times New Roman"/>
              </a:rPr>
              <a:t>Tyng, C.M., Amin, H.U., Saad, M.N. and Malik, A.S. (2017) The influences of emotion on learning and memory. Frontiers in psychology, 8, p.235933.</a:t>
            </a:r>
          </a:p>
        </p:txBody>
      </p:sp>
      <p:sp>
        <p:nvSpPr>
          <p:cNvPr id="21" name="TextBox 20">
            <a:extLst>
              <a:ext uri="{FF2B5EF4-FFF2-40B4-BE49-F238E27FC236}">
                <a16:creationId xmlns:a16="http://schemas.microsoft.com/office/drawing/2014/main" id="{79499515-2AE8-349C-1730-E3C77D665A53}"/>
              </a:ext>
            </a:extLst>
          </p:cNvPr>
          <p:cNvSpPr txBox="1"/>
          <p:nvPr/>
        </p:nvSpPr>
        <p:spPr>
          <a:xfrm>
            <a:off x="20623" y="577515"/>
            <a:ext cx="8218520" cy="4893366"/>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800" dirty="0"/>
              <a:t>STUDENT NAME: AJIRI OWHE</a:t>
            </a:r>
          </a:p>
          <a:p>
            <a:r>
              <a:rPr lang="en-GB" sz="3800" dirty="0"/>
              <a:t>STUDENT NUMBER: 2333968</a:t>
            </a:r>
          </a:p>
          <a:p>
            <a:r>
              <a:rPr lang="en-GB" sz="3800" dirty="0"/>
              <a:t>MODULE CODE: LCLM 5006</a:t>
            </a:r>
          </a:p>
          <a:p>
            <a:r>
              <a:rPr lang="en-GB" sz="3800" dirty="0"/>
              <a:t>MODULE TITLE: DEVELOPING EMOTIONAL INTELLIGENCE SKILLS  </a:t>
            </a:r>
          </a:p>
          <a:p>
            <a:r>
              <a:rPr lang="en-GB" sz="3800" dirty="0"/>
              <a:t> LECTURER’S NAME: NISHI RAMSURRUN AND ABDALLAH NASER</a:t>
            </a:r>
          </a:p>
          <a:p>
            <a:endParaRPr lang="en-GB" sz="38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338</cp:revision>
  <dcterms:created xsi:type="dcterms:W3CDTF">2026-02-15T14:02:07Z</dcterms:created>
  <dcterms:modified xsi:type="dcterms:W3CDTF">2026-02-15T17:56:37Z</dcterms:modified>
</cp:coreProperties>
</file>