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1" r:id="rId1"/>
  </p:sldMasterIdLst>
  <p:sldIdLst>
    <p:sldId id="256" r:id="rId2"/>
    <p:sldId id="257" r:id="rId3"/>
    <p:sldId id="258" r:id="rId4"/>
    <p:sldId id="263" r:id="rId5"/>
    <p:sldId id="260" r:id="rId6"/>
    <p:sldId id="261" r:id="rId7"/>
    <p:sldId id="262" r:id="rId8"/>
    <p:sldId id="295" r:id="rId9"/>
    <p:sldId id="264" r:id="rId10"/>
    <p:sldId id="289" r:id="rId11"/>
    <p:sldId id="265" r:id="rId12"/>
    <p:sldId id="266" r:id="rId13"/>
    <p:sldId id="267" r:id="rId14"/>
    <p:sldId id="281" r:id="rId15"/>
    <p:sldId id="272" r:id="rId16"/>
    <p:sldId id="290" r:id="rId17"/>
    <p:sldId id="297" r:id="rId18"/>
    <p:sldId id="303" r:id="rId19"/>
    <p:sldId id="292" r:id="rId20"/>
    <p:sldId id="287" r:id="rId21"/>
    <p:sldId id="299" r:id="rId22"/>
    <p:sldId id="277" r:id="rId23"/>
    <p:sldId id="271" r:id="rId24"/>
    <p:sldId id="286" r:id="rId25"/>
    <p:sldId id="270" r:id="rId26"/>
    <p:sldId id="302" r:id="rId2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9EBDB1-4D4D-FC28-69B8-686328A6DA7D}" v="972" dt="2022-11-02T13:59:28.603"/>
    <p1510:client id="{00BC367D-42D7-7CBF-2623-C607F4407EAA}" v="48" dt="2022-10-30T09:29:52.934"/>
    <p1510:client id="{1B0FAE23-686E-4305-8174-4E9361E2482C}" v="268" dt="2022-10-22T12:24:19.401"/>
    <p1510:client id="{2655F3F1-7E2B-F68A-2D94-D626941EEB98}" v="1847" dt="2022-10-25T14:39:45.468"/>
    <p1510:client id="{2B42209F-DBD2-FAB4-C21D-6EF71BE6A733}" v="466" dt="2022-10-23T15:33:38.125"/>
    <p1510:client id="{2DE8192B-CFD7-F810-BFCA-9F90C2F8DF15}" v="27" dt="2022-11-05T14:29:02.082"/>
    <p1510:client id="{3FFBC58A-C385-13F7-18B4-48B28B93EB6C}" v="251" dt="2022-10-25T15:37:15.398"/>
    <p1510:client id="{47ADCA21-BB6D-F71E-4320-42AAD4DEC5E4}" v="2414" dt="2022-11-02T09:06:04.578"/>
    <p1510:client id="{51CA97FA-5719-6FDA-B9E4-CA131C733B1C}" v="534" dt="2022-10-29T07:55:51.968"/>
    <p1510:client id="{57DEED20-3C83-F35D-21D9-3364AB15D5D0}" v="417" dt="2022-10-22T17:00:53.776"/>
    <p1510:client id="{7B8B96E3-4136-067F-211A-3869845DDDAD}" v="947" dt="2022-10-22T14:58:15.799"/>
    <p1510:client id="{882EFE2F-25B6-1ED1-F791-BD2394953927}" v="43" dt="2022-10-29T08:19:14.338"/>
    <p1510:client id="{A10C5E92-C058-504C-80C0-FD13D2AB0B6B}" v="299" dt="2022-10-29T14:04:59.792"/>
    <p1510:client id="{A53BBE2A-D946-52F9-7778-984F498F013E}" v="44" dt="2022-10-25T18:42:07.809"/>
    <p1510:client id="{A7CC5BB6-DEDB-8C9B-CE2C-2115DA7DAC8F}" v="436" dt="2022-10-29T11:17:17.821"/>
    <p1510:client id="{BB9D0416-7FCD-899A-FC43-50FCF88073E8}" v="454" dt="2022-11-04T09:37:26.564"/>
    <p1510:client id="{C0885E2A-A200-F20A-B1A2-EF0E6AC03352}" v="101" dt="2022-10-30T10:14:08.021"/>
    <p1510:client id="{D79D4502-FA1D-F6A9-D109-367C15209FED}" v="118" dt="2022-11-05T12:51:30.231"/>
    <p1510:client id="{F27467D9-9ED8-D9A8-3D22-502AEE80516F}" v="572" dt="2022-11-03T17:56:25.342"/>
    <p1510:client id="{F989AB1B-567C-1FCF-CCAD-5EAFD9AB9880}" v="1607" dt="2022-11-03T14:48:30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496A5F-02EB-4D85-AEFA-839D28E68F9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964A6F3-DB4A-4431-AC50-E72CFDF9D9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cs typeface="Calibri"/>
            </a:rPr>
            <a:t>What is reflective practice? Definition, theory and models.</a:t>
          </a:r>
          <a:endParaRPr lang="en-US">
            <a:latin typeface="Calibri"/>
            <a:cs typeface="Calibri"/>
          </a:endParaRPr>
        </a:p>
      </dgm:t>
    </dgm:pt>
    <dgm:pt modelId="{383D99E9-753B-46B0-936A-A673F5461AC0}" type="parTrans" cxnId="{F28F0CA7-8B15-4B6C-B2AF-E438AEDEC76B}">
      <dgm:prSet/>
      <dgm:spPr/>
      <dgm:t>
        <a:bodyPr/>
        <a:lstStyle/>
        <a:p>
          <a:endParaRPr lang="en-US"/>
        </a:p>
      </dgm:t>
    </dgm:pt>
    <dgm:pt modelId="{D8A1A7CA-7857-4F6A-BD07-1A5B0D93FC6A}" type="sibTrans" cxnId="{F28F0CA7-8B15-4B6C-B2AF-E438AEDEC76B}">
      <dgm:prSet/>
      <dgm:spPr/>
      <dgm:t>
        <a:bodyPr/>
        <a:lstStyle/>
        <a:p>
          <a:endParaRPr lang="en-US"/>
        </a:p>
      </dgm:t>
    </dgm:pt>
    <dgm:pt modelId="{0CC971EA-843D-4BA7-ACFB-D5DC4C91B8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cs typeface="Calibri"/>
            </a:rPr>
            <a:t>Why is reflective practice important?</a:t>
          </a:r>
          <a:endParaRPr lang="en-US">
            <a:latin typeface="Calibri"/>
            <a:cs typeface="Calibri"/>
          </a:endParaRPr>
        </a:p>
      </dgm:t>
    </dgm:pt>
    <dgm:pt modelId="{D5685887-0550-4BA4-85E2-CE08CC93206C}" type="parTrans" cxnId="{20ACB782-CDB3-464F-8FF1-5327C9062DC4}">
      <dgm:prSet/>
      <dgm:spPr/>
      <dgm:t>
        <a:bodyPr/>
        <a:lstStyle/>
        <a:p>
          <a:endParaRPr lang="en-US"/>
        </a:p>
      </dgm:t>
    </dgm:pt>
    <dgm:pt modelId="{5A784927-5BF6-413B-8215-31F587A139DE}" type="sibTrans" cxnId="{20ACB782-CDB3-464F-8FF1-5327C9062DC4}">
      <dgm:prSet/>
      <dgm:spPr/>
      <dgm:t>
        <a:bodyPr/>
        <a:lstStyle/>
        <a:p>
          <a:endParaRPr lang="en-US"/>
        </a:p>
      </dgm:t>
    </dgm:pt>
    <dgm:pt modelId="{6F27D1C8-CF61-4DBD-A489-81ACB677D3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cs typeface="Calibri"/>
            </a:rPr>
            <a:t>My life journey so far</a:t>
          </a:r>
          <a:endParaRPr lang="en-US">
            <a:latin typeface="Calibri"/>
            <a:cs typeface="Calibri"/>
          </a:endParaRPr>
        </a:p>
      </dgm:t>
    </dgm:pt>
    <dgm:pt modelId="{1D0BCF5F-1FA2-44C5-B09A-C354FDFF5634}" type="parTrans" cxnId="{C08387F2-416A-4C4E-8F7F-8D374CD704C6}">
      <dgm:prSet/>
      <dgm:spPr/>
      <dgm:t>
        <a:bodyPr/>
        <a:lstStyle/>
        <a:p>
          <a:endParaRPr lang="en-US"/>
        </a:p>
      </dgm:t>
    </dgm:pt>
    <dgm:pt modelId="{C7D588A6-7D61-42EB-991E-A446717AA400}" type="sibTrans" cxnId="{C08387F2-416A-4C4E-8F7F-8D374CD704C6}">
      <dgm:prSet/>
      <dgm:spPr/>
      <dgm:t>
        <a:bodyPr/>
        <a:lstStyle/>
        <a:p>
          <a:endParaRPr lang="en-US"/>
        </a:p>
      </dgm:t>
    </dgm:pt>
    <dgm:pt modelId="{86C1A76D-6467-4E33-8A5A-4F823B7B98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cs typeface="Calibri"/>
            </a:rPr>
            <a:t>A significant transition of this journey relating to metaphor</a:t>
          </a:r>
          <a:endParaRPr lang="en-US">
            <a:latin typeface="Calibri"/>
            <a:cs typeface="Calibri"/>
          </a:endParaRPr>
        </a:p>
      </dgm:t>
    </dgm:pt>
    <dgm:pt modelId="{B5A5D014-2104-416D-B6C9-FAEFE5487433}" type="parTrans" cxnId="{4AF05577-5BD6-4DFE-A146-15CF37EF35DC}">
      <dgm:prSet/>
      <dgm:spPr/>
      <dgm:t>
        <a:bodyPr/>
        <a:lstStyle/>
        <a:p>
          <a:endParaRPr lang="en-US"/>
        </a:p>
      </dgm:t>
    </dgm:pt>
    <dgm:pt modelId="{935E29CF-CD4E-4753-AD8F-A785BB480E8E}" type="sibTrans" cxnId="{4AF05577-5BD6-4DFE-A146-15CF37EF35DC}">
      <dgm:prSet/>
      <dgm:spPr/>
      <dgm:t>
        <a:bodyPr/>
        <a:lstStyle/>
        <a:p>
          <a:endParaRPr lang="en-US"/>
        </a:p>
      </dgm:t>
    </dgm:pt>
    <dgm:pt modelId="{BE9BDF8D-FFEE-4B55-B56C-27F76BCD1E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cs typeface="Calibri"/>
            </a:rPr>
            <a:t>My own experience of Reflective Practice and how this experience relates to theory</a:t>
          </a:r>
          <a:endParaRPr lang="en-US">
            <a:latin typeface="Calibri"/>
            <a:cs typeface="Calibri"/>
          </a:endParaRPr>
        </a:p>
      </dgm:t>
    </dgm:pt>
    <dgm:pt modelId="{651B89B8-F52D-4E7C-9974-EBF8E3745281}" type="parTrans" cxnId="{F96774CA-9751-46E9-AC50-41E131C1C7E2}">
      <dgm:prSet/>
      <dgm:spPr/>
      <dgm:t>
        <a:bodyPr/>
        <a:lstStyle/>
        <a:p>
          <a:endParaRPr lang="en-US"/>
        </a:p>
      </dgm:t>
    </dgm:pt>
    <dgm:pt modelId="{AFF4DA24-DF47-4688-A2C1-835CB55F4FF7}" type="sibTrans" cxnId="{F96774CA-9751-46E9-AC50-41E131C1C7E2}">
      <dgm:prSet/>
      <dgm:spPr/>
      <dgm:t>
        <a:bodyPr/>
        <a:lstStyle/>
        <a:p>
          <a:endParaRPr lang="en-US"/>
        </a:p>
      </dgm:t>
    </dgm:pt>
    <dgm:pt modelId="{FB66CCA2-B6ED-4DA4-9561-956E24270E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"/>
              <a:cs typeface="Calibri"/>
            </a:rPr>
            <a:t>Conclusions</a:t>
          </a:r>
          <a:endParaRPr lang="en-US">
            <a:latin typeface="Calibri"/>
            <a:cs typeface="Calibri"/>
          </a:endParaRPr>
        </a:p>
      </dgm:t>
    </dgm:pt>
    <dgm:pt modelId="{A1481A1A-F852-4CC3-80E6-7E8683018B81}" type="parTrans" cxnId="{EE625AD5-3ED3-492D-AB81-C3B305BF0350}">
      <dgm:prSet/>
      <dgm:spPr/>
      <dgm:t>
        <a:bodyPr/>
        <a:lstStyle/>
        <a:p>
          <a:endParaRPr lang="en-US"/>
        </a:p>
      </dgm:t>
    </dgm:pt>
    <dgm:pt modelId="{1D4165C6-B080-48A1-AC17-D7B12F6A6FF3}" type="sibTrans" cxnId="{EE625AD5-3ED3-492D-AB81-C3B305BF0350}">
      <dgm:prSet/>
      <dgm:spPr/>
      <dgm:t>
        <a:bodyPr/>
        <a:lstStyle/>
        <a:p>
          <a:endParaRPr lang="en-US"/>
        </a:p>
      </dgm:t>
    </dgm:pt>
    <dgm:pt modelId="{3CF9B2AC-E206-4C35-A1FB-8A0FE20EBA66}" type="pres">
      <dgm:prSet presAssocID="{64496A5F-02EB-4D85-AEFA-839D28E68F94}" presName="root" presStyleCnt="0">
        <dgm:presLayoutVars>
          <dgm:dir/>
          <dgm:resizeHandles val="exact"/>
        </dgm:presLayoutVars>
      </dgm:prSet>
      <dgm:spPr/>
    </dgm:pt>
    <dgm:pt modelId="{17B8D5D5-3265-489C-9CAB-D6B15A2DB4B0}" type="pres">
      <dgm:prSet presAssocID="{3964A6F3-DB4A-4431-AC50-E72CFDF9D99B}" presName="compNode" presStyleCnt="0"/>
      <dgm:spPr/>
    </dgm:pt>
    <dgm:pt modelId="{36D013D0-5826-4453-B2DC-BB3265151671}" type="pres">
      <dgm:prSet presAssocID="{3964A6F3-DB4A-4431-AC50-E72CFDF9D99B}" presName="bgRect" presStyleLbl="bgShp" presStyleIdx="0" presStyleCnt="6"/>
      <dgm:spPr/>
    </dgm:pt>
    <dgm:pt modelId="{F0D9723D-A3BD-4B88-9AD9-394B43A1226F}" type="pres">
      <dgm:prSet presAssocID="{3964A6F3-DB4A-4431-AC50-E72CFDF9D99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FC081FA1-3E4A-4C73-8657-355B2BAB6CE4}" type="pres">
      <dgm:prSet presAssocID="{3964A6F3-DB4A-4431-AC50-E72CFDF9D99B}" presName="spaceRect" presStyleCnt="0"/>
      <dgm:spPr/>
    </dgm:pt>
    <dgm:pt modelId="{1135C351-8371-414C-8112-B372E7A9A6B2}" type="pres">
      <dgm:prSet presAssocID="{3964A6F3-DB4A-4431-AC50-E72CFDF9D99B}" presName="parTx" presStyleLbl="revTx" presStyleIdx="0" presStyleCnt="6">
        <dgm:presLayoutVars>
          <dgm:chMax val="0"/>
          <dgm:chPref val="0"/>
        </dgm:presLayoutVars>
      </dgm:prSet>
      <dgm:spPr/>
    </dgm:pt>
    <dgm:pt modelId="{37ABBE04-EDF8-4C55-8B98-434ADF84A0F3}" type="pres">
      <dgm:prSet presAssocID="{D8A1A7CA-7857-4F6A-BD07-1A5B0D93FC6A}" presName="sibTrans" presStyleCnt="0"/>
      <dgm:spPr/>
    </dgm:pt>
    <dgm:pt modelId="{0326161B-DEB3-4B74-9388-5FE43289E7C7}" type="pres">
      <dgm:prSet presAssocID="{0CC971EA-843D-4BA7-ACFB-D5DC4C91B83F}" presName="compNode" presStyleCnt="0"/>
      <dgm:spPr/>
    </dgm:pt>
    <dgm:pt modelId="{119F1133-4DA0-423B-BA60-D348AE0B8296}" type="pres">
      <dgm:prSet presAssocID="{0CC971EA-843D-4BA7-ACFB-D5DC4C91B83F}" presName="bgRect" presStyleLbl="bgShp" presStyleIdx="1" presStyleCnt="6"/>
      <dgm:spPr/>
    </dgm:pt>
    <dgm:pt modelId="{2F2DFAB8-ED00-41C6-97FE-1DFDC498CE85}" type="pres">
      <dgm:prSet presAssocID="{0CC971EA-843D-4BA7-ACFB-D5DC4C91B83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FB324DF-180F-451F-9784-7A6EF2FC328F}" type="pres">
      <dgm:prSet presAssocID="{0CC971EA-843D-4BA7-ACFB-D5DC4C91B83F}" presName="spaceRect" presStyleCnt="0"/>
      <dgm:spPr/>
    </dgm:pt>
    <dgm:pt modelId="{B0366B75-3E7B-4FCF-9CD0-EA2C180A54E9}" type="pres">
      <dgm:prSet presAssocID="{0CC971EA-843D-4BA7-ACFB-D5DC4C91B83F}" presName="parTx" presStyleLbl="revTx" presStyleIdx="1" presStyleCnt="6">
        <dgm:presLayoutVars>
          <dgm:chMax val="0"/>
          <dgm:chPref val="0"/>
        </dgm:presLayoutVars>
      </dgm:prSet>
      <dgm:spPr/>
    </dgm:pt>
    <dgm:pt modelId="{A4CED665-D19F-4725-9EA0-19C558AF4E28}" type="pres">
      <dgm:prSet presAssocID="{5A784927-5BF6-413B-8215-31F587A139DE}" presName="sibTrans" presStyleCnt="0"/>
      <dgm:spPr/>
    </dgm:pt>
    <dgm:pt modelId="{C5725D33-5143-45D7-AB02-6CC776D765A0}" type="pres">
      <dgm:prSet presAssocID="{6F27D1C8-CF61-4DBD-A489-81ACB677D347}" presName="compNode" presStyleCnt="0"/>
      <dgm:spPr/>
    </dgm:pt>
    <dgm:pt modelId="{0C76E634-51C6-49AD-91A3-2E4CEBAFED9A}" type="pres">
      <dgm:prSet presAssocID="{6F27D1C8-CF61-4DBD-A489-81ACB677D347}" presName="bgRect" presStyleLbl="bgShp" presStyleIdx="2" presStyleCnt="6"/>
      <dgm:spPr/>
    </dgm:pt>
    <dgm:pt modelId="{36E7020D-459A-4120-9170-5AD7A4C9A8B4}" type="pres">
      <dgm:prSet presAssocID="{6F27D1C8-CF61-4DBD-A489-81ACB677D34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ke"/>
        </a:ext>
      </dgm:extLst>
    </dgm:pt>
    <dgm:pt modelId="{30DC0FA2-8460-48F6-92DC-DD694D432153}" type="pres">
      <dgm:prSet presAssocID="{6F27D1C8-CF61-4DBD-A489-81ACB677D347}" presName="spaceRect" presStyleCnt="0"/>
      <dgm:spPr/>
    </dgm:pt>
    <dgm:pt modelId="{2D6C534D-BFA3-4B4A-B9B6-9CA039674A56}" type="pres">
      <dgm:prSet presAssocID="{6F27D1C8-CF61-4DBD-A489-81ACB677D347}" presName="parTx" presStyleLbl="revTx" presStyleIdx="2" presStyleCnt="6">
        <dgm:presLayoutVars>
          <dgm:chMax val="0"/>
          <dgm:chPref val="0"/>
        </dgm:presLayoutVars>
      </dgm:prSet>
      <dgm:spPr/>
    </dgm:pt>
    <dgm:pt modelId="{079CB8AB-89B1-4B31-B27A-99D66CB7186E}" type="pres">
      <dgm:prSet presAssocID="{C7D588A6-7D61-42EB-991E-A446717AA400}" presName="sibTrans" presStyleCnt="0"/>
      <dgm:spPr/>
    </dgm:pt>
    <dgm:pt modelId="{D20DEDB9-110B-42B5-B950-D101EC797BB0}" type="pres">
      <dgm:prSet presAssocID="{86C1A76D-6467-4E33-8A5A-4F823B7B98B2}" presName="compNode" presStyleCnt="0"/>
      <dgm:spPr/>
    </dgm:pt>
    <dgm:pt modelId="{DE65789B-0F05-4915-9821-A666AF54DFD2}" type="pres">
      <dgm:prSet presAssocID="{86C1A76D-6467-4E33-8A5A-4F823B7B98B2}" presName="bgRect" presStyleLbl="bgShp" presStyleIdx="3" presStyleCnt="6"/>
      <dgm:spPr/>
    </dgm:pt>
    <dgm:pt modelId="{8A5667D4-46C1-4D60-8965-269FEA457933}" type="pres">
      <dgm:prSet presAssocID="{86C1A76D-6467-4E33-8A5A-4F823B7B98B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k"/>
        </a:ext>
      </dgm:extLst>
    </dgm:pt>
    <dgm:pt modelId="{20CB40DC-F987-487E-8685-CFC312CA50DE}" type="pres">
      <dgm:prSet presAssocID="{86C1A76D-6467-4E33-8A5A-4F823B7B98B2}" presName="spaceRect" presStyleCnt="0"/>
      <dgm:spPr/>
    </dgm:pt>
    <dgm:pt modelId="{4EA24ABA-A979-48BE-A910-2E95B803E5A5}" type="pres">
      <dgm:prSet presAssocID="{86C1A76D-6467-4E33-8A5A-4F823B7B98B2}" presName="parTx" presStyleLbl="revTx" presStyleIdx="3" presStyleCnt="6">
        <dgm:presLayoutVars>
          <dgm:chMax val="0"/>
          <dgm:chPref val="0"/>
        </dgm:presLayoutVars>
      </dgm:prSet>
      <dgm:spPr/>
    </dgm:pt>
    <dgm:pt modelId="{9A3FE733-64DF-47C6-8E1D-8E6A9FB77CC0}" type="pres">
      <dgm:prSet presAssocID="{935E29CF-CD4E-4753-AD8F-A785BB480E8E}" presName="sibTrans" presStyleCnt="0"/>
      <dgm:spPr/>
    </dgm:pt>
    <dgm:pt modelId="{CA0008F6-4EDB-4CB9-B937-49BA45409DF8}" type="pres">
      <dgm:prSet presAssocID="{BE9BDF8D-FFEE-4B55-B56C-27F76BCD1EC4}" presName="compNode" presStyleCnt="0"/>
      <dgm:spPr/>
    </dgm:pt>
    <dgm:pt modelId="{B65E0561-00B5-4177-AD5C-5DA982E19C9F}" type="pres">
      <dgm:prSet presAssocID="{BE9BDF8D-FFEE-4B55-B56C-27F76BCD1EC4}" presName="bgRect" presStyleLbl="bgShp" presStyleIdx="4" presStyleCnt="6"/>
      <dgm:spPr/>
    </dgm:pt>
    <dgm:pt modelId="{4B957741-DFAF-4311-85CB-0EAA0F7EFD35}" type="pres">
      <dgm:prSet presAssocID="{BE9BDF8D-FFEE-4B55-B56C-27F76BCD1EC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26C02A9-30C7-480B-BF59-32A3D5E64CAB}" type="pres">
      <dgm:prSet presAssocID="{BE9BDF8D-FFEE-4B55-B56C-27F76BCD1EC4}" presName="spaceRect" presStyleCnt="0"/>
      <dgm:spPr/>
    </dgm:pt>
    <dgm:pt modelId="{34287FFE-3008-4FD0-828C-5F13E658B267}" type="pres">
      <dgm:prSet presAssocID="{BE9BDF8D-FFEE-4B55-B56C-27F76BCD1EC4}" presName="parTx" presStyleLbl="revTx" presStyleIdx="4" presStyleCnt="6">
        <dgm:presLayoutVars>
          <dgm:chMax val="0"/>
          <dgm:chPref val="0"/>
        </dgm:presLayoutVars>
      </dgm:prSet>
      <dgm:spPr/>
    </dgm:pt>
    <dgm:pt modelId="{48CAC94B-0FB3-4BC2-A131-AA96BAFB38C8}" type="pres">
      <dgm:prSet presAssocID="{AFF4DA24-DF47-4688-A2C1-835CB55F4FF7}" presName="sibTrans" presStyleCnt="0"/>
      <dgm:spPr/>
    </dgm:pt>
    <dgm:pt modelId="{0EFAEE06-B940-489B-BF6A-26398D7D2A21}" type="pres">
      <dgm:prSet presAssocID="{FB66CCA2-B6ED-4DA4-9561-956E24270E14}" presName="compNode" presStyleCnt="0"/>
      <dgm:spPr/>
    </dgm:pt>
    <dgm:pt modelId="{51FF873D-14F6-4E2C-A356-C41CD6377422}" type="pres">
      <dgm:prSet presAssocID="{FB66CCA2-B6ED-4DA4-9561-956E24270E14}" presName="bgRect" presStyleLbl="bgShp" presStyleIdx="5" presStyleCnt="6"/>
      <dgm:spPr/>
    </dgm:pt>
    <dgm:pt modelId="{817E38F2-B1DE-402F-83FA-F167F95D9822}" type="pres">
      <dgm:prSet presAssocID="{FB66CCA2-B6ED-4DA4-9561-956E24270E1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7113304-C9F1-4F48-B067-3D531A001435}" type="pres">
      <dgm:prSet presAssocID="{FB66CCA2-B6ED-4DA4-9561-956E24270E14}" presName="spaceRect" presStyleCnt="0"/>
      <dgm:spPr/>
    </dgm:pt>
    <dgm:pt modelId="{5CE915E9-A473-45D4-A8D1-D00383841F13}" type="pres">
      <dgm:prSet presAssocID="{FB66CCA2-B6ED-4DA4-9561-956E24270E14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BF98692F-3697-4475-9618-B883691C9814}" type="presOf" srcId="{BE9BDF8D-FFEE-4B55-B56C-27F76BCD1EC4}" destId="{34287FFE-3008-4FD0-828C-5F13E658B267}" srcOrd="0" destOrd="0" presId="urn:microsoft.com/office/officeart/2018/2/layout/IconVerticalSolidList"/>
    <dgm:cxn modelId="{95072C47-B61A-434C-80CE-839744FC684B}" type="presOf" srcId="{FB66CCA2-B6ED-4DA4-9561-956E24270E14}" destId="{5CE915E9-A473-45D4-A8D1-D00383841F13}" srcOrd="0" destOrd="0" presId="urn:microsoft.com/office/officeart/2018/2/layout/IconVerticalSolidList"/>
    <dgm:cxn modelId="{50FC1776-6B3A-4001-A48C-B1E1D73DD9E1}" type="presOf" srcId="{6F27D1C8-CF61-4DBD-A489-81ACB677D347}" destId="{2D6C534D-BFA3-4B4A-B9B6-9CA039674A56}" srcOrd="0" destOrd="0" presId="urn:microsoft.com/office/officeart/2018/2/layout/IconVerticalSolidList"/>
    <dgm:cxn modelId="{4AF05577-5BD6-4DFE-A146-15CF37EF35DC}" srcId="{64496A5F-02EB-4D85-AEFA-839D28E68F94}" destId="{86C1A76D-6467-4E33-8A5A-4F823B7B98B2}" srcOrd="3" destOrd="0" parTransId="{B5A5D014-2104-416D-B6C9-FAEFE5487433}" sibTransId="{935E29CF-CD4E-4753-AD8F-A785BB480E8E}"/>
    <dgm:cxn modelId="{20ACB782-CDB3-464F-8FF1-5327C9062DC4}" srcId="{64496A5F-02EB-4D85-AEFA-839D28E68F94}" destId="{0CC971EA-843D-4BA7-ACFB-D5DC4C91B83F}" srcOrd="1" destOrd="0" parTransId="{D5685887-0550-4BA4-85E2-CE08CC93206C}" sibTransId="{5A784927-5BF6-413B-8215-31F587A139DE}"/>
    <dgm:cxn modelId="{F28F0CA7-8B15-4B6C-B2AF-E438AEDEC76B}" srcId="{64496A5F-02EB-4D85-AEFA-839D28E68F94}" destId="{3964A6F3-DB4A-4431-AC50-E72CFDF9D99B}" srcOrd="0" destOrd="0" parTransId="{383D99E9-753B-46B0-936A-A673F5461AC0}" sibTransId="{D8A1A7CA-7857-4F6A-BD07-1A5B0D93FC6A}"/>
    <dgm:cxn modelId="{FF012FAB-85E7-4D68-BE7B-B877A1E22591}" type="presOf" srcId="{3964A6F3-DB4A-4431-AC50-E72CFDF9D99B}" destId="{1135C351-8371-414C-8112-B372E7A9A6B2}" srcOrd="0" destOrd="0" presId="urn:microsoft.com/office/officeart/2018/2/layout/IconVerticalSolidList"/>
    <dgm:cxn modelId="{F96774CA-9751-46E9-AC50-41E131C1C7E2}" srcId="{64496A5F-02EB-4D85-AEFA-839D28E68F94}" destId="{BE9BDF8D-FFEE-4B55-B56C-27F76BCD1EC4}" srcOrd="4" destOrd="0" parTransId="{651B89B8-F52D-4E7C-9974-EBF8E3745281}" sibTransId="{AFF4DA24-DF47-4688-A2C1-835CB55F4FF7}"/>
    <dgm:cxn modelId="{648382CF-51A9-4610-8F80-A8AEE603451D}" type="presOf" srcId="{64496A5F-02EB-4D85-AEFA-839D28E68F94}" destId="{3CF9B2AC-E206-4C35-A1FB-8A0FE20EBA66}" srcOrd="0" destOrd="0" presId="urn:microsoft.com/office/officeart/2018/2/layout/IconVerticalSolidList"/>
    <dgm:cxn modelId="{EE625AD5-3ED3-492D-AB81-C3B305BF0350}" srcId="{64496A5F-02EB-4D85-AEFA-839D28E68F94}" destId="{FB66CCA2-B6ED-4DA4-9561-956E24270E14}" srcOrd="5" destOrd="0" parTransId="{A1481A1A-F852-4CC3-80E6-7E8683018B81}" sibTransId="{1D4165C6-B080-48A1-AC17-D7B12F6A6FF3}"/>
    <dgm:cxn modelId="{C0CB78E2-7634-4785-B9BF-9B4FFA99A747}" type="presOf" srcId="{86C1A76D-6467-4E33-8A5A-4F823B7B98B2}" destId="{4EA24ABA-A979-48BE-A910-2E95B803E5A5}" srcOrd="0" destOrd="0" presId="urn:microsoft.com/office/officeart/2018/2/layout/IconVerticalSolidList"/>
    <dgm:cxn modelId="{C08387F2-416A-4C4E-8F7F-8D374CD704C6}" srcId="{64496A5F-02EB-4D85-AEFA-839D28E68F94}" destId="{6F27D1C8-CF61-4DBD-A489-81ACB677D347}" srcOrd="2" destOrd="0" parTransId="{1D0BCF5F-1FA2-44C5-B09A-C354FDFF5634}" sibTransId="{C7D588A6-7D61-42EB-991E-A446717AA400}"/>
    <dgm:cxn modelId="{4CD129F3-60AD-47CE-BCB3-A49DA6EA060A}" type="presOf" srcId="{0CC971EA-843D-4BA7-ACFB-D5DC4C91B83F}" destId="{B0366B75-3E7B-4FCF-9CD0-EA2C180A54E9}" srcOrd="0" destOrd="0" presId="urn:microsoft.com/office/officeart/2018/2/layout/IconVerticalSolidList"/>
    <dgm:cxn modelId="{28B3E261-8BAF-43C7-A9C4-05FFAA8B3379}" type="presParOf" srcId="{3CF9B2AC-E206-4C35-A1FB-8A0FE20EBA66}" destId="{17B8D5D5-3265-489C-9CAB-D6B15A2DB4B0}" srcOrd="0" destOrd="0" presId="urn:microsoft.com/office/officeart/2018/2/layout/IconVerticalSolidList"/>
    <dgm:cxn modelId="{99C79837-A44B-44A6-8A0A-DC18B855FAEF}" type="presParOf" srcId="{17B8D5D5-3265-489C-9CAB-D6B15A2DB4B0}" destId="{36D013D0-5826-4453-B2DC-BB3265151671}" srcOrd="0" destOrd="0" presId="urn:microsoft.com/office/officeart/2018/2/layout/IconVerticalSolidList"/>
    <dgm:cxn modelId="{40E61A3C-FEC9-40C8-AC05-C41AB6FB2416}" type="presParOf" srcId="{17B8D5D5-3265-489C-9CAB-D6B15A2DB4B0}" destId="{F0D9723D-A3BD-4B88-9AD9-394B43A1226F}" srcOrd="1" destOrd="0" presId="urn:microsoft.com/office/officeart/2018/2/layout/IconVerticalSolidList"/>
    <dgm:cxn modelId="{67FFC678-D7F4-4C1F-A0C1-FA0557A0B440}" type="presParOf" srcId="{17B8D5D5-3265-489C-9CAB-D6B15A2DB4B0}" destId="{FC081FA1-3E4A-4C73-8657-355B2BAB6CE4}" srcOrd="2" destOrd="0" presId="urn:microsoft.com/office/officeart/2018/2/layout/IconVerticalSolidList"/>
    <dgm:cxn modelId="{DB3D731F-B8E1-4B31-9E75-CF61A8251694}" type="presParOf" srcId="{17B8D5D5-3265-489C-9CAB-D6B15A2DB4B0}" destId="{1135C351-8371-414C-8112-B372E7A9A6B2}" srcOrd="3" destOrd="0" presId="urn:microsoft.com/office/officeart/2018/2/layout/IconVerticalSolidList"/>
    <dgm:cxn modelId="{8FD8BE02-6ECE-49A0-8D24-1F3A7AAFD5C4}" type="presParOf" srcId="{3CF9B2AC-E206-4C35-A1FB-8A0FE20EBA66}" destId="{37ABBE04-EDF8-4C55-8B98-434ADF84A0F3}" srcOrd="1" destOrd="0" presId="urn:microsoft.com/office/officeart/2018/2/layout/IconVerticalSolidList"/>
    <dgm:cxn modelId="{95126AA7-B47C-41B4-8400-CA5E0FFDDDC6}" type="presParOf" srcId="{3CF9B2AC-E206-4C35-A1FB-8A0FE20EBA66}" destId="{0326161B-DEB3-4B74-9388-5FE43289E7C7}" srcOrd="2" destOrd="0" presId="urn:microsoft.com/office/officeart/2018/2/layout/IconVerticalSolidList"/>
    <dgm:cxn modelId="{F55A92BB-EACB-4518-BD1E-C67377C26DAF}" type="presParOf" srcId="{0326161B-DEB3-4B74-9388-5FE43289E7C7}" destId="{119F1133-4DA0-423B-BA60-D348AE0B8296}" srcOrd="0" destOrd="0" presId="urn:microsoft.com/office/officeart/2018/2/layout/IconVerticalSolidList"/>
    <dgm:cxn modelId="{E434694F-A0FA-4215-A905-F0B02D3B2507}" type="presParOf" srcId="{0326161B-DEB3-4B74-9388-5FE43289E7C7}" destId="{2F2DFAB8-ED00-41C6-97FE-1DFDC498CE85}" srcOrd="1" destOrd="0" presId="urn:microsoft.com/office/officeart/2018/2/layout/IconVerticalSolidList"/>
    <dgm:cxn modelId="{550A2C53-54D5-41B6-8A02-42D2FA525849}" type="presParOf" srcId="{0326161B-DEB3-4B74-9388-5FE43289E7C7}" destId="{AFB324DF-180F-451F-9784-7A6EF2FC328F}" srcOrd="2" destOrd="0" presId="urn:microsoft.com/office/officeart/2018/2/layout/IconVerticalSolidList"/>
    <dgm:cxn modelId="{76773CAE-61E6-46C2-A561-8B3468AB849B}" type="presParOf" srcId="{0326161B-DEB3-4B74-9388-5FE43289E7C7}" destId="{B0366B75-3E7B-4FCF-9CD0-EA2C180A54E9}" srcOrd="3" destOrd="0" presId="urn:microsoft.com/office/officeart/2018/2/layout/IconVerticalSolidList"/>
    <dgm:cxn modelId="{221788A5-F6EA-4A7C-80EE-2917E249CCB0}" type="presParOf" srcId="{3CF9B2AC-E206-4C35-A1FB-8A0FE20EBA66}" destId="{A4CED665-D19F-4725-9EA0-19C558AF4E28}" srcOrd="3" destOrd="0" presId="urn:microsoft.com/office/officeart/2018/2/layout/IconVerticalSolidList"/>
    <dgm:cxn modelId="{E38F0ECF-40A4-444A-A56B-AF12905DBF34}" type="presParOf" srcId="{3CF9B2AC-E206-4C35-A1FB-8A0FE20EBA66}" destId="{C5725D33-5143-45D7-AB02-6CC776D765A0}" srcOrd="4" destOrd="0" presId="urn:microsoft.com/office/officeart/2018/2/layout/IconVerticalSolidList"/>
    <dgm:cxn modelId="{05724E98-DC87-4964-BFD6-6BB38B261244}" type="presParOf" srcId="{C5725D33-5143-45D7-AB02-6CC776D765A0}" destId="{0C76E634-51C6-49AD-91A3-2E4CEBAFED9A}" srcOrd="0" destOrd="0" presId="urn:microsoft.com/office/officeart/2018/2/layout/IconVerticalSolidList"/>
    <dgm:cxn modelId="{DD408579-8965-493B-8322-3025E1293407}" type="presParOf" srcId="{C5725D33-5143-45D7-AB02-6CC776D765A0}" destId="{36E7020D-459A-4120-9170-5AD7A4C9A8B4}" srcOrd="1" destOrd="0" presId="urn:microsoft.com/office/officeart/2018/2/layout/IconVerticalSolidList"/>
    <dgm:cxn modelId="{6AE64FBB-8EE8-4158-A763-709034CDAE60}" type="presParOf" srcId="{C5725D33-5143-45D7-AB02-6CC776D765A0}" destId="{30DC0FA2-8460-48F6-92DC-DD694D432153}" srcOrd="2" destOrd="0" presId="urn:microsoft.com/office/officeart/2018/2/layout/IconVerticalSolidList"/>
    <dgm:cxn modelId="{6160A6ED-D1E7-40B7-8A71-8CBDFB1A33ED}" type="presParOf" srcId="{C5725D33-5143-45D7-AB02-6CC776D765A0}" destId="{2D6C534D-BFA3-4B4A-B9B6-9CA039674A56}" srcOrd="3" destOrd="0" presId="urn:microsoft.com/office/officeart/2018/2/layout/IconVerticalSolidList"/>
    <dgm:cxn modelId="{F0812C21-F42A-4124-ACD0-A37E15B602AF}" type="presParOf" srcId="{3CF9B2AC-E206-4C35-A1FB-8A0FE20EBA66}" destId="{079CB8AB-89B1-4B31-B27A-99D66CB7186E}" srcOrd="5" destOrd="0" presId="urn:microsoft.com/office/officeart/2018/2/layout/IconVerticalSolidList"/>
    <dgm:cxn modelId="{FC3DD431-7865-4409-AFD1-73D308E904CB}" type="presParOf" srcId="{3CF9B2AC-E206-4C35-A1FB-8A0FE20EBA66}" destId="{D20DEDB9-110B-42B5-B950-D101EC797BB0}" srcOrd="6" destOrd="0" presId="urn:microsoft.com/office/officeart/2018/2/layout/IconVerticalSolidList"/>
    <dgm:cxn modelId="{F7130C4C-F026-4072-A4FE-6C376C3C55F6}" type="presParOf" srcId="{D20DEDB9-110B-42B5-B950-D101EC797BB0}" destId="{DE65789B-0F05-4915-9821-A666AF54DFD2}" srcOrd="0" destOrd="0" presId="urn:microsoft.com/office/officeart/2018/2/layout/IconVerticalSolidList"/>
    <dgm:cxn modelId="{FB41C953-34FA-4AD4-B560-54D229587067}" type="presParOf" srcId="{D20DEDB9-110B-42B5-B950-D101EC797BB0}" destId="{8A5667D4-46C1-4D60-8965-269FEA457933}" srcOrd="1" destOrd="0" presId="urn:microsoft.com/office/officeart/2018/2/layout/IconVerticalSolidList"/>
    <dgm:cxn modelId="{DE5D2562-831C-4B94-A091-DD64EAD61D0C}" type="presParOf" srcId="{D20DEDB9-110B-42B5-B950-D101EC797BB0}" destId="{20CB40DC-F987-487E-8685-CFC312CA50DE}" srcOrd="2" destOrd="0" presId="urn:microsoft.com/office/officeart/2018/2/layout/IconVerticalSolidList"/>
    <dgm:cxn modelId="{EB1826AD-E0A4-403F-9D0F-8DC4986FA3FD}" type="presParOf" srcId="{D20DEDB9-110B-42B5-B950-D101EC797BB0}" destId="{4EA24ABA-A979-48BE-A910-2E95B803E5A5}" srcOrd="3" destOrd="0" presId="urn:microsoft.com/office/officeart/2018/2/layout/IconVerticalSolidList"/>
    <dgm:cxn modelId="{B9D86444-9884-4495-B984-078F96A9CDC9}" type="presParOf" srcId="{3CF9B2AC-E206-4C35-A1FB-8A0FE20EBA66}" destId="{9A3FE733-64DF-47C6-8E1D-8E6A9FB77CC0}" srcOrd="7" destOrd="0" presId="urn:microsoft.com/office/officeart/2018/2/layout/IconVerticalSolidList"/>
    <dgm:cxn modelId="{AF79CAF6-D15E-480B-B2BD-56247CD5073C}" type="presParOf" srcId="{3CF9B2AC-E206-4C35-A1FB-8A0FE20EBA66}" destId="{CA0008F6-4EDB-4CB9-B937-49BA45409DF8}" srcOrd="8" destOrd="0" presId="urn:microsoft.com/office/officeart/2018/2/layout/IconVerticalSolidList"/>
    <dgm:cxn modelId="{D1DEFFF5-DA73-45B3-B1E7-BF2E0D774F94}" type="presParOf" srcId="{CA0008F6-4EDB-4CB9-B937-49BA45409DF8}" destId="{B65E0561-00B5-4177-AD5C-5DA982E19C9F}" srcOrd="0" destOrd="0" presId="urn:microsoft.com/office/officeart/2018/2/layout/IconVerticalSolidList"/>
    <dgm:cxn modelId="{3238C6C9-76D6-4304-A877-20E975EBD7E6}" type="presParOf" srcId="{CA0008F6-4EDB-4CB9-B937-49BA45409DF8}" destId="{4B957741-DFAF-4311-85CB-0EAA0F7EFD35}" srcOrd="1" destOrd="0" presId="urn:microsoft.com/office/officeart/2018/2/layout/IconVerticalSolidList"/>
    <dgm:cxn modelId="{14165347-FA54-4A46-9215-DD40C1CF6CEF}" type="presParOf" srcId="{CA0008F6-4EDB-4CB9-B937-49BA45409DF8}" destId="{E26C02A9-30C7-480B-BF59-32A3D5E64CAB}" srcOrd="2" destOrd="0" presId="urn:microsoft.com/office/officeart/2018/2/layout/IconVerticalSolidList"/>
    <dgm:cxn modelId="{ECBFCACD-4DB4-41B9-B5B9-4837544C27AD}" type="presParOf" srcId="{CA0008F6-4EDB-4CB9-B937-49BA45409DF8}" destId="{34287FFE-3008-4FD0-828C-5F13E658B267}" srcOrd="3" destOrd="0" presId="urn:microsoft.com/office/officeart/2018/2/layout/IconVerticalSolidList"/>
    <dgm:cxn modelId="{AAADE416-EFD8-444C-A064-3F9ABBC54FDB}" type="presParOf" srcId="{3CF9B2AC-E206-4C35-A1FB-8A0FE20EBA66}" destId="{48CAC94B-0FB3-4BC2-A131-AA96BAFB38C8}" srcOrd="9" destOrd="0" presId="urn:microsoft.com/office/officeart/2018/2/layout/IconVerticalSolidList"/>
    <dgm:cxn modelId="{C879E1AC-CB60-4B45-8854-B103CA9D4F93}" type="presParOf" srcId="{3CF9B2AC-E206-4C35-A1FB-8A0FE20EBA66}" destId="{0EFAEE06-B940-489B-BF6A-26398D7D2A21}" srcOrd="10" destOrd="0" presId="urn:microsoft.com/office/officeart/2018/2/layout/IconVerticalSolidList"/>
    <dgm:cxn modelId="{B397732A-E31C-46C0-A4B4-555CCDDEF58F}" type="presParOf" srcId="{0EFAEE06-B940-489B-BF6A-26398D7D2A21}" destId="{51FF873D-14F6-4E2C-A356-C41CD6377422}" srcOrd="0" destOrd="0" presId="urn:microsoft.com/office/officeart/2018/2/layout/IconVerticalSolidList"/>
    <dgm:cxn modelId="{0E4F9F58-C468-4619-91A8-2A6F775E1E40}" type="presParOf" srcId="{0EFAEE06-B940-489B-BF6A-26398D7D2A21}" destId="{817E38F2-B1DE-402F-83FA-F167F95D9822}" srcOrd="1" destOrd="0" presId="urn:microsoft.com/office/officeart/2018/2/layout/IconVerticalSolidList"/>
    <dgm:cxn modelId="{F6F4355A-48C1-4EC2-8FC4-736BFA143992}" type="presParOf" srcId="{0EFAEE06-B940-489B-BF6A-26398D7D2A21}" destId="{37113304-C9F1-4F48-B067-3D531A001435}" srcOrd="2" destOrd="0" presId="urn:microsoft.com/office/officeart/2018/2/layout/IconVerticalSolidList"/>
    <dgm:cxn modelId="{F6AFEC91-967C-426B-8AD1-D01E7F9DAD54}" type="presParOf" srcId="{0EFAEE06-B940-489B-BF6A-26398D7D2A21}" destId="{5CE915E9-A473-45D4-A8D1-D00383841F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23EC41-CD17-4654-81A2-F81049050F5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16CAC80-5F2A-436E-8A65-9B0B74B15B9B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Helps with the construction of knowledge</a:t>
          </a:r>
        </a:p>
      </dgm:t>
    </dgm:pt>
    <dgm:pt modelId="{52167059-07C6-4768-A700-943C9066018A}" type="parTrans" cxnId="{83D70641-C776-4977-A1A5-104D05DF4DFD}">
      <dgm:prSet/>
      <dgm:spPr/>
      <dgm:t>
        <a:bodyPr/>
        <a:lstStyle/>
        <a:p>
          <a:endParaRPr lang="en-US"/>
        </a:p>
      </dgm:t>
    </dgm:pt>
    <dgm:pt modelId="{0ED1C570-EBFB-4FDF-A53F-D6AC64BB26E6}" type="sibTrans" cxnId="{83D70641-C776-4977-A1A5-104D05DF4DFD}">
      <dgm:prSet/>
      <dgm:spPr/>
      <dgm:t>
        <a:bodyPr/>
        <a:lstStyle/>
        <a:p>
          <a:endParaRPr lang="en-US"/>
        </a:p>
      </dgm:t>
    </dgm:pt>
    <dgm:pt modelId="{F09CFE7C-687F-4AF0-A6FD-045D6448ECCF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Promotes self-awareness and builds resilience</a:t>
          </a:r>
        </a:p>
      </dgm:t>
    </dgm:pt>
    <dgm:pt modelId="{E885D509-F27D-4F7A-B3EA-8F3F3A65ED29}" type="parTrans" cxnId="{80AA7218-CF4B-4ADF-A164-23EBE291B9CF}">
      <dgm:prSet/>
      <dgm:spPr/>
    </dgm:pt>
    <dgm:pt modelId="{A106F8EB-0874-4835-BB22-65D775BD1E62}" type="sibTrans" cxnId="{80AA7218-CF4B-4ADF-A164-23EBE291B9CF}">
      <dgm:prSet/>
      <dgm:spPr/>
      <dgm:t>
        <a:bodyPr/>
        <a:lstStyle/>
        <a:p>
          <a:endParaRPr lang="en-US"/>
        </a:p>
      </dgm:t>
    </dgm:pt>
    <dgm:pt modelId="{F2A89794-E577-4083-8FAE-0B7BFC8B399A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Makes us slower to make assumptions</a:t>
          </a:r>
        </a:p>
      </dgm:t>
    </dgm:pt>
    <dgm:pt modelId="{74B572C6-6D97-44EC-9926-420BF0E88621}" type="parTrans" cxnId="{D5A3BD76-C22C-43DE-8358-F37E334E0C2C}">
      <dgm:prSet/>
      <dgm:spPr/>
    </dgm:pt>
    <dgm:pt modelId="{81B27962-AB58-485A-8DD0-FD8CB06B9518}" type="sibTrans" cxnId="{D5A3BD76-C22C-43DE-8358-F37E334E0C2C}">
      <dgm:prSet/>
      <dgm:spPr/>
      <dgm:t>
        <a:bodyPr/>
        <a:lstStyle/>
        <a:p>
          <a:endParaRPr lang="en-US"/>
        </a:p>
      </dgm:t>
    </dgm:pt>
    <dgm:pt modelId="{A07A9E25-E7B1-435A-B63F-331E93192E04}">
      <dgm:prSet phldr="0"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Helps make practice and healing creative</a:t>
          </a:r>
        </a:p>
      </dgm:t>
    </dgm:pt>
    <dgm:pt modelId="{B75D3BEC-7A4C-49C4-9855-4068692C74DC}" type="parTrans" cxnId="{0F0055DD-89F7-4DA0-A2B4-1ADADD374CEB}">
      <dgm:prSet/>
      <dgm:spPr/>
    </dgm:pt>
    <dgm:pt modelId="{623E017E-65E3-48E7-B6BF-D412ADB6ED74}" type="sibTrans" cxnId="{0F0055DD-89F7-4DA0-A2B4-1ADADD374CEB}">
      <dgm:prSet/>
      <dgm:spPr/>
    </dgm:pt>
    <dgm:pt modelId="{943E6616-A0BD-48F6-852D-17EA0396BE29}" type="pres">
      <dgm:prSet presAssocID="{B523EC41-CD17-4654-81A2-F81049050F5A}" presName="linear" presStyleCnt="0">
        <dgm:presLayoutVars>
          <dgm:animLvl val="lvl"/>
          <dgm:resizeHandles val="exact"/>
        </dgm:presLayoutVars>
      </dgm:prSet>
      <dgm:spPr/>
    </dgm:pt>
    <dgm:pt modelId="{EB8E74FA-344D-41E7-9DD3-8DB25DB38440}" type="pres">
      <dgm:prSet presAssocID="{316CAC80-5F2A-436E-8A65-9B0B74B15B9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58F0686-24E0-4FA5-BC50-79D20E1B0A25}" type="pres">
      <dgm:prSet presAssocID="{0ED1C570-EBFB-4FDF-A53F-D6AC64BB26E6}" presName="spacer" presStyleCnt="0"/>
      <dgm:spPr/>
    </dgm:pt>
    <dgm:pt modelId="{D9651AD7-48FF-4BE4-9E56-7563463264ED}" type="pres">
      <dgm:prSet presAssocID="{A07A9E25-E7B1-435A-B63F-331E93192E0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D87A231-0133-412D-90BF-494B0B292370}" type="pres">
      <dgm:prSet presAssocID="{623E017E-65E3-48E7-B6BF-D412ADB6ED74}" presName="spacer" presStyleCnt="0"/>
      <dgm:spPr/>
    </dgm:pt>
    <dgm:pt modelId="{23F46A62-933F-486E-AA1D-72F68B863785}" type="pres">
      <dgm:prSet presAssocID="{F2A89794-E577-4083-8FAE-0B7BFC8B39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AC074F2-BF6E-4231-AFE2-AF40DB427C2F}" type="pres">
      <dgm:prSet presAssocID="{81B27962-AB58-485A-8DD0-FD8CB06B9518}" presName="spacer" presStyleCnt="0"/>
      <dgm:spPr/>
    </dgm:pt>
    <dgm:pt modelId="{DA2BF571-562B-4A4B-B445-D248AA4D5356}" type="pres">
      <dgm:prSet presAssocID="{F09CFE7C-687F-4AF0-A6FD-045D6448ECC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0AA7218-CF4B-4ADF-A164-23EBE291B9CF}" srcId="{B523EC41-CD17-4654-81A2-F81049050F5A}" destId="{F09CFE7C-687F-4AF0-A6FD-045D6448ECCF}" srcOrd="3" destOrd="0" parTransId="{E885D509-F27D-4F7A-B3EA-8F3F3A65ED29}" sibTransId="{A106F8EB-0874-4835-BB22-65D775BD1E62}"/>
    <dgm:cxn modelId="{09CEE833-562D-4DD6-A5FE-ABA937305E23}" type="presOf" srcId="{F2A89794-E577-4083-8FAE-0B7BFC8B399A}" destId="{23F46A62-933F-486E-AA1D-72F68B863785}" srcOrd="0" destOrd="0" presId="urn:microsoft.com/office/officeart/2005/8/layout/vList2"/>
    <dgm:cxn modelId="{90C02F5E-7236-4541-9EE4-ABBCB559F669}" type="presOf" srcId="{F09CFE7C-687F-4AF0-A6FD-045D6448ECCF}" destId="{DA2BF571-562B-4A4B-B445-D248AA4D5356}" srcOrd="0" destOrd="0" presId="urn:microsoft.com/office/officeart/2005/8/layout/vList2"/>
    <dgm:cxn modelId="{83D70641-C776-4977-A1A5-104D05DF4DFD}" srcId="{B523EC41-CD17-4654-81A2-F81049050F5A}" destId="{316CAC80-5F2A-436E-8A65-9B0B74B15B9B}" srcOrd="0" destOrd="0" parTransId="{52167059-07C6-4768-A700-943C9066018A}" sibTransId="{0ED1C570-EBFB-4FDF-A53F-D6AC64BB26E6}"/>
    <dgm:cxn modelId="{D5A3BD76-C22C-43DE-8358-F37E334E0C2C}" srcId="{B523EC41-CD17-4654-81A2-F81049050F5A}" destId="{F2A89794-E577-4083-8FAE-0B7BFC8B399A}" srcOrd="2" destOrd="0" parTransId="{74B572C6-6D97-44EC-9926-420BF0E88621}" sibTransId="{81B27962-AB58-485A-8DD0-FD8CB06B9518}"/>
    <dgm:cxn modelId="{2ECB0FAA-29FC-4378-A00C-5B630DEC8B95}" type="presOf" srcId="{316CAC80-5F2A-436E-8A65-9B0B74B15B9B}" destId="{EB8E74FA-344D-41E7-9DD3-8DB25DB38440}" srcOrd="0" destOrd="0" presId="urn:microsoft.com/office/officeart/2005/8/layout/vList2"/>
    <dgm:cxn modelId="{0F0055DD-89F7-4DA0-A2B4-1ADADD374CEB}" srcId="{B523EC41-CD17-4654-81A2-F81049050F5A}" destId="{A07A9E25-E7B1-435A-B63F-331E93192E04}" srcOrd="1" destOrd="0" parTransId="{B75D3BEC-7A4C-49C4-9855-4068692C74DC}" sibTransId="{623E017E-65E3-48E7-B6BF-D412ADB6ED74}"/>
    <dgm:cxn modelId="{24F2DAE3-F844-4233-84F6-077AC06D3EE9}" type="presOf" srcId="{A07A9E25-E7B1-435A-B63F-331E93192E04}" destId="{D9651AD7-48FF-4BE4-9E56-7563463264ED}" srcOrd="0" destOrd="0" presId="urn:microsoft.com/office/officeart/2005/8/layout/vList2"/>
    <dgm:cxn modelId="{4C685CF9-23DC-4B67-BC55-7D6FBB49EB1B}" type="presOf" srcId="{B523EC41-CD17-4654-81A2-F81049050F5A}" destId="{943E6616-A0BD-48F6-852D-17EA0396BE29}" srcOrd="0" destOrd="0" presId="urn:microsoft.com/office/officeart/2005/8/layout/vList2"/>
    <dgm:cxn modelId="{5B026AFB-EF2A-4A37-8B1B-6CF224B07AC1}" type="presParOf" srcId="{943E6616-A0BD-48F6-852D-17EA0396BE29}" destId="{EB8E74FA-344D-41E7-9DD3-8DB25DB38440}" srcOrd="0" destOrd="0" presId="urn:microsoft.com/office/officeart/2005/8/layout/vList2"/>
    <dgm:cxn modelId="{192F2840-7546-44B8-8CD2-D5FDE7100080}" type="presParOf" srcId="{943E6616-A0BD-48F6-852D-17EA0396BE29}" destId="{158F0686-24E0-4FA5-BC50-79D20E1B0A25}" srcOrd="1" destOrd="0" presId="urn:microsoft.com/office/officeart/2005/8/layout/vList2"/>
    <dgm:cxn modelId="{B0C19A78-EF85-4CD4-BB93-1614EBD3ED4D}" type="presParOf" srcId="{943E6616-A0BD-48F6-852D-17EA0396BE29}" destId="{D9651AD7-48FF-4BE4-9E56-7563463264ED}" srcOrd="2" destOrd="0" presId="urn:microsoft.com/office/officeart/2005/8/layout/vList2"/>
    <dgm:cxn modelId="{1279E01F-1DCE-4507-8D06-4298C5101EE0}" type="presParOf" srcId="{943E6616-A0BD-48F6-852D-17EA0396BE29}" destId="{5D87A231-0133-412D-90BF-494B0B292370}" srcOrd="3" destOrd="0" presId="urn:microsoft.com/office/officeart/2005/8/layout/vList2"/>
    <dgm:cxn modelId="{A53681C3-F8D7-49AE-B00C-9F01B1AE92B4}" type="presParOf" srcId="{943E6616-A0BD-48F6-852D-17EA0396BE29}" destId="{23F46A62-933F-486E-AA1D-72F68B863785}" srcOrd="4" destOrd="0" presId="urn:microsoft.com/office/officeart/2005/8/layout/vList2"/>
    <dgm:cxn modelId="{9C9C9736-2C41-42E1-8F26-032C4EFBE5D1}" type="presParOf" srcId="{943E6616-A0BD-48F6-852D-17EA0396BE29}" destId="{7AC074F2-BF6E-4231-AFE2-AF40DB427C2F}" srcOrd="5" destOrd="0" presId="urn:microsoft.com/office/officeart/2005/8/layout/vList2"/>
    <dgm:cxn modelId="{AB94CF2A-9AF8-414B-BA1B-CD0A2AA55C53}" type="presParOf" srcId="{943E6616-A0BD-48F6-852D-17EA0396BE29}" destId="{DA2BF571-562B-4A4B-B445-D248AA4D535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61A60E7-4AB9-416C-BB2D-2322357159F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CFE828B-2D57-4D9B-A3F4-B3947D6B7054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Gibbs Reflective Cycle (Gibbs, 1988; Bager-Charleson, 2020, p6)</a:t>
          </a:r>
        </a:p>
      </dgm:t>
    </dgm:pt>
    <dgm:pt modelId="{31724585-CCCA-452B-B3E4-C66780BC4073}" type="parTrans" cxnId="{BD7133D5-0C47-4080-B5EB-294BFFCCE89E}">
      <dgm:prSet/>
      <dgm:spPr/>
      <dgm:t>
        <a:bodyPr/>
        <a:lstStyle/>
        <a:p>
          <a:endParaRPr lang="en-US"/>
        </a:p>
      </dgm:t>
    </dgm:pt>
    <dgm:pt modelId="{95A6CD32-B234-4797-A2D9-804532AE73AD}" type="sibTrans" cxnId="{BD7133D5-0C47-4080-B5EB-294BFFCCE89E}">
      <dgm:prSet/>
      <dgm:spPr/>
      <dgm:t>
        <a:bodyPr/>
        <a:lstStyle/>
        <a:p>
          <a:endParaRPr lang="en-US"/>
        </a:p>
      </dgm:t>
    </dgm:pt>
    <dgm:pt modelId="{02E29979-7AA5-4D0C-B820-A3B2F5F81173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 Reflection 'for action' (Thompson and Thompson, 2018, p12) </a:t>
          </a:r>
        </a:p>
      </dgm:t>
    </dgm:pt>
    <dgm:pt modelId="{D74920DF-8262-4094-9BF6-4C952C61168A}" type="parTrans" cxnId="{83725BF6-27B5-4948-A13F-3DA532EE6CE8}">
      <dgm:prSet/>
      <dgm:spPr/>
      <dgm:t>
        <a:bodyPr/>
        <a:lstStyle/>
        <a:p>
          <a:endParaRPr lang="en-US"/>
        </a:p>
      </dgm:t>
    </dgm:pt>
    <dgm:pt modelId="{9B270514-E064-43D3-BEC4-788289DD1F1E}" type="sibTrans" cxnId="{83725BF6-27B5-4948-A13F-3DA532EE6CE8}">
      <dgm:prSet/>
      <dgm:spPr/>
      <dgm:t>
        <a:bodyPr/>
        <a:lstStyle/>
        <a:p>
          <a:endParaRPr lang="en-US"/>
        </a:p>
      </dgm:t>
    </dgm:pt>
    <dgm:pt modelId="{6CB832DD-522C-42E6-A094-274BB9D069E7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Johns 'Aesthetic Knowing' (Johns, 1995; Bager-Charleson, 2020, p10)</a:t>
          </a:r>
        </a:p>
      </dgm:t>
    </dgm:pt>
    <dgm:pt modelId="{EAE19DB1-890F-4FBE-893A-E62379F9781E}" type="parTrans" cxnId="{6657B46A-7344-40D3-8FD6-1101FAA8DAF5}">
      <dgm:prSet/>
      <dgm:spPr/>
      <dgm:t>
        <a:bodyPr/>
        <a:lstStyle/>
        <a:p>
          <a:endParaRPr lang="en-US"/>
        </a:p>
      </dgm:t>
    </dgm:pt>
    <dgm:pt modelId="{ED6CF725-187E-494B-B533-B0DA3484AD9F}" type="sibTrans" cxnId="{6657B46A-7344-40D3-8FD6-1101FAA8DAF5}">
      <dgm:prSet/>
      <dgm:spPr/>
      <dgm:t>
        <a:bodyPr/>
        <a:lstStyle/>
        <a:p>
          <a:endParaRPr lang="en-US"/>
        </a:p>
      </dgm:t>
    </dgm:pt>
    <dgm:pt modelId="{CE7DB2A0-735D-460F-BE91-F264A8E41268}">
      <dgm:prSet phldr="0"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Brookfield's 4 lenses (Brookfield, 1998)</a:t>
          </a:r>
        </a:p>
      </dgm:t>
    </dgm:pt>
    <dgm:pt modelId="{E9F63344-0BB9-4E99-858B-A0FF804F0FAD}" type="parTrans" cxnId="{CCB25EC0-E71C-452E-91B7-1DD0FD0B46BC}">
      <dgm:prSet/>
      <dgm:spPr/>
    </dgm:pt>
    <dgm:pt modelId="{E9C82D78-7658-437C-9489-94D4FB5EE725}" type="sibTrans" cxnId="{CCB25EC0-E71C-452E-91B7-1DD0FD0B46BC}">
      <dgm:prSet/>
      <dgm:spPr/>
      <dgm:t>
        <a:bodyPr/>
        <a:lstStyle/>
        <a:p>
          <a:endParaRPr lang="en-GB"/>
        </a:p>
      </dgm:t>
    </dgm:pt>
    <dgm:pt modelId="{B137E4F2-249F-45F8-B2F4-B7E4C50BAD52}" type="pres">
      <dgm:prSet presAssocID="{761A60E7-4AB9-416C-BB2D-2322357159F0}" presName="outerComposite" presStyleCnt="0">
        <dgm:presLayoutVars>
          <dgm:chMax val="5"/>
          <dgm:dir/>
          <dgm:resizeHandles val="exact"/>
        </dgm:presLayoutVars>
      </dgm:prSet>
      <dgm:spPr/>
    </dgm:pt>
    <dgm:pt modelId="{B487E21F-EDDB-43DD-A941-56BC02D914F8}" type="pres">
      <dgm:prSet presAssocID="{761A60E7-4AB9-416C-BB2D-2322357159F0}" presName="dummyMaxCanvas" presStyleCnt="0">
        <dgm:presLayoutVars/>
      </dgm:prSet>
      <dgm:spPr/>
    </dgm:pt>
    <dgm:pt modelId="{72E4F3AF-AD40-4467-A6E0-9E9872110CB5}" type="pres">
      <dgm:prSet presAssocID="{761A60E7-4AB9-416C-BB2D-2322357159F0}" presName="FourNodes_1" presStyleLbl="node1" presStyleIdx="0" presStyleCnt="4">
        <dgm:presLayoutVars>
          <dgm:bulletEnabled val="1"/>
        </dgm:presLayoutVars>
      </dgm:prSet>
      <dgm:spPr/>
    </dgm:pt>
    <dgm:pt modelId="{0B21B7BF-1688-4613-AF68-447452DFD84F}" type="pres">
      <dgm:prSet presAssocID="{761A60E7-4AB9-416C-BB2D-2322357159F0}" presName="FourNodes_2" presStyleLbl="node1" presStyleIdx="1" presStyleCnt="4">
        <dgm:presLayoutVars>
          <dgm:bulletEnabled val="1"/>
        </dgm:presLayoutVars>
      </dgm:prSet>
      <dgm:spPr/>
    </dgm:pt>
    <dgm:pt modelId="{5556965E-349E-42BE-9296-2E97B04B4C0D}" type="pres">
      <dgm:prSet presAssocID="{761A60E7-4AB9-416C-BB2D-2322357159F0}" presName="FourNodes_3" presStyleLbl="node1" presStyleIdx="2" presStyleCnt="4">
        <dgm:presLayoutVars>
          <dgm:bulletEnabled val="1"/>
        </dgm:presLayoutVars>
      </dgm:prSet>
      <dgm:spPr/>
    </dgm:pt>
    <dgm:pt modelId="{E5BD905E-419B-4CC1-AA5E-62777CB25C85}" type="pres">
      <dgm:prSet presAssocID="{761A60E7-4AB9-416C-BB2D-2322357159F0}" presName="FourNodes_4" presStyleLbl="node1" presStyleIdx="3" presStyleCnt="4">
        <dgm:presLayoutVars>
          <dgm:bulletEnabled val="1"/>
        </dgm:presLayoutVars>
      </dgm:prSet>
      <dgm:spPr/>
    </dgm:pt>
    <dgm:pt modelId="{8410BBDA-B6D9-4E4C-A286-809DA6233DD8}" type="pres">
      <dgm:prSet presAssocID="{761A60E7-4AB9-416C-BB2D-2322357159F0}" presName="FourConn_1-2" presStyleLbl="fgAccFollowNode1" presStyleIdx="0" presStyleCnt="3">
        <dgm:presLayoutVars>
          <dgm:bulletEnabled val="1"/>
        </dgm:presLayoutVars>
      </dgm:prSet>
      <dgm:spPr/>
    </dgm:pt>
    <dgm:pt modelId="{5AFA6720-CC4F-49CB-A685-5331803F7CB9}" type="pres">
      <dgm:prSet presAssocID="{761A60E7-4AB9-416C-BB2D-2322357159F0}" presName="FourConn_2-3" presStyleLbl="fgAccFollowNode1" presStyleIdx="1" presStyleCnt="3">
        <dgm:presLayoutVars>
          <dgm:bulletEnabled val="1"/>
        </dgm:presLayoutVars>
      </dgm:prSet>
      <dgm:spPr/>
    </dgm:pt>
    <dgm:pt modelId="{B6FB4104-FC73-4AA7-B39E-46BEB932060F}" type="pres">
      <dgm:prSet presAssocID="{761A60E7-4AB9-416C-BB2D-2322357159F0}" presName="FourConn_3-4" presStyleLbl="fgAccFollowNode1" presStyleIdx="2" presStyleCnt="3">
        <dgm:presLayoutVars>
          <dgm:bulletEnabled val="1"/>
        </dgm:presLayoutVars>
      </dgm:prSet>
      <dgm:spPr/>
    </dgm:pt>
    <dgm:pt modelId="{6798C327-B073-413B-B34D-FD717ABD7A01}" type="pres">
      <dgm:prSet presAssocID="{761A60E7-4AB9-416C-BB2D-2322357159F0}" presName="FourNodes_1_text" presStyleLbl="node1" presStyleIdx="3" presStyleCnt="4">
        <dgm:presLayoutVars>
          <dgm:bulletEnabled val="1"/>
        </dgm:presLayoutVars>
      </dgm:prSet>
      <dgm:spPr/>
    </dgm:pt>
    <dgm:pt modelId="{319677A4-D699-4273-9459-D4D77CBA30C0}" type="pres">
      <dgm:prSet presAssocID="{761A60E7-4AB9-416C-BB2D-2322357159F0}" presName="FourNodes_2_text" presStyleLbl="node1" presStyleIdx="3" presStyleCnt="4">
        <dgm:presLayoutVars>
          <dgm:bulletEnabled val="1"/>
        </dgm:presLayoutVars>
      </dgm:prSet>
      <dgm:spPr/>
    </dgm:pt>
    <dgm:pt modelId="{7D41E53F-F100-4618-9C8E-F4C8CB686694}" type="pres">
      <dgm:prSet presAssocID="{761A60E7-4AB9-416C-BB2D-2322357159F0}" presName="FourNodes_3_text" presStyleLbl="node1" presStyleIdx="3" presStyleCnt="4">
        <dgm:presLayoutVars>
          <dgm:bulletEnabled val="1"/>
        </dgm:presLayoutVars>
      </dgm:prSet>
      <dgm:spPr/>
    </dgm:pt>
    <dgm:pt modelId="{FDE3166E-C120-4805-ADB1-8CEB9A3492F3}" type="pres">
      <dgm:prSet presAssocID="{761A60E7-4AB9-416C-BB2D-2322357159F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FA2B404-E0C5-4B5A-BECD-9FEA9A559957}" type="presOf" srcId="{CE7DB2A0-735D-460F-BE91-F264A8E41268}" destId="{319677A4-D699-4273-9459-D4D77CBA30C0}" srcOrd="1" destOrd="0" presId="urn:microsoft.com/office/officeart/2005/8/layout/vProcess5"/>
    <dgm:cxn modelId="{3AACF911-BAD4-4841-BC8F-6389D6652AA5}" type="presOf" srcId="{DCFE828B-2D57-4D9B-A3F4-B3947D6B7054}" destId="{72E4F3AF-AD40-4467-A6E0-9E9872110CB5}" srcOrd="0" destOrd="0" presId="urn:microsoft.com/office/officeart/2005/8/layout/vProcess5"/>
    <dgm:cxn modelId="{187D313D-058B-4FC6-82DB-F61DDBD927C5}" type="presOf" srcId="{6CB832DD-522C-42E6-A094-274BB9D069E7}" destId="{E5BD905E-419B-4CC1-AA5E-62777CB25C85}" srcOrd="0" destOrd="0" presId="urn:microsoft.com/office/officeart/2005/8/layout/vProcess5"/>
    <dgm:cxn modelId="{5EE3755B-67C4-4759-86CB-B616B954FC30}" type="presOf" srcId="{02E29979-7AA5-4D0C-B820-A3B2F5F81173}" destId="{5556965E-349E-42BE-9296-2E97B04B4C0D}" srcOrd="0" destOrd="0" presId="urn:microsoft.com/office/officeart/2005/8/layout/vProcess5"/>
    <dgm:cxn modelId="{7CF91164-4101-4B9D-86F6-04405224474B}" type="presOf" srcId="{6CB832DD-522C-42E6-A094-274BB9D069E7}" destId="{FDE3166E-C120-4805-ADB1-8CEB9A3492F3}" srcOrd="1" destOrd="0" presId="urn:microsoft.com/office/officeart/2005/8/layout/vProcess5"/>
    <dgm:cxn modelId="{AEAD7645-BE78-4BF8-AB6E-05E5DC807A07}" type="presOf" srcId="{02E29979-7AA5-4D0C-B820-A3B2F5F81173}" destId="{7D41E53F-F100-4618-9C8E-F4C8CB686694}" srcOrd="1" destOrd="0" presId="urn:microsoft.com/office/officeart/2005/8/layout/vProcess5"/>
    <dgm:cxn modelId="{5119C268-D609-4965-B359-2CB310DC67C2}" type="presOf" srcId="{E9C82D78-7658-437C-9489-94D4FB5EE725}" destId="{5AFA6720-CC4F-49CB-A685-5331803F7CB9}" srcOrd="0" destOrd="0" presId="urn:microsoft.com/office/officeart/2005/8/layout/vProcess5"/>
    <dgm:cxn modelId="{6657B46A-7344-40D3-8FD6-1101FAA8DAF5}" srcId="{761A60E7-4AB9-416C-BB2D-2322357159F0}" destId="{6CB832DD-522C-42E6-A094-274BB9D069E7}" srcOrd="3" destOrd="0" parTransId="{EAE19DB1-890F-4FBE-893A-E62379F9781E}" sibTransId="{ED6CF725-187E-494B-B533-B0DA3484AD9F}"/>
    <dgm:cxn modelId="{8EA94BBB-1A1F-464D-9659-A48EA3EBE983}" type="presOf" srcId="{761A60E7-4AB9-416C-BB2D-2322357159F0}" destId="{B137E4F2-249F-45F8-B2F4-B7E4C50BAD52}" srcOrd="0" destOrd="0" presId="urn:microsoft.com/office/officeart/2005/8/layout/vProcess5"/>
    <dgm:cxn modelId="{226A7BBF-890C-4F0A-96BB-24C2D8E386E2}" type="presOf" srcId="{CE7DB2A0-735D-460F-BE91-F264A8E41268}" destId="{0B21B7BF-1688-4613-AF68-447452DFD84F}" srcOrd="0" destOrd="0" presId="urn:microsoft.com/office/officeart/2005/8/layout/vProcess5"/>
    <dgm:cxn modelId="{CCB25EC0-E71C-452E-91B7-1DD0FD0B46BC}" srcId="{761A60E7-4AB9-416C-BB2D-2322357159F0}" destId="{CE7DB2A0-735D-460F-BE91-F264A8E41268}" srcOrd="1" destOrd="0" parTransId="{E9F63344-0BB9-4E99-858B-A0FF804F0FAD}" sibTransId="{E9C82D78-7658-437C-9489-94D4FB5EE725}"/>
    <dgm:cxn modelId="{3F048CCE-C72C-483E-9B28-5F137F031113}" type="presOf" srcId="{95A6CD32-B234-4797-A2D9-804532AE73AD}" destId="{8410BBDA-B6D9-4E4C-A286-809DA6233DD8}" srcOrd="0" destOrd="0" presId="urn:microsoft.com/office/officeart/2005/8/layout/vProcess5"/>
    <dgm:cxn modelId="{BD7133D5-0C47-4080-B5EB-294BFFCCE89E}" srcId="{761A60E7-4AB9-416C-BB2D-2322357159F0}" destId="{DCFE828B-2D57-4D9B-A3F4-B3947D6B7054}" srcOrd="0" destOrd="0" parTransId="{31724585-CCCA-452B-B3E4-C66780BC4073}" sibTransId="{95A6CD32-B234-4797-A2D9-804532AE73AD}"/>
    <dgm:cxn modelId="{C1CA66E1-4FD4-4815-9330-1BA01EEA42ED}" type="presOf" srcId="{DCFE828B-2D57-4D9B-A3F4-B3947D6B7054}" destId="{6798C327-B073-413B-B34D-FD717ABD7A01}" srcOrd="1" destOrd="0" presId="urn:microsoft.com/office/officeart/2005/8/layout/vProcess5"/>
    <dgm:cxn modelId="{12C0E6E7-1134-4603-8B18-21A4C3C01A46}" type="presOf" srcId="{9B270514-E064-43D3-BEC4-788289DD1F1E}" destId="{B6FB4104-FC73-4AA7-B39E-46BEB932060F}" srcOrd="0" destOrd="0" presId="urn:microsoft.com/office/officeart/2005/8/layout/vProcess5"/>
    <dgm:cxn modelId="{83725BF6-27B5-4948-A13F-3DA532EE6CE8}" srcId="{761A60E7-4AB9-416C-BB2D-2322357159F0}" destId="{02E29979-7AA5-4D0C-B820-A3B2F5F81173}" srcOrd="2" destOrd="0" parTransId="{D74920DF-8262-4094-9BF6-4C952C61168A}" sibTransId="{9B270514-E064-43D3-BEC4-788289DD1F1E}"/>
    <dgm:cxn modelId="{B62990E5-795E-4143-8BF5-2C5321F3C43A}" type="presParOf" srcId="{B137E4F2-249F-45F8-B2F4-B7E4C50BAD52}" destId="{B487E21F-EDDB-43DD-A941-56BC02D914F8}" srcOrd="0" destOrd="0" presId="urn:microsoft.com/office/officeart/2005/8/layout/vProcess5"/>
    <dgm:cxn modelId="{F9935E54-9035-4CC1-8057-299456D0E6AD}" type="presParOf" srcId="{B137E4F2-249F-45F8-B2F4-B7E4C50BAD52}" destId="{72E4F3AF-AD40-4467-A6E0-9E9872110CB5}" srcOrd="1" destOrd="0" presId="urn:microsoft.com/office/officeart/2005/8/layout/vProcess5"/>
    <dgm:cxn modelId="{7FB6663B-B90B-44CE-814A-067B0DCBC268}" type="presParOf" srcId="{B137E4F2-249F-45F8-B2F4-B7E4C50BAD52}" destId="{0B21B7BF-1688-4613-AF68-447452DFD84F}" srcOrd="2" destOrd="0" presId="urn:microsoft.com/office/officeart/2005/8/layout/vProcess5"/>
    <dgm:cxn modelId="{90D70E8F-37BF-49CC-BE66-4250620F8E19}" type="presParOf" srcId="{B137E4F2-249F-45F8-B2F4-B7E4C50BAD52}" destId="{5556965E-349E-42BE-9296-2E97B04B4C0D}" srcOrd="3" destOrd="0" presId="urn:microsoft.com/office/officeart/2005/8/layout/vProcess5"/>
    <dgm:cxn modelId="{6D89AB66-22F4-465A-AFAD-685558C0B691}" type="presParOf" srcId="{B137E4F2-249F-45F8-B2F4-B7E4C50BAD52}" destId="{E5BD905E-419B-4CC1-AA5E-62777CB25C85}" srcOrd="4" destOrd="0" presId="urn:microsoft.com/office/officeart/2005/8/layout/vProcess5"/>
    <dgm:cxn modelId="{2C39E754-7EDE-4FB3-A51F-DD64C95C26DF}" type="presParOf" srcId="{B137E4F2-249F-45F8-B2F4-B7E4C50BAD52}" destId="{8410BBDA-B6D9-4E4C-A286-809DA6233DD8}" srcOrd="5" destOrd="0" presId="urn:microsoft.com/office/officeart/2005/8/layout/vProcess5"/>
    <dgm:cxn modelId="{CA200076-69D8-4501-B777-6E2C4D2CB375}" type="presParOf" srcId="{B137E4F2-249F-45F8-B2F4-B7E4C50BAD52}" destId="{5AFA6720-CC4F-49CB-A685-5331803F7CB9}" srcOrd="6" destOrd="0" presId="urn:microsoft.com/office/officeart/2005/8/layout/vProcess5"/>
    <dgm:cxn modelId="{C3324D22-DDEC-4022-8EF7-6037807872B9}" type="presParOf" srcId="{B137E4F2-249F-45F8-B2F4-B7E4C50BAD52}" destId="{B6FB4104-FC73-4AA7-B39E-46BEB932060F}" srcOrd="7" destOrd="0" presId="urn:microsoft.com/office/officeart/2005/8/layout/vProcess5"/>
    <dgm:cxn modelId="{A9876965-1B45-4DE6-9B0B-BDFD1E25E807}" type="presParOf" srcId="{B137E4F2-249F-45F8-B2F4-B7E4C50BAD52}" destId="{6798C327-B073-413B-B34D-FD717ABD7A01}" srcOrd="8" destOrd="0" presId="urn:microsoft.com/office/officeart/2005/8/layout/vProcess5"/>
    <dgm:cxn modelId="{3C2C4570-DC56-4ABA-92B3-69CC5693B8A4}" type="presParOf" srcId="{B137E4F2-249F-45F8-B2F4-B7E4C50BAD52}" destId="{319677A4-D699-4273-9459-D4D77CBA30C0}" srcOrd="9" destOrd="0" presId="urn:microsoft.com/office/officeart/2005/8/layout/vProcess5"/>
    <dgm:cxn modelId="{8A957EF3-DE6C-496D-876A-7A7F796AC5E5}" type="presParOf" srcId="{B137E4F2-249F-45F8-B2F4-B7E4C50BAD52}" destId="{7D41E53F-F100-4618-9C8E-F4C8CB686694}" srcOrd="10" destOrd="0" presId="urn:microsoft.com/office/officeart/2005/8/layout/vProcess5"/>
    <dgm:cxn modelId="{0EE74E02-82C3-467E-80FD-EC39FB5F60CD}" type="presParOf" srcId="{B137E4F2-249F-45F8-B2F4-B7E4C50BAD52}" destId="{FDE3166E-C120-4805-ADB1-8CEB9A3492F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D013D0-5826-4453-B2DC-BB3265151671}">
      <dsp:nvSpPr>
        <dsp:cNvPr id="0" name=""/>
        <dsp:cNvSpPr/>
      </dsp:nvSpPr>
      <dsp:spPr>
        <a:xfrm>
          <a:off x="0" y="1934"/>
          <a:ext cx="6496050" cy="8244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D9723D-A3BD-4B88-9AD9-394B43A1226F}">
      <dsp:nvSpPr>
        <dsp:cNvPr id="0" name=""/>
        <dsp:cNvSpPr/>
      </dsp:nvSpPr>
      <dsp:spPr>
        <a:xfrm>
          <a:off x="249389" y="187431"/>
          <a:ext cx="453435" cy="4534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35C351-8371-414C-8112-B372E7A9A6B2}">
      <dsp:nvSpPr>
        <dsp:cNvPr id="0" name=""/>
        <dsp:cNvSpPr/>
      </dsp:nvSpPr>
      <dsp:spPr>
        <a:xfrm>
          <a:off x="952215" y="1934"/>
          <a:ext cx="5543834" cy="824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52" tIns="87252" rIns="87252" bIns="872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"/>
              <a:cs typeface="Calibri"/>
            </a:rPr>
            <a:t>What is reflective practice? Definition, theory and models.</a:t>
          </a:r>
          <a:endParaRPr lang="en-US" sz="1900" kern="1200">
            <a:latin typeface="Calibri"/>
            <a:cs typeface="Calibri"/>
          </a:endParaRPr>
        </a:p>
      </dsp:txBody>
      <dsp:txXfrm>
        <a:off x="952215" y="1934"/>
        <a:ext cx="5543834" cy="824429"/>
      </dsp:txXfrm>
    </dsp:sp>
    <dsp:sp modelId="{119F1133-4DA0-423B-BA60-D348AE0B8296}">
      <dsp:nvSpPr>
        <dsp:cNvPr id="0" name=""/>
        <dsp:cNvSpPr/>
      </dsp:nvSpPr>
      <dsp:spPr>
        <a:xfrm>
          <a:off x="0" y="1032471"/>
          <a:ext cx="6496050" cy="82442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2DFAB8-ED00-41C6-97FE-1DFDC498CE85}">
      <dsp:nvSpPr>
        <dsp:cNvPr id="0" name=""/>
        <dsp:cNvSpPr/>
      </dsp:nvSpPr>
      <dsp:spPr>
        <a:xfrm>
          <a:off x="249389" y="1217967"/>
          <a:ext cx="453435" cy="4534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366B75-3E7B-4FCF-9CD0-EA2C180A54E9}">
      <dsp:nvSpPr>
        <dsp:cNvPr id="0" name=""/>
        <dsp:cNvSpPr/>
      </dsp:nvSpPr>
      <dsp:spPr>
        <a:xfrm>
          <a:off x="952215" y="1032471"/>
          <a:ext cx="5543834" cy="824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52" tIns="87252" rIns="87252" bIns="872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"/>
              <a:cs typeface="Calibri"/>
            </a:rPr>
            <a:t>Why is reflective practice important?</a:t>
          </a:r>
          <a:endParaRPr lang="en-US" sz="1900" kern="1200">
            <a:latin typeface="Calibri"/>
            <a:cs typeface="Calibri"/>
          </a:endParaRPr>
        </a:p>
      </dsp:txBody>
      <dsp:txXfrm>
        <a:off x="952215" y="1032471"/>
        <a:ext cx="5543834" cy="824429"/>
      </dsp:txXfrm>
    </dsp:sp>
    <dsp:sp modelId="{0C76E634-51C6-49AD-91A3-2E4CEBAFED9A}">
      <dsp:nvSpPr>
        <dsp:cNvPr id="0" name=""/>
        <dsp:cNvSpPr/>
      </dsp:nvSpPr>
      <dsp:spPr>
        <a:xfrm>
          <a:off x="0" y="2063007"/>
          <a:ext cx="6496050" cy="82442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E7020D-459A-4120-9170-5AD7A4C9A8B4}">
      <dsp:nvSpPr>
        <dsp:cNvPr id="0" name=""/>
        <dsp:cNvSpPr/>
      </dsp:nvSpPr>
      <dsp:spPr>
        <a:xfrm>
          <a:off x="249389" y="2248503"/>
          <a:ext cx="453435" cy="4534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C534D-BFA3-4B4A-B9B6-9CA039674A56}">
      <dsp:nvSpPr>
        <dsp:cNvPr id="0" name=""/>
        <dsp:cNvSpPr/>
      </dsp:nvSpPr>
      <dsp:spPr>
        <a:xfrm>
          <a:off x="952215" y="2063007"/>
          <a:ext cx="5543834" cy="824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52" tIns="87252" rIns="87252" bIns="872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"/>
              <a:cs typeface="Calibri"/>
            </a:rPr>
            <a:t>My life journey so far</a:t>
          </a:r>
          <a:endParaRPr lang="en-US" sz="1900" kern="1200">
            <a:latin typeface="Calibri"/>
            <a:cs typeface="Calibri"/>
          </a:endParaRPr>
        </a:p>
      </dsp:txBody>
      <dsp:txXfrm>
        <a:off x="952215" y="2063007"/>
        <a:ext cx="5543834" cy="824429"/>
      </dsp:txXfrm>
    </dsp:sp>
    <dsp:sp modelId="{DE65789B-0F05-4915-9821-A666AF54DFD2}">
      <dsp:nvSpPr>
        <dsp:cNvPr id="0" name=""/>
        <dsp:cNvSpPr/>
      </dsp:nvSpPr>
      <dsp:spPr>
        <a:xfrm>
          <a:off x="0" y="3093543"/>
          <a:ext cx="6496050" cy="8244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5667D4-46C1-4D60-8965-269FEA457933}">
      <dsp:nvSpPr>
        <dsp:cNvPr id="0" name=""/>
        <dsp:cNvSpPr/>
      </dsp:nvSpPr>
      <dsp:spPr>
        <a:xfrm>
          <a:off x="249389" y="3279040"/>
          <a:ext cx="453435" cy="4534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24ABA-A979-48BE-A910-2E95B803E5A5}">
      <dsp:nvSpPr>
        <dsp:cNvPr id="0" name=""/>
        <dsp:cNvSpPr/>
      </dsp:nvSpPr>
      <dsp:spPr>
        <a:xfrm>
          <a:off x="952215" y="3093543"/>
          <a:ext cx="5543834" cy="824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52" tIns="87252" rIns="87252" bIns="872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"/>
              <a:cs typeface="Calibri"/>
            </a:rPr>
            <a:t>A significant transition of this journey relating to metaphor</a:t>
          </a:r>
          <a:endParaRPr lang="en-US" sz="1900" kern="1200">
            <a:latin typeface="Calibri"/>
            <a:cs typeface="Calibri"/>
          </a:endParaRPr>
        </a:p>
      </dsp:txBody>
      <dsp:txXfrm>
        <a:off x="952215" y="3093543"/>
        <a:ext cx="5543834" cy="824429"/>
      </dsp:txXfrm>
    </dsp:sp>
    <dsp:sp modelId="{B65E0561-00B5-4177-AD5C-5DA982E19C9F}">
      <dsp:nvSpPr>
        <dsp:cNvPr id="0" name=""/>
        <dsp:cNvSpPr/>
      </dsp:nvSpPr>
      <dsp:spPr>
        <a:xfrm>
          <a:off x="0" y="4124079"/>
          <a:ext cx="6496050" cy="82442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957741-DFAF-4311-85CB-0EAA0F7EFD35}">
      <dsp:nvSpPr>
        <dsp:cNvPr id="0" name=""/>
        <dsp:cNvSpPr/>
      </dsp:nvSpPr>
      <dsp:spPr>
        <a:xfrm>
          <a:off x="249389" y="4309576"/>
          <a:ext cx="453435" cy="45343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87FFE-3008-4FD0-828C-5F13E658B267}">
      <dsp:nvSpPr>
        <dsp:cNvPr id="0" name=""/>
        <dsp:cNvSpPr/>
      </dsp:nvSpPr>
      <dsp:spPr>
        <a:xfrm>
          <a:off x="952215" y="4124079"/>
          <a:ext cx="5543834" cy="824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52" tIns="87252" rIns="87252" bIns="872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"/>
              <a:cs typeface="Calibri"/>
            </a:rPr>
            <a:t>My own experience of Reflective Practice and how this experience relates to theory</a:t>
          </a:r>
          <a:endParaRPr lang="en-US" sz="1900" kern="1200">
            <a:latin typeface="Calibri"/>
            <a:cs typeface="Calibri"/>
          </a:endParaRPr>
        </a:p>
      </dsp:txBody>
      <dsp:txXfrm>
        <a:off x="952215" y="4124079"/>
        <a:ext cx="5543834" cy="824429"/>
      </dsp:txXfrm>
    </dsp:sp>
    <dsp:sp modelId="{51FF873D-14F6-4E2C-A356-C41CD6377422}">
      <dsp:nvSpPr>
        <dsp:cNvPr id="0" name=""/>
        <dsp:cNvSpPr/>
      </dsp:nvSpPr>
      <dsp:spPr>
        <a:xfrm>
          <a:off x="0" y="5154616"/>
          <a:ext cx="6496050" cy="8244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7E38F2-B1DE-402F-83FA-F167F95D9822}">
      <dsp:nvSpPr>
        <dsp:cNvPr id="0" name=""/>
        <dsp:cNvSpPr/>
      </dsp:nvSpPr>
      <dsp:spPr>
        <a:xfrm>
          <a:off x="249389" y="5340112"/>
          <a:ext cx="453435" cy="45343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E915E9-A473-45D4-A8D1-D00383841F13}">
      <dsp:nvSpPr>
        <dsp:cNvPr id="0" name=""/>
        <dsp:cNvSpPr/>
      </dsp:nvSpPr>
      <dsp:spPr>
        <a:xfrm>
          <a:off x="952215" y="5154616"/>
          <a:ext cx="5543834" cy="824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52" tIns="87252" rIns="87252" bIns="8725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"/>
              <a:cs typeface="Calibri"/>
            </a:rPr>
            <a:t>Conclusions</a:t>
          </a:r>
          <a:endParaRPr lang="en-US" sz="1900" kern="1200">
            <a:latin typeface="Calibri"/>
            <a:cs typeface="Calibri"/>
          </a:endParaRPr>
        </a:p>
      </dsp:txBody>
      <dsp:txXfrm>
        <a:off x="952215" y="5154616"/>
        <a:ext cx="5543834" cy="8244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8E74FA-344D-41E7-9DD3-8DB25DB38440}">
      <dsp:nvSpPr>
        <dsp:cNvPr id="0" name=""/>
        <dsp:cNvSpPr/>
      </dsp:nvSpPr>
      <dsp:spPr>
        <a:xfrm>
          <a:off x="0" y="28858"/>
          <a:ext cx="10895369" cy="7675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Calibri"/>
              <a:cs typeface="Calibri"/>
            </a:rPr>
            <a:t>Helps with the construction of knowledge</a:t>
          </a:r>
        </a:p>
      </dsp:txBody>
      <dsp:txXfrm>
        <a:off x="37467" y="66325"/>
        <a:ext cx="10820435" cy="692586"/>
      </dsp:txXfrm>
    </dsp:sp>
    <dsp:sp modelId="{D9651AD7-48FF-4BE4-9E56-7563463264ED}">
      <dsp:nvSpPr>
        <dsp:cNvPr id="0" name=""/>
        <dsp:cNvSpPr/>
      </dsp:nvSpPr>
      <dsp:spPr>
        <a:xfrm>
          <a:off x="0" y="888538"/>
          <a:ext cx="10895369" cy="7675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Calibri"/>
              <a:cs typeface="Calibri"/>
            </a:rPr>
            <a:t>Helps make practice and healing creative</a:t>
          </a:r>
        </a:p>
      </dsp:txBody>
      <dsp:txXfrm>
        <a:off x="37467" y="926005"/>
        <a:ext cx="10820435" cy="692586"/>
      </dsp:txXfrm>
    </dsp:sp>
    <dsp:sp modelId="{23F46A62-933F-486E-AA1D-72F68B863785}">
      <dsp:nvSpPr>
        <dsp:cNvPr id="0" name=""/>
        <dsp:cNvSpPr/>
      </dsp:nvSpPr>
      <dsp:spPr>
        <a:xfrm>
          <a:off x="0" y="1748218"/>
          <a:ext cx="10895369" cy="7675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Calibri"/>
              <a:cs typeface="Calibri"/>
            </a:rPr>
            <a:t>Makes us slower to make assumptions</a:t>
          </a:r>
        </a:p>
      </dsp:txBody>
      <dsp:txXfrm>
        <a:off x="37467" y="1785685"/>
        <a:ext cx="10820435" cy="692586"/>
      </dsp:txXfrm>
    </dsp:sp>
    <dsp:sp modelId="{DA2BF571-562B-4A4B-B445-D248AA4D5356}">
      <dsp:nvSpPr>
        <dsp:cNvPr id="0" name=""/>
        <dsp:cNvSpPr/>
      </dsp:nvSpPr>
      <dsp:spPr>
        <a:xfrm>
          <a:off x="0" y="2607898"/>
          <a:ext cx="10895369" cy="767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latin typeface="Calibri"/>
              <a:cs typeface="Calibri"/>
            </a:rPr>
            <a:t>Promotes self-awareness and builds resilience</a:t>
          </a:r>
        </a:p>
      </dsp:txBody>
      <dsp:txXfrm>
        <a:off x="37467" y="2645365"/>
        <a:ext cx="10820435" cy="6925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E4F3AF-AD40-4467-A6E0-9E9872110CB5}">
      <dsp:nvSpPr>
        <dsp:cNvPr id="0" name=""/>
        <dsp:cNvSpPr/>
      </dsp:nvSpPr>
      <dsp:spPr>
        <a:xfrm>
          <a:off x="0" y="0"/>
          <a:ext cx="8716296" cy="7489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/>
              <a:cs typeface="Calibri"/>
            </a:rPr>
            <a:t>Gibbs Reflective Cycle (Gibbs, 1988; Bager-Charleson, 2020, p6)</a:t>
          </a:r>
        </a:p>
      </dsp:txBody>
      <dsp:txXfrm>
        <a:off x="21936" y="21936"/>
        <a:ext cx="7844844" cy="705068"/>
      </dsp:txXfrm>
    </dsp:sp>
    <dsp:sp modelId="{0B21B7BF-1688-4613-AF68-447452DFD84F}">
      <dsp:nvSpPr>
        <dsp:cNvPr id="0" name=""/>
        <dsp:cNvSpPr/>
      </dsp:nvSpPr>
      <dsp:spPr>
        <a:xfrm>
          <a:off x="729989" y="885112"/>
          <a:ext cx="8716296" cy="748940"/>
        </a:xfrm>
        <a:prstGeom prst="roundRect">
          <a:avLst>
            <a:gd name="adj" fmla="val 10000"/>
          </a:avLst>
        </a:prstGeom>
        <a:solidFill>
          <a:schemeClr val="accent2">
            <a:hueOff val="451605"/>
            <a:satOff val="-2211"/>
            <a:lumOff val="124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/>
              <a:cs typeface="Calibri"/>
            </a:rPr>
            <a:t>Brookfield's 4 lenses (Brookfield, 1998)</a:t>
          </a:r>
        </a:p>
      </dsp:txBody>
      <dsp:txXfrm>
        <a:off x="751925" y="907048"/>
        <a:ext cx="7455622" cy="705068"/>
      </dsp:txXfrm>
    </dsp:sp>
    <dsp:sp modelId="{5556965E-349E-42BE-9296-2E97B04B4C0D}">
      <dsp:nvSpPr>
        <dsp:cNvPr id="0" name=""/>
        <dsp:cNvSpPr/>
      </dsp:nvSpPr>
      <dsp:spPr>
        <a:xfrm>
          <a:off x="1449084" y="1770224"/>
          <a:ext cx="8716296" cy="748940"/>
        </a:xfrm>
        <a:prstGeom prst="roundRect">
          <a:avLst>
            <a:gd name="adj" fmla="val 10000"/>
          </a:avLst>
        </a:prstGeom>
        <a:solidFill>
          <a:schemeClr val="accent2">
            <a:hueOff val="903209"/>
            <a:satOff val="-4421"/>
            <a:lumOff val="24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/>
              <a:cs typeface="Calibri"/>
            </a:rPr>
            <a:t> Reflection 'for action' (Thompson and Thompson, 2018, p12) </a:t>
          </a:r>
        </a:p>
      </dsp:txBody>
      <dsp:txXfrm>
        <a:off x="1471020" y="1792160"/>
        <a:ext cx="7466517" cy="705068"/>
      </dsp:txXfrm>
    </dsp:sp>
    <dsp:sp modelId="{E5BD905E-419B-4CC1-AA5E-62777CB25C85}">
      <dsp:nvSpPr>
        <dsp:cNvPr id="0" name=""/>
        <dsp:cNvSpPr/>
      </dsp:nvSpPr>
      <dsp:spPr>
        <a:xfrm>
          <a:off x="2179074" y="2655336"/>
          <a:ext cx="8716296" cy="748940"/>
        </a:xfrm>
        <a:prstGeom prst="roundRect">
          <a:avLst>
            <a:gd name="adj" fmla="val 10000"/>
          </a:avLst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alibri"/>
              <a:cs typeface="Calibri"/>
            </a:rPr>
            <a:t>Johns 'Aesthetic Knowing' (Johns, 1995; Bager-Charleson, 2020, p10)</a:t>
          </a:r>
        </a:p>
      </dsp:txBody>
      <dsp:txXfrm>
        <a:off x="2201010" y="2677272"/>
        <a:ext cx="7455622" cy="705068"/>
      </dsp:txXfrm>
    </dsp:sp>
    <dsp:sp modelId="{8410BBDA-B6D9-4E4C-A286-809DA6233DD8}">
      <dsp:nvSpPr>
        <dsp:cNvPr id="0" name=""/>
        <dsp:cNvSpPr/>
      </dsp:nvSpPr>
      <dsp:spPr>
        <a:xfrm>
          <a:off x="8229484" y="573620"/>
          <a:ext cx="486811" cy="4868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339016" y="573620"/>
        <a:ext cx="267747" cy="366325"/>
      </dsp:txXfrm>
    </dsp:sp>
    <dsp:sp modelId="{5AFA6720-CC4F-49CB-A685-5331803F7CB9}">
      <dsp:nvSpPr>
        <dsp:cNvPr id="0" name=""/>
        <dsp:cNvSpPr/>
      </dsp:nvSpPr>
      <dsp:spPr>
        <a:xfrm>
          <a:off x="8959474" y="1458732"/>
          <a:ext cx="486811" cy="4868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814885"/>
            <a:satOff val="-2356"/>
            <a:lumOff val="-5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814885"/>
              <a:satOff val="-2356"/>
              <a:lumOff val="-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9069006" y="1458732"/>
        <a:ext cx="267747" cy="366325"/>
      </dsp:txXfrm>
    </dsp:sp>
    <dsp:sp modelId="{B6FB4104-FC73-4AA7-B39E-46BEB932060F}">
      <dsp:nvSpPr>
        <dsp:cNvPr id="0" name=""/>
        <dsp:cNvSpPr/>
      </dsp:nvSpPr>
      <dsp:spPr>
        <a:xfrm>
          <a:off x="9678568" y="2343844"/>
          <a:ext cx="486811" cy="48681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29769"/>
            <a:satOff val="-4713"/>
            <a:lumOff val="-10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1629769"/>
              <a:satOff val="-4713"/>
              <a:lumOff val="-1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788100" y="2343844"/>
        <a:ext cx="267747" cy="366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244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917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695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980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460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2144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02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945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325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974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1080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20452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3370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1134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88387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5815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151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9977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  <p:sldLayoutId id="2147483843" r:id="rId12"/>
    <p:sldLayoutId id="2147483844" r:id="rId13"/>
    <p:sldLayoutId id="2147483845" r:id="rId14"/>
    <p:sldLayoutId id="2147483846" r:id="rId15"/>
    <p:sldLayoutId id="2147483847" r:id="rId16"/>
    <p:sldLayoutId id="214748384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chp.1340180402" TargetMode="External"/><Relationship Id="rId2" Type="http://schemas.openxmlformats.org/officeDocument/2006/relationships/hyperlink" Target="https://www.youtube.com/watch?v=kXGYIFuQ2Es&amp;t=3541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ibguides.cam.ac.uk/reflectivepracticetoolkit/whatisreflectivepractice#:~:text=Reflective%20practice%20is%20the%20ability,a%20process%20of%20continuous%20learnin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mobile.twitter.com/WeStudentNurse/status/1466837137622540289" TargetMode="External"/><Relationship Id="rId2" Type="http://schemas.openxmlformats.org/officeDocument/2006/relationships/hyperlink" Target="https://www.medical-interviews.co.uk/blog/benefits-experiential-learning-kolbs-learning-cycle-train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cebergs">
            <a:extLst>
              <a:ext uri="{FF2B5EF4-FFF2-40B4-BE49-F238E27FC236}">
                <a16:creationId xmlns:a16="http://schemas.microsoft.com/office/drawing/2014/main" id="{6977F302-0C13-9BD7-64F3-80595CA2E2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404" r="-1" b="11600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6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6916" y="4854346"/>
            <a:ext cx="10407602" cy="868026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rgbClr val="EBEBEB"/>
                </a:solidFill>
                <a:latin typeface="Calibri"/>
                <a:cs typeface="Calibri Light"/>
              </a:rPr>
              <a:t>Reflective Practice in Counselling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6917" y="5722374"/>
            <a:ext cx="10407602" cy="43041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>
                    <a:lumMod val="40000"/>
                    <a:lumOff val="60000"/>
                  </a:schemeClr>
                </a:solidFill>
                <a:latin typeface="Calibri"/>
                <a:cs typeface="Calibri"/>
              </a:rPr>
              <a:t>Author: Emma Davies 2206803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BF853C-B018-E20F-1219-790191379244}"/>
              </a:ext>
            </a:extLst>
          </p:cNvPr>
          <p:cNvSpPr txBox="1"/>
          <p:nvPr/>
        </p:nvSpPr>
        <p:spPr>
          <a:xfrm>
            <a:off x="6330351" y="6458309"/>
            <a:ext cx="731088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(Reflection, Microsoft Power Point Stock Image, accessed 3rd November 2022)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3DD183-80EC-75DD-C8BC-2078DB366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836" y="2497346"/>
            <a:ext cx="3108626" cy="1337095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2F2F2"/>
                </a:solidFill>
                <a:latin typeface="Calibri"/>
                <a:cs typeface="Calibri"/>
              </a:rPr>
              <a:t>Overview</a:t>
            </a:r>
          </a:p>
        </p:txBody>
      </p:sp>
      <p:sp>
        <p:nvSpPr>
          <p:cNvPr id="20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61310" y="0"/>
            <a:ext cx="8030690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794F8397-DB36-1DFF-79A8-1B888545E1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0568285"/>
              </p:ext>
            </p:extLst>
          </p:nvPr>
        </p:nvGraphicFramePr>
        <p:xfrm>
          <a:off x="5048250" y="570782"/>
          <a:ext cx="6496050" cy="59809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08975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9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EC92A-80F7-3F8A-9A25-30298F4D3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308" y="1825464"/>
            <a:ext cx="3521359" cy="2689487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What is reflective practice?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1C7DD9-F323-DBBA-318E-DB1AD9046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Calibri"/>
                <a:cs typeface="Calibri"/>
              </a:rPr>
              <a:t>"Reflective Practice is the ability to reflect on one's actions so as to engage in a process of continuous learning" Donald Schon</a:t>
            </a:r>
            <a:endParaRPr lang="en-GB" dirty="0"/>
          </a:p>
          <a:p>
            <a:pPr marL="0" indent="0">
              <a:buNone/>
            </a:pPr>
            <a:r>
              <a:rPr lang="en-GB" sz="1600" dirty="0">
                <a:latin typeface="Calibri"/>
                <a:cs typeface="Calibri"/>
              </a:rPr>
              <a:t>(Schon, D; </a:t>
            </a:r>
            <a:r>
              <a:rPr lang="en-GB" sz="1600" i="1" dirty="0">
                <a:latin typeface="Calibri"/>
                <a:cs typeface="Calibri"/>
              </a:rPr>
              <a:t>Reflective practice toolkit: What is reflective practice?, </a:t>
            </a:r>
            <a:r>
              <a:rPr lang="en-GB" sz="1600" dirty="0">
                <a:latin typeface="Calibri"/>
                <a:cs typeface="Calibri"/>
              </a:rPr>
              <a:t>accessed 3rd November 2022)</a:t>
            </a:r>
          </a:p>
        </p:txBody>
      </p:sp>
    </p:spTree>
    <p:extLst>
      <p:ext uri="{BB962C8B-B14F-4D97-AF65-F5344CB8AC3E}">
        <p14:creationId xmlns:p14="http://schemas.microsoft.com/office/powerpoint/2010/main" val="1285132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9448C-44F4-0087-4674-CC72579B3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3322912" cy="16419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Calibri"/>
                <a:cs typeface="Calibri"/>
              </a:rPr>
              <a:t>Past, Present and Future...</a:t>
            </a:r>
          </a:p>
        </p:txBody>
      </p:sp>
      <p:pic>
        <p:nvPicPr>
          <p:cNvPr id="5" name="Picture 4" descr="Metal pendulum">
            <a:extLst>
              <a:ext uri="{FF2B5EF4-FFF2-40B4-BE49-F238E27FC236}">
                <a16:creationId xmlns:a16="http://schemas.microsoft.com/office/drawing/2014/main" id="{6DFEE423-70D7-6F5E-DA7A-E6B5544E7F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807" r="7439" b="-1"/>
          <a:stretch/>
        </p:blipFill>
        <p:spPr>
          <a:xfrm>
            <a:off x="6023228" y="622969"/>
            <a:ext cx="5521072" cy="562542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AC00A-40BE-C98A-7E79-C03B42CFE3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4888246" cy="379663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Clr>
                <a:srgbClr val="8AD0D6"/>
              </a:buClr>
            </a:pPr>
            <a:r>
              <a:rPr lang="en-GB" sz="2400" dirty="0">
                <a:latin typeface="Calibri"/>
                <a:cs typeface="Calibri"/>
              </a:rPr>
              <a:t>Donald Schon's Reflection both 'on' action (reflection) and 'in' action (reflexivity) </a:t>
            </a:r>
            <a:endParaRPr lang="en-US" sz="2400" dirty="0">
              <a:latin typeface="Century Gothic" panose="020B0502020202020204"/>
              <a:cs typeface="Calibri"/>
            </a:endParaRPr>
          </a:p>
          <a:p>
            <a:pPr marL="0" indent="0">
              <a:buClr>
                <a:srgbClr val="8AD0D6"/>
              </a:buClr>
              <a:buNone/>
            </a:pPr>
            <a:r>
              <a:rPr lang="en-GB" sz="1600" dirty="0">
                <a:latin typeface="Calibri"/>
                <a:cs typeface="Calibri"/>
              </a:rPr>
              <a:t>(Steadman and Dallos, 2009, pp13-19)</a:t>
            </a:r>
            <a:endParaRPr lang="en-GB" sz="1600" dirty="0">
              <a:latin typeface="Calibri"/>
              <a:ea typeface="+mj-lt"/>
              <a:cs typeface="Calibri"/>
            </a:endParaRPr>
          </a:p>
          <a:p>
            <a:pPr marL="0" indent="0">
              <a:buNone/>
            </a:pPr>
            <a:endParaRPr lang="en-GB">
              <a:latin typeface="Calibri"/>
              <a:cs typeface="Calibri"/>
            </a:endParaRPr>
          </a:p>
          <a:p>
            <a:pPr>
              <a:lnSpc>
                <a:spcPct val="90000"/>
              </a:lnSpc>
              <a:buClr>
                <a:srgbClr val="8AD0D6"/>
              </a:buClr>
            </a:pPr>
            <a:r>
              <a:rPr lang="en-GB" sz="2400" dirty="0">
                <a:latin typeface="Calibri"/>
                <a:cs typeface="Calibri"/>
              </a:rPr>
              <a:t>Thompson and Thompson add the dimension of reflecting 'for action'</a:t>
            </a:r>
            <a:r>
              <a:rPr lang="en-GB" dirty="0">
                <a:latin typeface="Calibri"/>
                <a:cs typeface="Calibri"/>
              </a:rPr>
              <a:t> </a:t>
            </a:r>
          </a:p>
          <a:p>
            <a:pPr marL="0" indent="0">
              <a:lnSpc>
                <a:spcPct val="90000"/>
              </a:lnSpc>
              <a:buClr>
                <a:srgbClr val="8AD0D6"/>
              </a:buClr>
              <a:buNone/>
            </a:pPr>
            <a:r>
              <a:rPr lang="en-GB" sz="1600" dirty="0">
                <a:latin typeface="Calibri"/>
                <a:cs typeface="Calibri"/>
              </a:rPr>
              <a:t>(Thompson and Thompson 2018, p12)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CDD748-A35A-1068-7E26-693F6540864A}"/>
              </a:ext>
            </a:extLst>
          </p:cNvPr>
          <p:cNvSpPr txBox="1"/>
          <p:nvPr/>
        </p:nvSpPr>
        <p:spPr>
          <a:xfrm>
            <a:off x="5930373" y="6328051"/>
            <a:ext cx="437388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(Future, Microsoft Power Point Stock Image, accessed 3rd November 2022)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883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37B44-5F33-CB89-F387-8DF648F01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EBEBEB"/>
                </a:solidFill>
                <a:latin typeface="Calibri"/>
                <a:cs typeface="Calibri"/>
              </a:rPr>
              <a:t>Kolb</a:t>
            </a:r>
            <a:br>
              <a:rPr lang="en-GB" dirty="0">
                <a:solidFill>
                  <a:srgbClr val="EBEBEB"/>
                </a:solidFill>
                <a:latin typeface="Calibri"/>
                <a:cs typeface="Calibri"/>
              </a:rPr>
            </a:br>
            <a:r>
              <a:rPr lang="en-GB" sz="2800" dirty="0">
                <a:solidFill>
                  <a:srgbClr val="EBEBEB"/>
                </a:solidFill>
                <a:latin typeface="Calibri"/>
                <a:cs typeface="Calibri"/>
              </a:rPr>
              <a:t>Experiential Learning Theory</a:t>
            </a:r>
            <a:endParaRPr lang="en-GB" sz="2800">
              <a:ea typeface="+mj-lt"/>
              <a:cs typeface="+mj-lt"/>
            </a:endParaRPr>
          </a:p>
          <a:p>
            <a:endParaRPr lang="en-GB" dirty="0">
              <a:latin typeface="Calibri"/>
              <a:cs typeface="Calibri"/>
            </a:endParaRP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3E7D5C5-7469-E350-E8ED-6E02C55602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992" y="1341230"/>
            <a:ext cx="5449889" cy="4175536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DA6E4-088A-8214-9FF5-202AF1D6E9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403" y="1992703"/>
            <a:ext cx="4166509" cy="47774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>
              <a:solidFill>
                <a:srgbClr val="EBEBEB"/>
              </a:solidFill>
              <a:latin typeface="Calibri"/>
              <a:cs typeface="Calibri"/>
            </a:endParaRPr>
          </a:p>
          <a:p>
            <a:r>
              <a:rPr lang="en-GB" sz="2400" dirty="0">
                <a:solidFill>
                  <a:srgbClr val="EBEBEB"/>
                </a:solidFill>
                <a:latin typeface="Calibri"/>
                <a:cs typeface="Calibri"/>
              </a:rPr>
              <a:t>Cyclical</a:t>
            </a:r>
          </a:p>
          <a:p>
            <a:pPr marL="0" indent="0">
              <a:buClr>
                <a:srgbClr val="F7F7F7"/>
              </a:buClr>
              <a:buNone/>
            </a:pPr>
            <a:endParaRPr lang="en-GB" sz="2400">
              <a:solidFill>
                <a:srgbClr val="EBEBEB"/>
              </a:solidFill>
              <a:latin typeface="Calibri"/>
              <a:cs typeface="Calibri"/>
            </a:endParaRPr>
          </a:p>
          <a:p>
            <a:r>
              <a:rPr lang="en-GB" sz="2400" dirty="0">
                <a:solidFill>
                  <a:srgbClr val="EBEBEB"/>
                </a:solidFill>
                <a:latin typeface="Calibri"/>
                <a:cs typeface="Calibri"/>
              </a:rPr>
              <a:t>Learning happens as a result of experience</a:t>
            </a:r>
          </a:p>
          <a:p>
            <a:pPr marL="0" indent="0">
              <a:buClr>
                <a:srgbClr val="F7F7F7"/>
              </a:buClr>
              <a:buNone/>
            </a:pPr>
            <a:endParaRPr lang="en-GB" sz="2400">
              <a:solidFill>
                <a:srgbClr val="EBEBEB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EBEBEB"/>
                </a:solidFill>
                <a:latin typeface="Calibri"/>
                <a:cs typeface="Calibri"/>
              </a:rPr>
              <a:t>(Kolb, 1984; Bager-Charleston, 2020, p5) </a:t>
            </a:r>
            <a:endParaRPr lang="en-GB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D86B05-FA88-E9C2-5DC2-5D77D7200C13}"/>
              </a:ext>
            </a:extLst>
          </p:cNvPr>
          <p:cNvSpPr txBox="1"/>
          <p:nvPr/>
        </p:nvSpPr>
        <p:spPr>
          <a:xfrm>
            <a:off x="10549818" y="6447670"/>
            <a:ext cx="470915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(ISC Medical, 2019)</a:t>
            </a:r>
          </a:p>
        </p:txBody>
      </p:sp>
    </p:spTree>
    <p:extLst>
      <p:ext uri="{BB962C8B-B14F-4D97-AF65-F5344CB8AC3E}">
        <p14:creationId xmlns:p14="http://schemas.microsoft.com/office/powerpoint/2010/main" val="10316182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8BF57-EAA7-04C1-6339-5FE60CE62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247" y="657832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EBEBEB"/>
                </a:solidFill>
                <a:latin typeface="Calibri"/>
                <a:cs typeface="Calibri"/>
              </a:rPr>
              <a:t>Gibbs</a:t>
            </a:r>
            <a:br>
              <a:rPr lang="en-GB" dirty="0">
                <a:solidFill>
                  <a:srgbClr val="EBEBEB"/>
                </a:solidFill>
                <a:latin typeface="Calibri"/>
                <a:cs typeface="Calibri"/>
              </a:rPr>
            </a:br>
            <a:r>
              <a:rPr lang="en-GB" sz="2800" dirty="0">
                <a:solidFill>
                  <a:srgbClr val="EBEBEB"/>
                </a:solidFill>
                <a:latin typeface="Calibri"/>
                <a:cs typeface="Calibri"/>
              </a:rPr>
              <a:t>Reflective Cycle </a:t>
            </a:r>
          </a:p>
        </p:txBody>
      </p:sp>
      <p:sp>
        <p:nvSpPr>
          <p:cNvPr id="13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F3289CCA-2F2F-950D-7778-91C0F8B290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992" y="874363"/>
            <a:ext cx="5449889" cy="5109270"/>
          </a:xfrm>
          <a:prstGeom prst="rect">
            <a:avLst/>
          </a:prstGeom>
          <a:effectLst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898F3C8-523E-4BBA-AC98-96D5EFBB2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48" y="1993459"/>
            <a:ext cx="416650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rgbClr val="EBEBEB"/>
                </a:solidFill>
                <a:latin typeface="Calibri"/>
                <a:cs typeface="Calibri"/>
              </a:rPr>
              <a:t>More in depth</a:t>
            </a:r>
          </a:p>
          <a:p>
            <a:pPr marL="0" indent="0">
              <a:buClr>
                <a:srgbClr val="F7F7F7"/>
              </a:buClr>
              <a:buNone/>
            </a:pPr>
            <a:endParaRPr lang="en-US" sz="2400" dirty="0">
              <a:solidFill>
                <a:srgbClr val="EBEBEB"/>
              </a:solidFill>
              <a:latin typeface="Calibri"/>
              <a:cs typeface="Calibri"/>
            </a:endParaRPr>
          </a:p>
          <a:p>
            <a:pPr>
              <a:buClr>
                <a:srgbClr val="F7F7F7"/>
              </a:buClr>
            </a:pPr>
            <a:r>
              <a:rPr lang="en-US" sz="2400" dirty="0">
                <a:solidFill>
                  <a:srgbClr val="EBEBEB"/>
                </a:solidFill>
                <a:latin typeface="Calibri"/>
                <a:cs typeface="Calibri"/>
              </a:rPr>
              <a:t>More direction</a:t>
            </a:r>
          </a:p>
          <a:p>
            <a:pPr marL="0" indent="0">
              <a:buClr>
                <a:srgbClr val="F7F7F7"/>
              </a:buClr>
              <a:buNone/>
            </a:pPr>
            <a:endParaRPr lang="en-US" sz="2400" dirty="0">
              <a:solidFill>
                <a:srgbClr val="EBEBEB"/>
              </a:solidFill>
              <a:latin typeface="Calibri"/>
              <a:cs typeface="Calibri"/>
            </a:endParaRPr>
          </a:p>
          <a:p>
            <a:pPr>
              <a:buClr>
                <a:srgbClr val="F7F7F7"/>
              </a:buClr>
            </a:pPr>
            <a:r>
              <a:rPr lang="en-US" sz="2400" dirty="0">
                <a:solidFill>
                  <a:srgbClr val="EBEBEB"/>
                </a:solidFill>
                <a:latin typeface="Calibri"/>
                <a:cs typeface="Calibri"/>
              </a:rPr>
              <a:t>Additional emotional element</a:t>
            </a:r>
          </a:p>
          <a:p>
            <a:pPr marL="0" indent="0">
              <a:buClr>
                <a:srgbClr val="F7F7F7"/>
              </a:buClr>
              <a:buNone/>
            </a:pPr>
            <a:endParaRPr lang="en-US">
              <a:solidFill>
                <a:srgbClr val="EBEBEB"/>
              </a:solidFill>
              <a:latin typeface="Calibri"/>
              <a:cs typeface="Calibri"/>
            </a:endParaRPr>
          </a:p>
          <a:p>
            <a:pPr>
              <a:buNone/>
            </a:pPr>
            <a:r>
              <a:rPr lang="en-GB" sz="1600" dirty="0">
                <a:solidFill>
                  <a:srgbClr val="EBEBEB"/>
                </a:solidFill>
                <a:latin typeface="Calibri"/>
                <a:cs typeface="Calibri"/>
              </a:rPr>
              <a:t>(Gibbs, 1988; Bager-Charleston, 2020, p6) </a:t>
            </a:r>
            <a:endParaRPr lang="en-US" sz="1600" dirty="0">
              <a:solidFill>
                <a:srgbClr val="000000"/>
              </a:solidFill>
              <a:latin typeface="Century Gothic" panose="020B0502020202020204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F49BB3-8549-77AC-7ADF-A75EEFFB7279}"/>
              </a:ext>
            </a:extLst>
          </p:cNvPr>
          <p:cNvSpPr txBox="1"/>
          <p:nvPr/>
        </p:nvSpPr>
        <p:spPr>
          <a:xfrm>
            <a:off x="6736080" y="6278880"/>
            <a:ext cx="420624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(We Student Nurses, 2021)</a:t>
            </a:r>
          </a:p>
        </p:txBody>
      </p:sp>
    </p:spTree>
    <p:extLst>
      <p:ext uri="{BB962C8B-B14F-4D97-AF65-F5344CB8AC3E}">
        <p14:creationId xmlns:p14="http://schemas.microsoft.com/office/powerpoint/2010/main" val="38248052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A618F-E5E3-FA62-2D99-5D54AE72C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399228"/>
            <a:ext cx="3330328" cy="923119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"/>
                <a:cs typeface="Calibri"/>
              </a:rPr>
              <a:t>Brookfield</a:t>
            </a:r>
            <a:br>
              <a:rPr lang="en-GB" dirty="0">
                <a:latin typeface="Calibri"/>
                <a:cs typeface="Calibri"/>
              </a:rPr>
            </a:br>
            <a:r>
              <a:rPr lang="en-GB" sz="2400" dirty="0">
                <a:latin typeface="Calibri"/>
                <a:cs typeface="Calibri"/>
              </a:rPr>
              <a:t>4 Critical lenses of reflection </a:t>
            </a:r>
          </a:p>
        </p:txBody>
      </p:sp>
      <p:pic>
        <p:nvPicPr>
          <p:cNvPr id="19" name="Picture 4" descr="Eye exam equipment">
            <a:extLst>
              <a:ext uri="{FF2B5EF4-FFF2-40B4-BE49-F238E27FC236}">
                <a16:creationId xmlns:a16="http://schemas.microsoft.com/office/drawing/2014/main" id="{10825571-32EA-E344-6841-781FC8758F3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439" r="8551" b="-2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20" name="Rectangle 8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3957BDBD-7AA6-6072-F1B9-8CDD02E34F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1800247"/>
            <a:ext cx="3330328" cy="445697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 sz="2400" b="1" dirty="0">
              <a:latin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400" dirty="0">
                <a:latin typeface="Calibri"/>
                <a:cs typeface="Calibri"/>
              </a:rPr>
              <a:t>Autobiographical (our own experience)</a:t>
            </a:r>
          </a:p>
          <a:p>
            <a:pPr marL="457200" indent="-457200">
              <a:buAutoNum type="arabicPeriod"/>
            </a:pPr>
            <a:r>
              <a:rPr lang="en-GB" sz="2400" dirty="0">
                <a:latin typeface="Calibri"/>
                <a:cs typeface="Calibri"/>
              </a:rPr>
              <a:t>Through the other person's eyes (their experience)</a:t>
            </a:r>
          </a:p>
          <a:p>
            <a:pPr marL="457200" indent="-457200">
              <a:buAutoNum type="arabicPeriod"/>
            </a:pPr>
            <a:r>
              <a:rPr lang="en-GB" sz="2400" dirty="0">
                <a:latin typeface="Calibri"/>
                <a:cs typeface="Calibri"/>
              </a:rPr>
              <a:t>Colleagues (other people in the same position as us)</a:t>
            </a:r>
          </a:p>
          <a:p>
            <a:pPr marL="457200" indent="-457200">
              <a:buAutoNum type="arabicPeriod"/>
            </a:pPr>
            <a:r>
              <a:rPr lang="en-GB" sz="2400" dirty="0">
                <a:latin typeface="Calibri"/>
                <a:cs typeface="Calibri"/>
              </a:rPr>
              <a:t>Theoretical (what does the literature say)</a:t>
            </a:r>
          </a:p>
          <a:p>
            <a:pPr marL="0" indent="0">
              <a:buNone/>
            </a:pPr>
            <a:r>
              <a:rPr lang="en-GB" sz="1600" dirty="0">
                <a:latin typeface="Calibri"/>
                <a:cs typeface="Calibri"/>
              </a:rPr>
              <a:t>(Brookfield, 1998)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E45571-6276-6D27-8A28-6474A3A6242B}"/>
              </a:ext>
            </a:extLst>
          </p:cNvPr>
          <p:cNvSpPr txBox="1"/>
          <p:nvPr/>
        </p:nvSpPr>
        <p:spPr>
          <a:xfrm>
            <a:off x="7893170" y="6256254"/>
            <a:ext cx="439140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Calibri"/>
                <a:cs typeface="Calibri"/>
              </a:rPr>
              <a:t>(Lenses, Microsoft Power Point Stock Image, accessed 3rd November 2022)</a:t>
            </a:r>
            <a:endParaRPr lang="en-GB" sz="1600" dirty="0">
              <a:ea typeface="+mn-lt"/>
              <a:cs typeface="+mn-lt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770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13965-C6F2-B4BC-D25C-A3EDF0958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819158" cy="162760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Calibri"/>
                <a:cs typeface="Calibri"/>
              </a:rPr>
              <a:t>Johns </a:t>
            </a:r>
            <a:br>
              <a:rPr lang="en-GB" dirty="0">
                <a:latin typeface="Calibri"/>
                <a:cs typeface="Calibri"/>
              </a:rPr>
            </a:br>
            <a:r>
              <a:rPr lang="en-GB" sz="2800" dirty="0">
                <a:latin typeface="Calibri"/>
                <a:cs typeface="Calibri"/>
              </a:rPr>
              <a:t>'Aesthetic Knowing'</a:t>
            </a:r>
          </a:p>
        </p:txBody>
      </p:sp>
      <p:pic>
        <p:nvPicPr>
          <p:cNvPr id="5" name="Picture 4" descr="Aesthetic liquid watercolor and ink">
            <a:extLst>
              <a:ext uri="{FF2B5EF4-FFF2-40B4-BE49-F238E27FC236}">
                <a16:creationId xmlns:a16="http://schemas.microsoft.com/office/drawing/2014/main" id="{C4547672-0EB4-A320-141B-F90F04D593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28" r="30676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CB659-617E-A36E-0413-6637E717CC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74" y="2093344"/>
            <a:ext cx="3570959" cy="41909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Calibri"/>
                <a:cs typeface="Calibri"/>
              </a:rPr>
              <a:t>Sensory</a:t>
            </a:r>
          </a:p>
          <a:p>
            <a:pPr>
              <a:buClr>
                <a:srgbClr val="8AD0D6"/>
              </a:buClr>
            </a:pPr>
            <a:r>
              <a:rPr lang="en-GB" sz="2400" dirty="0">
                <a:latin typeface="Calibri"/>
                <a:cs typeface="Calibri"/>
              </a:rPr>
              <a:t>Intuitive</a:t>
            </a:r>
          </a:p>
          <a:p>
            <a:pPr>
              <a:buClr>
                <a:srgbClr val="8AD0D6"/>
              </a:buClr>
            </a:pPr>
            <a:r>
              <a:rPr lang="en-GB" sz="2400" dirty="0">
                <a:latin typeface="Calibri"/>
                <a:cs typeface="Calibri"/>
              </a:rPr>
              <a:t>Can't be "reduced to a set of rules"</a:t>
            </a:r>
          </a:p>
          <a:p>
            <a:pPr marL="0" indent="0">
              <a:buNone/>
            </a:pPr>
            <a:r>
              <a:rPr lang="en-GB" sz="1600" dirty="0">
                <a:latin typeface="Calibri"/>
                <a:cs typeface="Calibri"/>
              </a:rPr>
              <a:t>(Johns, 1995; Bager Charleston, 2020,  p10)</a:t>
            </a:r>
            <a:endParaRPr lang="en-GB" sz="1600" dirty="0"/>
          </a:p>
          <a:p>
            <a:pPr marL="0" indent="0">
              <a:buNone/>
            </a:pPr>
            <a:endParaRPr lang="en-GB" sz="1600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Calibri"/>
              <a:ea typeface="+mj-lt"/>
              <a:cs typeface="+mj-lt"/>
            </a:endParaRPr>
          </a:p>
          <a:p>
            <a:pPr marL="0" indent="0">
              <a:buNone/>
            </a:pPr>
            <a:r>
              <a:rPr lang="en-GB" sz="1400" dirty="0">
                <a:latin typeface="Calibri"/>
                <a:ea typeface="+mj-lt"/>
                <a:cs typeface="+mj-lt"/>
              </a:rPr>
              <a:t>(Waves, Microsoft Power Point Stock Image, accessed 3rd November 2022)</a:t>
            </a:r>
            <a:endParaRPr lang="en-GB" sz="1400">
              <a:latin typeface="Calibri"/>
              <a:ea typeface="+mj-lt"/>
              <a:cs typeface="Calibri"/>
            </a:endParaRPr>
          </a:p>
          <a:p>
            <a:pPr marL="0" indent="0">
              <a:buNone/>
            </a:pPr>
            <a:endParaRPr lang="en-GB" sz="1600" dirty="0">
              <a:latin typeface="Calibri"/>
              <a:cs typeface="Calibri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018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4D6BEB-1748-F717-77EF-EF502C9C1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4800">
                <a:solidFill>
                  <a:srgbClr val="EBEBEB"/>
                </a:solidFill>
                <a:latin typeface="Calibri"/>
                <a:cs typeface="Calibri"/>
              </a:rPr>
              <a:t>How does Reflective Practice help us?</a:t>
            </a:r>
            <a:br>
              <a:rPr lang="en-GB" sz="4800">
                <a:latin typeface="Calibri"/>
                <a:cs typeface="Calibri"/>
              </a:rPr>
            </a:br>
            <a:endParaRPr lang="en-GB" sz="2000">
              <a:latin typeface="Calibri"/>
              <a:cs typeface="Calibri"/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7DAA12-D715-9606-0537-407EAA3D19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5775195"/>
              </p:ext>
            </p:extLst>
          </p:nvPr>
        </p:nvGraphicFramePr>
        <p:xfrm>
          <a:off x="390137" y="2522709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4C9EA55-7C56-1DF2-85EC-AE35C49BD4A3}"/>
              </a:ext>
            </a:extLst>
          </p:cNvPr>
          <p:cNvSpPr txBox="1"/>
          <p:nvPr/>
        </p:nvSpPr>
        <p:spPr>
          <a:xfrm>
            <a:off x="461801" y="6156960"/>
            <a:ext cx="45415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0000"/>
                </a:solidFill>
                <a:latin typeface="Calibri"/>
                <a:cs typeface="Calibri"/>
              </a:rPr>
              <a:t>(</a:t>
            </a:r>
            <a:r>
              <a:rPr lang="en-GB">
                <a:latin typeface="Calibri"/>
                <a:cs typeface="Calibri"/>
              </a:rPr>
              <a:t>Bassot, 2016, pp2-3)</a:t>
            </a:r>
          </a:p>
        </p:txBody>
      </p:sp>
    </p:spTree>
    <p:extLst>
      <p:ext uri="{BB962C8B-B14F-4D97-AF65-F5344CB8AC3E}">
        <p14:creationId xmlns:p14="http://schemas.microsoft.com/office/powerpoint/2010/main" val="46912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0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5B83FC-E175-CB2F-FEFB-06030F766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556679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dirty="0">
                <a:solidFill>
                  <a:srgbClr val="EBEBEB"/>
                </a:solidFill>
                <a:latin typeface="Calibri"/>
                <a:cs typeface="Calibri"/>
              </a:rPr>
              <a:t> </a:t>
            </a:r>
            <a:br>
              <a:rPr lang="en-US" sz="3200" dirty="0">
                <a:latin typeface="Calibri"/>
              </a:rPr>
            </a:br>
            <a:br>
              <a:rPr lang="en-US" sz="1700" b="1" dirty="0">
                <a:latin typeface="Calibri"/>
              </a:rPr>
            </a:br>
            <a:r>
              <a:rPr lang="en-US" sz="3600" dirty="0">
                <a:solidFill>
                  <a:srgbClr val="EBEBEB"/>
                </a:solidFill>
                <a:latin typeface="Calibri"/>
                <a:cs typeface="Calibri"/>
              </a:rPr>
              <a:t>"Without reflection, we go blindly on our own way, creating more unintended consequences, and failing to achieve anything useful" </a:t>
            </a:r>
            <a:br>
              <a:rPr lang="en-US" sz="3600" dirty="0">
                <a:latin typeface="Calibri"/>
                <a:cs typeface="Calibri"/>
              </a:rPr>
            </a:br>
            <a:br>
              <a:rPr lang="en-US" sz="1700" dirty="0">
                <a:latin typeface="Calibri"/>
                <a:cs typeface="Calibri"/>
              </a:rPr>
            </a:br>
            <a:r>
              <a:rPr lang="en-US" sz="2000" dirty="0">
                <a:solidFill>
                  <a:srgbClr val="EBEBEB"/>
                </a:solidFill>
                <a:latin typeface="Calibri"/>
                <a:cs typeface="Calibri"/>
              </a:rPr>
              <a:t>Margaret J. Wheatley</a:t>
            </a:r>
            <a:r>
              <a:rPr lang="en-US" sz="1600" dirty="0">
                <a:solidFill>
                  <a:srgbClr val="EBEBEB"/>
                </a:solidFill>
                <a:latin typeface="Calibri"/>
                <a:cs typeface="Calibri"/>
              </a:rPr>
              <a:t> (Wheatley, 2002; Bassot, 2016, p1)</a:t>
            </a:r>
          </a:p>
        </p:txBody>
      </p:sp>
      <p:sp>
        <p:nvSpPr>
          <p:cNvPr id="13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Hedge maze">
            <a:extLst>
              <a:ext uri="{FF2B5EF4-FFF2-40B4-BE49-F238E27FC236}">
                <a16:creationId xmlns:a16="http://schemas.microsoft.com/office/drawing/2014/main" id="{26FB4685-C944-C950-E81C-3D180324FE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423" r="20449"/>
          <a:stretch/>
        </p:blipFill>
        <p:spPr>
          <a:xfrm>
            <a:off x="7014022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1C92A2-3B1F-34AF-98A9-34932B688E7F}"/>
              </a:ext>
            </a:extLst>
          </p:cNvPr>
          <p:cNvSpPr txBox="1"/>
          <p:nvPr/>
        </p:nvSpPr>
        <p:spPr>
          <a:xfrm>
            <a:off x="225149" y="6465211"/>
            <a:ext cx="565605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(Maze, Microsoft Power Point Stock Image, accessed 3rd November 2022)</a:t>
            </a:r>
          </a:p>
        </p:txBody>
      </p:sp>
    </p:spTree>
    <p:extLst>
      <p:ext uri="{BB962C8B-B14F-4D97-AF65-F5344CB8AC3E}">
        <p14:creationId xmlns:p14="http://schemas.microsoft.com/office/powerpoint/2010/main" val="23536503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64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9" name="Oval 68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1" name="Picture 70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A4322390-8B58-46BE-88EB-D9FD30C08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Long exposure of lights on the road between the mountains and the starry night sky">
            <a:extLst>
              <a:ext uri="{FF2B5EF4-FFF2-40B4-BE49-F238E27FC236}">
                <a16:creationId xmlns:a16="http://schemas.microsoft.com/office/drawing/2014/main" id="{B3A9D886-E6D5-FB94-AEBE-43BEF0B38FF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437D41-917B-8255-7B3C-9B49DB48D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238" y="1419045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>
                <a:solidFill>
                  <a:schemeClr val="tx1"/>
                </a:solidFill>
                <a:latin typeface="Calibri"/>
                <a:cs typeface="Calibri"/>
              </a:rPr>
              <a:t>My Journey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17D22E-6228-4F0F-1A86-68C84F31FE42}"/>
              </a:ext>
            </a:extLst>
          </p:cNvPr>
          <p:cNvSpPr txBox="1"/>
          <p:nvPr/>
        </p:nvSpPr>
        <p:spPr>
          <a:xfrm>
            <a:off x="6428405" y="6478726"/>
            <a:ext cx="576905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(Journey, Microsoft Power Point Stock Image, accessed 3rd November 2022)</a:t>
            </a:r>
            <a:endParaRPr lang="en-GB" sz="1400">
              <a:latin typeface="Calibri"/>
              <a:ea typeface="+mn-lt"/>
              <a:cs typeface="+mn-lt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55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73690-E51B-0C5A-818E-57D6AAA9D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>
                <a:latin typeface="Calibri"/>
                <a:cs typeface="Calibri"/>
              </a:rPr>
              <a:t>Critical reflection of my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267D0-EC4A-4669-9F15-A8F023C7E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>
                <a:latin typeface="Calibri"/>
                <a:cs typeface="Calibri"/>
              </a:rPr>
              <a:t>Typical childhood</a:t>
            </a:r>
          </a:p>
          <a:p>
            <a:pPr>
              <a:buClr>
                <a:srgbClr val="8AD0D6"/>
              </a:buClr>
            </a:pPr>
            <a:r>
              <a:rPr lang="en-GB" sz="2800">
                <a:latin typeface="Calibri"/>
                <a:cs typeface="Calibri"/>
              </a:rPr>
              <a:t>Shift in family dynamics - stuck at stage of emotional development</a:t>
            </a:r>
          </a:p>
          <a:p>
            <a:pPr>
              <a:buClr>
                <a:srgbClr val="8AD0D6"/>
              </a:buClr>
            </a:pPr>
            <a:r>
              <a:rPr lang="en-GB" sz="2800">
                <a:latin typeface="Calibri"/>
                <a:cs typeface="Calibri"/>
              </a:rPr>
              <a:t>Discovered self help</a:t>
            </a:r>
          </a:p>
          <a:p>
            <a:pPr>
              <a:buClr>
                <a:srgbClr val="8AD0D6"/>
              </a:buClr>
            </a:pPr>
            <a:r>
              <a:rPr lang="en-GB" sz="2800">
                <a:latin typeface="Calibri"/>
                <a:cs typeface="Calibri"/>
              </a:rPr>
              <a:t>Development of healthy habits and a passion for life </a:t>
            </a:r>
          </a:p>
          <a:p>
            <a:r>
              <a:rPr lang="en-GB" sz="2800">
                <a:latin typeface="Calibri"/>
                <a:cs typeface="Calibri"/>
              </a:rPr>
              <a:t>Traveling, Marriage and children</a:t>
            </a:r>
          </a:p>
        </p:txBody>
      </p:sp>
    </p:spTree>
    <p:extLst>
      <p:ext uri="{BB962C8B-B14F-4D97-AF65-F5344CB8AC3E}">
        <p14:creationId xmlns:p14="http://schemas.microsoft.com/office/powerpoint/2010/main" val="10247933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26549-B236-9AFF-F51D-33EAD562C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4800">
                <a:latin typeface="Calibri"/>
                <a:cs typeface="Calibri"/>
              </a:rPr>
              <a:t>Birthing the mother within</a:t>
            </a:r>
            <a:r>
              <a:rPr lang="en-US" sz="3600">
                <a:latin typeface="Calibri"/>
                <a:cs typeface="Calibri"/>
              </a:rPr>
              <a:t> - the transition of parenthood </a:t>
            </a:r>
            <a:br>
              <a:rPr lang="en-US" sz="3600"/>
            </a:br>
            <a:endParaRPr lang="en-US" sz="2400">
              <a:latin typeface="Calibri"/>
              <a:cs typeface="Calibri"/>
            </a:endParaRPr>
          </a:p>
        </p:txBody>
      </p:sp>
      <p:pic>
        <p:nvPicPr>
          <p:cNvPr id="4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C4EDF1D5-A26E-69BB-6B12-478EDD27A86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830" b="4830"/>
          <a:stretch/>
        </p:blipFill>
        <p:spPr>
          <a:xfrm rot="5400000">
            <a:off x="6442481" y="1105671"/>
            <a:ext cx="6858000" cy="4646658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4554089D-779D-46F6-81CB-EA9C12693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3E80BB-9955-453B-D8E0-8320EF815211}"/>
              </a:ext>
            </a:extLst>
          </p:cNvPr>
          <p:cNvSpPr txBox="1"/>
          <p:nvPr/>
        </p:nvSpPr>
        <p:spPr>
          <a:xfrm>
            <a:off x="7547537" y="6486202"/>
            <a:ext cx="298704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ea typeface="+mn-lt"/>
                <a:cs typeface="+mn-lt"/>
              </a:rPr>
              <a:t>(image is Author's own work)</a:t>
            </a:r>
            <a:endParaRPr lang="en-US" sz="1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06394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36346-52EA-0441-A488-794FB44B1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256423" cy="1641987"/>
          </a:xfrm>
        </p:spPr>
        <p:txBody>
          <a:bodyPr vert="horz" lIns="91440" tIns="45720" rIns="91440" bIns="45720" rtlCol="0">
            <a:normAutofit/>
          </a:bodyPr>
          <a:lstStyle/>
          <a:p>
            <a:br>
              <a:rPr lang="en-US"/>
            </a:b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0147195-7318-1A68-7821-01D9DF409B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650"/>
          <a:stretch/>
        </p:blipFill>
        <p:spPr>
          <a:xfrm rot="5400000">
            <a:off x="6370386" y="1088864"/>
            <a:ext cx="6530193" cy="468027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5" name="Rectangle 27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F511F262-1728-EF90-74EA-35955818D1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617036"/>
            <a:ext cx="6258737" cy="563136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latin typeface="Calibri"/>
              <a:cs typeface="Calibri"/>
            </a:endParaRPr>
          </a:p>
          <a:p>
            <a:pPr marL="0" indent="0" algn="ctr">
              <a:buClr>
                <a:srgbClr val="8AD0D6"/>
              </a:buClr>
              <a:buNone/>
            </a:pPr>
            <a:r>
              <a:rPr lang="en-US" sz="4200" dirty="0">
                <a:latin typeface="Calibri"/>
                <a:cs typeface="Calibri"/>
              </a:rPr>
              <a:t>Rebirth</a:t>
            </a:r>
          </a:p>
          <a:p>
            <a:pPr>
              <a:buClr>
                <a:srgbClr val="8AD0D6"/>
              </a:buClr>
            </a:pPr>
            <a:r>
              <a:rPr lang="en-US" sz="2600" dirty="0">
                <a:latin typeface="Calibri"/>
                <a:cs typeface="Calibri"/>
              </a:rPr>
              <a:t>Situations as triggers for change</a:t>
            </a:r>
          </a:p>
          <a:p>
            <a:pPr>
              <a:buClr>
                <a:srgbClr val="8AD0D6"/>
              </a:buClr>
            </a:pPr>
            <a:r>
              <a:rPr lang="en-US" sz="2600" dirty="0">
                <a:latin typeface="Calibri"/>
                <a:cs typeface="Calibri"/>
              </a:rPr>
              <a:t>Change comes in waves like contractions</a:t>
            </a:r>
            <a:endParaRPr lang="en-US" sz="2600"/>
          </a:p>
          <a:p>
            <a:r>
              <a:rPr lang="en-US" sz="2600" dirty="0">
                <a:latin typeface="Calibri"/>
                <a:cs typeface="Calibri"/>
              </a:rPr>
              <a:t>Change is painful</a:t>
            </a:r>
          </a:p>
          <a:p>
            <a:r>
              <a:rPr lang="en-US" sz="2600" dirty="0">
                <a:latin typeface="Calibri"/>
                <a:cs typeface="Calibri"/>
              </a:rPr>
              <a:t>Desire to change was instinctual </a:t>
            </a:r>
          </a:p>
          <a:p>
            <a:r>
              <a:rPr lang="en-US" sz="2600" dirty="0">
                <a:latin typeface="Calibri"/>
                <a:cs typeface="Calibri"/>
              </a:rPr>
              <a:t>After every cycle of change a new version of me is 'born'</a:t>
            </a:r>
          </a:p>
          <a:p>
            <a:pPr>
              <a:buClr>
                <a:srgbClr val="8AD0D6"/>
              </a:buClr>
            </a:pPr>
            <a:r>
              <a:rPr lang="en-US" sz="2600" dirty="0">
                <a:latin typeface="Calibri"/>
                <a:cs typeface="Calibri"/>
              </a:rPr>
              <a:t>Based in connection, attachment and 'looking in'</a:t>
            </a:r>
          </a:p>
          <a:p>
            <a:pPr marL="0" indent="0">
              <a:buClr>
                <a:srgbClr val="8AD0D6"/>
              </a:buClr>
              <a:buNone/>
            </a:pPr>
            <a:endParaRPr lang="en-US" sz="2600" dirty="0">
              <a:latin typeface="Calibri"/>
              <a:cs typeface="Calibri"/>
            </a:endParaRPr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E3B527-C96D-2D9C-CF65-EF8CB34C9F02}"/>
              </a:ext>
            </a:extLst>
          </p:cNvPr>
          <p:cNvSpPr txBox="1"/>
          <p:nvPr/>
        </p:nvSpPr>
        <p:spPr>
          <a:xfrm>
            <a:off x="7288457" y="6398212"/>
            <a:ext cx="334399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ea typeface="+mn-lt"/>
                <a:cs typeface="+mn-lt"/>
              </a:rPr>
              <a:t>(image is Author's own work)</a:t>
            </a:r>
            <a:endParaRPr lang="en-US" sz="1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16764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Picture 76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5" name="Picture 78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6" name="Oval 80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8" name="Picture 82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0" name="Picture 84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82" name="Rectangle 86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3" descr="Wrapped gift boxes tied with twine">
            <a:extLst>
              <a:ext uri="{FF2B5EF4-FFF2-40B4-BE49-F238E27FC236}">
                <a16:creationId xmlns:a16="http://schemas.microsoft.com/office/drawing/2014/main" id="{A5D7B94A-C304-2537-7AD5-63EBECFAB14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19156" r="-1" b="19155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84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86" name="Freeform: Shape 9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C27DF-E0FB-FD55-5D0C-00C3EF8B3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6" y="4854346"/>
            <a:ext cx="10407602" cy="868026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800">
                <a:solidFill>
                  <a:srgbClr val="EBEBEB"/>
                </a:solidFill>
                <a:latin typeface="Calibri"/>
                <a:cs typeface="Calibri"/>
              </a:rPr>
              <a:t>My experience of Reflective Practice...</a:t>
            </a:r>
            <a:endParaRPr lang="en-US" sz="480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BFCF67-9854-9C44-1446-E2E88AEFDE7E}"/>
              </a:ext>
            </a:extLst>
          </p:cNvPr>
          <p:cNvSpPr txBox="1"/>
          <p:nvPr/>
        </p:nvSpPr>
        <p:spPr>
          <a:xfrm>
            <a:off x="6456872" y="6522720"/>
            <a:ext cx="605373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(Presents, Microsoft Power Point Stock Image, accessed 3rd November 2022</a:t>
            </a:r>
            <a:endParaRPr lang="en-GB" sz="1400">
              <a:ea typeface="+mn-lt"/>
              <a:cs typeface="+mn-lt"/>
            </a:endParaRPr>
          </a:p>
          <a:p>
            <a:endParaRPr lang="en-GB" sz="1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10617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917112-A4D7-FD16-FE62-7332F099D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rgbClr val="EBEBEB"/>
                </a:solidFill>
                <a:latin typeface="Calibri"/>
                <a:cs typeface="Calibri"/>
              </a:rPr>
              <a:t>What models can I relate to my experience of change and growth?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EDF479-CA61-82D1-B0C8-ADEC47D868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9649956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64931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F7B30-3D3C-6751-6850-B0B3CBF1C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0821" y="93284"/>
            <a:ext cx="8947522" cy="2018756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Calibri"/>
                <a:cs typeface="Calibri"/>
              </a:rPr>
              <a:t>Example of how I've used these 4 models in Tandem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B22CB-56CC-5EEA-1FFD-74BD6B6D17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803" y="2273813"/>
            <a:ext cx="11630021" cy="462156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buClr>
                <a:srgbClr val="EBEBEB">
                  <a:lumMod val="40000"/>
                  <a:lumOff val="60000"/>
                </a:srgbClr>
              </a:buClr>
              <a:buNone/>
            </a:pPr>
            <a:r>
              <a:rPr lang="en-GB" sz="1600" b="1" dirty="0">
                <a:highlight>
                  <a:srgbClr val="00FF00"/>
                </a:highlight>
                <a:latin typeface="Calibri"/>
                <a:cs typeface="Calibri"/>
              </a:rPr>
              <a:t>Gibbs stage 1 </a:t>
            </a:r>
            <a:r>
              <a:rPr lang="en-GB" sz="1600" b="1" dirty="0">
                <a:latin typeface="Calibri"/>
                <a:cs typeface="Calibri"/>
              </a:rPr>
              <a:t> What happened? </a:t>
            </a:r>
            <a:r>
              <a:rPr lang="en-GB" sz="1600" dirty="0">
                <a:latin typeface="Calibri"/>
                <a:cs typeface="Calibri"/>
              </a:rPr>
              <a:t>I lost my temper with my child </a:t>
            </a:r>
            <a:r>
              <a:rPr lang="en-GB" sz="1600" b="1" dirty="0">
                <a:highlight>
                  <a:srgbClr val="00FFFF"/>
                </a:highlight>
                <a:latin typeface="Calibri"/>
                <a:cs typeface="Calibri"/>
              </a:rPr>
              <a:t>Aesthetic knowing</a:t>
            </a:r>
            <a:endParaRPr lang="en-GB" sz="1600" dirty="0">
              <a:latin typeface="Calibri"/>
              <a:ea typeface="+mj-lt"/>
              <a:cs typeface="Calibri"/>
            </a:endParaRPr>
          </a:p>
          <a:p>
            <a:pPr marL="0" indent="0">
              <a:lnSpc>
                <a:spcPct val="150000"/>
              </a:lnSpc>
              <a:buClr>
                <a:srgbClr val="F7F7F7"/>
              </a:buClr>
              <a:buNone/>
            </a:pPr>
            <a:r>
              <a:rPr lang="en-GB" sz="1600" b="1" dirty="0">
                <a:highlight>
                  <a:srgbClr val="00FF00"/>
                </a:highlight>
                <a:latin typeface="Calibri"/>
                <a:cs typeface="Calibri"/>
              </a:rPr>
              <a:t>Gibbs stage 2 </a:t>
            </a:r>
            <a:r>
              <a:rPr lang="en-GB" sz="1600" b="1" dirty="0">
                <a:latin typeface="Calibri"/>
                <a:cs typeface="Calibri"/>
              </a:rPr>
              <a:t> Feelings? </a:t>
            </a:r>
            <a:r>
              <a:rPr lang="en-GB" sz="1600" dirty="0">
                <a:latin typeface="Calibri"/>
                <a:cs typeface="Calibri"/>
              </a:rPr>
              <a:t>Angry, over-stimulated, overwhelmed, lack of control  </a:t>
            </a:r>
            <a:r>
              <a:rPr lang="en-GB" sz="1600" b="1" dirty="0">
                <a:highlight>
                  <a:srgbClr val="00FFFF"/>
                </a:highlight>
                <a:latin typeface="Calibri"/>
                <a:cs typeface="Calibri"/>
              </a:rPr>
              <a:t>Aesthetic knowing</a:t>
            </a:r>
            <a:endParaRPr lang="en-GB" sz="1600" dirty="0">
              <a:latin typeface="Calibri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>
                <a:highlight>
                  <a:srgbClr val="00FF00"/>
                </a:highlight>
                <a:latin typeface="Calibri"/>
                <a:cs typeface="Calibri"/>
              </a:rPr>
              <a:t>Gibbs stage 3 </a:t>
            </a:r>
            <a:r>
              <a:rPr lang="en-GB" sz="1600" b="1" dirty="0">
                <a:latin typeface="Calibri"/>
                <a:cs typeface="Calibri"/>
              </a:rPr>
              <a:t> What was good and bad?</a:t>
            </a:r>
            <a:r>
              <a:rPr lang="en-GB" sz="1600" dirty="0">
                <a:latin typeface="Calibri"/>
                <a:cs typeface="Calibri"/>
              </a:rPr>
              <a:t> Good, he stopped, understood I have boundaries, I modelled imperfection. Bad, I scared him, I didn't feel right, I didn't model emotional intelligence for him to learn from </a:t>
            </a:r>
            <a:r>
              <a:rPr lang="en-GB" sz="1600" b="1" dirty="0">
                <a:highlight>
                  <a:srgbClr val="FF00FF"/>
                </a:highlight>
                <a:latin typeface="Calibri"/>
                <a:cs typeface="Calibri"/>
              </a:rPr>
              <a:t>Brookfield lens 2</a:t>
            </a:r>
            <a:r>
              <a:rPr lang="en-GB" sz="1600" dirty="0">
                <a:latin typeface="Calibri"/>
                <a:cs typeface="Calibri"/>
              </a:rPr>
              <a:t>  </a:t>
            </a:r>
            <a:r>
              <a:rPr lang="en-GB" sz="1600" b="1" dirty="0">
                <a:highlight>
                  <a:srgbClr val="00FFFF"/>
                </a:highlight>
                <a:latin typeface="Calibri"/>
                <a:cs typeface="Calibri"/>
              </a:rPr>
              <a:t>Aesthetic knowing</a:t>
            </a:r>
            <a:r>
              <a:rPr lang="en-GB" sz="1600" dirty="0">
                <a:latin typeface="Calibri"/>
                <a:cs typeface="Calibri"/>
              </a:rPr>
              <a:t>, </a:t>
            </a:r>
            <a:endParaRPr lang="en-GB" sz="1600" dirty="0">
              <a:highlight>
                <a:srgbClr val="FF00FF"/>
              </a:highlight>
              <a:latin typeface="Calibri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>
                <a:highlight>
                  <a:srgbClr val="00FF00"/>
                </a:highlight>
                <a:latin typeface="Calibri"/>
                <a:cs typeface="Calibri"/>
              </a:rPr>
              <a:t>Gibbs stage 4 </a:t>
            </a:r>
            <a:r>
              <a:rPr lang="en-GB" sz="1600" b="1" dirty="0">
                <a:latin typeface="Calibri"/>
                <a:cs typeface="Calibri"/>
              </a:rPr>
              <a:t> What sense can I make of it?</a:t>
            </a:r>
            <a:r>
              <a:rPr lang="en-GB" sz="1600" dirty="0">
                <a:latin typeface="Calibri"/>
                <a:cs typeface="Calibri"/>
              </a:rPr>
              <a:t> I have control issues. I need more downtime to not get overstimulated and overwhelmed </a:t>
            </a:r>
            <a:r>
              <a:rPr lang="en-GB" sz="1600" b="1" dirty="0">
                <a:highlight>
                  <a:srgbClr val="FF00FF"/>
                </a:highlight>
                <a:latin typeface="Calibri"/>
                <a:cs typeface="Calibri"/>
              </a:rPr>
              <a:t>Brookfield lens 1</a:t>
            </a:r>
            <a:r>
              <a:rPr lang="en-GB" sz="1600" dirty="0">
                <a:latin typeface="Calibri"/>
                <a:cs typeface="Calibri"/>
              </a:rPr>
              <a:t> </a:t>
            </a:r>
            <a:r>
              <a:rPr lang="en-GB" sz="1600" b="1" dirty="0">
                <a:highlight>
                  <a:srgbClr val="00FFFF"/>
                </a:highlight>
                <a:latin typeface="Calibri"/>
                <a:cs typeface="Calibri"/>
              </a:rPr>
              <a:t>Aesthetic knowing</a:t>
            </a:r>
            <a:endParaRPr lang="en-GB" sz="1600" dirty="0">
              <a:latin typeface="Calibri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>
                <a:highlight>
                  <a:srgbClr val="00FF00"/>
                </a:highlight>
                <a:latin typeface="Calibri"/>
                <a:ea typeface="+mj-lt"/>
                <a:cs typeface="+mj-lt"/>
              </a:rPr>
              <a:t>Gibbs stage 5</a:t>
            </a:r>
            <a:r>
              <a:rPr lang="en-GB" sz="1600" b="1" dirty="0">
                <a:latin typeface="Calibri"/>
                <a:cs typeface="Calibri"/>
              </a:rPr>
              <a:t> What else could I have done?</a:t>
            </a:r>
            <a:r>
              <a:rPr lang="en-GB" sz="1600" dirty="0">
                <a:latin typeface="Calibri"/>
                <a:cs typeface="Calibri"/>
              </a:rPr>
              <a:t> Ask mum friends for</a:t>
            </a:r>
            <a:r>
              <a:rPr lang="en-GB" sz="1600" dirty="0">
                <a:latin typeface="Calibri"/>
                <a:ea typeface="+mj-lt"/>
                <a:cs typeface="Calibri"/>
              </a:rPr>
              <a:t> advice, read some psychology books/parenting articles  </a:t>
            </a:r>
            <a:r>
              <a:rPr lang="en-GB" sz="1600" b="1" dirty="0">
                <a:highlight>
                  <a:srgbClr val="FF00FF"/>
                </a:highlight>
                <a:latin typeface="Calibri"/>
                <a:ea typeface="+mj-lt"/>
                <a:cs typeface="+mj-lt"/>
              </a:rPr>
              <a:t>Brookfield lenses 3&amp;4</a:t>
            </a:r>
            <a:r>
              <a:rPr lang="en-GB" sz="1600" dirty="0">
                <a:latin typeface="Calibri"/>
                <a:cs typeface="Calibri"/>
              </a:rPr>
              <a:t> </a:t>
            </a:r>
            <a:r>
              <a:rPr lang="en-GB" sz="1600" b="1" dirty="0">
                <a:highlight>
                  <a:srgbClr val="00FFFF"/>
                </a:highlight>
                <a:latin typeface="Calibri"/>
                <a:cs typeface="Calibri"/>
              </a:rPr>
              <a:t>Aesthetic knowing</a:t>
            </a:r>
            <a:endParaRPr lang="en-GB" sz="1600" b="1" dirty="0">
              <a:latin typeface="Calibri"/>
              <a:cs typeface="Calibri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600" b="1" dirty="0">
                <a:highlight>
                  <a:srgbClr val="00FF00"/>
                </a:highlight>
                <a:latin typeface="Calibri"/>
                <a:cs typeface="Calibri"/>
              </a:rPr>
              <a:t>Gibbs stage 6</a:t>
            </a:r>
            <a:r>
              <a:rPr lang="en-GB" sz="1600" b="1" dirty="0">
                <a:latin typeface="Calibri"/>
                <a:cs typeface="Calibri"/>
              </a:rPr>
              <a:t> Action plan? </a:t>
            </a:r>
            <a:r>
              <a:rPr lang="en-GB" sz="1600" dirty="0">
                <a:latin typeface="Calibri"/>
                <a:cs typeface="Calibri"/>
              </a:rPr>
              <a:t>Take time for myself. Meditate. Try 123 respond/accessing self. Speak to my therapist about control issues.</a:t>
            </a:r>
            <a:r>
              <a:rPr lang="en-GB" sz="1600" b="1" dirty="0">
                <a:latin typeface="Calibri"/>
                <a:cs typeface="Calibri"/>
              </a:rPr>
              <a:t> </a:t>
            </a:r>
            <a:r>
              <a:rPr lang="en-GB" sz="1600" b="1" dirty="0">
                <a:highlight>
                  <a:srgbClr val="FFFF00"/>
                </a:highlight>
                <a:latin typeface="Calibri"/>
                <a:cs typeface="Calibri"/>
              </a:rPr>
              <a:t>Thompson and Thompson </a:t>
            </a:r>
            <a:r>
              <a:rPr lang="en-GB" sz="1600" dirty="0">
                <a:highlight>
                  <a:srgbClr val="FFFF00"/>
                </a:highlight>
                <a:latin typeface="Calibri"/>
                <a:cs typeface="Calibri"/>
              </a:rPr>
              <a:t> </a:t>
            </a:r>
            <a:r>
              <a:rPr lang="en-GB" sz="1600" b="1" dirty="0">
                <a:highlight>
                  <a:srgbClr val="00FFFF"/>
                </a:highlight>
                <a:latin typeface="Calibri"/>
                <a:cs typeface="Calibri"/>
              </a:rPr>
              <a:t>Aesthetic knowing</a:t>
            </a:r>
            <a:endParaRPr lang="en-GB" sz="1600" dirty="0">
              <a:ea typeface="+mj-lt"/>
              <a:cs typeface="+mj-lt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1600" b="1" dirty="0">
              <a:highlight>
                <a:srgbClr val="00FFFF"/>
              </a:highlight>
              <a:latin typeface="Calibri"/>
              <a:cs typeface="Calibri"/>
            </a:endParaRPr>
          </a:p>
          <a:p>
            <a:pPr>
              <a:lnSpc>
                <a:spcPct val="90000"/>
              </a:lnSpc>
              <a:buClr>
                <a:srgbClr val="8AD0D6"/>
              </a:buClr>
            </a:pPr>
            <a:endParaRPr lang="en-GB" sz="1700"/>
          </a:p>
          <a:p>
            <a:pPr marL="0" indent="0">
              <a:lnSpc>
                <a:spcPct val="90000"/>
              </a:lnSpc>
              <a:buClr>
                <a:srgbClr val="8AD0D6"/>
              </a:buClr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9517838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9E99E-DB23-A923-87B7-1DBE7A13C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Calibri"/>
                <a:cs typeface="Calibri"/>
              </a:rPr>
              <a:t>Sometimes the Gibbs cycle changes order...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78FA9-1ACC-E0CF-6E22-3ED15FFA21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highlight>
                  <a:srgbClr val="00FF00"/>
                </a:highlight>
                <a:latin typeface="Calibri"/>
                <a:ea typeface="+mj-lt"/>
                <a:cs typeface="+mj-lt"/>
              </a:rPr>
              <a:t>Gibbs stage 2</a:t>
            </a:r>
            <a:r>
              <a:rPr lang="en-GB" b="1" dirty="0">
                <a:ea typeface="+mj-lt"/>
                <a:cs typeface="+mj-lt"/>
              </a:rPr>
              <a:t> </a:t>
            </a:r>
            <a:r>
              <a:rPr lang="en-GB" b="1" dirty="0">
                <a:latin typeface="Calibri"/>
                <a:cs typeface="Calibri"/>
              </a:rPr>
              <a:t> Feelings  </a:t>
            </a:r>
            <a:r>
              <a:rPr lang="en-GB" dirty="0">
                <a:latin typeface="Calibri"/>
                <a:cs typeface="Calibri"/>
              </a:rPr>
              <a:t>Angry, over-stimulated, overwhelmed, lack of control </a:t>
            </a:r>
            <a:endParaRPr lang="en-US" dirty="0"/>
          </a:p>
          <a:p>
            <a:pPr marL="0" indent="0">
              <a:buClr>
                <a:srgbClr val="8AD0D6"/>
              </a:buClr>
              <a:buNone/>
            </a:pPr>
            <a:r>
              <a:rPr lang="en-GB" b="1">
                <a:highlight>
                  <a:srgbClr val="00FF00"/>
                </a:highlight>
                <a:latin typeface="Calibri"/>
                <a:cs typeface="Calibri"/>
              </a:rPr>
              <a:t>Gibbs stage 1</a:t>
            </a:r>
            <a:r>
              <a:rPr lang="en-GB" b="1">
                <a:latin typeface="Calibri"/>
                <a:cs typeface="Calibri"/>
              </a:rPr>
              <a:t> What happened? </a:t>
            </a:r>
            <a:r>
              <a:rPr lang="en-GB" dirty="0">
                <a:latin typeface="Calibri"/>
                <a:cs typeface="Calibri"/>
              </a:rPr>
              <a:t>I lost my temper with my child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b="1">
                <a:highlight>
                  <a:srgbClr val="00FF00"/>
                </a:highlight>
                <a:latin typeface="Calibri"/>
                <a:cs typeface="Calibri"/>
              </a:rPr>
              <a:t>Gibs stage 5</a:t>
            </a:r>
            <a:r>
              <a:rPr lang="en-GB" b="1">
                <a:latin typeface="Calibri"/>
                <a:cs typeface="Calibri"/>
              </a:rPr>
              <a:t> What else could </a:t>
            </a:r>
            <a:r>
              <a:rPr lang="en-GB" b="1" dirty="0">
                <a:latin typeface="Calibri"/>
                <a:cs typeface="Calibri"/>
              </a:rPr>
              <a:t>I have done? </a:t>
            </a:r>
            <a:r>
              <a:rPr lang="en-GB" dirty="0">
                <a:ea typeface="+mj-lt"/>
                <a:cs typeface="+mj-lt"/>
              </a:rPr>
              <a:t> </a:t>
            </a:r>
            <a:r>
              <a:rPr lang="en-GB" dirty="0">
                <a:latin typeface="Calibri"/>
                <a:ea typeface="+mj-lt"/>
                <a:cs typeface="+mj-lt"/>
              </a:rPr>
              <a:t>Try 123 respond/accessing self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b="1">
                <a:highlight>
                  <a:srgbClr val="00FF00"/>
                </a:highlight>
                <a:latin typeface="Calibri"/>
                <a:cs typeface="Calibri"/>
              </a:rPr>
              <a:t>Gibbs stage 4</a:t>
            </a:r>
            <a:r>
              <a:rPr lang="en-GB" b="1">
                <a:latin typeface="Calibri"/>
                <a:cs typeface="Calibri"/>
              </a:rPr>
              <a:t> What sense can I make of it? </a:t>
            </a:r>
            <a:r>
              <a:rPr lang="en-GB">
                <a:latin typeface="Calibri"/>
                <a:cs typeface="Calibri"/>
              </a:rPr>
              <a:t> I need more downtime to not get overstimulated and overwhelmed. I have control issues.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b="1" dirty="0">
                <a:highlight>
                  <a:srgbClr val="00FF00"/>
                </a:highlight>
                <a:latin typeface="Calibri"/>
                <a:cs typeface="Calibri"/>
              </a:rPr>
              <a:t>Gibbs stage 3</a:t>
            </a:r>
            <a:r>
              <a:rPr lang="en-GB" b="1" dirty="0">
                <a:latin typeface="Calibri"/>
                <a:cs typeface="Calibri"/>
              </a:rPr>
              <a:t> What was good and bad? </a:t>
            </a:r>
            <a:r>
              <a:rPr lang="en-GB" dirty="0">
                <a:latin typeface="Calibri"/>
                <a:cs typeface="Calibri"/>
              </a:rPr>
              <a:t>Good, he stopped, understood I have boundaries, I modelled imperfection. Bad, I scared him, I didn't feel right, I didn't model emotional intelligence for him to learn from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b="1">
                <a:highlight>
                  <a:srgbClr val="00FF00"/>
                </a:highlight>
                <a:latin typeface="Calibri"/>
                <a:cs typeface="Calibri"/>
              </a:rPr>
              <a:t>Gibbs stage 6</a:t>
            </a:r>
            <a:r>
              <a:rPr lang="en-GB" b="1">
                <a:latin typeface="Calibri"/>
                <a:cs typeface="Calibri"/>
              </a:rPr>
              <a:t> Action plan </a:t>
            </a:r>
            <a:r>
              <a:rPr lang="en-GB">
                <a:latin typeface="Calibri"/>
                <a:cs typeface="Calibri"/>
              </a:rPr>
              <a:t>Take time for myself. Speak to my therapist about my control </a:t>
            </a:r>
            <a:r>
              <a:rPr lang="en-GB" dirty="0">
                <a:latin typeface="Calibri"/>
                <a:cs typeface="Calibri"/>
              </a:rPr>
              <a:t>issues.</a:t>
            </a:r>
          </a:p>
        </p:txBody>
      </p:sp>
    </p:spTree>
    <p:extLst>
      <p:ext uri="{BB962C8B-B14F-4D97-AF65-F5344CB8AC3E}">
        <p14:creationId xmlns:p14="http://schemas.microsoft.com/office/powerpoint/2010/main" val="527511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" name="Picture 86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89" name="Picture 88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91" name="Oval 90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3" name="Picture 92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95" name="Picture 94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97" name="Rectangle 96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757B325C-3E35-45CF-9D07-3BCB281F3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6AE594-4D06-C7B9-2433-079DEAC8B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9397" y="1167729"/>
            <a:ext cx="3352375" cy="13556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0" i="0" kern="1200">
                <a:solidFill>
                  <a:srgbClr val="EBEBEB"/>
                </a:solidFill>
                <a:latin typeface="Calibri"/>
                <a:cs typeface="Calibri"/>
              </a:rPr>
              <a:t>How do I reflect?</a:t>
            </a:r>
          </a:p>
        </p:txBody>
      </p:sp>
      <p:sp>
        <p:nvSpPr>
          <p:cNvPr id="101" name="Freeform 36">
            <a:extLst>
              <a:ext uri="{FF2B5EF4-FFF2-40B4-BE49-F238E27FC236}">
                <a16:creationId xmlns:a16="http://schemas.microsoft.com/office/drawing/2014/main" id="{C24BEC42-AFF3-40D1-93A2-A27A42E1E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" name="Freeform: Shape 102">
            <a:extLst>
              <a:ext uri="{FF2B5EF4-FFF2-40B4-BE49-F238E27FC236}">
                <a16:creationId xmlns:a16="http://schemas.microsoft.com/office/drawing/2014/main" id="{608F427C-1EC9-4280-9367-F2B3AA063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809954" cy="6858000"/>
          </a:xfrm>
          <a:custGeom>
            <a:avLst/>
            <a:gdLst>
              <a:gd name="connsiteX0" fmla="*/ 6465239 w 7809954"/>
              <a:gd name="connsiteY0" fmla="*/ 0 h 6858000"/>
              <a:gd name="connsiteX1" fmla="*/ 7808777 w 7809954"/>
              <a:gd name="connsiteY1" fmla="*/ 0 h 6858000"/>
              <a:gd name="connsiteX2" fmla="*/ 7783732 w 7809954"/>
              <a:gd name="connsiteY2" fmla="*/ 155676 h 6858000"/>
              <a:gd name="connsiteX3" fmla="*/ 7759863 w 7809954"/>
              <a:gd name="connsiteY3" fmla="*/ 310667 h 6858000"/>
              <a:gd name="connsiteX4" fmla="*/ 7736499 w 7809954"/>
              <a:gd name="connsiteY4" fmla="*/ 466344 h 6858000"/>
              <a:gd name="connsiteX5" fmla="*/ 7716496 w 7809954"/>
              <a:gd name="connsiteY5" fmla="*/ 622706 h 6858000"/>
              <a:gd name="connsiteX6" fmla="*/ 7696325 w 7809954"/>
              <a:gd name="connsiteY6" fmla="*/ 778383 h 6858000"/>
              <a:gd name="connsiteX7" fmla="*/ 7677499 w 7809954"/>
              <a:gd name="connsiteY7" fmla="*/ 934745 h 6858000"/>
              <a:gd name="connsiteX8" fmla="*/ 7661363 w 7809954"/>
              <a:gd name="connsiteY8" fmla="*/ 1089050 h 6858000"/>
              <a:gd name="connsiteX9" fmla="*/ 7646067 w 7809954"/>
              <a:gd name="connsiteY9" fmla="*/ 1245413 h 6858000"/>
              <a:gd name="connsiteX10" fmla="*/ 7632115 w 7809954"/>
              <a:gd name="connsiteY10" fmla="*/ 1401089 h 6858000"/>
              <a:gd name="connsiteX11" fmla="*/ 7620013 w 7809954"/>
              <a:gd name="connsiteY11" fmla="*/ 1554023 h 6858000"/>
              <a:gd name="connsiteX12" fmla="*/ 7607910 w 7809954"/>
              <a:gd name="connsiteY12" fmla="*/ 1709013 h 6858000"/>
              <a:gd name="connsiteX13" fmla="*/ 7597825 w 7809954"/>
              <a:gd name="connsiteY13" fmla="*/ 1861947 h 6858000"/>
              <a:gd name="connsiteX14" fmla="*/ 7589925 w 7809954"/>
              <a:gd name="connsiteY14" fmla="*/ 2014880 h 6858000"/>
              <a:gd name="connsiteX15" fmla="*/ 7581688 w 7809954"/>
              <a:gd name="connsiteY15" fmla="*/ 2167128 h 6858000"/>
              <a:gd name="connsiteX16" fmla="*/ 7574797 w 7809954"/>
              <a:gd name="connsiteY16" fmla="*/ 2318004 h 6858000"/>
              <a:gd name="connsiteX17" fmla="*/ 7569922 w 7809954"/>
              <a:gd name="connsiteY17" fmla="*/ 2467508 h 6858000"/>
              <a:gd name="connsiteX18" fmla="*/ 7565720 w 7809954"/>
              <a:gd name="connsiteY18" fmla="*/ 2617013 h 6858000"/>
              <a:gd name="connsiteX19" fmla="*/ 7561686 w 7809954"/>
              <a:gd name="connsiteY19" fmla="*/ 2765145 h 6858000"/>
              <a:gd name="connsiteX20" fmla="*/ 7559837 w 7809954"/>
              <a:gd name="connsiteY20" fmla="*/ 2911221 h 6858000"/>
              <a:gd name="connsiteX21" fmla="*/ 7557820 w 7809954"/>
              <a:gd name="connsiteY21" fmla="*/ 3057296 h 6858000"/>
              <a:gd name="connsiteX22" fmla="*/ 7556811 w 7809954"/>
              <a:gd name="connsiteY22" fmla="*/ 3201314 h 6858000"/>
              <a:gd name="connsiteX23" fmla="*/ 7557820 w 7809954"/>
              <a:gd name="connsiteY23" fmla="*/ 3343960 h 6858000"/>
              <a:gd name="connsiteX24" fmla="*/ 7557820 w 7809954"/>
              <a:gd name="connsiteY24" fmla="*/ 3485235 h 6858000"/>
              <a:gd name="connsiteX25" fmla="*/ 7559837 w 7809954"/>
              <a:gd name="connsiteY25" fmla="*/ 3625138 h 6858000"/>
              <a:gd name="connsiteX26" fmla="*/ 7562862 w 7809954"/>
              <a:gd name="connsiteY26" fmla="*/ 3762298 h 6858000"/>
              <a:gd name="connsiteX27" fmla="*/ 7565720 w 7809954"/>
              <a:gd name="connsiteY27" fmla="*/ 3898087 h 6858000"/>
              <a:gd name="connsiteX28" fmla="*/ 7568914 w 7809954"/>
              <a:gd name="connsiteY28" fmla="*/ 4031132 h 6858000"/>
              <a:gd name="connsiteX29" fmla="*/ 7573788 w 7809954"/>
              <a:gd name="connsiteY29" fmla="*/ 4163491 h 6858000"/>
              <a:gd name="connsiteX30" fmla="*/ 7578999 w 7809954"/>
              <a:gd name="connsiteY30" fmla="*/ 4293793 h 6858000"/>
              <a:gd name="connsiteX31" fmla="*/ 7583705 w 7809954"/>
              <a:gd name="connsiteY31" fmla="*/ 4421352 h 6858000"/>
              <a:gd name="connsiteX32" fmla="*/ 7596985 w 7809954"/>
              <a:gd name="connsiteY32" fmla="*/ 4670298 h 6858000"/>
              <a:gd name="connsiteX33" fmla="*/ 7611104 w 7809954"/>
              <a:gd name="connsiteY33" fmla="*/ 4908956 h 6858000"/>
              <a:gd name="connsiteX34" fmla="*/ 7625896 w 7809954"/>
              <a:gd name="connsiteY34" fmla="*/ 5138013 h 6858000"/>
              <a:gd name="connsiteX35" fmla="*/ 7642201 w 7809954"/>
              <a:gd name="connsiteY35" fmla="*/ 5354726 h 6858000"/>
              <a:gd name="connsiteX36" fmla="*/ 7659178 w 7809954"/>
              <a:gd name="connsiteY36" fmla="*/ 5561838 h 6858000"/>
              <a:gd name="connsiteX37" fmla="*/ 7677499 w 7809954"/>
              <a:gd name="connsiteY37" fmla="*/ 5753862 h 6858000"/>
              <a:gd name="connsiteX38" fmla="*/ 7695485 w 7809954"/>
              <a:gd name="connsiteY38" fmla="*/ 5934227 h 6858000"/>
              <a:gd name="connsiteX39" fmla="*/ 7713470 w 7809954"/>
              <a:gd name="connsiteY39" fmla="*/ 6100191 h 6858000"/>
              <a:gd name="connsiteX40" fmla="*/ 7730447 w 7809954"/>
              <a:gd name="connsiteY40" fmla="*/ 6252438 h 6858000"/>
              <a:gd name="connsiteX41" fmla="*/ 7746584 w 7809954"/>
              <a:gd name="connsiteY41" fmla="*/ 6387541 h 6858000"/>
              <a:gd name="connsiteX42" fmla="*/ 7761880 w 7809954"/>
              <a:gd name="connsiteY42" fmla="*/ 6509613 h 6858000"/>
              <a:gd name="connsiteX43" fmla="*/ 7774655 w 7809954"/>
              <a:gd name="connsiteY43" fmla="*/ 6612483 h 6858000"/>
              <a:gd name="connsiteX44" fmla="*/ 7786757 w 7809954"/>
              <a:gd name="connsiteY44" fmla="*/ 6698894 h 6858000"/>
              <a:gd name="connsiteX45" fmla="*/ 7804071 w 7809954"/>
              <a:gd name="connsiteY45" fmla="*/ 6817538 h 6858000"/>
              <a:gd name="connsiteX46" fmla="*/ 7809954 w 7809954"/>
              <a:gd name="connsiteY46" fmla="*/ 6858000 h 6858000"/>
              <a:gd name="connsiteX47" fmla="*/ 7157124 w 7809954"/>
              <a:gd name="connsiteY47" fmla="*/ 6858000 h 6858000"/>
              <a:gd name="connsiteX48" fmla="*/ 7157124 w 7809954"/>
              <a:gd name="connsiteY48" fmla="*/ 6858000 h 6858000"/>
              <a:gd name="connsiteX49" fmla="*/ 0 w 7809954"/>
              <a:gd name="connsiteY49" fmla="*/ 6858000 h 6858000"/>
              <a:gd name="connsiteX50" fmla="*/ 0 w 7809954"/>
              <a:gd name="connsiteY50" fmla="*/ 0 h 6858000"/>
              <a:gd name="connsiteX51" fmla="*/ 6465239 w 7809954"/>
              <a:gd name="connsiteY5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809954" h="6858000">
                <a:moveTo>
                  <a:pt x="6465239" y="0"/>
                </a:moveTo>
                <a:lnTo>
                  <a:pt x="7808777" y="0"/>
                </a:lnTo>
                <a:lnTo>
                  <a:pt x="7783732" y="155676"/>
                </a:lnTo>
                <a:lnTo>
                  <a:pt x="7759863" y="310667"/>
                </a:lnTo>
                <a:lnTo>
                  <a:pt x="7736499" y="466344"/>
                </a:lnTo>
                <a:lnTo>
                  <a:pt x="7716496" y="622706"/>
                </a:lnTo>
                <a:lnTo>
                  <a:pt x="7696325" y="778383"/>
                </a:lnTo>
                <a:lnTo>
                  <a:pt x="7677499" y="934745"/>
                </a:lnTo>
                <a:lnTo>
                  <a:pt x="7661363" y="1089050"/>
                </a:lnTo>
                <a:lnTo>
                  <a:pt x="7646067" y="1245413"/>
                </a:lnTo>
                <a:lnTo>
                  <a:pt x="7632115" y="1401089"/>
                </a:lnTo>
                <a:lnTo>
                  <a:pt x="7620013" y="1554023"/>
                </a:lnTo>
                <a:lnTo>
                  <a:pt x="7607910" y="1709013"/>
                </a:lnTo>
                <a:lnTo>
                  <a:pt x="7597825" y="1861947"/>
                </a:lnTo>
                <a:lnTo>
                  <a:pt x="7589925" y="2014880"/>
                </a:lnTo>
                <a:lnTo>
                  <a:pt x="7581688" y="2167128"/>
                </a:lnTo>
                <a:lnTo>
                  <a:pt x="7574797" y="2318004"/>
                </a:lnTo>
                <a:lnTo>
                  <a:pt x="7569922" y="2467508"/>
                </a:lnTo>
                <a:lnTo>
                  <a:pt x="7565720" y="2617013"/>
                </a:lnTo>
                <a:lnTo>
                  <a:pt x="7561686" y="2765145"/>
                </a:lnTo>
                <a:lnTo>
                  <a:pt x="7559837" y="2911221"/>
                </a:lnTo>
                <a:lnTo>
                  <a:pt x="7557820" y="3057296"/>
                </a:lnTo>
                <a:lnTo>
                  <a:pt x="7556811" y="3201314"/>
                </a:lnTo>
                <a:lnTo>
                  <a:pt x="7557820" y="3343960"/>
                </a:lnTo>
                <a:lnTo>
                  <a:pt x="7557820" y="3485235"/>
                </a:lnTo>
                <a:lnTo>
                  <a:pt x="7559837" y="3625138"/>
                </a:lnTo>
                <a:lnTo>
                  <a:pt x="7562862" y="3762298"/>
                </a:lnTo>
                <a:lnTo>
                  <a:pt x="7565720" y="3898087"/>
                </a:lnTo>
                <a:lnTo>
                  <a:pt x="7568914" y="4031132"/>
                </a:lnTo>
                <a:lnTo>
                  <a:pt x="7573788" y="4163491"/>
                </a:lnTo>
                <a:lnTo>
                  <a:pt x="7578999" y="4293793"/>
                </a:lnTo>
                <a:lnTo>
                  <a:pt x="7583705" y="4421352"/>
                </a:lnTo>
                <a:lnTo>
                  <a:pt x="7596985" y="4670298"/>
                </a:lnTo>
                <a:lnTo>
                  <a:pt x="7611104" y="4908956"/>
                </a:lnTo>
                <a:lnTo>
                  <a:pt x="7625896" y="5138013"/>
                </a:lnTo>
                <a:lnTo>
                  <a:pt x="7642201" y="5354726"/>
                </a:lnTo>
                <a:lnTo>
                  <a:pt x="7659178" y="5561838"/>
                </a:lnTo>
                <a:lnTo>
                  <a:pt x="7677499" y="5753862"/>
                </a:lnTo>
                <a:lnTo>
                  <a:pt x="7695485" y="5934227"/>
                </a:lnTo>
                <a:lnTo>
                  <a:pt x="7713470" y="6100191"/>
                </a:lnTo>
                <a:lnTo>
                  <a:pt x="7730447" y="6252438"/>
                </a:lnTo>
                <a:lnTo>
                  <a:pt x="7746584" y="6387541"/>
                </a:lnTo>
                <a:lnTo>
                  <a:pt x="7761880" y="6509613"/>
                </a:lnTo>
                <a:lnTo>
                  <a:pt x="7774655" y="6612483"/>
                </a:lnTo>
                <a:lnTo>
                  <a:pt x="7786757" y="6698894"/>
                </a:lnTo>
                <a:lnTo>
                  <a:pt x="7804071" y="6817538"/>
                </a:lnTo>
                <a:lnTo>
                  <a:pt x="7809954" y="6858000"/>
                </a:lnTo>
                <a:lnTo>
                  <a:pt x="7157124" y="6858000"/>
                </a:lnTo>
                <a:lnTo>
                  <a:pt x="7157124" y="6858000"/>
                </a:lnTo>
                <a:lnTo>
                  <a:pt x="0" y="6858000"/>
                </a:lnTo>
                <a:lnTo>
                  <a:pt x="0" y="0"/>
                </a:lnTo>
                <a:lnTo>
                  <a:pt x="6465239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F98810A7-E114-447A-A7D6-69B27CFB5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6" descr="Feet above water">
            <a:extLst>
              <a:ext uri="{FF2B5EF4-FFF2-40B4-BE49-F238E27FC236}">
                <a16:creationId xmlns:a16="http://schemas.microsoft.com/office/drawing/2014/main" id="{5D306FFC-F643-80BF-767C-074CB6290B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l="7743" r="12088"/>
          <a:stretch/>
        </p:blipFill>
        <p:spPr>
          <a:xfrm>
            <a:off x="714504" y="647698"/>
            <a:ext cx="6129362" cy="5562139"/>
          </a:xfrm>
          <a:prstGeom prst="rect">
            <a:avLst/>
          </a:prstGeom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7A421A-D923-A994-E37D-BA1797A407C7}"/>
              </a:ext>
            </a:extLst>
          </p:cNvPr>
          <p:cNvSpPr txBox="1"/>
          <p:nvPr/>
        </p:nvSpPr>
        <p:spPr>
          <a:xfrm>
            <a:off x="648931" y="2548281"/>
            <a:ext cx="5122606" cy="36586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3B1D61-65F3-C80F-B0B7-F284EBFF42CE}"/>
              </a:ext>
            </a:extLst>
          </p:cNvPr>
          <p:cNvSpPr txBox="1"/>
          <p:nvPr/>
        </p:nvSpPr>
        <p:spPr>
          <a:xfrm>
            <a:off x="497246" y="6391613"/>
            <a:ext cx="664900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Calibri"/>
                <a:cs typeface="Calibri"/>
              </a:rPr>
              <a:t>(Diving, Microsoft Power Point Stock Image, accessed 3rd November 2022)</a:t>
            </a:r>
            <a:endParaRPr lang="en-GB" sz="1400" dirty="0">
              <a:ea typeface="+mn-lt"/>
              <a:cs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1090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547DA-B29C-2B7D-3296-FC13614CA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890" y="-1233602"/>
            <a:ext cx="4799009" cy="330884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latin typeface="Calibri"/>
                <a:cs typeface="Calibri"/>
              </a:rPr>
              <a:t>Creative writing and journalling...</a:t>
            </a: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B74E9D49-59A2-ADB0-8AF0-9DF06F0ABA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r="15646" b="-1"/>
          <a:stretch/>
        </p:blipFill>
        <p:spPr>
          <a:xfrm rot="5400000">
            <a:off x="5160678" y="-173323"/>
            <a:ext cx="6858000" cy="7204646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4A5788BB-481F-4FC7-AD49-73D20DDD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F5F912-D9EC-D3F6-E727-D69AF912D698}"/>
              </a:ext>
            </a:extLst>
          </p:cNvPr>
          <p:cNvSpPr txBox="1"/>
          <p:nvPr/>
        </p:nvSpPr>
        <p:spPr>
          <a:xfrm>
            <a:off x="62973" y="6480451"/>
            <a:ext cx="484632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(Image authors own photograph)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966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33F5EA-7829-4BE9-3FB1-F36CC40D6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560257"/>
            <a:ext cx="3521359" cy="5493071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3200">
                <a:latin typeface="Calibri"/>
                <a:ea typeface="+mj-lt"/>
                <a:cs typeface="+mj-lt"/>
              </a:rPr>
              <a:t>If we write freely, we can let go and "it is in the letting go that we find our direction" </a:t>
            </a:r>
            <a:br>
              <a:rPr lang="en-GB" sz="3200">
                <a:latin typeface="Calibri"/>
                <a:ea typeface="+mj-lt"/>
                <a:cs typeface="Calibri"/>
              </a:rPr>
            </a:br>
            <a:br>
              <a:rPr lang="en-GB" sz="2000">
                <a:latin typeface="Calibri"/>
                <a:ea typeface="+mj-lt"/>
                <a:cs typeface="Calibri"/>
              </a:rPr>
            </a:br>
            <a:r>
              <a:rPr lang="en-GB" sz="1600">
                <a:latin typeface="Calibri"/>
                <a:ea typeface="+mj-lt"/>
                <a:cs typeface="Calibri"/>
              </a:rPr>
              <a:t>(Wright and Bolton, 2012, pp26-27)</a:t>
            </a:r>
            <a:endParaRPr lang="en-GB" sz="1600">
              <a:ea typeface="+mj-lt"/>
              <a:cs typeface="+mj-lt"/>
            </a:endParaRPr>
          </a:p>
          <a:p>
            <a:pPr marL="285750" indent="-285750" algn="ctr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000">
              <a:latin typeface="Calibri"/>
              <a:ea typeface="+mj-lt"/>
              <a:cs typeface="+mj-lt"/>
            </a:endParaRPr>
          </a:p>
          <a:p>
            <a:pPr marL="285750" indent="-285750" algn="ctr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GB" sz="2000">
              <a:latin typeface="Calibri"/>
              <a:ea typeface="+mj-lt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6F5D9-DEE6-71E4-5D3F-956A2FC7A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/>
          </a:p>
          <a:p>
            <a:pPr>
              <a:buClr>
                <a:srgbClr val="8AD0D6"/>
              </a:buClr>
            </a:pPr>
            <a:endParaRPr lang="en-GB"/>
          </a:p>
          <a:p>
            <a:pPr>
              <a:buClr>
                <a:srgbClr val="8AD0D6"/>
              </a:buClr>
            </a:pPr>
            <a:endParaRPr lang="en-GB"/>
          </a:p>
          <a:p>
            <a:pPr>
              <a:buClr>
                <a:srgbClr val="8AD0D6"/>
              </a:buClr>
            </a:pPr>
            <a:endParaRPr lang="en-GB"/>
          </a:p>
          <a:p>
            <a:pPr>
              <a:buClr>
                <a:srgbClr val="8AD0D6"/>
              </a:buClr>
            </a:pPr>
            <a:endParaRPr lang="en-GB"/>
          </a:p>
          <a:p>
            <a:pPr>
              <a:buClr>
                <a:srgbClr val="8AD0D6"/>
              </a:buClr>
            </a:pPr>
            <a:endParaRPr lang="en-GB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endParaRPr lang="en-GB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endParaRPr lang="en-GB"/>
          </a:p>
        </p:txBody>
      </p:sp>
      <p:pic>
        <p:nvPicPr>
          <p:cNvPr id="4" name="Picture 4" descr="Person writing on notebook">
            <a:extLst>
              <a:ext uri="{FF2B5EF4-FFF2-40B4-BE49-F238E27FC236}">
                <a16:creationId xmlns:a16="http://schemas.microsoft.com/office/drawing/2014/main" id="{B18B66B2-EB0F-FB9E-732D-358C2D43DE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3473" y="1997861"/>
            <a:ext cx="4796882" cy="25834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4167DD-7B3F-DF3C-EBF7-C0223B7CC54F}"/>
              </a:ext>
            </a:extLst>
          </p:cNvPr>
          <p:cNvSpPr txBox="1"/>
          <p:nvPr/>
        </p:nvSpPr>
        <p:spPr>
          <a:xfrm>
            <a:off x="5968042" y="5962290"/>
            <a:ext cx="584180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(Writing, Microsoft Power Point Stock Image, accessed 3rd November 2022)</a:t>
            </a:r>
            <a:endParaRPr lang="en-GB" sz="1400">
              <a:ea typeface="+mn-lt"/>
              <a:cs typeface="+mn-lt"/>
            </a:endParaRPr>
          </a:p>
          <a:p>
            <a:endParaRPr lang="en-GB" sz="1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216559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33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8" name="Oval 37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B45620A-634F-0DF9-D4AB-6EA5CB80F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0196" y="894559"/>
            <a:ext cx="3572218" cy="164314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EBEBEB"/>
                </a:solidFill>
                <a:latin typeface="Calibri"/>
                <a:cs typeface="Calibri"/>
              </a:rPr>
              <a:t>Artistic </a:t>
            </a:r>
            <a:r>
              <a:rPr lang="en-US">
                <a:solidFill>
                  <a:srgbClr val="EBEBEB"/>
                </a:solidFill>
                <a:latin typeface="Calibri"/>
                <a:cs typeface="Calibri"/>
              </a:rPr>
              <a:t>Expression</a:t>
            </a:r>
            <a:r>
              <a:rPr lang="en-US" sz="4800">
                <a:solidFill>
                  <a:srgbClr val="EBEBEB"/>
                </a:solidFill>
                <a:latin typeface="Calibri"/>
                <a:cs typeface="Calibri"/>
              </a:rPr>
              <a:t>...</a:t>
            </a:r>
          </a:p>
        </p:txBody>
      </p:sp>
      <p:sp>
        <p:nvSpPr>
          <p:cNvPr id="48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colorful, decorated, painted&#10;&#10;Description automatically generated">
            <a:extLst>
              <a:ext uri="{FF2B5EF4-FFF2-40B4-BE49-F238E27FC236}">
                <a16:creationId xmlns:a16="http://schemas.microsoft.com/office/drawing/2014/main" id="{AD684FAD-5C47-0046-ACC5-F15D6AEC1F6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2099" r="3037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CD0C9C-E509-F691-F8F9-BF04E215CC04}"/>
              </a:ext>
            </a:extLst>
          </p:cNvPr>
          <p:cNvSpPr txBox="1"/>
          <p:nvPr/>
        </p:nvSpPr>
        <p:spPr>
          <a:xfrm>
            <a:off x="7902644" y="2667981"/>
            <a:ext cx="3617162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Helps me with Gibbs stages 2 and 4 – what am I feeling and what sense can I make of it? </a:t>
            </a:r>
            <a:r>
              <a:rPr lang="en-GB" sz="1600" dirty="0">
                <a:latin typeface="Calibri"/>
                <a:cs typeface="Calibri"/>
              </a:rPr>
              <a:t>(Gibbs 1988; Bager-Charleson, 2020)</a:t>
            </a:r>
            <a:endParaRPr lang="en-GB" sz="1600" dirty="0"/>
          </a:p>
          <a:p>
            <a:pPr marL="285750" indent="-285750">
              <a:buFont typeface="Arial"/>
              <a:buChar char="•"/>
            </a:pPr>
            <a:endParaRPr lang="en-GB" sz="1400">
              <a:latin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latin typeface="Calibri"/>
                <a:cs typeface="Calibri"/>
              </a:rPr>
              <a:t>Aids in meaning making where language can fail us</a:t>
            </a:r>
            <a:r>
              <a:rPr lang="en-GB" sz="1600" dirty="0">
                <a:latin typeface="Calibri"/>
                <a:cs typeface="Calibri"/>
              </a:rPr>
              <a:t> (</a:t>
            </a:r>
            <a:r>
              <a:rPr lang="en-GB" sz="1600" dirty="0" err="1">
                <a:latin typeface="Calibri"/>
                <a:cs typeface="Calibri"/>
              </a:rPr>
              <a:t>Grushka</a:t>
            </a:r>
            <a:r>
              <a:rPr lang="en-GB" sz="1600" dirty="0">
                <a:latin typeface="Calibri"/>
                <a:cs typeface="Calibri"/>
              </a:rPr>
              <a:t>, 2005)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74F864E-F9FA-7DDE-7945-90AB1944D193}"/>
              </a:ext>
            </a:extLst>
          </p:cNvPr>
          <p:cNvSpPr txBox="1"/>
          <p:nvPr/>
        </p:nvSpPr>
        <p:spPr>
          <a:xfrm>
            <a:off x="8401049" y="6349041"/>
            <a:ext cx="317146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Calibri"/>
                <a:cs typeface="Calibri"/>
              </a:rPr>
              <a:t>(Image is authors own work)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4599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6" name="Picture 1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3" name="Oval 2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7" name="Picture 2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9" name="Picture 2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08E76-900C-02C4-4774-92F1ACDB0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837" y="1512786"/>
            <a:ext cx="3557841" cy="38790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EBEBEB"/>
                </a:solidFill>
                <a:latin typeface="Calibri"/>
                <a:cs typeface="Calibri"/>
              </a:rPr>
              <a:t>Space to think...</a:t>
            </a:r>
            <a:br>
              <a:rPr lang="en-US" dirty="0">
                <a:latin typeface="Calibri"/>
              </a:rPr>
            </a:br>
            <a:br>
              <a:rPr lang="en-US" sz="1600" dirty="0">
                <a:latin typeface="Calibri"/>
              </a:rPr>
            </a:br>
            <a:r>
              <a:rPr lang="en-US" sz="2200" dirty="0">
                <a:latin typeface="Calibri"/>
                <a:cs typeface="Calibri"/>
              </a:rPr>
              <a:t>Richard Osman</a:t>
            </a:r>
            <a:br>
              <a:rPr lang="en-US" sz="1600" dirty="0">
                <a:latin typeface="Calibri"/>
              </a:rPr>
            </a:br>
            <a:br>
              <a:rPr lang="en-US" sz="1600" dirty="0">
                <a:latin typeface="Calibri"/>
              </a:rPr>
            </a:br>
            <a:r>
              <a:rPr lang="en-US" sz="2400" dirty="0">
                <a:solidFill>
                  <a:srgbClr val="EBEBEB"/>
                </a:solidFill>
                <a:latin typeface="Calibri"/>
                <a:cs typeface="Calibri"/>
              </a:rPr>
              <a:t>"There's 5 or 6 clouds of things going around the outside of my head at any given time...and occasionally two of those things will bump into each other..."</a:t>
            </a:r>
            <a:r>
              <a:rPr lang="en-US" sz="1600" dirty="0">
                <a:solidFill>
                  <a:srgbClr val="EBEBEB"/>
                </a:solidFill>
                <a:latin typeface="Calibri"/>
                <a:cs typeface="Calibri"/>
              </a:rPr>
              <a:t> </a:t>
            </a:r>
            <a:br>
              <a:rPr lang="en-US" sz="1600" dirty="0">
                <a:latin typeface="Calibri"/>
              </a:rPr>
            </a:br>
            <a:br>
              <a:rPr lang="en-US" sz="1600" dirty="0">
                <a:latin typeface="Calibri"/>
              </a:rPr>
            </a:br>
            <a:r>
              <a:rPr lang="en-US" sz="2000" dirty="0">
                <a:solidFill>
                  <a:srgbClr val="EBEBEB"/>
                </a:solidFill>
                <a:latin typeface="Calibri"/>
                <a:cs typeface="Calibri"/>
              </a:rPr>
              <a:t>(Osman, R. 2022; Bartlett, 2022)</a:t>
            </a:r>
            <a:r>
              <a:rPr lang="en-US" sz="1800" dirty="0">
                <a:solidFill>
                  <a:srgbClr val="EBEBEB"/>
                </a:solidFill>
                <a:latin typeface="Calibri"/>
                <a:cs typeface="Calibri"/>
              </a:rPr>
              <a:t> </a:t>
            </a:r>
            <a:br>
              <a:rPr lang="en-US" sz="1800" dirty="0">
                <a:latin typeface="Calibri"/>
                <a:cs typeface="Calibri"/>
              </a:rPr>
            </a:br>
            <a:endParaRPr lang="en-US" sz="1800">
              <a:solidFill>
                <a:srgbClr val="EBEBEB"/>
              </a:solidFill>
              <a:latin typeface="Calibri"/>
              <a:cs typeface="Calibri"/>
            </a:endParaRPr>
          </a:p>
        </p:txBody>
      </p:sp>
      <p:sp>
        <p:nvSpPr>
          <p:cNvPr id="32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Heart shape cloud on a blue sky">
            <a:extLst>
              <a:ext uri="{FF2B5EF4-FFF2-40B4-BE49-F238E27FC236}">
                <a16:creationId xmlns:a16="http://schemas.microsoft.com/office/drawing/2014/main" id="{FECB9976-5557-EE76-FCBA-BB9AC59AC7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l="2575" r="21895" b="-1"/>
          <a:stretch/>
        </p:blipFill>
        <p:spPr>
          <a:xfrm>
            <a:off x="20" y="28765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5CFFF2-618F-4A0C-8E1C-E18B72BD291C}"/>
              </a:ext>
            </a:extLst>
          </p:cNvPr>
          <p:cNvSpPr txBox="1"/>
          <p:nvPr/>
        </p:nvSpPr>
        <p:spPr>
          <a:xfrm>
            <a:off x="8051033" y="6288369"/>
            <a:ext cx="36576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(Clouds, Microsoft Power Point Stock Image, accessed 3rd November 2022)</a:t>
            </a:r>
            <a:endParaRPr lang="en-GB" sz="1400">
              <a:latin typeface="Century Gothic" panose="020B050202020202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229193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8F99A3-77BB-4D90-702B-B58537DD4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07598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Calibri"/>
                <a:cs typeface="Calibri"/>
              </a:rPr>
              <a:t>Conclusions...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835EF-CC76-4822-7C01-267E4E166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33" y="1606594"/>
            <a:ext cx="6183838" cy="451658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600" dirty="0">
                <a:solidFill>
                  <a:srgbClr val="FFFFFF"/>
                </a:solidFill>
                <a:latin typeface="Calibri"/>
                <a:cs typeface="Calibri"/>
              </a:rPr>
              <a:t>It's complicated...no model explains it fully.</a:t>
            </a:r>
            <a:endParaRPr lang="en-US" sz="2600" dirty="0">
              <a:solidFill>
                <a:srgbClr val="FFFFFF"/>
              </a:solidFill>
              <a:latin typeface="Century Gothic" panose="020B0502020202020204"/>
              <a:cs typeface="Calibri"/>
            </a:endParaRPr>
          </a:p>
          <a:p>
            <a:pPr>
              <a:buClr>
                <a:srgbClr val="8AD0D6"/>
              </a:buClr>
            </a:pPr>
            <a:r>
              <a:rPr lang="en-GB" sz="2600" dirty="0">
                <a:solidFill>
                  <a:srgbClr val="FFFFFF"/>
                </a:solidFill>
                <a:latin typeface="Calibri"/>
                <a:cs typeface="Calibri"/>
              </a:rPr>
              <a:t>Can it be "reduced to a set of rules"? </a:t>
            </a:r>
            <a:r>
              <a:rPr lang="en-GB" dirty="0">
                <a:solidFill>
                  <a:srgbClr val="FFFFFF"/>
                </a:solidFill>
                <a:latin typeface="Calibri"/>
                <a:cs typeface="Calibri"/>
              </a:rPr>
              <a:t>(Johns, 1995; Bager-Charleson, 2020, p10)</a:t>
            </a:r>
            <a:endParaRPr lang="en-US">
              <a:solidFill>
                <a:srgbClr val="FFFFFF"/>
              </a:solidFill>
            </a:endParaRPr>
          </a:p>
          <a:p>
            <a:pPr>
              <a:buClr>
                <a:srgbClr val="1E5155">
                  <a:lumMod val="40000"/>
                  <a:lumOff val="60000"/>
                </a:srgbClr>
              </a:buClr>
            </a:pPr>
            <a:r>
              <a:rPr lang="en-GB" sz="2600" dirty="0">
                <a:solidFill>
                  <a:srgbClr val="FFFFFF"/>
                </a:solidFill>
                <a:latin typeface="Calibri"/>
                <a:cs typeface="Calibri"/>
              </a:rPr>
              <a:t>Inherently difficult as </a:t>
            </a:r>
            <a:r>
              <a:rPr lang="en-GB" sz="2600" dirty="0">
                <a:solidFill>
                  <a:srgbClr val="FFFFFF"/>
                </a:solidFill>
                <a:latin typeface="Calibri"/>
                <a:ea typeface="+mn-lt"/>
                <a:cs typeface="+mn-lt"/>
              </a:rPr>
              <a:t>“we are using our own interpretive filters to become aware of our own interpretive filters”. </a:t>
            </a:r>
            <a:r>
              <a:rPr lang="en-GB" dirty="0">
                <a:solidFill>
                  <a:srgbClr val="FFFFFF"/>
                </a:solidFill>
                <a:latin typeface="Calibri"/>
                <a:ea typeface="+mn-lt"/>
                <a:cs typeface="+mn-lt"/>
              </a:rPr>
              <a:t>(Brookfield, 1998)</a:t>
            </a:r>
            <a:r>
              <a:rPr lang="en-GB" sz="2600" dirty="0">
                <a:solidFill>
                  <a:srgbClr val="FFFFFF"/>
                </a:solidFill>
                <a:latin typeface="Calibri"/>
                <a:ea typeface="+mn-lt"/>
                <a:cs typeface="+mn-lt"/>
              </a:rPr>
              <a:t> </a:t>
            </a:r>
            <a:endParaRPr lang="en-GB" sz="2600" dirty="0">
              <a:solidFill>
                <a:srgbClr val="FFFFFF"/>
              </a:solidFill>
              <a:latin typeface="Calibri"/>
              <a:cs typeface="Calibri"/>
            </a:endParaRPr>
          </a:p>
          <a:p>
            <a:pPr>
              <a:buClr>
                <a:srgbClr val="8AD0D6"/>
              </a:buClr>
            </a:pPr>
            <a:r>
              <a:rPr lang="en-US" sz="2600" dirty="0">
                <a:solidFill>
                  <a:srgbClr val="FFFFFF"/>
                </a:solidFill>
                <a:latin typeface="Calibri"/>
              </a:rPr>
              <a:t>Vital for personal growth and professional development</a:t>
            </a:r>
            <a:endParaRPr lang="en-US" sz="2600">
              <a:solidFill>
                <a:srgbClr val="FFFFFF"/>
              </a:solidFill>
              <a:latin typeface="Century Gothic" panose="020B0502020202020204"/>
            </a:endParaRPr>
          </a:p>
        </p:txBody>
      </p:sp>
      <p:sp>
        <p:nvSpPr>
          <p:cNvPr id="18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Majestic mountain landscape">
            <a:extLst>
              <a:ext uri="{FF2B5EF4-FFF2-40B4-BE49-F238E27FC236}">
                <a16:creationId xmlns:a16="http://schemas.microsoft.com/office/drawing/2014/main" id="{BB6BE62B-2203-48E8-7EF2-89D3C88B1F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08" r="30384" b="-2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C5472A-CF27-AB01-5961-7E4A2CBD0D1E}"/>
              </a:ext>
            </a:extLst>
          </p:cNvPr>
          <p:cNvSpPr txBox="1"/>
          <p:nvPr/>
        </p:nvSpPr>
        <p:spPr>
          <a:xfrm>
            <a:off x="123358" y="6432718"/>
            <a:ext cx="65816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Calibri"/>
                <a:cs typeface="Calibri"/>
              </a:rPr>
              <a:t>(Reflection, Microsoft Power Point Stock Image, accessed 3rd November 2022)</a:t>
            </a:r>
            <a:endParaRPr lang="en-GB" sz="1400">
              <a:ea typeface="+mn-lt"/>
              <a:cs typeface="+mn-lt"/>
            </a:endParaRPr>
          </a:p>
          <a:p>
            <a:endParaRPr lang="en-GB" sz="1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22463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9E5E6-AE8D-4505-FEB7-C0436E8B7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alibri"/>
                <a:cs typeface="Calibri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3789A-1847-B2E1-092B-311EAE00D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34051"/>
            <a:ext cx="8946541" cy="537442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Clr>
                <a:srgbClr val="8AD0D6"/>
              </a:buClr>
            </a:pPr>
            <a:r>
              <a:rPr lang="en-GB" dirty="0">
                <a:latin typeface="Calibri"/>
                <a:ea typeface="+mj-lt"/>
                <a:cs typeface="Calibri"/>
              </a:rPr>
              <a:t>Bager-Charleson, S. (2020) </a:t>
            </a:r>
            <a:r>
              <a:rPr lang="en-GB" i="1" dirty="0">
                <a:latin typeface="Calibri"/>
                <a:ea typeface="+mj-lt"/>
                <a:cs typeface="Calibri"/>
              </a:rPr>
              <a:t>Reflective practice and personal development in Counselling and psychotherapy</a:t>
            </a:r>
            <a:r>
              <a:rPr lang="en-GB" dirty="0">
                <a:latin typeface="Calibri"/>
                <a:ea typeface="+mj-lt"/>
                <a:cs typeface="Calibri"/>
              </a:rPr>
              <a:t>. Sage Publications. </a:t>
            </a:r>
            <a:endParaRPr lang="en-GB" dirty="0">
              <a:ea typeface="+mj-lt"/>
              <a:cs typeface="Calibri"/>
            </a:endParaRPr>
          </a:p>
          <a:p>
            <a:pPr>
              <a:buClr>
                <a:srgbClr val="8AD0D6"/>
              </a:buClr>
            </a:pPr>
            <a:r>
              <a:rPr lang="en-US" dirty="0">
                <a:solidFill>
                  <a:srgbClr val="EBEBEB"/>
                </a:solidFill>
                <a:latin typeface="Calibri"/>
                <a:ea typeface="+mj-lt"/>
                <a:cs typeface="Calibri"/>
              </a:rPr>
              <a:t>Bartlett, S. (2022) </a:t>
            </a:r>
            <a:r>
              <a:rPr lang="en-US" i="1" dirty="0">
                <a:solidFill>
                  <a:srgbClr val="EBEBEB"/>
                </a:solidFill>
                <a:latin typeface="Calibri"/>
                <a:ea typeface="+mj-lt"/>
                <a:cs typeface="Calibri"/>
              </a:rPr>
              <a:t>'Richard Osman: The Untold Story of a TV Legend's Addiction' Diary of a CEO, episode 188 </a:t>
            </a:r>
            <a:r>
              <a:rPr lang="en-US" dirty="0">
                <a:solidFill>
                  <a:srgbClr val="EBEBEB"/>
                </a:solidFill>
                <a:latin typeface="Calibri"/>
                <a:ea typeface="+mj-lt"/>
                <a:cs typeface="Calibri"/>
              </a:rPr>
              <a:t>Available at </a:t>
            </a:r>
            <a:r>
              <a:rPr lang="en-US" dirty="0">
                <a:latin typeface="Calibri"/>
                <a:ea typeface="+mj-lt"/>
                <a:cs typeface="Calibri"/>
                <a:hlinkClick r:id="rId2"/>
              </a:rPr>
              <a:t>(1) Richard Osman: The Untold Story Of A TV Legend's Addiction | E188 - YouTube </a:t>
            </a:r>
            <a:r>
              <a:rPr lang="en-US" dirty="0">
                <a:latin typeface="Calibri"/>
                <a:ea typeface="+mj-lt"/>
                <a:cs typeface="Calibri"/>
              </a:rPr>
              <a:t>Accessed 3rd November 2022</a:t>
            </a:r>
            <a:endParaRPr lang="en-GB" dirty="0">
              <a:ea typeface="+mj-lt"/>
              <a:cs typeface="Calibri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ea typeface="+mj-lt"/>
                <a:cs typeface="Calibri"/>
              </a:rPr>
              <a:t>Bassot, B. (2016) </a:t>
            </a:r>
            <a:r>
              <a:rPr lang="en-GB" i="1" dirty="0">
                <a:latin typeface="Calibri"/>
                <a:ea typeface="+mj-lt"/>
                <a:cs typeface="Calibri"/>
              </a:rPr>
              <a:t>The Reflective Practice Guide: An interdisciplinary approach to critical reflection</a:t>
            </a:r>
            <a:r>
              <a:rPr lang="en-GB" dirty="0">
                <a:latin typeface="Calibri"/>
                <a:ea typeface="+mj-lt"/>
                <a:cs typeface="Calibri"/>
              </a:rPr>
              <a:t>. Routledge.</a:t>
            </a:r>
            <a:endParaRPr lang="en-GB" dirty="0">
              <a:ea typeface="+mj-lt"/>
              <a:cs typeface="Calibri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ea typeface="+mj-lt"/>
                <a:cs typeface="Calibri"/>
              </a:rPr>
              <a:t>Brookfield, S. (1998) “Critically reflective practice,” </a:t>
            </a:r>
            <a:r>
              <a:rPr lang="en-GB" i="1" dirty="0">
                <a:latin typeface="Calibri"/>
                <a:ea typeface="+mj-lt"/>
                <a:cs typeface="Calibri"/>
              </a:rPr>
              <a:t>Journal of Continuing Education in the Health Professions</a:t>
            </a:r>
            <a:r>
              <a:rPr lang="en-GB" dirty="0">
                <a:latin typeface="Calibri"/>
                <a:ea typeface="+mj-lt"/>
                <a:cs typeface="Calibri"/>
              </a:rPr>
              <a:t>, 18(4), pp. 197–205. Available at: </a:t>
            </a:r>
            <a:r>
              <a:rPr lang="en-GB" dirty="0">
                <a:latin typeface="Calibri"/>
                <a:ea typeface="+mj-lt"/>
                <a:cs typeface="Calibri"/>
                <a:hlinkClick r:id="rId3"/>
              </a:rPr>
              <a:t>https://doi.org/10.1002/chp.1340180402</a:t>
            </a:r>
            <a:r>
              <a:rPr lang="en-GB" dirty="0">
                <a:latin typeface="Calibri"/>
                <a:ea typeface="+mj-lt"/>
                <a:cs typeface="Calibri"/>
              </a:rPr>
              <a:t>. </a:t>
            </a:r>
            <a:endParaRPr lang="en-US" dirty="0">
              <a:ea typeface="+mj-lt"/>
              <a:cs typeface="Calibri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ea typeface="+mj-lt"/>
                <a:cs typeface="Calibri"/>
              </a:rPr>
              <a:t>Cambridge University. </a:t>
            </a:r>
            <a:r>
              <a:rPr lang="en-GB" i="1" dirty="0">
                <a:latin typeface="Calibri"/>
                <a:ea typeface="+mj-lt"/>
                <a:cs typeface="Calibri"/>
              </a:rPr>
              <a:t>Reflective practice toolkit: What is reflective practice?</a:t>
            </a:r>
            <a:r>
              <a:rPr lang="en-GB" dirty="0">
                <a:latin typeface="Calibri"/>
                <a:ea typeface="+mj-lt"/>
                <a:cs typeface="Calibri"/>
              </a:rPr>
              <a:t> (no date) </a:t>
            </a:r>
            <a:r>
              <a:rPr lang="en-GB" i="1" dirty="0" err="1">
                <a:latin typeface="Calibri"/>
                <a:ea typeface="+mj-lt"/>
                <a:cs typeface="Calibri"/>
              </a:rPr>
              <a:t>LibGuides</a:t>
            </a:r>
            <a:r>
              <a:rPr lang="en-GB" dirty="0">
                <a:latin typeface="Calibri"/>
                <a:ea typeface="+mj-lt"/>
                <a:cs typeface="Calibri"/>
              </a:rPr>
              <a:t>. Available at: </a:t>
            </a:r>
            <a:r>
              <a:rPr lang="en-GB" dirty="0">
                <a:latin typeface="Calibri"/>
                <a:ea typeface="+mj-lt"/>
                <a:cs typeface="Calibri"/>
                <a:hlinkClick r:id="rId4"/>
              </a:rPr>
              <a:t>https://libguides.cam.ac.uk/reflectivepracticetoolkit/whatisreflectivepractice#:~:text=Reflective%20practice%20is%20the%20ability,a%20process%20of%20continuous%20learning</a:t>
            </a:r>
            <a:r>
              <a:rPr lang="en-GB" dirty="0">
                <a:latin typeface="Calibri"/>
                <a:ea typeface="+mj-lt"/>
                <a:cs typeface="Calibri"/>
              </a:rPr>
              <a:t> Accessed November 3, 2022. </a:t>
            </a: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 err="1">
                <a:latin typeface="Calibri"/>
                <a:ea typeface="+mj-lt"/>
                <a:cs typeface="Calibri"/>
              </a:rPr>
              <a:t>Grushka</a:t>
            </a:r>
            <a:r>
              <a:rPr lang="en-GB" dirty="0">
                <a:latin typeface="Calibri"/>
                <a:ea typeface="+mj-lt"/>
                <a:cs typeface="Calibri"/>
              </a:rPr>
              <a:t>, K. (2005) </a:t>
            </a:r>
            <a:r>
              <a:rPr lang="en-GB" i="1" dirty="0">
                <a:latin typeface="Calibri"/>
                <a:ea typeface="+mj-lt"/>
                <a:cs typeface="Calibri"/>
              </a:rPr>
              <a:t>Artists as reflective self‐learners and cultural communicators: an exploration of the qualitative aesthetic dimension of knowing self through reflective practice in art‐making, Reflective Practice</a:t>
            </a:r>
            <a:r>
              <a:rPr lang="en-GB" dirty="0">
                <a:latin typeface="Calibri"/>
                <a:ea typeface="+mj-lt"/>
                <a:cs typeface="Calibri"/>
              </a:rPr>
              <a:t>, 6:3, 353-366, DOI: 10.1080/14623940500220111</a:t>
            </a:r>
            <a:endParaRPr lang="en-US" dirty="0">
              <a:ea typeface="+mj-lt"/>
              <a:cs typeface="Calibri"/>
            </a:endParaRPr>
          </a:p>
          <a:p>
            <a:pPr>
              <a:buClr>
                <a:srgbClr val="8AD0D6"/>
              </a:buClr>
            </a:pP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endParaRPr lang="en-GB" dirty="0">
              <a:latin typeface="Calibri"/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endParaRPr lang="en-GB">
              <a:latin typeface="Calibri"/>
              <a:cs typeface="Calibri"/>
            </a:endParaRPr>
          </a:p>
          <a:p>
            <a:pPr>
              <a:buClr>
                <a:srgbClr val="1E5155">
                  <a:lumMod val="40000"/>
                  <a:lumOff val="60000"/>
                </a:srgbClr>
              </a:buClr>
            </a:pPr>
            <a:endParaRPr lang="en-GB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610340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CE6CF-A695-3044-E302-2D5A354CF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alibri"/>
                <a:cs typeface="Calibri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CD032-9877-ACC7-AA45-D6E16614F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290919"/>
            <a:ext cx="8946541" cy="495748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Clr>
                <a:srgbClr val="8AD0D6"/>
              </a:buClr>
            </a:pPr>
            <a:r>
              <a:rPr lang="en-GB" dirty="0">
                <a:latin typeface="Calibri"/>
                <a:cs typeface="Calibri"/>
              </a:rPr>
              <a:t>Hedges, F. (2010) </a:t>
            </a:r>
            <a:r>
              <a:rPr lang="en-GB" i="1" dirty="0">
                <a:latin typeface="Calibri"/>
                <a:cs typeface="Calibri"/>
              </a:rPr>
              <a:t>Reflexivity in therapeutic practice</a:t>
            </a:r>
            <a:r>
              <a:rPr lang="en-GB" dirty="0">
                <a:latin typeface="Calibri"/>
                <a:cs typeface="Calibri"/>
              </a:rPr>
              <a:t>. Red Globe Press. </a:t>
            </a:r>
            <a:endParaRPr lang="en-US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cs typeface="Calibri"/>
              </a:rPr>
              <a:t>ISC Medical. (2019) </a:t>
            </a:r>
            <a:r>
              <a:rPr lang="en-GB" i="1" dirty="0">
                <a:latin typeface="Calibri"/>
                <a:cs typeface="Calibri"/>
              </a:rPr>
              <a:t>Benefits of experiential learning &amp; Kolb's learning cycle for training</a:t>
            </a:r>
            <a:r>
              <a:rPr lang="en-GB" dirty="0">
                <a:latin typeface="Calibri"/>
                <a:cs typeface="Calibri"/>
              </a:rPr>
              <a:t>, </a:t>
            </a:r>
            <a:r>
              <a:rPr lang="en-GB" i="1" dirty="0">
                <a:latin typeface="Calibri"/>
                <a:cs typeface="Calibri"/>
              </a:rPr>
              <a:t>ISC Medical</a:t>
            </a:r>
            <a:r>
              <a:rPr lang="en-GB" dirty="0">
                <a:latin typeface="Calibri"/>
                <a:cs typeface="Calibri"/>
              </a:rPr>
              <a:t>. Available at: </a:t>
            </a:r>
            <a:r>
              <a:rPr lang="en-GB" dirty="0">
                <a:latin typeface="Calibri"/>
                <a:cs typeface="Calibri"/>
                <a:hlinkClick r:id="rId2"/>
              </a:rPr>
              <a:t>https://www.medical-interviews.co.uk/blog/benefits-experiential-learning-kolbs-learning-cycle-training</a:t>
            </a:r>
            <a:r>
              <a:rPr lang="en-GB" dirty="0">
                <a:latin typeface="Calibri"/>
                <a:cs typeface="Calibri"/>
              </a:rPr>
              <a:t> Accessed 3rd November 2022. </a:t>
            </a:r>
            <a:endParaRPr lang="en-US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cs typeface="Calibri"/>
              </a:rPr>
              <a:t>Stedmon, J. and Dallos, R. (2009) </a:t>
            </a:r>
            <a:r>
              <a:rPr lang="en-GB" i="1" dirty="0">
                <a:latin typeface="Calibri"/>
                <a:cs typeface="Calibri"/>
              </a:rPr>
              <a:t>Reflective practice in psychotherapy and counselling</a:t>
            </a:r>
            <a:r>
              <a:rPr lang="en-GB" dirty="0">
                <a:latin typeface="Calibri"/>
                <a:cs typeface="Calibri"/>
              </a:rPr>
              <a:t>. Maidenhead, England: Open University Press. </a:t>
            </a: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cs typeface="Calibri"/>
              </a:rPr>
              <a:t>Stock Images, </a:t>
            </a:r>
            <a:r>
              <a:rPr lang="en-GB" i="1" dirty="0">
                <a:latin typeface="Calibri"/>
                <a:cs typeface="Calibri"/>
              </a:rPr>
              <a:t>Microsoft Power Point</a:t>
            </a:r>
            <a:r>
              <a:rPr lang="en-GB" dirty="0">
                <a:latin typeface="Calibri"/>
                <a:cs typeface="Calibri"/>
              </a:rPr>
              <a:t>, Accessed 3rd November 2022.</a:t>
            </a: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cs typeface="Calibri"/>
              </a:rPr>
              <a:t>Thompson, S. and Thompson, N. (2018) </a:t>
            </a:r>
            <a:r>
              <a:rPr lang="en-GB" i="1" dirty="0">
                <a:latin typeface="Calibri"/>
                <a:cs typeface="Calibri"/>
              </a:rPr>
              <a:t>The critically reflective practitioner</a:t>
            </a:r>
            <a:r>
              <a:rPr lang="en-GB" dirty="0">
                <a:latin typeface="Calibri"/>
                <a:cs typeface="Calibri"/>
              </a:rPr>
              <a:t>. Basingstoke: Palgrave Macmillan. </a:t>
            </a: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cs typeface="Calibri"/>
              </a:rPr>
              <a:t>We Student Nurses (2021) </a:t>
            </a:r>
            <a:r>
              <a:rPr lang="en-GB" i="1" dirty="0">
                <a:latin typeface="Calibri"/>
                <a:cs typeface="Calibri"/>
              </a:rPr>
              <a:t>Reflection is an important aspect of nursing and a popular reflective cycle often used is Gibbs</a:t>
            </a:r>
            <a:r>
              <a:rPr lang="en-GB" dirty="0">
                <a:latin typeface="Calibri"/>
                <a:cs typeface="Calibri"/>
              </a:rPr>
              <a:t>. Available at: </a:t>
            </a:r>
            <a:r>
              <a:rPr lang="en-GB" dirty="0">
                <a:latin typeface="Calibri"/>
                <a:cs typeface="Calibri"/>
                <a:hlinkClick r:id="rId3"/>
              </a:rPr>
              <a:t>https://mobile.twitter.com/WeStudentNurse/status/1466837137622540289</a:t>
            </a:r>
            <a:r>
              <a:rPr lang="en-GB" dirty="0">
                <a:latin typeface="Calibri"/>
                <a:cs typeface="Calibri"/>
              </a:rPr>
              <a:t> Accessed: November 3, 2022. </a:t>
            </a: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latin typeface="Calibri"/>
                <a:ea typeface="+mj-lt"/>
                <a:cs typeface="Calibri"/>
              </a:rPr>
              <a:t>Wright, J. and Bolton, G. (2012) </a:t>
            </a:r>
            <a:r>
              <a:rPr lang="en-GB" i="1" dirty="0">
                <a:latin typeface="Calibri"/>
                <a:ea typeface="+mj-lt"/>
                <a:cs typeface="Calibri"/>
              </a:rPr>
              <a:t>Reflective writing in counselling and psychotherapy</a:t>
            </a:r>
            <a:r>
              <a:rPr lang="en-GB" dirty="0">
                <a:latin typeface="Calibri"/>
                <a:ea typeface="+mj-lt"/>
                <a:cs typeface="Calibri"/>
              </a:rPr>
              <a:t>. Los Angeles: Sage. </a:t>
            </a:r>
            <a:endParaRPr lang="en-GB" dirty="0">
              <a:ea typeface="+mj-lt"/>
              <a:cs typeface="Calibri"/>
            </a:endParaRPr>
          </a:p>
          <a:p>
            <a:pPr>
              <a:buClr>
                <a:srgbClr val="8AD0D6"/>
              </a:buClr>
            </a:pPr>
            <a:endParaRPr lang="en-GB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786077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Ion</vt:lpstr>
      <vt:lpstr>Reflective Practice in Counselling</vt:lpstr>
      <vt:lpstr>Overview</vt:lpstr>
      <vt:lpstr>What is reflective practice?</vt:lpstr>
      <vt:lpstr>Past, Present and Future...</vt:lpstr>
      <vt:lpstr>Kolb Experiential Learning Theory </vt:lpstr>
      <vt:lpstr>Gibbs Reflective Cycle </vt:lpstr>
      <vt:lpstr>Brookfield 4 Critical lenses of reflection </vt:lpstr>
      <vt:lpstr>Johns  'Aesthetic Knowing'</vt:lpstr>
      <vt:lpstr>How does Reflective Practice help us? </vt:lpstr>
      <vt:lpstr>   "Without reflection, we go blindly on our own way, creating more unintended consequences, and failing to achieve anything useful"   Margaret J. Wheatley (Wheatley, 2002; Bassot, 2016, p1)</vt:lpstr>
      <vt:lpstr>My Journey</vt:lpstr>
      <vt:lpstr>Critical reflection of my journey</vt:lpstr>
      <vt:lpstr>Birthing the mother within - the transition of parenthood  </vt:lpstr>
      <vt:lpstr> </vt:lpstr>
      <vt:lpstr>My experience of Reflective Practice...</vt:lpstr>
      <vt:lpstr>What models can I relate to my experience of change and growth?</vt:lpstr>
      <vt:lpstr>Example of how I've used these 4 models in Tandem</vt:lpstr>
      <vt:lpstr>Sometimes the Gibbs cycle changes order...</vt:lpstr>
      <vt:lpstr>How do I reflect?</vt:lpstr>
      <vt:lpstr>Creative writing and journalling...</vt:lpstr>
      <vt:lpstr>If we write freely, we can let go and "it is in the letting go that we find our direction"   (Wright and Bolton, 2012, pp26-27)  </vt:lpstr>
      <vt:lpstr>Artistic Expression...</vt:lpstr>
      <vt:lpstr>Space to think...  Richard Osman  "There's 5 or 6 clouds of things going around the outside of my head at any given time...and occasionally two of those things will bump into each other..."   (Osman, R. 2022; Bartlett, 2022)  </vt:lpstr>
      <vt:lpstr>Conclusions...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253</cp:revision>
  <dcterms:created xsi:type="dcterms:W3CDTF">2022-10-22T12:04:35Z</dcterms:created>
  <dcterms:modified xsi:type="dcterms:W3CDTF">2022-11-05T14:37:50Z</dcterms:modified>
</cp:coreProperties>
</file>