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6" r:id="rId6"/>
    <p:sldId id="267" r:id="rId7"/>
    <p:sldId id="260" r:id="rId8"/>
    <p:sldId id="261" r:id="rId9"/>
    <p:sldId id="263" r:id="rId10"/>
    <p:sldId id="264" r:id="rId11"/>
    <p:sldId id="265" r:id="rId12"/>
  </p:sldIdLst>
  <p:sldSz cx="18288000" cy="10287000"/>
  <p:notesSz cx="6858000" cy="9144000"/>
  <p:embeddedFontLst>
    <p:embeddedFont>
      <p:font typeface="Montserrat Semi-Bold" panose="020B0604020202020204" charset="0"/>
      <p:regular r:id="rId13"/>
    </p:embeddedFont>
    <p:embeddedFont>
      <p:font typeface="Poppins" panose="020B0502040204020203" pitchFamily="2"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10/13/2025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sv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6/j.eap.2024.03.010" TargetMode="External"/><Relationship Id="rId13" Type="http://schemas.openxmlformats.org/officeDocument/2006/relationships/hyperlink" Target="https://www.instituteofhealthequity.org/resources-reports/fair-society-healthy-lives-the-marmot-review/fair-society-healthy-lives-full-report-pdf.pdf" TargetMode="External"/><Relationship Id="rId18" Type="http://schemas.openxmlformats.org/officeDocument/2006/relationships/hyperlink" Target="https://doi.org/10.1093/ije/dyac226" TargetMode="External"/><Relationship Id="rId3" Type="http://schemas.openxmlformats.org/officeDocument/2006/relationships/hyperlink" Target="https://doi.org/10.1192/s2056474000000210" TargetMode="External"/><Relationship Id="rId7" Type="http://schemas.openxmlformats.org/officeDocument/2006/relationships/hyperlink" Target="https://www.gov.uk/government/news/50-million-boost-for-groundbreaking-mental-health-research" TargetMode="External"/><Relationship Id="rId12" Type="http://schemas.openxmlformats.org/officeDocument/2006/relationships/hyperlink" Target="https://www.kingsfund.org.uk/insight-and-analysis/long-reads/relationship-poverty-nhs-services#poverty-and-difficulties-accessing-health-care" TargetMode="External"/><Relationship Id="rId17" Type="http://schemas.openxmlformats.org/officeDocument/2006/relationships/hyperlink" Target="https://doi.org/10.1371/journal.pone.0213700" TargetMode="External"/><Relationship Id="rId2" Type="http://schemas.openxmlformats.org/officeDocument/2006/relationships/hyperlink" Target="https://www.apa.org/topics/socioeconomic-status" TargetMode="External"/><Relationship Id="rId16" Type="http://schemas.openxmlformats.org/officeDocument/2006/relationships/hyperlink" Target="https://www.gov.uk/government/publications/health-matters-reducing-health-inequalities-in-mental-illness/health-matters-reducing-health-inequalities-in-mental-illness#local-actions-to-reduce-inequalities-in-mental-illness" TargetMode="External"/><Relationship Id="rId20" Type="http://schemas.openxmlformats.org/officeDocument/2006/relationships/hyperlink" Target="https://www.who.int/health-topics/mental-health#tab=tab_2" TargetMode="External"/><Relationship Id="rId1" Type="http://schemas.openxmlformats.org/officeDocument/2006/relationships/slideLayout" Target="../slideLayouts/slideLayout7.xml"/><Relationship Id="rId6" Type="http://schemas.openxmlformats.org/officeDocument/2006/relationships/hyperlink" Target="https://www.freepik.com/free-vector/mental-health-awareness-concept_7775333.htm" TargetMode="External"/><Relationship Id="rId11" Type="http://schemas.openxmlformats.org/officeDocument/2006/relationships/hyperlink" Target="https://psyclarityhealth.com/how-socioeconomic-status-affects-mental-health/" TargetMode="External"/><Relationship Id="rId5" Type="http://schemas.openxmlformats.org/officeDocument/2006/relationships/hyperlink" Target="https://health.ec.europa.eu/system/files/2016-11/report_healthinequalities_swd_2013_328_en_0.pdf" TargetMode="External"/><Relationship Id="rId15" Type="http://schemas.openxmlformats.org/officeDocument/2006/relationships/hyperlink" Target="https://digital.nhs.uk/data-and-information/publications/statistical/adult-psychiatric-morbidity-survey" TargetMode="External"/><Relationship Id="rId10" Type="http://schemas.openxmlformats.org/officeDocument/2006/relationships/hyperlink" Target="https://doi.org/10.1002/wps.21160" TargetMode="External"/><Relationship Id="rId19" Type="http://schemas.openxmlformats.org/officeDocument/2006/relationships/hyperlink" Target="https://www.openaccessgovernment.org/article/understanding-and-predicting-the-intergenerational-transmission-of-mental-illness/182773/" TargetMode="External"/><Relationship Id="rId4" Type="http://schemas.openxmlformats.org/officeDocument/2006/relationships/hyperlink" Target="https://www.centreformentalhealth.org.uk/wp-content/uploads/2022/07/CentreforMentalHealth_PovertyMH_Briefing.pdf" TargetMode="External"/><Relationship Id="rId9" Type="http://schemas.openxmlformats.org/officeDocument/2006/relationships/hyperlink" Target="https://doi.org/10.1037/0002-9432.75.1.3" TargetMode="External"/><Relationship Id="rId14" Type="http://schemas.openxmlformats.org/officeDocument/2006/relationships/hyperlink" Target="https://www.vectorstock.com/royalty-free-vector/mental-health-programs-concept-icon-vector-423942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grpSp>
        <p:nvGrpSpPr>
          <p:cNvPr id="4" name="Group 4"/>
          <p:cNvGrpSpPr/>
          <p:nvPr/>
        </p:nvGrpSpPr>
        <p:grpSpPr>
          <a:xfrm>
            <a:off x="557413" y="3309879"/>
            <a:ext cx="17148810" cy="3695700"/>
            <a:chOff x="0" y="0"/>
            <a:chExt cx="4516559" cy="973353"/>
          </a:xfrm>
          <a:solidFill>
            <a:schemeClr val="accent5">
              <a:lumMod val="50000"/>
            </a:schemeClr>
          </a:solidFill>
        </p:grpSpPr>
        <p:sp>
          <p:nvSpPr>
            <p:cNvPr id="5" name="Freeform 5"/>
            <p:cNvSpPr/>
            <p:nvPr/>
          </p:nvSpPr>
          <p:spPr>
            <a:xfrm>
              <a:off x="0" y="0"/>
              <a:ext cx="4516559" cy="973353"/>
            </a:xfrm>
            <a:custGeom>
              <a:avLst/>
              <a:gdLst/>
              <a:ahLst/>
              <a:cxnLst/>
              <a:rect l="l" t="t" r="r" b="b"/>
              <a:pathLst>
                <a:path w="4516559" h="973353">
                  <a:moveTo>
                    <a:pt x="0" y="0"/>
                  </a:moveTo>
                  <a:lnTo>
                    <a:pt x="4516559" y="0"/>
                  </a:lnTo>
                  <a:lnTo>
                    <a:pt x="4516559" y="973353"/>
                  </a:lnTo>
                  <a:lnTo>
                    <a:pt x="0" y="973353"/>
                  </a:lnTo>
                  <a:close/>
                </a:path>
              </a:pathLst>
            </a:custGeom>
            <a:grpFill/>
          </p:spPr>
          <p:txBody>
            <a:bodyPr/>
            <a:lstStyle/>
            <a:p>
              <a:endParaRPr lang="en-GB"/>
            </a:p>
          </p:txBody>
        </p:sp>
        <p:sp>
          <p:nvSpPr>
            <p:cNvPr id="6" name="TextBox 6"/>
            <p:cNvSpPr txBox="1"/>
            <p:nvPr/>
          </p:nvSpPr>
          <p:spPr>
            <a:xfrm>
              <a:off x="0" y="-38100"/>
              <a:ext cx="4516559" cy="1011453"/>
            </a:xfrm>
            <a:prstGeom prst="rect">
              <a:avLst/>
            </a:prstGeom>
            <a:grpFill/>
          </p:spPr>
          <p:txBody>
            <a:bodyPr lIns="50800" tIns="50800" rIns="50800" bIns="50800" rtlCol="0" anchor="ctr"/>
            <a:lstStyle/>
            <a:p>
              <a:pPr algn="ctr">
                <a:lnSpc>
                  <a:spcPts val="2659"/>
                </a:lnSpc>
              </a:pPr>
              <a:endParaRPr dirty="0"/>
            </a:p>
          </p:txBody>
        </p:sp>
      </p:grpSp>
      <p:grpSp>
        <p:nvGrpSpPr>
          <p:cNvPr id="10" name="Group 10"/>
          <p:cNvGrpSpPr/>
          <p:nvPr/>
        </p:nvGrpSpPr>
        <p:grpSpPr>
          <a:xfrm>
            <a:off x="8686612" y="1466850"/>
            <a:ext cx="7353488" cy="7353488"/>
            <a:chOff x="0" y="0"/>
            <a:chExt cx="1936721" cy="1936721"/>
          </a:xfrm>
          <a:solidFill>
            <a:schemeClr val="accent5">
              <a:lumMod val="60000"/>
              <a:lumOff val="40000"/>
            </a:schemeClr>
          </a:solidFill>
        </p:grpSpPr>
        <p:sp>
          <p:nvSpPr>
            <p:cNvPr id="11" name="Freeform 11"/>
            <p:cNvSpPr/>
            <p:nvPr/>
          </p:nvSpPr>
          <p:spPr>
            <a:xfrm>
              <a:off x="0" y="0"/>
              <a:ext cx="1936721" cy="1936721"/>
            </a:xfrm>
            <a:custGeom>
              <a:avLst/>
              <a:gdLst/>
              <a:ahLst/>
              <a:cxnLst/>
              <a:rect l="l" t="t" r="r" b="b"/>
              <a:pathLst>
                <a:path w="1936721" h="1936721">
                  <a:moveTo>
                    <a:pt x="126339" y="0"/>
                  </a:moveTo>
                  <a:lnTo>
                    <a:pt x="1810382" y="0"/>
                  </a:lnTo>
                  <a:cubicBezTo>
                    <a:pt x="1880157" y="0"/>
                    <a:pt x="1936721" y="56564"/>
                    <a:pt x="1936721" y="126339"/>
                  </a:cubicBezTo>
                  <a:lnTo>
                    <a:pt x="1936721" y="1810382"/>
                  </a:lnTo>
                  <a:cubicBezTo>
                    <a:pt x="1936721" y="1880157"/>
                    <a:pt x="1880157" y="1936721"/>
                    <a:pt x="1810382" y="1936721"/>
                  </a:cubicBezTo>
                  <a:lnTo>
                    <a:pt x="126339" y="1936721"/>
                  </a:lnTo>
                  <a:cubicBezTo>
                    <a:pt x="56564" y="1936721"/>
                    <a:pt x="0" y="1880157"/>
                    <a:pt x="0" y="1810382"/>
                  </a:cubicBezTo>
                  <a:lnTo>
                    <a:pt x="0" y="126339"/>
                  </a:lnTo>
                  <a:cubicBezTo>
                    <a:pt x="0" y="56564"/>
                    <a:pt x="56564" y="0"/>
                    <a:pt x="126339" y="0"/>
                  </a:cubicBezTo>
                  <a:close/>
                </a:path>
              </a:pathLst>
            </a:custGeom>
            <a:grpFill/>
          </p:spPr>
          <p:txBody>
            <a:bodyPr/>
            <a:lstStyle/>
            <a:p>
              <a:endParaRPr lang="en-GB"/>
            </a:p>
          </p:txBody>
        </p:sp>
        <p:sp>
          <p:nvSpPr>
            <p:cNvPr id="12" name="TextBox 12"/>
            <p:cNvSpPr txBox="1"/>
            <p:nvPr/>
          </p:nvSpPr>
          <p:spPr>
            <a:xfrm>
              <a:off x="0" y="-38100"/>
              <a:ext cx="1936721" cy="1974821"/>
            </a:xfrm>
            <a:prstGeom prst="rect">
              <a:avLst/>
            </a:prstGeom>
            <a:grpFill/>
          </p:spPr>
          <p:txBody>
            <a:bodyPr lIns="50800" tIns="50800" rIns="50800" bIns="50800" rtlCol="0" anchor="ctr"/>
            <a:lstStyle/>
            <a:p>
              <a:pPr algn="ctr">
                <a:lnSpc>
                  <a:spcPts val="2659"/>
                </a:lnSpc>
              </a:pPr>
              <a:endParaRPr dirty="0"/>
            </a:p>
          </p:txBody>
        </p:sp>
      </p:grpSp>
      <p:sp>
        <p:nvSpPr>
          <p:cNvPr id="15" name="Freeform 15"/>
          <p:cNvSpPr/>
          <p:nvPr/>
        </p:nvSpPr>
        <p:spPr>
          <a:xfrm rot="-5400000">
            <a:off x="398552"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7" name="Group 17"/>
          <p:cNvGrpSpPr/>
          <p:nvPr/>
        </p:nvGrpSpPr>
        <p:grpSpPr>
          <a:xfrm>
            <a:off x="1219200" y="9796884"/>
            <a:ext cx="40903" cy="4090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19" name="TextBox 19"/>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0" name="TextBox 20"/>
          <p:cNvSpPr txBox="1"/>
          <p:nvPr/>
        </p:nvSpPr>
        <p:spPr>
          <a:xfrm>
            <a:off x="16326762" y="9618711"/>
            <a:ext cx="1560276" cy="264243"/>
          </a:xfrm>
          <a:prstGeom prst="rect">
            <a:avLst/>
          </a:prstGeom>
        </p:spPr>
        <p:txBody>
          <a:bodyPr lIns="0" tIns="0" rIns="0" bIns="0" rtlCol="0" anchor="t">
            <a:spAutoFit/>
          </a:bodyPr>
          <a:lstStyle/>
          <a:p>
            <a:pPr algn="r">
              <a:lnSpc>
                <a:spcPts val="2235"/>
              </a:lnSpc>
              <a:spcBef>
                <a:spcPct val="0"/>
              </a:spcBef>
            </a:pPr>
            <a:r>
              <a:rPr lang="en-US" sz="1596" b="1" spc="-63" dirty="0">
                <a:solidFill>
                  <a:srgbClr val="2B2B2B"/>
                </a:solidFill>
                <a:latin typeface="Montserrat Semi-Bold"/>
                <a:ea typeface="Montserrat Semi-Bold"/>
                <a:cs typeface="Montserrat Semi-Bold"/>
                <a:sym typeface="Montserrat Semi-Bold"/>
              </a:rPr>
              <a:t>01</a:t>
            </a:r>
          </a:p>
        </p:txBody>
      </p:sp>
      <p:pic>
        <p:nvPicPr>
          <p:cNvPr id="1026" name="Picture 2" descr="Understanding and predicting the intergenerational transmission of mental  illness">
            <a:extLst>
              <a:ext uri="{FF2B5EF4-FFF2-40B4-BE49-F238E27FC236}">
                <a16:creationId xmlns:a16="http://schemas.microsoft.com/office/drawing/2014/main" id="{7CFAE77E-FA08-7966-E4FA-A31D1AB103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69574" y="1790700"/>
            <a:ext cx="6592014" cy="6553200"/>
          </a:xfrm>
          <a:prstGeom prst="rect">
            <a:avLst/>
          </a:prstGeom>
          <a:noFill/>
          <a:extLst>
            <a:ext uri="{909E8E84-426E-40DD-AFC4-6F175D3DCCD1}">
              <a14:hiddenFill xmlns:a14="http://schemas.microsoft.com/office/drawing/2010/main">
                <a:solidFill>
                  <a:srgbClr val="FFFFFF"/>
                </a:solidFill>
              </a14:hiddenFill>
            </a:ext>
          </a:extLst>
        </p:spPr>
      </p:pic>
      <p:sp>
        <p:nvSpPr>
          <p:cNvPr id="23" name="Subtitle 2">
            <a:extLst>
              <a:ext uri="{FF2B5EF4-FFF2-40B4-BE49-F238E27FC236}">
                <a16:creationId xmlns:a16="http://schemas.microsoft.com/office/drawing/2014/main" id="{D5730CF2-C5E5-76C6-A9DB-900BAF2C4D00}"/>
              </a:ext>
            </a:extLst>
          </p:cNvPr>
          <p:cNvSpPr txBox="1">
            <a:spLocks/>
          </p:cNvSpPr>
          <p:nvPr/>
        </p:nvSpPr>
        <p:spPr>
          <a:xfrm>
            <a:off x="313999" y="7545325"/>
            <a:ext cx="8265474" cy="2247724"/>
          </a:xfrm>
          <a:prstGeom prst="rect">
            <a:avLst/>
          </a:prstGeom>
        </p:spPr>
        <p:txBody>
          <a:bodyPr vert="horz" lIns="91440" tIns="45720" rIns="91440" bIns="4572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1" dirty="0">
                <a:latin typeface="Arial" panose="020B0604020202020204" pitchFamily="34" charset="0"/>
                <a:cs typeface="Arial" panose="020B0604020202020204" pitchFamily="34" charset="0"/>
              </a:rPr>
              <a:t>Student </a:t>
            </a:r>
            <a:r>
              <a:rPr lang="en-GB" sz="2000" b="1" dirty="0" err="1">
                <a:latin typeface="Arial" panose="020B0604020202020204" pitchFamily="34" charset="0"/>
                <a:cs typeface="Arial" panose="020B0604020202020204" pitchFamily="34" charset="0"/>
              </a:rPr>
              <a:t>Name:Harsh</a:t>
            </a:r>
            <a:r>
              <a:rPr lang="en-GB" sz="2000" b="1" dirty="0">
                <a:latin typeface="Arial" panose="020B0604020202020204" pitchFamily="34" charset="0"/>
                <a:cs typeface="Arial" panose="020B0604020202020204" pitchFamily="34" charset="0"/>
              </a:rPr>
              <a:t> pal</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     Student </a:t>
            </a:r>
            <a:r>
              <a:rPr lang="en-GB" sz="2000" b="1" dirty="0">
                <a:latin typeface="Arial" panose="020B0604020202020204" pitchFamily="34" charset="0"/>
                <a:cs typeface="Arial" panose="020B0604020202020204" pitchFamily="34" charset="0"/>
              </a:rPr>
              <a:t>id 2432312</a:t>
            </a:r>
          </a:p>
          <a:p>
            <a:pPr marL="0" indent="0">
              <a:buNone/>
            </a:pPr>
            <a:r>
              <a:rPr lang="en-GB" sz="2000" b="1"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Date:13 oct 2025</a:t>
            </a:r>
          </a:p>
        </p:txBody>
      </p:sp>
      <p:sp>
        <p:nvSpPr>
          <p:cNvPr id="24" name="TextBox 23">
            <a:extLst>
              <a:ext uri="{FF2B5EF4-FFF2-40B4-BE49-F238E27FC236}">
                <a16:creationId xmlns:a16="http://schemas.microsoft.com/office/drawing/2014/main" id="{6EBB4232-9B54-22BF-BF57-E63F8E54310E}"/>
              </a:ext>
            </a:extLst>
          </p:cNvPr>
          <p:cNvSpPr txBox="1"/>
          <p:nvPr/>
        </p:nvSpPr>
        <p:spPr>
          <a:xfrm>
            <a:off x="564340" y="743569"/>
            <a:ext cx="7557933" cy="2492990"/>
          </a:xfrm>
          <a:prstGeom prst="rect">
            <a:avLst/>
          </a:prstGeom>
          <a:noFill/>
        </p:spPr>
        <p:txBody>
          <a:bodyPr wrap="square">
            <a:spAutoFit/>
          </a:bodyPr>
          <a:lstStyle/>
          <a:p>
            <a:pPr algn="ctr"/>
            <a:r>
              <a:rPr lang="en-GB" sz="2000" b="1" dirty="0">
                <a:latin typeface="Arial" panose="020B0604020202020204" pitchFamily="34" charset="0"/>
                <a:cs typeface="Arial" panose="020B0604020202020204" pitchFamily="34" charset="0"/>
              </a:rPr>
              <a:t>Practice-Based Research (LCHS7008)</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MSc Public Health &amp; Social Care Practice</a:t>
            </a:r>
          </a:p>
          <a:p>
            <a:pPr algn="ctr"/>
            <a:r>
              <a:rPr lang="en-GB" sz="2000" b="1" dirty="0">
                <a:latin typeface="Arial" panose="020B0604020202020204" pitchFamily="34" charset="0"/>
                <a:cs typeface="Arial" panose="020B0604020202020204" pitchFamily="34" charset="0"/>
              </a:rPr>
              <a:t>UWTSD Birmingham</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Assignment Component 1 – Presentation</a:t>
            </a:r>
          </a:p>
          <a:p>
            <a:r>
              <a:rPr lang="en-GB" dirty="0"/>
              <a:t> </a:t>
            </a:r>
          </a:p>
          <a:p>
            <a:endParaRPr lang="en-GB" dirty="0"/>
          </a:p>
        </p:txBody>
      </p:sp>
      <p:sp>
        <p:nvSpPr>
          <p:cNvPr id="27" name="TextBox 26">
            <a:extLst>
              <a:ext uri="{FF2B5EF4-FFF2-40B4-BE49-F238E27FC236}">
                <a16:creationId xmlns:a16="http://schemas.microsoft.com/office/drawing/2014/main" id="{9E845512-BC08-28DB-D78D-7620E672A87F}"/>
              </a:ext>
            </a:extLst>
          </p:cNvPr>
          <p:cNvSpPr txBox="1"/>
          <p:nvPr/>
        </p:nvSpPr>
        <p:spPr>
          <a:xfrm>
            <a:off x="13580155" y="8330402"/>
            <a:ext cx="208164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(Warrender,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CCB82097-297D-BFE1-1B67-2DE172325411}"/>
              </a:ext>
            </a:extLst>
          </p:cNvPr>
          <p:cNvSpPr txBox="1"/>
          <p:nvPr/>
        </p:nvSpPr>
        <p:spPr>
          <a:xfrm>
            <a:off x="1035059" y="4164808"/>
            <a:ext cx="7087214"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“The Impact of Low Socioeconomic Status on Mental Health of People in 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6" name="TextBox 6"/>
          <p:cNvSpPr txBox="1"/>
          <p:nvPr/>
        </p:nvSpPr>
        <p:spPr>
          <a:xfrm>
            <a:off x="566294" y="3107619"/>
            <a:ext cx="17188305" cy="3840361"/>
          </a:xfrm>
          <a:prstGeom prst="rect">
            <a:avLst/>
          </a:prstGeom>
        </p:spPr>
        <p:txBody>
          <a:bodyPr lIns="50800" tIns="50800" rIns="50800" bIns="50800" rtlCol="0" anchor="ctr"/>
          <a:lstStyle/>
          <a:p>
            <a:pPr algn="ctr">
              <a:lnSpc>
                <a:spcPts val="2659"/>
              </a:lnSpc>
            </a:pPr>
            <a:endParaRPr dirty="0"/>
          </a:p>
        </p:txBody>
      </p:sp>
      <p:sp>
        <p:nvSpPr>
          <p:cNvPr id="12" name="Freeform 12"/>
          <p:cNvSpPr/>
          <p:nvPr/>
        </p:nvSpPr>
        <p:spPr>
          <a:xfrm>
            <a:off x="17275940"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4" name="Group 14"/>
          <p:cNvGrpSpPr/>
          <p:nvPr/>
        </p:nvGrpSpPr>
        <p:grpSpPr>
          <a:xfrm>
            <a:off x="1219200" y="9796884"/>
            <a:ext cx="40903" cy="4090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16" name="TextBox 16"/>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40" name="TextBox 39">
            <a:extLst>
              <a:ext uri="{FF2B5EF4-FFF2-40B4-BE49-F238E27FC236}">
                <a16:creationId xmlns:a16="http://schemas.microsoft.com/office/drawing/2014/main" id="{EE4EC746-F8EC-7F61-D27A-31CE9B7DA10A}"/>
              </a:ext>
            </a:extLst>
          </p:cNvPr>
          <p:cNvSpPr txBox="1"/>
          <p:nvPr/>
        </p:nvSpPr>
        <p:spPr>
          <a:xfrm>
            <a:off x="10744200" y="2638583"/>
            <a:ext cx="6685638" cy="5009833"/>
          </a:xfrm>
          <a:prstGeom prst="rect">
            <a:avLst/>
          </a:prstGeom>
          <a:noFill/>
        </p:spPr>
        <p:txBody>
          <a:bodyPr wrap="square">
            <a:spAutoFit/>
          </a:bodyPr>
          <a:lstStyle/>
          <a:p>
            <a:pPr>
              <a:lnSpc>
                <a:spcPct val="150000"/>
              </a:lnSpc>
              <a:buFont typeface="Wingdings"/>
              <a:buChar char="Ø"/>
            </a:pPr>
            <a:r>
              <a:rPr lang="en-GB" sz="2400" dirty="0">
                <a:latin typeface="Arial" panose="020B0604020202020204" pitchFamily="34" charset="0"/>
                <a:cs typeface="Arial" panose="020B0604020202020204" pitchFamily="34" charset="0"/>
              </a:rPr>
              <a:t>Introduction</a:t>
            </a:r>
          </a:p>
          <a:p>
            <a:pPr>
              <a:lnSpc>
                <a:spcPct val="150000"/>
              </a:lnSpc>
              <a:buFont typeface="Wingdings"/>
              <a:buChar char="Ø"/>
            </a:pPr>
            <a:r>
              <a:rPr lang="en-GB" sz="2400" dirty="0">
                <a:latin typeface="Arial" panose="020B0604020202020204" pitchFamily="34" charset="0"/>
                <a:cs typeface="Arial" panose="020B0604020202020204" pitchFamily="34" charset="0"/>
              </a:rPr>
              <a:t>Background</a:t>
            </a:r>
          </a:p>
          <a:p>
            <a:pPr>
              <a:lnSpc>
                <a:spcPct val="150000"/>
              </a:lnSpc>
              <a:buFont typeface="Wingdings"/>
              <a:buChar char="Ø"/>
            </a:pPr>
            <a:r>
              <a:rPr lang="en-GB" sz="2400" dirty="0">
                <a:latin typeface="Arial" panose="020B0604020202020204" pitchFamily="34" charset="0"/>
                <a:cs typeface="Arial" panose="020B0604020202020204" pitchFamily="34" charset="0"/>
              </a:rPr>
              <a:t>Prevalence</a:t>
            </a:r>
          </a:p>
          <a:p>
            <a:pPr>
              <a:lnSpc>
                <a:spcPct val="150000"/>
              </a:lnSpc>
              <a:buFont typeface="Wingdings"/>
              <a:buChar char="Ø"/>
            </a:pPr>
            <a:r>
              <a:rPr lang="en-GB" sz="2400" dirty="0">
                <a:latin typeface="Arial" panose="020B0604020202020204" pitchFamily="34" charset="0"/>
                <a:cs typeface="Arial" panose="020B0604020202020204" pitchFamily="34" charset="0"/>
              </a:rPr>
              <a:t>Literature Review</a:t>
            </a:r>
          </a:p>
          <a:p>
            <a:pPr>
              <a:lnSpc>
                <a:spcPct val="150000"/>
              </a:lnSpc>
              <a:buFont typeface="Wingdings"/>
              <a:buChar char="Ø"/>
            </a:pPr>
            <a:r>
              <a:rPr lang="en-GB" sz="2400" dirty="0">
                <a:latin typeface="Arial" panose="020B0604020202020204" pitchFamily="34" charset="0"/>
                <a:cs typeface="Arial" panose="020B0604020202020204" pitchFamily="34" charset="0"/>
              </a:rPr>
              <a:t>Rationale</a:t>
            </a:r>
          </a:p>
          <a:p>
            <a:pPr>
              <a:lnSpc>
                <a:spcPct val="150000"/>
              </a:lnSpc>
              <a:buFont typeface="Wingdings"/>
              <a:buChar char="Ø"/>
            </a:pPr>
            <a:r>
              <a:rPr lang="en-GB" sz="2400" dirty="0">
                <a:latin typeface="Arial" panose="020B0604020202020204" pitchFamily="34" charset="0"/>
                <a:cs typeface="Arial" panose="020B0604020202020204" pitchFamily="34" charset="0"/>
              </a:rPr>
              <a:t>Research Question &amp; Aims</a:t>
            </a:r>
          </a:p>
          <a:p>
            <a:pPr>
              <a:lnSpc>
                <a:spcPct val="150000"/>
              </a:lnSpc>
              <a:buFont typeface="Wingdings"/>
              <a:buChar char="Ø"/>
            </a:pPr>
            <a:r>
              <a:rPr lang="en-GB" sz="2400" dirty="0">
                <a:latin typeface="Arial" panose="020B0604020202020204" pitchFamily="34" charset="0"/>
                <a:cs typeface="Arial" panose="020B0604020202020204" pitchFamily="34" charset="0"/>
              </a:rPr>
              <a:t>Methodology and Ethical Consideration</a:t>
            </a:r>
          </a:p>
          <a:p>
            <a:pPr>
              <a:lnSpc>
                <a:spcPct val="150000"/>
              </a:lnSpc>
              <a:buFont typeface="Wingdings"/>
              <a:buChar char="Ø"/>
            </a:pPr>
            <a:r>
              <a:rPr lang="en-GB" sz="2400" dirty="0">
                <a:latin typeface="Arial" panose="020B0604020202020204" pitchFamily="34" charset="0"/>
                <a:cs typeface="Arial" panose="020B0604020202020204" pitchFamily="34" charset="0"/>
              </a:rPr>
              <a:t>Research Impact</a:t>
            </a:r>
          </a:p>
          <a:p>
            <a:pPr>
              <a:lnSpc>
                <a:spcPct val="150000"/>
              </a:lnSpc>
              <a:buFont typeface="Wingdings"/>
              <a:buChar char="Ø"/>
            </a:pPr>
            <a:r>
              <a:rPr lang="en-GB" sz="2400" dirty="0">
                <a:latin typeface="Arial" panose="020B0604020202020204" pitchFamily="34" charset="0"/>
                <a:cs typeface="Arial" panose="020B0604020202020204" pitchFamily="34" charset="0"/>
              </a:rPr>
              <a:t>References</a:t>
            </a:r>
          </a:p>
        </p:txBody>
      </p:sp>
      <p:pic>
        <p:nvPicPr>
          <p:cNvPr id="2050" name="Picture 2" descr="Mental health programs concept icon Royalty Free Vector">
            <a:extLst>
              <a:ext uri="{FF2B5EF4-FFF2-40B4-BE49-F238E27FC236}">
                <a16:creationId xmlns:a16="http://schemas.microsoft.com/office/drawing/2014/main" id="{A29DB7DB-B5A5-5DCD-5FC2-C923D917283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58" t="43" r="11527" b="38148"/>
          <a:stretch>
            <a:fillRect/>
          </a:stretch>
        </p:blipFill>
        <p:spPr bwMode="auto">
          <a:xfrm>
            <a:off x="1447800" y="1257300"/>
            <a:ext cx="8071594" cy="77778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1" name="Title 1">
            <a:extLst>
              <a:ext uri="{FF2B5EF4-FFF2-40B4-BE49-F238E27FC236}">
                <a16:creationId xmlns:a16="http://schemas.microsoft.com/office/drawing/2014/main" id="{A0126084-B9A2-9EE2-E27A-0DC3AB0E6776}"/>
              </a:ext>
            </a:extLst>
          </p:cNvPr>
          <p:cNvSpPr txBox="1">
            <a:spLocks/>
          </p:cNvSpPr>
          <p:nvPr/>
        </p:nvSpPr>
        <p:spPr>
          <a:xfrm>
            <a:off x="9533249" y="1117336"/>
            <a:ext cx="4044173" cy="596087"/>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Contents</a:t>
            </a:r>
          </a:p>
        </p:txBody>
      </p:sp>
      <p:sp>
        <p:nvSpPr>
          <p:cNvPr id="44" name="TextBox 43">
            <a:extLst>
              <a:ext uri="{FF2B5EF4-FFF2-40B4-BE49-F238E27FC236}">
                <a16:creationId xmlns:a16="http://schemas.microsoft.com/office/drawing/2014/main" id="{0BBB4FD2-1E9E-9F8F-529F-822FCA9B9D42}"/>
              </a:ext>
            </a:extLst>
          </p:cNvPr>
          <p:cNvSpPr txBox="1"/>
          <p:nvPr/>
        </p:nvSpPr>
        <p:spPr>
          <a:xfrm>
            <a:off x="1433944" y="8677969"/>
            <a:ext cx="252845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2022)</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3" name="Freeform 3"/>
          <p:cNvSpPr/>
          <p:nvPr/>
        </p:nvSpPr>
        <p:spPr>
          <a:xfrm rot="16200000">
            <a:off x="16036637" y="7989916"/>
            <a:ext cx="2293620" cy="2293620"/>
          </a:xfrm>
          <a:custGeom>
            <a:avLst/>
            <a:gdLst/>
            <a:ahLst/>
            <a:cxnLst/>
            <a:rect l="l" t="t" r="r" b="b"/>
            <a:pathLst>
              <a:path w="2293620" h="2293620">
                <a:moveTo>
                  <a:pt x="0" y="0"/>
                </a:moveTo>
                <a:lnTo>
                  <a:pt x="2293620" y="0"/>
                </a:lnTo>
                <a:lnTo>
                  <a:pt x="2293620" y="2293620"/>
                </a:lnTo>
                <a:lnTo>
                  <a:pt x="0" y="22936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17275940"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4" name="Group 14"/>
          <p:cNvGrpSpPr/>
          <p:nvPr/>
        </p:nvGrpSpPr>
        <p:grpSpPr>
          <a:xfrm>
            <a:off x="1219200" y="9796884"/>
            <a:ext cx="40903" cy="4090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16" name="TextBox 16"/>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1" name="Title 1">
            <a:extLst>
              <a:ext uri="{FF2B5EF4-FFF2-40B4-BE49-F238E27FC236}">
                <a16:creationId xmlns:a16="http://schemas.microsoft.com/office/drawing/2014/main" id="{9A75676B-2EB2-6D44-B006-18E933C9E667}"/>
              </a:ext>
            </a:extLst>
          </p:cNvPr>
          <p:cNvSpPr txBox="1">
            <a:spLocks/>
          </p:cNvSpPr>
          <p:nvPr/>
        </p:nvSpPr>
        <p:spPr>
          <a:xfrm>
            <a:off x="5257800" y="351465"/>
            <a:ext cx="6267450" cy="569873"/>
          </a:xfrm>
          <a:prstGeom prst="rect">
            <a:avLst/>
          </a:prstGeom>
          <a:ln>
            <a:noFill/>
          </a:ln>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gn="ctr"/>
            <a:r>
              <a:rPr lang="en-US" sz="2800" b="1" dirty="0">
                <a:latin typeface="Arial" panose="020B0604020202020204" pitchFamily="34" charset="0"/>
                <a:cs typeface="Arial" panose="020B0604020202020204" pitchFamily="34" charset="0"/>
              </a:rPr>
              <a:t>Introduction And Background</a:t>
            </a:r>
            <a:endParaRPr lang="en-GB" sz="2800" b="1" dirty="0">
              <a:latin typeface="Arial" panose="020B0604020202020204" pitchFamily="34" charset="0"/>
              <a:cs typeface="Arial" panose="020B0604020202020204" pitchFamily="34" charset="0"/>
            </a:endParaRPr>
          </a:p>
        </p:txBody>
      </p:sp>
      <p:sp>
        <p:nvSpPr>
          <p:cNvPr id="7" name="Rectangle 3">
            <a:extLst>
              <a:ext uri="{FF2B5EF4-FFF2-40B4-BE49-F238E27FC236}">
                <a16:creationId xmlns:a16="http://schemas.microsoft.com/office/drawing/2014/main" id="{E74739E8-5BFA-CBCB-01DB-F66F07019B6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280987A1-1026-AB84-56E9-A504BE55F4E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E8214859-4DFE-0913-5E2B-3D17AC95EC08}"/>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9">
            <a:extLst>
              <a:ext uri="{FF2B5EF4-FFF2-40B4-BE49-F238E27FC236}">
                <a16:creationId xmlns:a16="http://schemas.microsoft.com/office/drawing/2014/main" id="{3D6D3140-F644-FA3C-DC25-E17857EDABDE}"/>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Rectangle 11">
            <a:extLst>
              <a:ext uri="{FF2B5EF4-FFF2-40B4-BE49-F238E27FC236}">
                <a16:creationId xmlns:a16="http://schemas.microsoft.com/office/drawing/2014/main" id="{A7066B19-7F9E-F6A6-1A1A-759ACB97836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61" name="Picture 13">
            <a:extLst>
              <a:ext uri="{FF2B5EF4-FFF2-40B4-BE49-F238E27FC236}">
                <a16:creationId xmlns:a16="http://schemas.microsoft.com/office/drawing/2014/main" id="{949029D8-CE67-9040-113A-631E919E09A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19" t="8309" r="68011" b="1549"/>
          <a:stretch>
            <a:fillRect/>
          </a:stretch>
        </p:blipFill>
        <p:spPr bwMode="auto">
          <a:xfrm>
            <a:off x="13869980" y="966364"/>
            <a:ext cx="4017058" cy="83542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A4D7775-B6A8-72AE-A7AF-22C0CC05856B}"/>
              </a:ext>
            </a:extLst>
          </p:cNvPr>
          <p:cNvSpPr txBox="1"/>
          <p:nvPr/>
        </p:nvSpPr>
        <p:spPr>
          <a:xfrm>
            <a:off x="407889" y="990609"/>
            <a:ext cx="13286924" cy="8614602"/>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marL="34290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Globally, more than a billion people live with a mental health condition (World Health Organization, 2025).</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lvl="0" indent="-342900"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disorders, psychosocial disabilities, and other mental states linked to severe distress, functional impairment, or self-harm risk are all considered mental health issues</a:t>
            </a:r>
            <a:r>
              <a:rPr lang="en-US" altLang="en-US" sz="2000" dirty="0">
                <a:latin typeface="Arial" panose="020B0604020202020204" pitchFamily="34" charset="0"/>
                <a:cs typeface="Arial" panose="020B0604020202020204" pitchFamily="34" charset="0"/>
              </a:rPr>
              <a:t>(World Health Organization, 2025).</a:t>
            </a:r>
          </a:p>
          <a:p>
            <a:pPr marL="342900" lvl="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One in four people in England suffer from poor mental health, which costs the UK economy £300 billion annually.</a:t>
            </a:r>
          </a:p>
          <a:p>
            <a:pPr marL="34290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The term </a:t>
            </a:r>
            <a:r>
              <a:rPr lang="en-US" altLang="en-US" sz="2000" b="1" dirty="0">
                <a:latin typeface="Arial" panose="020B0604020202020204" pitchFamily="34" charset="0"/>
                <a:cs typeface="Arial" panose="020B0604020202020204" pitchFamily="34" charset="0"/>
              </a:rPr>
              <a:t>"socioeconomic status" </a:t>
            </a:r>
            <a:r>
              <a:rPr lang="en-US" altLang="en-US" sz="2000" dirty="0">
                <a:latin typeface="Arial" panose="020B0604020202020204" pitchFamily="34" charset="0"/>
                <a:cs typeface="Arial" panose="020B0604020202020204" pitchFamily="34" charset="0"/>
              </a:rPr>
              <a:t>describes a person's position in society, both socially and economically, and is frequently determined by elements like occupation, income, and educational achievement. </a:t>
            </a:r>
          </a:p>
          <a:p>
            <a:pPr marL="34290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SES is a crucial factor in determining a society's level of well-being, and studies have indicated that it significantly affects health issues like high rates of death and illness morbidity(Lakey, 2023).</a:t>
            </a:r>
          </a:p>
          <a:p>
            <a:pPr marL="34290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Compared to their high-SES classmates, children and adolescents from low-SES families are two to three times more likely to experience mental health issues (Reiss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2019).</a:t>
            </a:r>
          </a:p>
          <a:p>
            <a:pPr marL="34290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Access to healthcare resources, particularly mental health services, may be restricted for people with lower socioeconomic status. For people with little money, the high expense of healthcare can be a major barrier. One of the most important steps in resolving SES gaps is expanding access to healthcare. Accessible and reasonably priced healthcare can aid people in successfully managing their mental health (Kirkbride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2024).</a:t>
            </a:r>
            <a:endParaRPr lang="en-US" altLang="en-US" sz="2000" dirty="0">
              <a:latin typeface="Arial" panose="020B0604020202020204" pitchFamily="34" charset="0"/>
            </a:endParaRPr>
          </a:p>
        </p:txBody>
      </p:sp>
      <p:sp>
        <p:nvSpPr>
          <p:cNvPr id="23" name="TextBox 22">
            <a:extLst>
              <a:ext uri="{FF2B5EF4-FFF2-40B4-BE49-F238E27FC236}">
                <a16:creationId xmlns:a16="http://schemas.microsoft.com/office/drawing/2014/main" id="{3A62CEA3-117C-634C-E48A-7027D9F6CA8C}"/>
              </a:ext>
            </a:extLst>
          </p:cNvPr>
          <p:cNvSpPr txBox="1"/>
          <p:nvPr/>
        </p:nvSpPr>
        <p:spPr>
          <a:xfrm>
            <a:off x="13778933" y="9267182"/>
            <a:ext cx="4199152" cy="830997"/>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Compared to least deprived areas of UK, among people living in most deprived areas </a:t>
            </a:r>
            <a:r>
              <a:rPr lang="en-US" altLang="en-US" sz="1600" b="1" dirty="0">
                <a:latin typeface="Arial" panose="020B0604020202020204" pitchFamily="34" charset="0"/>
                <a:cs typeface="Arial" panose="020B0604020202020204" pitchFamily="34" charset="0"/>
              </a:rPr>
              <a:t>(Mallorie, 2024)</a:t>
            </a:r>
            <a:r>
              <a:rPr lang="en-GB" altLang="en-US" sz="1600" b="1" dirty="0">
                <a:latin typeface="Arial" panose="020B0604020202020204" pitchFamily="34" charset="0"/>
                <a:cs typeface="Arial" panose="020B0604020202020204" pitchFamily="34" charset="0"/>
              </a:rPr>
              <a:t>.</a:t>
            </a:r>
            <a:endParaRPr lang="en-US" altLang="en-US" sz="1600" b="1"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17" name="Freeform 17"/>
          <p:cNvSpPr/>
          <p:nvPr/>
        </p:nvSpPr>
        <p:spPr>
          <a:xfrm rot="-5400000">
            <a:off x="398552"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9" name="Group 19"/>
          <p:cNvGrpSpPr/>
          <p:nvPr/>
        </p:nvGrpSpPr>
        <p:grpSpPr>
          <a:xfrm>
            <a:off x="1219200" y="9796884"/>
            <a:ext cx="40903" cy="4090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21" name="TextBox 21"/>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7" name="Title 1">
            <a:extLst>
              <a:ext uri="{FF2B5EF4-FFF2-40B4-BE49-F238E27FC236}">
                <a16:creationId xmlns:a16="http://schemas.microsoft.com/office/drawing/2014/main" id="{AB6A293A-0812-52B2-68F8-D8E347BF98BD}"/>
              </a:ext>
            </a:extLst>
          </p:cNvPr>
          <p:cNvSpPr txBox="1">
            <a:spLocks/>
          </p:cNvSpPr>
          <p:nvPr/>
        </p:nvSpPr>
        <p:spPr>
          <a:xfrm>
            <a:off x="2741359" y="1974146"/>
            <a:ext cx="5066001" cy="663204"/>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latin typeface="Arial" panose="020B0604020202020204" pitchFamily="34" charset="0"/>
                <a:cs typeface="Arial" panose="020B0604020202020204" pitchFamily="34" charset="0"/>
              </a:rPr>
              <a:t>Prevalence</a:t>
            </a:r>
          </a:p>
        </p:txBody>
      </p:sp>
      <p:sp>
        <p:nvSpPr>
          <p:cNvPr id="22" name="TextBox 21">
            <a:extLst>
              <a:ext uri="{FF2B5EF4-FFF2-40B4-BE49-F238E27FC236}">
                <a16:creationId xmlns:a16="http://schemas.microsoft.com/office/drawing/2014/main" id="{79A96CC4-0313-0807-358F-09FE64324D0A}"/>
              </a:ext>
            </a:extLst>
          </p:cNvPr>
          <p:cNvSpPr txBox="1"/>
          <p:nvPr/>
        </p:nvSpPr>
        <p:spPr>
          <a:xfrm>
            <a:off x="373531" y="755976"/>
            <a:ext cx="9375816" cy="9182001"/>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A person's health varies with their social standing; </a:t>
            </a:r>
            <a:r>
              <a:rPr kumimoji="0" lang="en-US" altLang="en-US" b="1" i="0" u="none" strike="noStrike" cap="none" normalizeH="0" baseline="0" dirty="0">
                <a:ln>
                  <a:noFill/>
                </a:ln>
                <a:solidFill>
                  <a:schemeClr val="tx1"/>
                </a:solidFill>
                <a:effectLst/>
                <a:latin typeface="Arial" panose="020B0604020202020204" pitchFamily="34" charset="0"/>
              </a:rPr>
              <a:t>the lower their social standing, the poorer their health</a:t>
            </a:r>
            <a:r>
              <a:rPr lang="en-US" altLang="en-US" b="1" dirty="0">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a:t>
            </a:r>
            <a:r>
              <a:rPr lang="en-US" altLang="en-US" dirty="0">
                <a:latin typeface="Arial" panose="020B0604020202020204" pitchFamily="34" charset="0"/>
                <a:cs typeface="Arial" panose="020B0604020202020204" pitchFamily="34" charset="0"/>
              </a:rPr>
              <a:t>Marmot, 2010).</a:t>
            </a:r>
          </a:p>
          <a:p>
            <a:pPr lvl="0" eaLnBrk="0" fontAlgn="base" hangingPunct="0">
              <a:lnSpc>
                <a:spcPct val="150000"/>
              </a:lnSpc>
              <a:spcBef>
                <a:spcPct val="0"/>
              </a:spcBef>
              <a:spcAft>
                <a:spcPct val="0"/>
              </a:spcAft>
            </a:pPr>
            <a:endParaRPr lang="en-US" altLang="en-US" dirty="0">
              <a:latin typeface="Arial" panose="020B0604020202020204" pitchFamily="34" charset="0"/>
              <a:cs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GB" dirty="0">
                <a:latin typeface="Arial" panose="020B0604020202020204" pitchFamily="34" charset="0"/>
                <a:cs typeface="Arial" panose="020B0604020202020204" pitchFamily="34" charset="0"/>
              </a:rPr>
              <a:t>In the UK, approximately </a:t>
            </a:r>
            <a:r>
              <a:rPr lang="en-GB" b="1" dirty="0">
                <a:latin typeface="Arial" panose="020B0604020202020204" pitchFamily="34" charset="0"/>
                <a:cs typeface="Arial" panose="020B0604020202020204" pitchFamily="34" charset="0"/>
              </a:rPr>
              <a:t>one in five people </a:t>
            </a:r>
            <a:r>
              <a:rPr lang="en-GB" dirty="0">
                <a:latin typeface="Arial" panose="020B0604020202020204" pitchFamily="34" charset="0"/>
                <a:cs typeface="Arial" panose="020B0604020202020204" pitchFamily="34" charset="0"/>
              </a:rPr>
              <a:t>are underprivileged. </a:t>
            </a:r>
          </a:p>
          <a:p>
            <a:pPr eaLnBrk="0" fontAlgn="base" hangingPunct="0">
              <a:lnSpc>
                <a:spcPct val="150000"/>
              </a:lnSpc>
              <a:spcBef>
                <a:spcPct val="0"/>
              </a:spcBef>
              <a:spcAft>
                <a:spcPct val="0"/>
              </a:spcAft>
            </a:pPr>
            <a:endParaRPr lang="en-GB" dirty="0">
              <a:latin typeface="Arial" panose="020B0604020202020204" pitchFamily="34" charset="0"/>
              <a:cs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GB" dirty="0">
                <a:latin typeface="Arial" panose="020B0604020202020204" pitchFamily="34" charset="0"/>
                <a:cs typeface="Arial" panose="020B0604020202020204" pitchFamily="34" charset="0"/>
              </a:rPr>
              <a:t>Poverty makes it more difficult for people to live healthy lives, access NHS services, experience more disease, and pass away earlier than the general population </a:t>
            </a:r>
            <a:r>
              <a:rPr lang="en-US" altLang="en-US" dirty="0">
                <a:latin typeface="Arial" panose="020B0604020202020204" pitchFamily="34" charset="0"/>
                <a:cs typeface="Arial" panose="020B0604020202020204" pitchFamily="34" charset="0"/>
              </a:rPr>
              <a:t>(Mallorie, 2024).</a:t>
            </a:r>
          </a:p>
          <a:p>
            <a:pPr eaLnBrk="0" fontAlgn="base" hangingPunct="0">
              <a:lnSpc>
                <a:spcPct val="150000"/>
              </a:lnSpc>
              <a:spcBef>
                <a:spcPct val="0"/>
              </a:spcBef>
              <a:spcAft>
                <a:spcPct val="0"/>
              </a:spcAft>
            </a:pPr>
            <a:endParaRPr lang="en-US" altLang="en-US" dirty="0">
              <a:latin typeface="Arial" panose="020B0604020202020204" pitchFamily="34" charset="0"/>
              <a:cs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In UK, mental health issues are </a:t>
            </a:r>
            <a:r>
              <a:rPr kumimoji="0" lang="en-US" altLang="en-US" b="1" i="0" u="none" strike="noStrike" cap="none" normalizeH="0" baseline="0" dirty="0">
                <a:ln>
                  <a:noFill/>
                </a:ln>
                <a:solidFill>
                  <a:schemeClr val="tx1"/>
                </a:solidFill>
                <a:effectLst/>
                <a:latin typeface="Arial" panose="020B0604020202020204" pitchFamily="34" charset="0"/>
              </a:rPr>
              <a:t>two to three times </a:t>
            </a:r>
            <a:r>
              <a:rPr kumimoji="0" lang="en-US" altLang="en-US" b="0" i="0" u="none" strike="noStrike" cap="none" normalizeH="0" baseline="0" dirty="0">
                <a:ln>
                  <a:noFill/>
                </a:ln>
                <a:solidFill>
                  <a:schemeClr val="tx1"/>
                </a:solidFill>
                <a:effectLst/>
                <a:latin typeface="Arial" panose="020B0604020202020204" pitchFamily="34" charset="0"/>
              </a:rPr>
              <a:t>more common among children and adults from households </a:t>
            </a:r>
            <a:r>
              <a:rPr kumimoji="0" lang="en-US" altLang="en-US" b="1" i="0" u="none" strike="noStrike" cap="none" normalizeH="0" baseline="0" dirty="0">
                <a:ln>
                  <a:noFill/>
                </a:ln>
                <a:solidFill>
                  <a:schemeClr val="tx1"/>
                </a:solidFill>
                <a:effectLst/>
                <a:latin typeface="Arial" panose="020B0604020202020204" pitchFamily="34" charset="0"/>
              </a:rPr>
              <a:t>in the lowest 20% economic group </a:t>
            </a:r>
            <a:r>
              <a:rPr kumimoji="0" lang="en-US" altLang="en-US" b="0" i="0" u="none" strike="noStrike" cap="none" normalizeH="0" baseline="0" dirty="0">
                <a:ln>
                  <a:noFill/>
                </a:ln>
                <a:solidFill>
                  <a:schemeClr val="tx1"/>
                </a:solidFill>
                <a:effectLst/>
                <a:latin typeface="Arial" panose="020B0604020202020204" pitchFamily="34" charset="0"/>
              </a:rPr>
              <a:t>than in those in the highest</a:t>
            </a:r>
            <a:r>
              <a:rPr lang="en-US" altLang="en-US" dirty="0">
                <a:latin typeface="Arial" panose="020B0604020202020204" pitchFamily="34" charset="0"/>
                <a:cs typeface="Arial" panose="020B0604020202020204" pitchFamily="34" charset="0"/>
              </a:rPr>
              <a:t>(Marmot, 2010).</a:t>
            </a:r>
          </a:p>
          <a:p>
            <a:pPr lvl="0" eaLnBrk="0" fontAlgn="base" hangingPunct="0">
              <a:lnSpc>
                <a:spcPct val="150000"/>
              </a:lnSpc>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Mental health outcomes are correlated with employment status. Adults who are unemployed </a:t>
            </a:r>
            <a:r>
              <a:rPr kumimoji="0" lang="en-US" altLang="en-US" b="1" i="0" u="none" strike="noStrike" cap="none" normalizeH="0" baseline="0" dirty="0">
                <a:ln>
                  <a:noFill/>
                </a:ln>
                <a:solidFill>
                  <a:schemeClr val="tx1"/>
                </a:solidFill>
                <a:effectLst/>
                <a:latin typeface="Arial" panose="020B0604020202020204" pitchFamily="34" charset="0"/>
              </a:rPr>
              <a:t>(40.0%)</a:t>
            </a:r>
            <a:r>
              <a:rPr kumimoji="0" lang="en-US" altLang="en-US" b="0" i="0" u="none" strike="noStrike" cap="none" normalizeH="0" baseline="0" dirty="0">
                <a:ln>
                  <a:noFill/>
                </a:ln>
                <a:solidFill>
                  <a:schemeClr val="tx1"/>
                </a:solidFill>
                <a:effectLst/>
                <a:latin typeface="Arial" panose="020B0604020202020204" pitchFamily="34" charset="0"/>
              </a:rPr>
              <a:t> and economically inactive </a:t>
            </a:r>
            <a:r>
              <a:rPr kumimoji="0" lang="en-US" altLang="en-US" b="1" i="0" u="none" strike="noStrike" cap="none" normalizeH="0" baseline="0" dirty="0">
                <a:ln>
                  <a:noFill/>
                </a:ln>
                <a:solidFill>
                  <a:schemeClr val="tx1"/>
                </a:solidFill>
                <a:effectLst/>
                <a:latin typeface="Arial" panose="020B0604020202020204" pitchFamily="34" charset="0"/>
              </a:rPr>
              <a:t>(38.8%) </a:t>
            </a:r>
            <a:r>
              <a:rPr kumimoji="0" lang="en-US" altLang="en-US" b="0" i="0" u="none" strike="noStrike" cap="none" normalizeH="0" baseline="0" dirty="0">
                <a:ln>
                  <a:noFill/>
                </a:ln>
                <a:solidFill>
                  <a:schemeClr val="tx1"/>
                </a:solidFill>
                <a:effectLst/>
                <a:latin typeface="Arial" panose="020B0604020202020204" pitchFamily="34" charset="0"/>
              </a:rPr>
              <a:t>had twice the prevalence of a common mental health problem compared to those who are employed </a:t>
            </a:r>
            <a:r>
              <a:rPr kumimoji="0" lang="en-US" altLang="en-US" b="1" i="0" u="none" strike="noStrike" cap="none" normalizeH="0" baseline="0" dirty="0">
                <a:ln>
                  <a:noFill/>
                </a:ln>
                <a:solidFill>
                  <a:schemeClr val="tx1"/>
                </a:solidFill>
                <a:effectLst/>
                <a:latin typeface="Arial" panose="020B0604020202020204" pitchFamily="34" charset="0"/>
              </a:rPr>
              <a:t>(18.3%) </a:t>
            </a:r>
            <a:r>
              <a:rPr lang="en-US" altLang="en-US" dirty="0">
                <a:latin typeface="Arial" panose="020B0604020202020204" pitchFamily="34" charset="0"/>
                <a:cs typeface="Arial" panose="020B0604020202020204" pitchFamily="34" charset="0"/>
              </a:rPr>
              <a:t>(NHS, 2014).</a:t>
            </a:r>
          </a:p>
          <a:p>
            <a:pPr eaLnBrk="0" fontAlgn="base" hangingPunct="0">
              <a:lnSpc>
                <a:spcPct val="150000"/>
              </a:lnSpc>
              <a:spcBef>
                <a:spcPct val="0"/>
              </a:spcBef>
              <a:spcAft>
                <a:spcPct val="0"/>
              </a:spcAft>
            </a:pPr>
            <a:endParaRPr lang="en-US" altLang="en-US" dirty="0">
              <a:latin typeface="Arial" panose="020B0604020202020204" pitchFamily="34" charset="0"/>
              <a:cs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In England, the annual economic and social costs of poor mental health are estimated to be £105 billion. This covers the human costs of a worse quality of life, the direct expenses of providing health and care, and the indirect costs of missed work </a:t>
            </a:r>
            <a:r>
              <a:rPr lang="en-US" altLang="en-US" dirty="0">
                <a:latin typeface="Arial" panose="020B0604020202020204" pitchFamily="34" charset="0"/>
                <a:cs typeface="Arial" panose="020B0604020202020204" pitchFamily="34" charset="0"/>
              </a:rPr>
              <a:t>(Public Health England, 2018).</a:t>
            </a:r>
            <a:endParaRPr lang="en-US" altLang="en-US" sz="2800" dirty="0">
              <a:latin typeface="Arial" panose="020B0604020202020204" pitchFamily="34" charset="0"/>
            </a:endParaRPr>
          </a:p>
        </p:txBody>
      </p:sp>
      <p:sp>
        <p:nvSpPr>
          <p:cNvPr id="24" name="Title 1">
            <a:extLst>
              <a:ext uri="{FF2B5EF4-FFF2-40B4-BE49-F238E27FC236}">
                <a16:creationId xmlns:a16="http://schemas.microsoft.com/office/drawing/2014/main" id="{F29D55AE-0C90-A327-3A69-1F07C57E8472}"/>
              </a:ext>
            </a:extLst>
          </p:cNvPr>
          <p:cNvSpPr txBox="1">
            <a:spLocks/>
          </p:cNvSpPr>
          <p:nvPr/>
        </p:nvSpPr>
        <p:spPr>
          <a:xfrm>
            <a:off x="762000" y="246112"/>
            <a:ext cx="3133725" cy="491325"/>
          </a:xfrm>
          <a:prstGeom prst="rect">
            <a:avLst/>
          </a:prstGeom>
          <a:ln>
            <a:noFill/>
          </a:ln>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gn="ctr"/>
            <a:r>
              <a:rPr lang="en-US" sz="2800" b="1" dirty="0">
                <a:latin typeface="Arial" panose="020B0604020202020204" pitchFamily="34" charset="0"/>
                <a:cs typeface="Arial" panose="020B0604020202020204" pitchFamily="34" charset="0"/>
              </a:rPr>
              <a:t>Prevalence</a:t>
            </a:r>
            <a:endParaRPr lang="en-GB" sz="2800" b="1"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2BD48AEB-10C6-7737-89D0-4A3A2996885C}"/>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Lst>
          </a:blip>
          <a:srcRect l="48333" t="21924" r="28750" b="21111"/>
          <a:stretch>
            <a:fillRect/>
          </a:stretch>
        </p:blipFill>
        <p:spPr>
          <a:xfrm>
            <a:off x="10051481" y="397200"/>
            <a:ext cx="7862988" cy="9351522"/>
          </a:xfrm>
          <a:prstGeom prst="rect">
            <a:avLst/>
          </a:prstGeom>
          <a:ln>
            <a:solidFill>
              <a:schemeClr val="tx1"/>
            </a:solidFill>
          </a:ln>
        </p:spPr>
      </p:pic>
      <p:sp>
        <p:nvSpPr>
          <p:cNvPr id="34" name="TextBox 33">
            <a:extLst>
              <a:ext uri="{FF2B5EF4-FFF2-40B4-BE49-F238E27FC236}">
                <a16:creationId xmlns:a16="http://schemas.microsoft.com/office/drawing/2014/main" id="{CA58DFFF-C336-1DE5-A368-DB328D2DA9AF}"/>
              </a:ext>
            </a:extLst>
          </p:cNvPr>
          <p:cNvSpPr txBox="1"/>
          <p:nvPr/>
        </p:nvSpPr>
        <p:spPr>
          <a:xfrm>
            <a:off x="10033284" y="9361762"/>
            <a:ext cx="17526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(Davie, 2022)</a:t>
            </a:r>
            <a:endParaRPr lang="en-GB" dirty="0"/>
          </a:p>
        </p:txBody>
      </p:sp>
      <p:sp>
        <p:nvSpPr>
          <p:cNvPr id="35" name="Rectangle 5">
            <a:extLst>
              <a:ext uri="{FF2B5EF4-FFF2-40B4-BE49-F238E27FC236}">
                <a16:creationId xmlns:a16="http://schemas.microsoft.com/office/drawing/2014/main" id="{9A105ECD-E124-EF08-9FFE-E7398D725E0C}"/>
              </a:ext>
            </a:extLst>
          </p:cNvPr>
          <p:cNvSpPr>
            <a:spLocks noChangeArrowheads="1"/>
          </p:cNvSpPr>
          <p:nvPr/>
        </p:nvSpPr>
        <p:spPr bwMode="auto">
          <a:xfrm flipV="1">
            <a:off x="414474" y="-8108723"/>
            <a:ext cx="1788944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(Mallorie,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37D6E-45A5-AC4C-BF94-392EE534B63D}"/>
              </a:ext>
            </a:extLst>
          </p:cNvPr>
          <p:cNvSpPr txBox="1">
            <a:spLocks/>
          </p:cNvSpPr>
          <p:nvPr/>
        </p:nvSpPr>
        <p:spPr>
          <a:xfrm>
            <a:off x="7467600" y="601064"/>
            <a:ext cx="3352800" cy="663204"/>
          </a:xfrm>
          <a:prstGeom prst="rect">
            <a:avLst/>
          </a:prstGeom>
        </p:spPr>
        <p:txBody>
          <a:bodyPr>
            <a:normAutofit fontScale="975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Literature Review</a:t>
            </a:r>
          </a:p>
        </p:txBody>
      </p:sp>
      <p:sp>
        <p:nvSpPr>
          <p:cNvPr id="5" name="TextBox 4">
            <a:extLst>
              <a:ext uri="{FF2B5EF4-FFF2-40B4-BE49-F238E27FC236}">
                <a16:creationId xmlns:a16="http://schemas.microsoft.com/office/drawing/2014/main" id="{D93B19B3-1B2A-3A9B-D0BF-CF1FBC150D74}"/>
              </a:ext>
            </a:extLst>
          </p:cNvPr>
          <p:cNvSpPr txBox="1"/>
          <p:nvPr/>
        </p:nvSpPr>
        <p:spPr>
          <a:xfrm>
            <a:off x="571500" y="1866900"/>
            <a:ext cx="17145000" cy="7487434"/>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US" altLang="en-US" sz="2000" dirty="0">
                <a:latin typeface="Arial" panose="020B0604020202020204" pitchFamily="34" charset="0"/>
              </a:rPr>
              <a:t>Social status has an impact on a person's health; the lower the status, the worse the health. Health disparities are a direct result of social inequality. Initiatives addressing each socioeconomic factor of health are necessary to address health inequities</a:t>
            </a:r>
            <a:r>
              <a:rPr lang="en-US" altLang="en-US" sz="2000" dirty="0">
                <a:latin typeface="Arial" panose="020B0604020202020204" pitchFamily="34" charset="0"/>
                <a:cs typeface="Arial" panose="020B0604020202020204" pitchFamily="34" charset="0"/>
              </a:rPr>
              <a:t>(Marmot, 2010).</a:t>
            </a:r>
            <a:endParaRPr lang="en-US" altLang="en-US" sz="2000" dirty="0">
              <a:latin typeface="Arial" panose="020B0604020202020204" pitchFamily="34" charset="0"/>
            </a:endParaRP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Socioeconomic status (SES) is a reliable indicator of a wide range of psychological outcomes and includes opportunities and quality-of-life characteristics that people in society have access to</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Psychological Association, 2025).</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People are more prone to mental health problems living in poor social settings</a:t>
            </a:r>
            <a:r>
              <a:rPr lang="en-US" altLang="en-US" sz="2000" dirty="0">
                <a:latin typeface="Arial" panose="020B0604020202020204" pitchFamily="34" charset="0"/>
                <a:cs typeface="Arial" panose="020B0604020202020204" pitchFamily="34" charset="0"/>
              </a:rPr>
              <a:t>(Kirkbride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2024).</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The experiences of acute psychiatric hospital patients provide compelling evidence that socioeconomic status (SES) affects the onset of mental illness both directly and indirectly through its correlation with adverse, financially stressed situations among lower income groups</a:t>
            </a:r>
            <a:r>
              <a:rPr lang="en-US" altLang="en-US" sz="2000" dirty="0">
                <a:latin typeface="Arial" panose="020B0604020202020204" pitchFamily="34" charset="0"/>
                <a:cs typeface="Arial" panose="020B0604020202020204" pitchFamily="34" charset="0"/>
              </a:rPr>
              <a:t>(Hudson, 2005).</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It is clear that poverty and mental health are related. Low-income groups are more prone than high-income groups to suffer from mental health problems, particularly severe and ongoing ones. Poverty in the UK is defined as having a household budget that is less than 60% of the median national income and insufficient money to cover basic expenses </a:t>
            </a:r>
            <a:r>
              <a:rPr lang="en-US" altLang="en-US" sz="2000" dirty="0">
                <a:latin typeface="Arial" panose="020B0604020202020204" pitchFamily="34" charset="0"/>
                <a:cs typeface="Arial" panose="020B0604020202020204" pitchFamily="34" charset="0"/>
              </a:rPr>
              <a:t>(Boardman, Dogra and Hindley, 2015).</a:t>
            </a:r>
            <a:endParaRPr lang="en-US" altLang="en-US" sz="2000" dirty="0">
              <a:latin typeface="Arial" panose="020B0604020202020204" pitchFamily="34" charset="0"/>
            </a:endParaRP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Having a job is no longer a way to escape poverty, as 40% of those in poverty are employed</a:t>
            </a:r>
            <a:r>
              <a:rPr lang="en-US" altLang="en-US" sz="2000" dirty="0">
                <a:latin typeface="Arial" panose="020B0604020202020204" pitchFamily="34" charset="0"/>
                <a:cs typeface="Arial" panose="020B0604020202020204" pitchFamily="34" charset="0"/>
              </a:rPr>
              <a:t>(Boardman, Dogra and Hindley, 2015).</a:t>
            </a:r>
          </a:p>
          <a:p>
            <a:pPr marL="285750" indent="-285750">
              <a:lnSpc>
                <a:spcPct val="200000"/>
              </a:lnSpc>
              <a:buFont typeface="Arial" panose="020B0604020202020204" pitchFamily="34" charset="0"/>
              <a:buChar char="•"/>
            </a:pPr>
            <a:endParaRPr lang="en-US" altLang="en-US" sz="24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C6969028-06BE-CA0A-6A15-58DEF89A456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A3185627-6A42-5D4D-80E2-FDD4CEB15E6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1A44BCCC-90B5-21B1-A13E-9342DAA5D7E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8">
            <a:extLst>
              <a:ext uri="{FF2B5EF4-FFF2-40B4-BE49-F238E27FC236}">
                <a16:creationId xmlns:a16="http://schemas.microsoft.com/office/drawing/2014/main" id="{03BC01B5-D9D2-CFD3-7346-236DF882B70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9">
            <a:extLst>
              <a:ext uri="{FF2B5EF4-FFF2-40B4-BE49-F238E27FC236}">
                <a16:creationId xmlns:a16="http://schemas.microsoft.com/office/drawing/2014/main" id="{2304A539-C5C5-7CA4-2CED-7C199EF473F9}"/>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5814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947BF0-F38C-A597-6350-C2107AE92C47}"/>
              </a:ext>
            </a:extLst>
          </p:cNvPr>
          <p:cNvSpPr txBox="1"/>
          <p:nvPr/>
        </p:nvSpPr>
        <p:spPr>
          <a:xfrm>
            <a:off x="1143000" y="1333500"/>
            <a:ext cx="16002000" cy="7999049"/>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US" altLang="en-US" sz="2000" dirty="0">
                <a:latin typeface="Arial" panose="020B0604020202020204" pitchFamily="34" charset="0"/>
              </a:rPr>
              <a:t>Approximately 6% of the working-age population in the UK suffers from poor mental health, which is a significant financial burden. The economic and health repercussions of failing to prevent adults, especially women and those with the least amount of education, from sliding below the poverty line must be taken into account by policymakers</a:t>
            </a:r>
            <a:r>
              <a:rPr lang="en-US" altLang="en-US" sz="2000" dirty="0">
                <a:latin typeface="Arial" panose="020B0604020202020204" pitchFamily="34" charset="0"/>
                <a:cs typeface="Arial" panose="020B0604020202020204" pitchFamily="34" charset="0"/>
              </a:rPr>
              <a:t>(Thomson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2022).</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People's health opportunities and, consequently, their risk of illness are defined by their social and economic circumstances. For the sake of justice, the majority of both developed and developing nations seek to lessen these disparities so that everyone, regardless of socioeconomic background, has equal opportunity</a:t>
            </a:r>
            <a:r>
              <a:rPr lang="en-US" altLang="en-US" sz="2000" dirty="0">
                <a:latin typeface="Arial" panose="020B0604020202020204" pitchFamily="34" charset="0"/>
                <a:cs typeface="Arial" panose="020B0604020202020204" pitchFamily="34" charset="0"/>
              </a:rPr>
              <a:t>(Hashmi, Alam and Gow, 2024).</a:t>
            </a:r>
            <a:endParaRPr lang="en-US" altLang="en-US" sz="2000" dirty="0">
              <a:latin typeface="Arial" panose="020B0604020202020204" pitchFamily="34" charset="0"/>
            </a:endParaRP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Therefore, it is crucial to comprehend how to evaluate and </a:t>
            </a:r>
            <a:r>
              <a:rPr lang="en-GB" sz="2000" noProof="0" dirty="0">
                <a:latin typeface="Arial" panose="020B0604020202020204" pitchFamily="34" charset="0"/>
              </a:rPr>
              <a:t>analyse</a:t>
            </a:r>
            <a:r>
              <a:rPr lang="en-US" altLang="en-US" sz="2000" dirty="0">
                <a:latin typeface="Arial" panose="020B0604020202020204" pitchFamily="34" charset="0"/>
              </a:rPr>
              <a:t> the primary factors that contribute to socioeconomic health disparities throughout time in order to develop policy measures meant to lessen them. In response to increasing pressure to reduce health disparities, the European Commission and the US Centers for Disease Control have refocused on socioeconomic health inequalities (</a:t>
            </a:r>
            <a:r>
              <a:rPr lang="en-US" altLang="en-US" sz="2000" dirty="0">
                <a:latin typeface="Arial" panose="020B0604020202020204" pitchFamily="34" charset="0"/>
                <a:cs typeface="Arial" panose="020B0604020202020204" pitchFamily="34" charset="0"/>
              </a:rPr>
              <a:t>European Commission , 2013).</a:t>
            </a:r>
            <a:r>
              <a:rPr lang="en-US" altLang="en-US" sz="2000" dirty="0">
                <a:latin typeface="Arial" panose="020B0604020202020204" pitchFamily="34" charset="0"/>
              </a:rPr>
              <a:t> </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Action to reach and assist particular groups that experience significant exclusion and disadvantage should be a part of any effort to improve results. To address social variables and lessen inequities, commissioners and providers should cooperate and interact with their system partners and individuals who have lived experience </a:t>
            </a:r>
            <a:r>
              <a:rPr lang="en-US" altLang="en-US" sz="2000" dirty="0">
                <a:latin typeface="Arial" panose="020B0604020202020204" pitchFamily="34" charset="0"/>
                <a:cs typeface="Arial" panose="020B0604020202020204" pitchFamily="34" charset="0"/>
              </a:rPr>
              <a:t>(Public Health England, 2018).</a:t>
            </a:r>
            <a:endParaRPr lang="en-US" altLang="en-US" sz="2000" dirty="0">
              <a:latin typeface="Arial" panose="020B0604020202020204" pitchFamily="34" charset="0"/>
            </a:endParaRPr>
          </a:p>
        </p:txBody>
      </p:sp>
      <p:sp>
        <p:nvSpPr>
          <p:cNvPr id="4" name="Title 1">
            <a:extLst>
              <a:ext uri="{FF2B5EF4-FFF2-40B4-BE49-F238E27FC236}">
                <a16:creationId xmlns:a16="http://schemas.microsoft.com/office/drawing/2014/main" id="{73969CFC-2EFA-DDA5-0A08-370E01099CE2}"/>
              </a:ext>
            </a:extLst>
          </p:cNvPr>
          <p:cNvSpPr txBox="1">
            <a:spLocks/>
          </p:cNvSpPr>
          <p:nvPr/>
        </p:nvSpPr>
        <p:spPr>
          <a:xfrm>
            <a:off x="838200" y="342900"/>
            <a:ext cx="4648200" cy="663204"/>
          </a:xfrm>
          <a:prstGeom prst="rect">
            <a:avLst/>
          </a:prstGeom>
        </p:spPr>
        <p:txBody>
          <a:bodyPr>
            <a:normAutofit fontScale="900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Literature Review(Continued)</a:t>
            </a:r>
          </a:p>
        </p:txBody>
      </p:sp>
    </p:spTree>
    <p:extLst>
      <p:ext uri="{BB962C8B-B14F-4D97-AF65-F5344CB8AC3E}">
        <p14:creationId xmlns:p14="http://schemas.microsoft.com/office/powerpoint/2010/main" val="1112715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3" name="Freeform 3"/>
          <p:cNvSpPr/>
          <p:nvPr/>
        </p:nvSpPr>
        <p:spPr>
          <a:xfrm>
            <a:off x="228600" y="7734300"/>
            <a:ext cx="2293620" cy="2293620"/>
          </a:xfrm>
          <a:custGeom>
            <a:avLst/>
            <a:gdLst/>
            <a:ahLst/>
            <a:cxnLst/>
            <a:rect l="l" t="t" r="r" b="b"/>
            <a:pathLst>
              <a:path w="2293620" h="2293620">
                <a:moveTo>
                  <a:pt x="0" y="0"/>
                </a:moveTo>
                <a:lnTo>
                  <a:pt x="2293620" y="0"/>
                </a:lnTo>
                <a:lnTo>
                  <a:pt x="2293620" y="2293620"/>
                </a:lnTo>
                <a:lnTo>
                  <a:pt x="0" y="22936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6" name="Freeform 16"/>
          <p:cNvSpPr/>
          <p:nvPr/>
        </p:nvSpPr>
        <p:spPr>
          <a:xfrm>
            <a:off x="17275940"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8" name="Group 18"/>
          <p:cNvGrpSpPr/>
          <p:nvPr/>
        </p:nvGrpSpPr>
        <p:grpSpPr>
          <a:xfrm>
            <a:off x="1219200" y="9796884"/>
            <a:ext cx="40903" cy="4090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20" name="TextBox 20"/>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4" name="TextBox 24"/>
          <p:cNvSpPr txBox="1"/>
          <p:nvPr/>
        </p:nvSpPr>
        <p:spPr>
          <a:xfrm>
            <a:off x="1752600" y="1790700"/>
            <a:ext cx="15925800" cy="6533327"/>
          </a:xfrm>
          <a:prstGeom prst="rect">
            <a:avLst/>
          </a:prstGeom>
        </p:spPr>
        <p:txBody>
          <a:bodyPr wrap="square" lIns="0" tIns="0" rIns="0" bIns="0" rtlCol="0" anchor="t">
            <a:spAutoFit/>
          </a:bodyPr>
          <a:lstStyle/>
          <a:p>
            <a:pPr marL="285750" lvl="0" indent="-285750" eaLnBrk="0" fontAlgn="base" hangingPunct="0">
              <a:lnSpc>
                <a:spcPct val="2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Socioeconomic status has a huge impact on health outcomes.</a:t>
            </a:r>
          </a:p>
          <a:p>
            <a:pPr marL="285750" lvl="0" indent="-285750" eaLnBrk="0" fontAlgn="base" hangingPunct="0">
              <a:lnSpc>
                <a:spcPct val="2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Individuals who are exposed to more </a:t>
            </a:r>
            <a:r>
              <a:rPr lang="en-GB" sz="2400" noProof="0" dirty="0">
                <a:latin typeface="Arial" panose="020B0604020202020204" pitchFamily="34" charset="0"/>
              </a:rPr>
              <a:t>unfavourable</a:t>
            </a:r>
            <a:r>
              <a:rPr lang="en-US" altLang="en-US" sz="2400" dirty="0">
                <a:latin typeface="Arial" panose="020B0604020202020204" pitchFamily="34" charset="0"/>
              </a:rPr>
              <a:t> social situations are more likely to experience poor mental health throughout their lives.</a:t>
            </a:r>
          </a:p>
          <a:p>
            <a:pPr marL="285750" lvl="0" indent="-285750" eaLnBrk="0" fontAlgn="base" hangingPunct="0">
              <a:lnSpc>
                <a:spcPct val="2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Despite initiatives from healthcare systems in UK like NHS Long Term Plan, there are still barriers to overcome challenges of mental health in low socio-economic groups.</a:t>
            </a:r>
          </a:p>
          <a:p>
            <a:pPr marL="285750" lvl="0" indent="-285750" eaLnBrk="0" fontAlgn="base" hangingPunct="0">
              <a:lnSpc>
                <a:spcPct val="2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Exploring these factors is crucial to understand how to target these disparities to form a just and equal society that is healthy and productive.</a:t>
            </a:r>
          </a:p>
          <a:p>
            <a:pPr marL="285750" lvl="0" indent="-285750" eaLnBrk="0" fontAlgn="base" hangingPunct="0">
              <a:lnSpc>
                <a:spcPct val="2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This research will provide insight how low socioeconomic status influence mental health and suggest evidence-based interventions for promoting mental well being among low socioeconomic groups.</a:t>
            </a:r>
          </a:p>
        </p:txBody>
      </p:sp>
      <p:sp>
        <p:nvSpPr>
          <p:cNvPr id="27" name="Title 1">
            <a:extLst>
              <a:ext uri="{FF2B5EF4-FFF2-40B4-BE49-F238E27FC236}">
                <a16:creationId xmlns:a16="http://schemas.microsoft.com/office/drawing/2014/main" id="{5BF942A1-C5E6-03D8-B576-6C0CB0C7AFEB}"/>
              </a:ext>
            </a:extLst>
          </p:cNvPr>
          <p:cNvSpPr txBox="1">
            <a:spLocks/>
          </p:cNvSpPr>
          <p:nvPr/>
        </p:nvSpPr>
        <p:spPr>
          <a:xfrm>
            <a:off x="7162800" y="876300"/>
            <a:ext cx="3352800" cy="663204"/>
          </a:xfrm>
          <a:prstGeom prst="rect">
            <a:avLst/>
          </a:prstGeom>
        </p:spPr>
        <p:txBody>
          <a:bodyPr>
            <a:normAutofit fontScale="975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gn="ctr"/>
            <a:r>
              <a:rPr lang="en-US" sz="2800" b="1" dirty="0">
                <a:latin typeface="Arial" panose="020B0604020202020204" pitchFamily="34" charset="0"/>
                <a:cs typeface="Arial" panose="020B0604020202020204" pitchFamily="34" charset="0"/>
              </a:rPr>
              <a:t>Rationale</a:t>
            </a:r>
            <a:endParaRPr lang="en-GB" sz="2800" b="1"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17" name="Freeform 17"/>
          <p:cNvSpPr/>
          <p:nvPr/>
        </p:nvSpPr>
        <p:spPr>
          <a:xfrm rot="-5400000">
            <a:off x="398552"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9" name="Group 19"/>
          <p:cNvGrpSpPr/>
          <p:nvPr/>
        </p:nvGrpSpPr>
        <p:grpSpPr>
          <a:xfrm>
            <a:off x="1219200" y="9796884"/>
            <a:ext cx="40903" cy="4090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21" name="TextBox 21"/>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5" name="TextBox 25"/>
          <p:cNvSpPr txBox="1"/>
          <p:nvPr/>
        </p:nvSpPr>
        <p:spPr>
          <a:xfrm>
            <a:off x="2927691" y="4338757"/>
            <a:ext cx="5070552" cy="1722120"/>
          </a:xfrm>
          <a:prstGeom prst="rect">
            <a:avLst/>
          </a:prstGeom>
        </p:spPr>
        <p:txBody>
          <a:bodyPr lIns="0" tIns="0" rIns="0" bIns="0" rtlCol="0" anchor="t">
            <a:spAutoFit/>
          </a:bodyPr>
          <a:lstStyle/>
          <a:p>
            <a:pPr algn="just">
              <a:lnSpc>
                <a:spcPts val="2700"/>
              </a:lnSpc>
            </a:pPr>
            <a:r>
              <a:rPr lang="en-US" sz="1800" dirty="0">
                <a:solidFill>
                  <a:srgbClr val="FFFFFF"/>
                </a:solidFill>
                <a:latin typeface="Poppins"/>
                <a:ea typeface="Poppins"/>
                <a:cs typeface="Poppins"/>
                <a:sym typeface="Poppins"/>
              </a:rPr>
              <a:t>Routine screenings help spot health problems early, often before symptoms appear. Early detection increases the chances of effective treatment and reduces long-term risks.</a:t>
            </a:r>
          </a:p>
        </p:txBody>
      </p:sp>
      <p:sp>
        <p:nvSpPr>
          <p:cNvPr id="2" name="TextBox 1">
            <a:extLst>
              <a:ext uri="{FF2B5EF4-FFF2-40B4-BE49-F238E27FC236}">
                <a16:creationId xmlns:a16="http://schemas.microsoft.com/office/drawing/2014/main" id="{0463B933-9E17-09D7-92BB-AA03077D7536}"/>
              </a:ext>
            </a:extLst>
          </p:cNvPr>
          <p:cNvSpPr txBox="1"/>
          <p:nvPr/>
        </p:nvSpPr>
        <p:spPr>
          <a:xfrm>
            <a:off x="720023" y="7696123"/>
            <a:ext cx="16528472" cy="21936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200000"/>
              </a:lnSpc>
            </a:pPr>
            <a:r>
              <a:rPr lang="en-US" sz="2400" b="1" dirty="0">
                <a:latin typeface="Arial" panose="020B0604020202020204" pitchFamily="34" charset="0"/>
                <a:ea typeface="Poppins Bold"/>
                <a:cs typeface="Arial" panose="020B0604020202020204" pitchFamily="34" charset="0"/>
                <a:sym typeface="Poppins Bold"/>
              </a:rPr>
              <a:t>Research Question</a:t>
            </a:r>
          </a:p>
          <a:p>
            <a:pPr algn="ctr">
              <a:lnSpc>
                <a:spcPct val="200000"/>
              </a:lnSpc>
            </a:pPr>
            <a:r>
              <a:rPr lang="en-US" sz="2400" dirty="0">
                <a:latin typeface="Arial" panose="020B0604020202020204" pitchFamily="34" charset="0"/>
                <a:cs typeface="Arial" panose="020B0604020202020204" pitchFamily="34" charset="0"/>
              </a:rPr>
              <a:t>What are the impacts of low socioeconomic status on the prevalence and severity of mental health issues among people in the UK?</a:t>
            </a:r>
          </a:p>
        </p:txBody>
      </p:sp>
      <p:sp>
        <p:nvSpPr>
          <p:cNvPr id="11" name="Title 1">
            <a:extLst>
              <a:ext uri="{FF2B5EF4-FFF2-40B4-BE49-F238E27FC236}">
                <a16:creationId xmlns:a16="http://schemas.microsoft.com/office/drawing/2014/main" id="{CB10C434-ECE3-0515-04F1-A9CDE6C090BB}"/>
              </a:ext>
            </a:extLst>
          </p:cNvPr>
          <p:cNvSpPr txBox="1">
            <a:spLocks/>
          </p:cNvSpPr>
          <p:nvPr/>
        </p:nvSpPr>
        <p:spPr>
          <a:xfrm>
            <a:off x="4850611" y="275234"/>
            <a:ext cx="8267296" cy="60313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Research Aims &amp; Objectives</a:t>
            </a:r>
          </a:p>
        </p:txBody>
      </p:sp>
      <p:sp>
        <p:nvSpPr>
          <p:cNvPr id="12" name="TextBox 11">
            <a:extLst>
              <a:ext uri="{FF2B5EF4-FFF2-40B4-BE49-F238E27FC236}">
                <a16:creationId xmlns:a16="http://schemas.microsoft.com/office/drawing/2014/main" id="{F968D635-38C9-2D9C-B303-0794416F9A8B}"/>
              </a:ext>
            </a:extLst>
          </p:cNvPr>
          <p:cNvSpPr txBox="1"/>
          <p:nvPr/>
        </p:nvSpPr>
        <p:spPr>
          <a:xfrm>
            <a:off x="398552" y="1008298"/>
            <a:ext cx="17356048" cy="6256328"/>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Aim</a:t>
            </a:r>
          </a:p>
          <a:p>
            <a:pPr algn="ctr">
              <a:lnSpc>
                <a:spcPct val="200000"/>
              </a:lnSpc>
            </a:pPr>
            <a:r>
              <a:rPr lang="en-US" sz="2400" dirty="0">
                <a:latin typeface="Arial" panose="020B0604020202020204" pitchFamily="34" charset="0"/>
                <a:cs typeface="Arial" panose="020B0604020202020204" pitchFamily="34" charset="0"/>
              </a:rPr>
              <a:t>To evaluate the impact of Socioeconomic Status(SES) on mental health of people across UK, focusing on barriers, inequalities and potential interventions to equitable access for wellbeing.</a:t>
            </a:r>
          </a:p>
          <a:p>
            <a:pPr algn="ctr">
              <a:lnSpc>
                <a:spcPct val="200000"/>
              </a:lnSpc>
            </a:pPr>
            <a:r>
              <a:rPr lang="en-US" sz="2400" b="1" dirty="0">
                <a:latin typeface="Arial" panose="020B0604020202020204" pitchFamily="34" charset="0"/>
                <a:cs typeface="Arial" panose="020B0604020202020204" pitchFamily="34" charset="0"/>
              </a:rPr>
              <a:t>Objectives:</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Evaluate the existing evidence of research and government reports on the connection between poor mental health and low socioeconomic level. </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Determine the economic disparities, social characteristics, and poverty among people in UK and how these factors impact mental health.</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Recommend policies and interventions to the appropriate authorities in order to satisfy the need for a just and equal society.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15" name="AutoShape 15"/>
          <p:cNvSpPr/>
          <p:nvPr/>
        </p:nvSpPr>
        <p:spPr>
          <a:xfrm flipH="1" flipV="1">
            <a:off x="15585290" y="3469188"/>
            <a:ext cx="1523030" cy="0"/>
          </a:xfrm>
          <a:prstGeom prst="line">
            <a:avLst/>
          </a:prstGeom>
          <a:ln w="38100" cap="flat">
            <a:solidFill>
              <a:srgbClr val="FFFFFF"/>
            </a:solidFill>
            <a:prstDash val="solid"/>
            <a:headEnd type="none" w="sm" len="sm"/>
            <a:tailEnd type="arrow" w="med" len="sm"/>
          </a:ln>
        </p:spPr>
        <p:txBody>
          <a:bodyPr/>
          <a:lstStyle/>
          <a:p>
            <a:endParaRPr lang="en-GB"/>
          </a:p>
        </p:txBody>
      </p:sp>
      <p:sp>
        <p:nvSpPr>
          <p:cNvPr id="16" name="Freeform 16"/>
          <p:cNvSpPr/>
          <p:nvPr/>
        </p:nvSpPr>
        <p:spPr>
          <a:xfrm>
            <a:off x="17275940"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8" name="Group 18"/>
          <p:cNvGrpSpPr/>
          <p:nvPr/>
        </p:nvGrpSpPr>
        <p:grpSpPr>
          <a:xfrm>
            <a:off x="1219200" y="9796884"/>
            <a:ext cx="40903" cy="4090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20" name="TextBox 20"/>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6" name="Title 1">
            <a:extLst>
              <a:ext uri="{FF2B5EF4-FFF2-40B4-BE49-F238E27FC236}">
                <a16:creationId xmlns:a16="http://schemas.microsoft.com/office/drawing/2014/main" id="{01DDB7E1-12BA-71EC-DC31-7C661ACED7A2}"/>
              </a:ext>
            </a:extLst>
          </p:cNvPr>
          <p:cNvSpPr txBox="1">
            <a:spLocks/>
          </p:cNvSpPr>
          <p:nvPr/>
        </p:nvSpPr>
        <p:spPr>
          <a:xfrm>
            <a:off x="5410200" y="702749"/>
            <a:ext cx="7307551" cy="584550"/>
          </a:xfrm>
          <a:prstGeom prst="rect">
            <a:avLst/>
          </a:prstGeom>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r>
              <a:rPr lang="en-US" sz="2800" b="1" dirty="0">
                <a:latin typeface="Arial" panose="020B0604020202020204" pitchFamily="34" charset="0"/>
                <a:cs typeface="Arial" panose="020B0604020202020204" pitchFamily="34" charset="0"/>
              </a:rPr>
              <a:t>Methodology And Ethical Consideration</a:t>
            </a:r>
            <a:endParaRPr lang="en-GB" sz="2800" b="1"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D713587E-7B81-8B45-4A92-84C22CB3AB85}"/>
              </a:ext>
            </a:extLst>
          </p:cNvPr>
          <p:cNvSpPr txBox="1"/>
          <p:nvPr/>
        </p:nvSpPr>
        <p:spPr>
          <a:xfrm>
            <a:off x="643875" y="1564162"/>
            <a:ext cx="16840199" cy="7999049"/>
          </a:xfrm>
          <a:prstGeom prst="rect">
            <a:avLst/>
          </a:prstGeom>
          <a:noFill/>
        </p:spPr>
        <p:txBody>
          <a:bodyPr wrap="square">
            <a:spAutoFit/>
          </a:bodyPr>
          <a:lstStyle/>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Design: </a:t>
            </a:r>
            <a:r>
              <a:rPr kumimoji="0" lang="en-US" altLang="en-US" sz="2000" b="0" i="0" u="none" strike="noStrike" cap="none" normalizeH="0" baseline="0" dirty="0">
                <a:ln>
                  <a:noFill/>
                </a:ln>
                <a:solidFill>
                  <a:schemeClr val="tx1"/>
                </a:solidFill>
                <a:effectLst/>
                <a:latin typeface="Arial" panose="020B0604020202020204" pitchFamily="34" charset="0"/>
              </a:rPr>
              <a:t>Systematic Literature Review (SLR)</a:t>
            </a: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Database Sources:  </a:t>
            </a:r>
            <a:r>
              <a:rPr kumimoji="0" lang="en-US" altLang="en-US" sz="2000" b="0" i="0" u="none" strike="noStrike" cap="none" normalizeH="0" baseline="0" dirty="0">
                <a:ln>
                  <a:noFill/>
                </a:ln>
                <a:solidFill>
                  <a:schemeClr val="tx1"/>
                </a:solidFill>
                <a:effectLst/>
                <a:latin typeface="Arial" panose="020B0604020202020204" pitchFamily="34" charset="0"/>
              </a:rPr>
              <a:t>University Library Catalogue, Google Scholar, PubMed, Scopus, Elsevier, JSTOR, and EBSCO.</a:t>
            </a:r>
          </a:p>
          <a:p>
            <a:pPr marL="0" marR="0" lvl="0" indent="0" algn="l" defTabSz="914400" rtl="0" eaLnBrk="0" fontAlgn="base" latinLnBrk="0" hangingPunct="0">
              <a:lnSpc>
                <a:spcPct val="200000"/>
              </a:lnSpc>
              <a:spcBef>
                <a:spcPct val="0"/>
              </a:spcBef>
              <a:spcAft>
                <a:spcPct val="0"/>
              </a:spcAft>
              <a:buClrTx/>
              <a:buSzTx/>
              <a:buFontTx/>
              <a:buNone/>
              <a:tabLst/>
            </a:pP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1" i="0" u="none" strike="noStrike" cap="none" normalizeH="0" baseline="0" dirty="0">
                <a:ln>
                  <a:noFill/>
                </a:ln>
                <a:solidFill>
                  <a:schemeClr val="tx1"/>
                </a:solidFill>
                <a:effectLst/>
                <a:latin typeface="Arial" panose="020B0604020202020204" pitchFamily="34" charset="0"/>
              </a:rPr>
              <a:t>Keywords:  </a:t>
            </a:r>
            <a:r>
              <a:rPr kumimoji="0" lang="en-US" altLang="en-US" sz="2000" b="0" i="0" u="none" strike="noStrike" cap="none" normalizeH="0" baseline="0" dirty="0">
                <a:ln>
                  <a:noFill/>
                </a:ln>
                <a:solidFill>
                  <a:schemeClr val="tx1"/>
                </a:solidFill>
                <a:effectLst/>
                <a:latin typeface="Arial" panose="020B0604020202020204" pitchFamily="34" charset="0"/>
              </a:rPr>
              <a:t>Adults, UK, Mental Health, Socioeconomic Status, and the Impact of Poverty Using Boolean operators and/or and nesting approach. </a:t>
            </a:r>
          </a:p>
          <a:p>
            <a:pPr marL="0" marR="0" lvl="0" indent="0" algn="l" defTabSz="914400" rtl="0" eaLnBrk="0" fontAlgn="base" latinLnBrk="0" hangingPunct="0">
              <a:lnSpc>
                <a:spcPct val="200000"/>
              </a:lnSpc>
              <a:spcBef>
                <a:spcPct val="0"/>
              </a:spcBef>
              <a:spcAft>
                <a:spcPct val="0"/>
              </a:spcAft>
              <a:buClrTx/>
              <a:buSzTx/>
              <a:buFontTx/>
              <a:buNone/>
              <a:tabLst/>
            </a:pP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1" i="0" u="none" strike="noStrike" cap="none" normalizeH="0" baseline="0" dirty="0">
                <a:ln>
                  <a:noFill/>
                </a:ln>
                <a:solidFill>
                  <a:schemeClr val="tx1"/>
                </a:solidFill>
                <a:effectLst/>
                <a:latin typeface="Arial" panose="020B0604020202020204" pitchFamily="34" charset="0"/>
              </a:rPr>
              <a:t>Inclusion Criteria: </a:t>
            </a:r>
            <a:r>
              <a:rPr kumimoji="0" lang="en-US" altLang="en-US" sz="2000" b="0" i="0" u="none" strike="noStrike" cap="none" normalizeH="0" baseline="0" dirty="0">
                <a:ln>
                  <a:noFill/>
                </a:ln>
                <a:solidFill>
                  <a:schemeClr val="tx1"/>
                </a:solidFill>
                <a:effectLst/>
                <a:latin typeface="Arial" panose="020B0604020202020204" pitchFamily="34" charset="0"/>
              </a:rPr>
              <a:t>Research conducted in the UK between 2010 and 2025, in English.</a:t>
            </a:r>
          </a:p>
          <a:p>
            <a:pPr marL="0" marR="0" lvl="0" indent="0" algn="l" defTabSz="914400" rtl="0" eaLnBrk="0" fontAlgn="base" latinLnBrk="0" hangingPunct="0">
              <a:lnSpc>
                <a:spcPct val="2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Analysis:</a:t>
            </a:r>
            <a:r>
              <a:rPr kumimoji="0" lang="en-US" altLang="en-US" sz="2000" b="0" i="0" u="none" strike="noStrike" cap="none" normalizeH="0" baseline="0" dirty="0">
                <a:ln>
                  <a:noFill/>
                </a:ln>
                <a:solidFill>
                  <a:schemeClr val="tx1"/>
                </a:solidFill>
                <a:effectLst/>
                <a:latin typeface="Arial" panose="020B0604020202020204" pitchFamily="34" charset="0"/>
              </a:rPr>
              <a:t> Secondary data drawn from published works examining the effects of socioeconomic inequality and disparities in mental health on individuals in the UK. </a:t>
            </a:r>
          </a:p>
          <a:p>
            <a:pPr marL="0" marR="0" lvl="0" indent="0" algn="l" defTabSz="914400" rtl="0" eaLnBrk="0" fontAlgn="base" latinLnBrk="0" hangingPunct="0">
              <a:lnSpc>
                <a:spcPct val="200000"/>
              </a:lnSpc>
              <a:spcBef>
                <a:spcPct val="0"/>
              </a:spcBef>
              <a:spcAft>
                <a:spcPct val="0"/>
              </a:spcAft>
              <a:buClrTx/>
              <a:buSzTx/>
              <a:buFontTx/>
              <a:buNone/>
              <a:tabLst/>
            </a:pP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1" i="0" u="none" strike="noStrike" cap="none" normalizeH="0" baseline="0" dirty="0">
                <a:ln>
                  <a:noFill/>
                </a:ln>
                <a:solidFill>
                  <a:schemeClr val="tx1"/>
                </a:solidFill>
                <a:effectLst/>
                <a:latin typeface="Arial" panose="020B0604020202020204" pitchFamily="34" charset="0"/>
              </a:rPr>
              <a:t>Ethical consideration: </a:t>
            </a:r>
            <a:r>
              <a:rPr kumimoji="0" lang="en-US" altLang="en-US" sz="2000" b="0" i="0" u="none" strike="noStrike" cap="none" normalizeH="0" baseline="0" dirty="0">
                <a:ln>
                  <a:noFill/>
                </a:ln>
                <a:solidFill>
                  <a:schemeClr val="tx1"/>
                </a:solidFill>
                <a:effectLst/>
                <a:latin typeface="Arial" panose="020B0604020202020204" pitchFamily="34" charset="0"/>
              </a:rPr>
              <a:t>Author recognition via appropriate citation of peer-reviewed, reliable sources. Content from credible, peer reviewed studies is included without bias and without endangering any one group or ethnicity.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sp>
        <p:nvSpPr>
          <p:cNvPr id="12" name="Freeform 12"/>
          <p:cNvSpPr/>
          <p:nvPr/>
        </p:nvSpPr>
        <p:spPr>
          <a:xfrm>
            <a:off x="17275940" y="397200"/>
            <a:ext cx="611098" cy="611098"/>
          </a:xfrm>
          <a:custGeom>
            <a:avLst/>
            <a:gdLst/>
            <a:ahLst/>
            <a:cxnLst/>
            <a:rect l="l" t="t" r="r" b="b"/>
            <a:pathLst>
              <a:path w="611098" h="611098">
                <a:moveTo>
                  <a:pt x="0" y="0"/>
                </a:moveTo>
                <a:lnTo>
                  <a:pt x="611098" y="0"/>
                </a:lnTo>
                <a:lnTo>
                  <a:pt x="611098" y="611098"/>
                </a:lnTo>
                <a:lnTo>
                  <a:pt x="0" y="6110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4" name="Group 14"/>
          <p:cNvGrpSpPr/>
          <p:nvPr/>
        </p:nvGrpSpPr>
        <p:grpSpPr>
          <a:xfrm>
            <a:off x="1219200" y="9796884"/>
            <a:ext cx="40903" cy="4090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16" name="TextBox 16"/>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19" name="TextBox 19"/>
          <p:cNvSpPr txBox="1"/>
          <p:nvPr/>
        </p:nvSpPr>
        <p:spPr>
          <a:xfrm>
            <a:off x="1197591" y="2573648"/>
            <a:ext cx="9258300" cy="5444504"/>
          </a:xfrm>
          <a:prstGeom prst="rect">
            <a:avLst/>
          </a:prstGeom>
        </p:spPr>
        <p:txBody>
          <a:bodyPr wrap="square" lIns="0" tIns="0" rIns="0" bIns="0" rtlCol="0" anchor="t">
            <a:spAutoFit/>
          </a:bodyPr>
          <a:lstStyle/>
          <a:p>
            <a:pPr marL="342900" lvl="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The research will contribute to understanding of the ways in which socioeconomic disparities affect people's mental health. </a:t>
            </a:r>
          </a:p>
          <a:p>
            <a:pPr marL="342900" lvl="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By pointing at these barriers, the study can help policymakers, medical professionals, and community workers create focused initiatives by highlighting possible solutions.</a:t>
            </a:r>
          </a:p>
          <a:p>
            <a:pPr marL="342900" lvl="0" indent="-342900"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light of the Marmot Review and the adoption of the NHS Long Term Plan, this study intends to highlight the efforts of the NHS and Public Health Department and the potential results in lowering health disparities throughout the United Kingdom.</a:t>
            </a:r>
          </a:p>
        </p:txBody>
      </p:sp>
      <p:sp>
        <p:nvSpPr>
          <p:cNvPr id="20" name="Title 1">
            <a:extLst>
              <a:ext uri="{FF2B5EF4-FFF2-40B4-BE49-F238E27FC236}">
                <a16:creationId xmlns:a16="http://schemas.microsoft.com/office/drawing/2014/main" id="{AA63743F-8C23-B5EE-0D57-0FB64C5E796E}"/>
              </a:ext>
            </a:extLst>
          </p:cNvPr>
          <p:cNvSpPr txBox="1">
            <a:spLocks/>
          </p:cNvSpPr>
          <p:nvPr/>
        </p:nvSpPr>
        <p:spPr>
          <a:xfrm>
            <a:off x="990600" y="1008298"/>
            <a:ext cx="3101782" cy="56809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Research Impact</a:t>
            </a:r>
          </a:p>
        </p:txBody>
      </p:sp>
      <p:sp>
        <p:nvSpPr>
          <p:cNvPr id="3" name="AutoShape 3" descr="Mental Health Matters: Breaking the Stigma in Healthcare - CLINI INDIA">
            <a:extLst>
              <a:ext uri="{FF2B5EF4-FFF2-40B4-BE49-F238E27FC236}">
                <a16:creationId xmlns:a16="http://schemas.microsoft.com/office/drawing/2014/main" id="{054E9578-6A43-44F2-DC39-FFC006C4F2DC}"/>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E078438-CFA5-7580-F40D-042C96F91839}"/>
              </a:ext>
            </a:extLst>
          </p:cNvPr>
          <p:cNvPicPr>
            <a:picLocks noChangeAspect="1"/>
          </p:cNvPicPr>
          <p:nvPr/>
        </p:nvPicPr>
        <p:blipFill>
          <a:blip r:embed="rId4"/>
          <a:srcRect l="19637" t="8148" r="17641" b="5556"/>
          <a:stretch>
            <a:fillRect/>
          </a:stretch>
        </p:blipFill>
        <p:spPr>
          <a:xfrm>
            <a:off x="11125200" y="666924"/>
            <a:ext cx="6380089" cy="88773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3" name="TextBox 12">
            <a:extLst>
              <a:ext uri="{FF2B5EF4-FFF2-40B4-BE49-F238E27FC236}">
                <a16:creationId xmlns:a16="http://schemas.microsoft.com/office/drawing/2014/main" id="{DE3ED307-F325-4748-0A39-74F2D183064A}"/>
              </a:ext>
            </a:extLst>
          </p:cNvPr>
          <p:cNvSpPr txBox="1"/>
          <p:nvPr/>
        </p:nvSpPr>
        <p:spPr>
          <a:xfrm>
            <a:off x="9601200" y="9395383"/>
            <a:ext cx="21336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Freepik</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FFDFA">
                <a:alpha val="100000"/>
              </a:srgbClr>
            </a:gs>
          </a:gsLst>
          <a:lin ang="5400000"/>
        </a:gradFill>
        <a:effectLst/>
      </p:bgPr>
    </p:bg>
    <p:spTree>
      <p:nvGrpSpPr>
        <p:cNvPr id="1" name=""/>
        <p:cNvGrpSpPr/>
        <p:nvPr/>
      </p:nvGrpSpPr>
      <p:grpSpPr>
        <a:xfrm>
          <a:off x="0" y="0"/>
          <a:ext cx="0" cy="0"/>
          <a:chOff x="0" y="0"/>
          <a:chExt cx="0" cy="0"/>
        </a:xfrm>
      </p:grpSpPr>
      <p:grpSp>
        <p:nvGrpSpPr>
          <p:cNvPr id="17" name="Group 17"/>
          <p:cNvGrpSpPr/>
          <p:nvPr/>
        </p:nvGrpSpPr>
        <p:grpSpPr>
          <a:xfrm>
            <a:off x="1219200" y="9796884"/>
            <a:ext cx="40903" cy="4090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EAD2"/>
            </a:solidFill>
          </p:spPr>
          <p:txBody>
            <a:bodyPr/>
            <a:lstStyle/>
            <a:p>
              <a:endParaRPr lang="en-GB"/>
            </a:p>
          </p:txBody>
        </p:sp>
        <p:sp>
          <p:nvSpPr>
            <p:cNvPr id="19" name="TextBox 19"/>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dirty="0"/>
            </a:p>
          </p:txBody>
        </p:sp>
      </p:grpSp>
      <p:sp>
        <p:nvSpPr>
          <p:cNvPr id="22" name="TextBox 22"/>
          <p:cNvSpPr txBox="1"/>
          <p:nvPr/>
        </p:nvSpPr>
        <p:spPr>
          <a:xfrm>
            <a:off x="1143000" y="6174036"/>
            <a:ext cx="7543612" cy="283210"/>
          </a:xfrm>
          <a:prstGeom prst="rect">
            <a:avLst/>
          </a:prstGeom>
        </p:spPr>
        <p:txBody>
          <a:bodyPr lIns="0" tIns="0" rIns="0" bIns="0" rtlCol="0" anchor="t">
            <a:spAutoFit/>
          </a:bodyPr>
          <a:lstStyle/>
          <a:p>
            <a:pPr algn="l">
              <a:lnSpc>
                <a:spcPts val="2239"/>
              </a:lnSpc>
            </a:pPr>
            <a:r>
              <a:rPr lang="en-US" sz="1599" dirty="0">
                <a:solidFill>
                  <a:srgbClr val="FFFFFF"/>
                </a:solidFill>
                <a:latin typeface="Poppins"/>
                <a:ea typeface="Poppins"/>
                <a:cs typeface="Poppins"/>
                <a:sym typeface="Poppins"/>
              </a:rPr>
              <a:t>The Rise of Preventive Medicine: Catching Illness Before It Starts</a:t>
            </a:r>
          </a:p>
        </p:txBody>
      </p:sp>
      <p:sp>
        <p:nvSpPr>
          <p:cNvPr id="23" name="Title 1">
            <a:extLst>
              <a:ext uri="{FF2B5EF4-FFF2-40B4-BE49-F238E27FC236}">
                <a16:creationId xmlns:a16="http://schemas.microsoft.com/office/drawing/2014/main" id="{26B2031C-6DBE-FC5C-39BD-E10991215669}"/>
              </a:ext>
            </a:extLst>
          </p:cNvPr>
          <p:cNvSpPr txBox="1">
            <a:spLocks/>
          </p:cNvSpPr>
          <p:nvPr/>
        </p:nvSpPr>
        <p:spPr>
          <a:xfrm>
            <a:off x="457200" y="493951"/>
            <a:ext cx="3115778" cy="48412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References </a:t>
            </a:r>
          </a:p>
        </p:txBody>
      </p:sp>
      <p:sp>
        <p:nvSpPr>
          <p:cNvPr id="4" name="TextBox 3">
            <a:extLst>
              <a:ext uri="{FF2B5EF4-FFF2-40B4-BE49-F238E27FC236}">
                <a16:creationId xmlns:a16="http://schemas.microsoft.com/office/drawing/2014/main" id="{E92A4ABC-C295-FADE-B088-75E31EF262CA}"/>
              </a:ext>
            </a:extLst>
          </p:cNvPr>
          <p:cNvSpPr txBox="1"/>
          <p:nvPr/>
        </p:nvSpPr>
        <p:spPr>
          <a:xfrm>
            <a:off x="457200" y="1181100"/>
            <a:ext cx="17373600" cy="846385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Psychological Association (2025) ‘Socioeconomic Status’,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Psychological Association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https://www.apa.org/topics/socioeconomic-status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Boardman, J., Dogra, N. and Hindley, P. (2015) ‘Mental health and poverty in the UK - time for change?’,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BJPsych</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international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12(2), pp. 27–28.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https://doi.org/10.1192/s2056474000000210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Davie, E.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Summary Poverty, economic inequality and mental health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https://www.centreformentalhealth.org.uk/wp-content/uploads/2022/07/CentreforMentalHealth_PovertyMH_Briefing.pdf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Commission (2013)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EN</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COMMISSION STAFF WORKING DOCUMENT Report on health inequalities in the European Union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https://health.ec.europa.eu/system/files/2016-11/report_healthinequalities_swd_2013_328_en_0.pdf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13 October 2025).</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Freepik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awareness concept | Free Vector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Freepik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https://www.freepik.com/free-vector/mental-health-awareness-concept_7775333.htm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12 October 2025).</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£50 million boost for groundbreaking mental health research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https://www.gov.uk/government/news/50-million-boost-for-groundbreaking-mental-health-research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13 October 2025).</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Hashmi, R., Alam, K. and Gow, J. (2024) ‘Socioeconomic mental health disparities and income mobility in Australia: A longitudinal factor decomposition analysis’,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Economic analysis and policy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82, pp. 290–302.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https://doi.org/10.1016/j.eap.2024.03.010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Hudson, C.G. (2005) ‘Socioeconomic Status and Mental Illness: Tests of the Social Causation and Selection Hypotheses.’,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Journal of Orthopsychiatry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75(1), pp. 3–18.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https://doi.org/10.1037/0002-9432.75.1.3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Kirkbride, J.B.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‘The social determinants of mental health and disorder: Evidence, prevention and recommendations’,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Psychiatry : Official Journal of the World Psychiatric Association (WPA)</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23(1), pp. 58–90.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https://doi.org/10.1002/wps.21160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Lakey, K.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socioeconomic status affects mental health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Psyclarity</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Health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https://psyclarityhealth.com/how-socioeconomic-status-affects-mental-health/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Mallorie, S.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Relationship Between Poverty And NHS Services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https://www.kingsfund.org.uk/insight-and-analysis/long-reads/relationship-poverty-nhs-services#poverty-and-difficulties-accessing-health-care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Marmot, M. (2010)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Fair Society, Healthy Lives: the Marmot Review</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Institute of Health Equity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The Marmot Review.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https://www.instituteofhealthequity.org/resources-reports/fair-society-healthy-lives-the-marmot-review/fair-society-healthy-lives-full-report-pdf.pdf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programs concept icon Vector Image on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VectorStock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VectorStock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https://www.vectorstock.com/royalty-free-vector/mental-health-programs-concept-icon-vector-42394213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12 October 2025).</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(2014)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Adult Psychiatric Morbidity Survey - NHS Digital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Digital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https://digital.nhs.uk/data-and-information/publications/statistical/adult-psychiatric-morbidity-survey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(2018)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matters: reducing health inequalities in mental illness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https://www.gov.uk/government/publications/health-matters-reducing-health-inequalities-in-mental-illness/health-matters-reducing-health-inequalities-in-mental-illness#local-actions-to-reduce-inequalities-in-mental-illness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Reiss, F.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‘Socioeconomic status, Stressful Life Situations and Mental Health Problems in Children and Adolescents: Results of the German BELLA cohort-study’,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PLOS One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Edited by K. Hashimoto, 14(3).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https://doi.org/10.1371/journal.pone.0213700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Thomson, R.M.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 ‘Effects of Poverty on Mental Health in the UK working-age population: Causal Analyses of the UK Household Longitudinal Study’,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Epidemiology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52(2).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https://doi.org/10.1093/ije/dyac226</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Warrender, E.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Understanding and predicting the intergenerational transmission of mental illness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Open Access Government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https://www.openaccessgovernment.org/article/understanding-and-predicting-the-intergenerational-transmission-of-mental-illness/182773/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12 October 2025).</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World Health Organization.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https://www.who.int/health-topics/mental-health#tab=tab_2</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2446</Words>
  <Application>Microsoft Office PowerPoint</Application>
  <PresentationFormat>Custom</PresentationFormat>
  <Paragraphs>113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Poppins</vt:lpstr>
      <vt:lpstr>Calibri</vt:lpstr>
      <vt:lpstr>Arial</vt:lpstr>
      <vt:lpstr>Wingdings</vt:lpstr>
      <vt:lpstr>Montserrat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Teal and Blue Modern Medical Presentation</dc:title>
  <dc:creator>Dell</dc:creator>
  <cp:lastModifiedBy>Harsh Pal</cp:lastModifiedBy>
  <cp:revision>8</cp:revision>
  <dcterms:created xsi:type="dcterms:W3CDTF">2006-08-16T00:00:00Z</dcterms:created>
  <dcterms:modified xsi:type="dcterms:W3CDTF">2025-10-13T13:30:01Z</dcterms:modified>
  <dc:identifier>DAG1mvseAzI</dc:identifier>
</cp:coreProperties>
</file>