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7"/>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29"/>
  </p:normalViewPr>
  <p:slideViewPr>
    <p:cSldViewPr snapToGrid="0">
      <p:cViewPr varScale="1">
        <p:scale>
          <a:sx n="78" d="100"/>
          <a:sy n="78" d="100"/>
        </p:scale>
        <p:origin x="420"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14CB9E8-4F55-4A5A-9DB3-E9674587B132}" type="datetimeFigureOut">
              <a:rPr lang="en-IN" smtClean="0"/>
              <a:t>08-07-2026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4975D90-A706-4EEC-ADA3-EF47A6725C96}" type="slidenum">
              <a:rPr lang="en-IN" smtClean="0"/>
              <a:t>‹#›</a:t>
            </a:fld>
            <a:endParaRPr lang="en-IN"/>
          </a:p>
        </p:txBody>
      </p:sp>
    </p:spTree>
    <p:extLst>
      <p:ext uri="{BB962C8B-B14F-4D97-AF65-F5344CB8AC3E}">
        <p14:creationId xmlns:p14="http://schemas.microsoft.com/office/powerpoint/2010/main" val="23914332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Good morning, everyone. I am [Your Name], and today I am going to tell you about my business idea, </a:t>
            </a:r>
            <a:r>
              <a:rPr lang="en-IN" sz="1200" kern="1200" dirty="0" err="1">
                <a:solidFill>
                  <a:schemeClr val="tx1"/>
                </a:solidFill>
                <a:effectLst/>
                <a:latin typeface="+mn-lt"/>
                <a:ea typeface="+mn-ea"/>
                <a:cs typeface="+mn-cs"/>
              </a:rPr>
              <a:t>EcoBite</a:t>
            </a:r>
            <a:r>
              <a:rPr lang="en-IN" sz="1200" kern="1200" dirty="0">
                <a:solidFill>
                  <a:schemeClr val="tx1"/>
                </a:solidFill>
                <a:effectLst/>
                <a:latin typeface="+mn-lt"/>
                <a:ea typeface="+mn-ea"/>
                <a:cs typeface="+mn-cs"/>
              </a:rPr>
              <a:t> Birmingham. </a:t>
            </a:r>
            <a:r>
              <a:rPr lang="en-IN" sz="1200" kern="1200" dirty="0" err="1">
                <a:solidFill>
                  <a:schemeClr val="tx1"/>
                </a:solidFill>
                <a:effectLst/>
                <a:latin typeface="+mn-lt"/>
                <a:ea typeface="+mn-ea"/>
                <a:cs typeface="+mn-cs"/>
              </a:rPr>
              <a:t>EcoBite</a:t>
            </a:r>
            <a:r>
              <a:rPr lang="en-IN" sz="1200" kern="1200" dirty="0">
                <a:solidFill>
                  <a:schemeClr val="tx1"/>
                </a:solidFill>
                <a:effectLst/>
                <a:latin typeface="+mn-lt"/>
                <a:ea typeface="+mn-ea"/>
                <a:cs typeface="+mn-cs"/>
              </a:rPr>
              <a:t> Birmingham is an environmentally friendly, sustainable, healthy meal-prep and take-away company whose goal is to offer healthy and affordable food options to students and young professionals at the university, as well as in the city of Birmingham.</a:t>
            </a:r>
          </a:p>
          <a:p>
            <a:r>
              <a:rPr lang="en-IN" sz="1200" kern="1200" dirty="0">
                <a:solidFill>
                  <a:schemeClr val="tx1"/>
                </a:solidFill>
                <a:effectLst/>
                <a:latin typeface="+mn-lt"/>
                <a:ea typeface="+mn-ea"/>
                <a:cs typeface="+mn-cs"/>
              </a:rPr>
              <a:t>This business aims at eliminating a problem that most youths experience today. People are unable to eat healthy because of the hectic schedules, academic work, and other life and work commitments, hence, depending on unhealthy fast foods. </a:t>
            </a:r>
            <a:r>
              <a:rPr lang="en-IN" sz="1200" kern="1200" dirty="0" err="1">
                <a:solidFill>
                  <a:schemeClr val="tx1"/>
                </a:solidFill>
                <a:effectLst/>
                <a:latin typeface="+mn-lt"/>
                <a:ea typeface="+mn-ea"/>
                <a:cs typeface="+mn-cs"/>
              </a:rPr>
              <a:t>EcoBite</a:t>
            </a:r>
            <a:r>
              <a:rPr lang="en-IN" sz="1200" kern="1200" dirty="0">
                <a:solidFill>
                  <a:schemeClr val="tx1"/>
                </a:solidFill>
                <a:effectLst/>
                <a:latin typeface="+mn-lt"/>
                <a:ea typeface="+mn-ea"/>
                <a:cs typeface="+mn-cs"/>
              </a:rPr>
              <a:t> Birmingham seeks to offer a healthier and more planet-friendly version.</a:t>
            </a:r>
          </a:p>
          <a:p>
            <a:endParaRPr lang="en-IN" dirty="0"/>
          </a:p>
        </p:txBody>
      </p:sp>
      <p:sp>
        <p:nvSpPr>
          <p:cNvPr id="4" name="Slide Number Placeholder 3"/>
          <p:cNvSpPr>
            <a:spLocks noGrp="1"/>
          </p:cNvSpPr>
          <p:nvPr>
            <p:ph type="sldNum" sz="quarter" idx="5"/>
          </p:nvPr>
        </p:nvSpPr>
        <p:spPr/>
        <p:txBody>
          <a:bodyPr/>
          <a:lstStyle/>
          <a:p>
            <a:fld id="{04975D90-A706-4EEC-ADA3-EF47A6725C96}" type="slidenum">
              <a:rPr lang="en-IN" smtClean="0"/>
              <a:t>1</a:t>
            </a:fld>
            <a:endParaRPr lang="en-IN"/>
          </a:p>
        </p:txBody>
      </p:sp>
    </p:spTree>
    <p:extLst>
      <p:ext uri="{BB962C8B-B14F-4D97-AF65-F5344CB8AC3E}">
        <p14:creationId xmlns:p14="http://schemas.microsoft.com/office/powerpoint/2010/main" val="36932673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err="1">
                <a:solidFill>
                  <a:schemeClr val="tx1"/>
                </a:solidFill>
                <a:effectLst/>
                <a:latin typeface="+mn-lt"/>
                <a:ea typeface="+mn-ea"/>
                <a:cs typeface="+mn-cs"/>
              </a:rPr>
              <a:t>EcoBite</a:t>
            </a:r>
            <a:r>
              <a:rPr lang="en-IN" sz="1200" kern="1200" dirty="0">
                <a:solidFill>
                  <a:schemeClr val="tx1"/>
                </a:solidFill>
                <a:effectLst/>
                <a:latin typeface="+mn-lt"/>
                <a:ea typeface="+mn-ea"/>
                <a:cs typeface="+mn-cs"/>
              </a:rPr>
              <a:t> Birmingham is a meal-prep and takeaway restaurant that offers healthy meals in the city of Birmingham, which is situated in the United Kingdom. The young people between the ages of 18 and 35, the gym users, and university students are the main target of the business.</a:t>
            </a:r>
          </a:p>
          <a:p>
            <a:r>
              <a:rPr lang="en-IN" sz="1200" kern="1200" dirty="0">
                <a:solidFill>
                  <a:schemeClr val="tx1"/>
                </a:solidFill>
                <a:effectLst/>
                <a:latin typeface="+mn-lt"/>
                <a:ea typeface="+mn-ea"/>
                <a:cs typeface="+mn-cs"/>
              </a:rPr>
              <a:t>Its menu will consist of healthy food, salads, juices, and nutritious fruits and snacks taken away or delivered online. The business concept was created based on the realization of a rising need for healthy and convenient food among the younger generations.</a:t>
            </a:r>
          </a:p>
          <a:p>
            <a:r>
              <a:rPr lang="en-IN" sz="1200" kern="1200" dirty="0" err="1">
                <a:solidFill>
                  <a:schemeClr val="tx1"/>
                </a:solidFill>
                <a:effectLst/>
                <a:latin typeface="+mn-lt"/>
                <a:ea typeface="+mn-ea"/>
                <a:cs typeface="+mn-cs"/>
              </a:rPr>
              <a:t>EcoBite</a:t>
            </a:r>
            <a:r>
              <a:rPr lang="en-IN" sz="1200" kern="1200" dirty="0">
                <a:solidFill>
                  <a:schemeClr val="tx1"/>
                </a:solidFill>
                <a:effectLst/>
                <a:latin typeface="+mn-lt"/>
                <a:ea typeface="+mn-ea"/>
                <a:cs typeface="+mn-cs"/>
              </a:rPr>
              <a:t> Birmingham is a business model that integrates convenience, affordability, and sustainability. The online delivery apps and social media will also be created to enhance access and convenience for customers within the company.</a:t>
            </a:r>
          </a:p>
          <a:p>
            <a:r>
              <a:rPr lang="en-IN" sz="1200" kern="1200" dirty="0">
                <a:solidFill>
                  <a:schemeClr val="tx1"/>
                </a:solidFill>
                <a:effectLst/>
                <a:latin typeface="+mn-lt"/>
                <a:ea typeface="+mn-ea"/>
                <a:cs typeface="+mn-cs"/>
              </a:rPr>
              <a:t>GOV.UK (2024) has proposed that SMEs are still relevant in the UK economy as they provide opportunities for innovative startup businesses.</a:t>
            </a:r>
            <a:endParaRPr lang="en-IN" dirty="0"/>
          </a:p>
        </p:txBody>
      </p:sp>
      <p:sp>
        <p:nvSpPr>
          <p:cNvPr id="4" name="Slide Number Placeholder 3"/>
          <p:cNvSpPr>
            <a:spLocks noGrp="1"/>
          </p:cNvSpPr>
          <p:nvPr>
            <p:ph type="sldNum" sz="quarter" idx="5"/>
          </p:nvPr>
        </p:nvSpPr>
        <p:spPr/>
        <p:txBody>
          <a:bodyPr/>
          <a:lstStyle/>
          <a:p>
            <a:fld id="{04975D90-A706-4EEC-ADA3-EF47A6725C96}" type="slidenum">
              <a:rPr lang="en-IN" smtClean="0"/>
              <a:t>2</a:t>
            </a:fld>
            <a:endParaRPr lang="en-IN"/>
          </a:p>
        </p:txBody>
      </p:sp>
    </p:spTree>
    <p:extLst>
      <p:ext uri="{BB962C8B-B14F-4D97-AF65-F5344CB8AC3E}">
        <p14:creationId xmlns:p14="http://schemas.microsoft.com/office/powerpoint/2010/main" val="34645085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business idea behind </a:t>
            </a:r>
            <a:r>
              <a:rPr lang="en-IN" sz="1200" kern="1200" dirty="0" err="1">
                <a:solidFill>
                  <a:schemeClr val="tx1"/>
                </a:solidFill>
                <a:effectLst/>
                <a:latin typeface="+mn-lt"/>
                <a:ea typeface="+mn-ea"/>
                <a:cs typeface="+mn-cs"/>
              </a:rPr>
              <a:t>EcoBite</a:t>
            </a:r>
            <a:r>
              <a:rPr lang="en-IN" sz="1200" kern="1200" dirty="0">
                <a:solidFill>
                  <a:schemeClr val="tx1"/>
                </a:solidFill>
                <a:effectLst/>
                <a:latin typeface="+mn-lt"/>
                <a:ea typeface="+mn-ea"/>
                <a:cs typeface="+mn-cs"/>
              </a:rPr>
              <a:t> Birmingham has a chance to succeed since the shopping scenario is evolving. There is an increasing number of health-conscious and environmentally conscious people.</a:t>
            </a:r>
          </a:p>
          <a:p>
            <a:r>
              <a:rPr lang="en-IN" sz="1200" kern="1200" dirty="0">
                <a:solidFill>
                  <a:schemeClr val="tx1"/>
                </a:solidFill>
                <a:effectLst/>
                <a:latin typeface="+mn-lt"/>
                <a:ea typeface="+mn-ea"/>
                <a:cs typeface="+mn-cs"/>
              </a:rPr>
              <a:t>The affordability of the company, coupled with the healthiness and sustainability of the meals, was a unique selling point of </a:t>
            </a:r>
            <a:r>
              <a:rPr lang="en-IN" sz="1200" kern="1200" dirty="0" err="1">
                <a:solidFill>
                  <a:schemeClr val="tx1"/>
                </a:solidFill>
                <a:effectLst/>
                <a:latin typeface="+mn-lt"/>
                <a:ea typeface="+mn-ea"/>
                <a:cs typeface="+mn-cs"/>
              </a:rPr>
              <a:t>EcoBite</a:t>
            </a:r>
            <a:r>
              <a:rPr lang="en-IN" sz="1200" kern="1200" dirty="0">
                <a:solidFill>
                  <a:schemeClr val="tx1"/>
                </a:solidFill>
                <a:effectLst/>
                <a:latin typeface="+mn-lt"/>
                <a:ea typeface="+mn-ea"/>
                <a:cs typeface="+mn-cs"/>
              </a:rPr>
              <a:t> Birmingham. In contrast to most high-priced healthy cafes, </a:t>
            </a:r>
            <a:r>
              <a:rPr lang="en-IN" sz="1200" kern="1200" dirty="0" err="1">
                <a:solidFill>
                  <a:schemeClr val="tx1"/>
                </a:solidFill>
                <a:effectLst/>
                <a:latin typeface="+mn-lt"/>
                <a:ea typeface="+mn-ea"/>
                <a:cs typeface="+mn-cs"/>
              </a:rPr>
              <a:t>EcoBite</a:t>
            </a:r>
            <a:r>
              <a:rPr lang="en-IN" sz="1200" kern="1200" dirty="0">
                <a:solidFill>
                  <a:schemeClr val="tx1"/>
                </a:solidFill>
                <a:effectLst/>
                <a:latin typeface="+mn-lt"/>
                <a:ea typeface="+mn-ea"/>
                <a:cs typeface="+mn-cs"/>
              </a:rPr>
              <a:t> Birmingham will offer low-cost healthy food targeted at students and young professionals.</a:t>
            </a:r>
          </a:p>
          <a:p>
            <a:r>
              <a:rPr lang="en-IN" sz="1200" kern="1200" dirty="0">
                <a:solidFill>
                  <a:schemeClr val="tx1"/>
                </a:solidFill>
                <a:effectLst/>
                <a:latin typeface="+mn-lt"/>
                <a:ea typeface="+mn-ea"/>
                <a:cs typeface="+mn-cs"/>
              </a:rPr>
              <a:t>Biodegradable packaging and food waste minimization efforts, locally sourced ingredients, will be used in running the business. Any additional food at the close of the day will be sold at cheaper rates rather than being thrown away.</a:t>
            </a:r>
          </a:p>
          <a:p>
            <a:r>
              <a:rPr lang="en-IN" sz="1200" kern="1200" dirty="0">
                <a:solidFill>
                  <a:schemeClr val="tx1"/>
                </a:solidFill>
                <a:effectLst/>
                <a:latin typeface="+mn-lt"/>
                <a:ea typeface="+mn-ea"/>
                <a:cs typeface="+mn-cs"/>
              </a:rPr>
              <a:t>According to research provided by Han et al. (2025), the process of sustainable consumer behaviour in the food industry has gained popularity in recent years.</a:t>
            </a:r>
          </a:p>
          <a:p>
            <a:endParaRPr lang="en-IN" dirty="0"/>
          </a:p>
        </p:txBody>
      </p:sp>
      <p:sp>
        <p:nvSpPr>
          <p:cNvPr id="4" name="Slide Number Placeholder 3"/>
          <p:cNvSpPr>
            <a:spLocks noGrp="1"/>
          </p:cNvSpPr>
          <p:nvPr>
            <p:ph type="sldNum" sz="quarter" idx="5"/>
          </p:nvPr>
        </p:nvSpPr>
        <p:spPr/>
        <p:txBody>
          <a:bodyPr/>
          <a:lstStyle/>
          <a:p>
            <a:fld id="{04975D90-A706-4EEC-ADA3-EF47A6725C96}" type="slidenum">
              <a:rPr lang="en-IN" smtClean="0"/>
              <a:t>3</a:t>
            </a:fld>
            <a:endParaRPr lang="en-IN"/>
          </a:p>
        </p:txBody>
      </p:sp>
    </p:spTree>
    <p:extLst>
      <p:ext uri="{BB962C8B-B14F-4D97-AF65-F5344CB8AC3E}">
        <p14:creationId xmlns:p14="http://schemas.microsoft.com/office/powerpoint/2010/main" val="21370545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One of the most significant aspects of </a:t>
            </a:r>
            <a:r>
              <a:rPr lang="en-IN" sz="1200" kern="1200" dirty="0" err="1">
                <a:solidFill>
                  <a:schemeClr val="tx1"/>
                </a:solidFill>
                <a:effectLst/>
                <a:latin typeface="+mn-lt"/>
                <a:ea typeface="+mn-ea"/>
                <a:cs typeface="+mn-cs"/>
              </a:rPr>
              <a:t>EcoBite</a:t>
            </a:r>
            <a:r>
              <a:rPr lang="en-IN" sz="1200" kern="1200" dirty="0">
                <a:solidFill>
                  <a:schemeClr val="tx1"/>
                </a:solidFill>
                <a:effectLst/>
                <a:latin typeface="+mn-lt"/>
                <a:ea typeface="+mn-ea"/>
                <a:cs typeface="+mn-cs"/>
              </a:rPr>
              <a:t> Birmingham is sustainability. The company will also replace the plastic packaging with biodegradable packaging in order to lower environmental pollution.</a:t>
            </a:r>
          </a:p>
          <a:p>
            <a:r>
              <a:rPr lang="en-IN" sz="1200" kern="1200" dirty="0">
                <a:solidFill>
                  <a:schemeClr val="tx1"/>
                </a:solidFill>
                <a:effectLst/>
                <a:latin typeface="+mn-lt"/>
                <a:ea typeface="+mn-ea"/>
                <a:cs typeface="+mn-cs"/>
              </a:rPr>
              <a:t>Local suppliers will also be used in order to decrease local transportation emissions and promote local businesses, in order to have ingredients that are sourced locally.</a:t>
            </a:r>
          </a:p>
          <a:p>
            <a:r>
              <a:rPr lang="en-IN" sz="1200" kern="1200" dirty="0">
                <a:solidFill>
                  <a:schemeClr val="tx1"/>
                </a:solidFill>
                <a:effectLst/>
                <a:latin typeface="+mn-lt"/>
                <a:ea typeface="+mn-ea"/>
                <a:cs typeface="+mn-cs"/>
              </a:rPr>
              <a:t>Food waste reduction is also another crucial mechanism of sustainability. The leftover food at the end of the day, which will not be sold, will be served at reduced prices.</a:t>
            </a:r>
          </a:p>
          <a:p>
            <a:r>
              <a:rPr lang="en-IN" sz="1200" kern="1200" dirty="0" err="1">
                <a:solidFill>
                  <a:schemeClr val="tx1"/>
                </a:solidFill>
                <a:effectLst/>
                <a:latin typeface="+mn-lt"/>
                <a:ea typeface="+mn-ea"/>
                <a:cs typeface="+mn-cs"/>
              </a:rPr>
              <a:t>EcoBite</a:t>
            </a:r>
            <a:r>
              <a:rPr lang="en-IN" sz="1200" kern="1200" dirty="0">
                <a:solidFill>
                  <a:schemeClr val="tx1"/>
                </a:solidFill>
                <a:effectLst/>
                <a:latin typeface="+mn-lt"/>
                <a:ea typeface="+mn-ea"/>
                <a:cs typeface="+mn-cs"/>
              </a:rPr>
              <a:t> Birmingham adheres to the Theory of Triple Bottom Line, which aspires to People, Planet, and Profit.</a:t>
            </a:r>
          </a:p>
          <a:p>
            <a:r>
              <a:rPr lang="en-IN" sz="1200" kern="1200" dirty="0">
                <a:solidFill>
                  <a:schemeClr val="tx1"/>
                </a:solidFill>
                <a:effectLst/>
                <a:latin typeface="+mn-lt"/>
                <a:ea typeface="+mn-ea"/>
                <a:cs typeface="+mn-cs"/>
              </a:rPr>
              <a:t>Troise et al. (2023) say that sustainable business models assist SMEs in coming up with long-term competitive edges.</a:t>
            </a:r>
          </a:p>
          <a:p>
            <a:endParaRPr lang="en-IN" dirty="0"/>
          </a:p>
        </p:txBody>
      </p:sp>
      <p:sp>
        <p:nvSpPr>
          <p:cNvPr id="4" name="Slide Number Placeholder 3"/>
          <p:cNvSpPr>
            <a:spLocks noGrp="1"/>
          </p:cNvSpPr>
          <p:nvPr>
            <p:ph type="sldNum" sz="quarter" idx="5"/>
          </p:nvPr>
        </p:nvSpPr>
        <p:spPr/>
        <p:txBody>
          <a:bodyPr/>
          <a:lstStyle/>
          <a:p>
            <a:fld id="{04975D90-A706-4EEC-ADA3-EF47A6725C96}" type="slidenum">
              <a:rPr lang="en-IN" smtClean="0"/>
              <a:t>4</a:t>
            </a:fld>
            <a:endParaRPr lang="en-IN"/>
          </a:p>
        </p:txBody>
      </p:sp>
    </p:spTree>
    <p:extLst>
      <p:ext uri="{BB962C8B-B14F-4D97-AF65-F5344CB8AC3E}">
        <p14:creationId xmlns:p14="http://schemas.microsoft.com/office/powerpoint/2010/main" val="33433494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err="1">
                <a:solidFill>
                  <a:schemeClr val="tx1"/>
                </a:solidFill>
                <a:effectLst/>
                <a:latin typeface="+mn-lt"/>
                <a:ea typeface="+mn-ea"/>
                <a:cs typeface="+mn-cs"/>
              </a:rPr>
              <a:t>EcoBite</a:t>
            </a:r>
            <a:r>
              <a:rPr lang="en-IN" sz="1200" kern="1200" dirty="0">
                <a:solidFill>
                  <a:schemeClr val="tx1"/>
                </a:solidFill>
                <a:effectLst/>
                <a:latin typeface="+mn-lt"/>
                <a:ea typeface="+mn-ea"/>
                <a:cs typeface="+mn-cs"/>
              </a:rPr>
              <a:t> Birmingham will be a Private Limited Company (also referred to as an Ltd company).</a:t>
            </a:r>
          </a:p>
          <a:p>
            <a:r>
              <a:rPr lang="en-IN" sz="1200" kern="1200" dirty="0">
                <a:solidFill>
                  <a:schemeClr val="tx1"/>
                </a:solidFill>
                <a:effectLst/>
                <a:latin typeface="+mn-lt"/>
                <a:ea typeface="+mn-ea"/>
                <a:cs typeface="+mn-cs"/>
              </a:rPr>
              <a:t>This type of legal structure has been adopted due to the fact that it has limited liability features, that is, the personal assets of the owner are not legally attached to any business debts.</a:t>
            </a:r>
          </a:p>
          <a:p>
            <a:r>
              <a:rPr lang="en-IN" sz="1200" kern="1200" dirty="0">
                <a:solidFill>
                  <a:schemeClr val="tx1"/>
                </a:solidFill>
                <a:effectLst/>
                <a:latin typeface="+mn-lt"/>
                <a:ea typeface="+mn-ea"/>
                <a:cs typeface="+mn-cs"/>
              </a:rPr>
              <a:t>The other reason as to why this structure was chosen was due to the fact that the structure enhances professional credibility as well as facilitates future growth.</a:t>
            </a:r>
          </a:p>
          <a:p>
            <a:r>
              <a:rPr lang="en-IN" sz="1200" kern="1200" dirty="0">
                <a:solidFill>
                  <a:schemeClr val="tx1"/>
                </a:solidFill>
                <a:effectLst/>
                <a:latin typeface="+mn-lt"/>
                <a:ea typeface="+mn-ea"/>
                <a:cs typeface="+mn-cs"/>
              </a:rPr>
              <a:t>The operations, finance, and supplier relationships of the firm will be dealt with by the manager and the founder. The kitchen team will prepare food and ensure food hygiene standards, and a marketing assistant will be in charge of social networking, advertising, and communication with customers.</a:t>
            </a:r>
          </a:p>
          <a:p>
            <a:r>
              <a:rPr lang="en-IN" sz="1200" kern="1200" dirty="0">
                <a:solidFill>
                  <a:schemeClr val="tx1"/>
                </a:solidFill>
                <a:effectLst/>
                <a:latin typeface="+mn-lt"/>
                <a:ea typeface="+mn-ea"/>
                <a:cs typeface="+mn-cs"/>
              </a:rPr>
              <a:t>Barrow (2025) states that the key to a successful business in the long run is picking the right legal structure.</a:t>
            </a:r>
          </a:p>
          <a:p>
            <a:endParaRPr lang="en-IN" dirty="0"/>
          </a:p>
        </p:txBody>
      </p:sp>
      <p:sp>
        <p:nvSpPr>
          <p:cNvPr id="4" name="Slide Number Placeholder 3"/>
          <p:cNvSpPr>
            <a:spLocks noGrp="1"/>
          </p:cNvSpPr>
          <p:nvPr>
            <p:ph type="sldNum" sz="quarter" idx="5"/>
          </p:nvPr>
        </p:nvSpPr>
        <p:spPr/>
        <p:txBody>
          <a:bodyPr/>
          <a:lstStyle/>
          <a:p>
            <a:fld id="{04975D90-A706-4EEC-ADA3-EF47A6725C96}" type="slidenum">
              <a:rPr lang="en-IN" smtClean="0"/>
              <a:t>5</a:t>
            </a:fld>
            <a:endParaRPr lang="en-IN"/>
          </a:p>
        </p:txBody>
      </p:sp>
    </p:spTree>
    <p:extLst>
      <p:ext uri="{BB962C8B-B14F-4D97-AF65-F5344CB8AC3E}">
        <p14:creationId xmlns:p14="http://schemas.microsoft.com/office/powerpoint/2010/main" val="17144976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University students, gym users, and other young professionals aged 18-35 represent the main target market of </a:t>
            </a:r>
            <a:r>
              <a:rPr lang="en-IN" sz="1200" kern="1200" dirty="0" err="1">
                <a:solidFill>
                  <a:schemeClr val="tx1"/>
                </a:solidFill>
                <a:effectLst/>
                <a:latin typeface="+mn-lt"/>
                <a:ea typeface="+mn-ea"/>
                <a:cs typeface="+mn-cs"/>
              </a:rPr>
              <a:t>EcoBite</a:t>
            </a:r>
            <a:r>
              <a:rPr lang="en-IN" sz="1200" kern="1200" dirty="0">
                <a:solidFill>
                  <a:schemeClr val="tx1"/>
                </a:solidFill>
                <a:effectLst/>
                <a:latin typeface="+mn-lt"/>
                <a:ea typeface="+mn-ea"/>
                <a:cs typeface="+mn-cs"/>
              </a:rPr>
              <a:t> Birmingham.</a:t>
            </a:r>
          </a:p>
          <a:p>
            <a:r>
              <a:rPr lang="en-IN" sz="1200" kern="1200" dirty="0">
                <a:solidFill>
                  <a:schemeClr val="tx1"/>
                </a:solidFill>
                <a:effectLst/>
                <a:latin typeface="+mn-lt"/>
                <a:ea typeface="+mn-ea"/>
                <a:cs typeface="+mn-cs"/>
              </a:rPr>
              <a:t>These are consumers who normally have a busy life and would depend excessively on takeaway food and online delivery packages.</a:t>
            </a:r>
          </a:p>
          <a:p>
            <a:r>
              <a:rPr lang="en-IN" sz="1200" kern="1200" dirty="0">
                <a:solidFill>
                  <a:schemeClr val="tx1"/>
                </a:solidFill>
                <a:effectLst/>
                <a:latin typeface="+mn-lt"/>
                <a:ea typeface="+mn-ea"/>
                <a:cs typeface="+mn-cs"/>
              </a:rPr>
              <a:t>The target market also actively communicates with social media sites like Instagram and TikTok.</a:t>
            </a:r>
          </a:p>
          <a:p>
            <a:r>
              <a:rPr lang="en-IN" sz="1200" kern="1200" dirty="0" err="1">
                <a:solidFill>
                  <a:schemeClr val="tx1"/>
                </a:solidFill>
                <a:effectLst/>
                <a:latin typeface="+mn-lt"/>
                <a:ea typeface="+mn-ea"/>
                <a:cs typeface="+mn-cs"/>
              </a:rPr>
              <a:t>EcoBite</a:t>
            </a:r>
            <a:r>
              <a:rPr lang="en-IN" sz="1200" kern="1200" dirty="0">
                <a:solidFill>
                  <a:schemeClr val="tx1"/>
                </a:solidFill>
                <a:effectLst/>
                <a:latin typeface="+mn-lt"/>
                <a:ea typeface="+mn-ea"/>
                <a:cs typeface="+mn-cs"/>
              </a:rPr>
              <a:t> Birmingham will apply the strategies of demographic, behavioural, and psychographic segmentation.</a:t>
            </a:r>
          </a:p>
          <a:p>
            <a:r>
              <a:rPr lang="en-IN" sz="1200" kern="1200" dirty="0">
                <a:solidFill>
                  <a:schemeClr val="tx1"/>
                </a:solidFill>
                <a:effectLst/>
                <a:latin typeface="+mn-lt"/>
                <a:ea typeface="+mn-ea"/>
                <a:cs typeface="+mn-cs"/>
              </a:rPr>
              <a:t>As </a:t>
            </a:r>
            <a:r>
              <a:rPr lang="en-IN" sz="1200" kern="1200" dirty="0" err="1">
                <a:solidFill>
                  <a:schemeClr val="tx1"/>
                </a:solidFill>
                <a:effectLst/>
                <a:latin typeface="+mn-lt"/>
                <a:ea typeface="+mn-ea"/>
                <a:cs typeface="+mn-cs"/>
              </a:rPr>
              <a:t>Avidal</a:t>
            </a:r>
            <a:r>
              <a:rPr lang="en-IN" sz="1200" kern="1200" dirty="0">
                <a:solidFill>
                  <a:schemeClr val="tx1"/>
                </a:solidFill>
                <a:effectLst/>
                <a:latin typeface="+mn-lt"/>
                <a:ea typeface="+mn-ea"/>
                <a:cs typeface="+mn-cs"/>
              </a:rPr>
              <a:t> et al. (2024) state, the digitalisation of SMEs and innovation can enable them to reach modern customers better.</a:t>
            </a:r>
          </a:p>
          <a:p>
            <a:endParaRPr lang="en-IN" dirty="0"/>
          </a:p>
        </p:txBody>
      </p:sp>
      <p:sp>
        <p:nvSpPr>
          <p:cNvPr id="4" name="Slide Number Placeholder 3"/>
          <p:cNvSpPr>
            <a:spLocks noGrp="1"/>
          </p:cNvSpPr>
          <p:nvPr>
            <p:ph type="sldNum" sz="quarter" idx="5"/>
          </p:nvPr>
        </p:nvSpPr>
        <p:spPr/>
        <p:txBody>
          <a:bodyPr/>
          <a:lstStyle/>
          <a:p>
            <a:fld id="{04975D90-A706-4EEC-ADA3-EF47A6725C96}" type="slidenum">
              <a:rPr lang="en-IN" smtClean="0"/>
              <a:t>6</a:t>
            </a:fld>
            <a:endParaRPr lang="en-IN"/>
          </a:p>
        </p:txBody>
      </p:sp>
    </p:spTree>
    <p:extLst>
      <p:ext uri="{BB962C8B-B14F-4D97-AF65-F5344CB8AC3E}">
        <p14:creationId xmlns:p14="http://schemas.microsoft.com/office/powerpoint/2010/main" val="37944995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a:t>
            </a:r>
            <a:r>
              <a:rPr lang="en-IN" sz="1200" kern="1200" dirty="0" err="1">
                <a:solidFill>
                  <a:schemeClr val="tx1"/>
                </a:solidFill>
                <a:effectLst/>
                <a:latin typeface="+mn-lt"/>
                <a:ea typeface="+mn-ea"/>
                <a:cs typeface="+mn-cs"/>
              </a:rPr>
              <a:t>EcoBite</a:t>
            </a:r>
            <a:r>
              <a:rPr lang="en-IN" sz="1200" kern="1200" dirty="0">
                <a:solidFill>
                  <a:schemeClr val="tx1"/>
                </a:solidFill>
                <a:effectLst/>
                <a:latin typeface="+mn-lt"/>
                <a:ea typeface="+mn-ea"/>
                <a:cs typeface="+mn-cs"/>
              </a:rPr>
              <a:t> Birmingham prototype customer is a 24-year-old university student, Sarah.</a:t>
            </a:r>
          </a:p>
          <a:p>
            <a:r>
              <a:rPr lang="en-IN" sz="1200" kern="1200" dirty="0">
                <a:solidFill>
                  <a:schemeClr val="tx1"/>
                </a:solidFill>
                <a:effectLst/>
                <a:latin typeface="+mn-lt"/>
                <a:ea typeface="+mn-ea"/>
                <a:cs typeface="+mn-cs"/>
              </a:rPr>
              <a:t>Sarah has a hectic life and appreciates convenience, sustainability, and inexpensive health food.</a:t>
            </a:r>
          </a:p>
          <a:p>
            <a:r>
              <a:rPr lang="en-IN" sz="1200" kern="1200" dirty="0">
                <a:solidFill>
                  <a:schemeClr val="tx1"/>
                </a:solidFill>
                <a:effectLst/>
                <a:latin typeface="+mn-lt"/>
                <a:ea typeface="+mn-ea"/>
                <a:cs typeface="+mn-cs"/>
              </a:rPr>
              <a:t>She frequently goes to Instagram and delivery apps to find new food brands and get food online.</a:t>
            </a:r>
          </a:p>
          <a:p>
            <a:r>
              <a:rPr lang="en-IN" sz="1200" kern="1200" dirty="0">
                <a:solidFill>
                  <a:schemeClr val="tx1"/>
                </a:solidFill>
                <a:effectLst/>
                <a:latin typeface="+mn-lt"/>
                <a:ea typeface="+mn-ea"/>
                <a:cs typeface="+mn-cs"/>
              </a:rPr>
              <a:t>Sarah also favours business ventures that favour environmental responsibility and healthy living.</a:t>
            </a:r>
          </a:p>
          <a:p>
            <a:r>
              <a:rPr lang="en-IN" sz="1200" kern="1200" dirty="0">
                <a:solidFill>
                  <a:schemeClr val="tx1"/>
                </a:solidFill>
                <a:effectLst/>
                <a:latin typeface="+mn-lt"/>
                <a:ea typeface="+mn-ea"/>
                <a:cs typeface="+mn-cs"/>
              </a:rPr>
              <a:t>Using this customer profile would assist </a:t>
            </a:r>
            <a:r>
              <a:rPr lang="en-IN" sz="1200" kern="1200" dirty="0" err="1">
                <a:solidFill>
                  <a:schemeClr val="tx1"/>
                </a:solidFill>
                <a:effectLst/>
                <a:latin typeface="+mn-lt"/>
                <a:ea typeface="+mn-ea"/>
                <a:cs typeface="+mn-cs"/>
              </a:rPr>
              <a:t>EcoBite</a:t>
            </a:r>
            <a:r>
              <a:rPr lang="en-IN" sz="1200" kern="1200" dirty="0">
                <a:solidFill>
                  <a:schemeClr val="tx1"/>
                </a:solidFill>
                <a:effectLst/>
                <a:latin typeface="+mn-lt"/>
                <a:ea typeface="+mn-ea"/>
                <a:cs typeface="+mn-cs"/>
              </a:rPr>
              <a:t> Birmingham to have a better comprehension of the customer behaviour and to create marketing strategies that will specifically be attractive to the target market.</a:t>
            </a:r>
          </a:p>
          <a:p>
            <a:endParaRPr lang="en-IN" dirty="0"/>
          </a:p>
        </p:txBody>
      </p:sp>
      <p:sp>
        <p:nvSpPr>
          <p:cNvPr id="4" name="Slide Number Placeholder 3"/>
          <p:cNvSpPr>
            <a:spLocks noGrp="1"/>
          </p:cNvSpPr>
          <p:nvPr>
            <p:ph type="sldNum" sz="quarter" idx="5"/>
          </p:nvPr>
        </p:nvSpPr>
        <p:spPr/>
        <p:txBody>
          <a:bodyPr/>
          <a:lstStyle/>
          <a:p>
            <a:fld id="{04975D90-A706-4EEC-ADA3-EF47A6725C96}" type="slidenum">
              <a:rPr lang="en-IN" smtClean="0"/>
              <a:t>7</a:t>
            </a:fld>
            <a:endParaRPr lang="en-IN"/>
          </a:p>
        </p:txBody>
      </p:sp>
    </p:spTree>
    <p:extLst>
      <p:ext uri="{BB962C8B-B14F-4D97-AF65-F5344CB8AC3E}">
        <p14:creationId xmlns:p14="http://schemas.microsoft.com/office/powerpoint/2010/main" val="41287572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PESTEL analysis assists companies in comprehending significant environmental elements that can impact businesses. In the case of </a:t>
            </a:r>
            <a:r>
              <a:rPr lang="en-IN" sz="1200" kern="1200" dirty="0" err="1">
                <a:solidFill>
                  <a:schemeClr val="tx1"/>
                </a:solidFill>
                <a:effectLst/>
                <a:latin typeface="+mn-lt"/>
                <a:ea typeface="+mn-ea"/>
                <a:cs typeface="+mn-cs"/>
              </a:rPr>
              <a:t>EcoBite</a:t>
            </a:r>
            <a:r>
              <a:rPr lang="en-IN" sz="1200" kern="1200" dirty="0">
                <a:solidFill>
                  <a:schemeClr val="tx1"/>
                </a:solidFill>
                <a:effectLst/>
                <a:latin typeface="+mn-lt"/>
                <a:ea typeface="+mn-ea"/>
                <a:cs typeface="+mn-cs"/>
              </a:rPr>
              <a:t> Birmingham, the top three external factors are the social, technological, and environmental factors. The social factor is the increasing trend of healthy lifestyles and consumption of sustainable food. The technological parameter comprises online delivery applications, social media marketing, and digital ordering systems. The condition of the environment is the consumer's taste towards eco-friendly packaging and business practices. And HSBC (2024) adds that there is no greater imperative than to know the market conditions and the external environmental factors prior to launching a new business.</a:t>
            </a:r>
          </a:p>
          <a:p>
            <a:endParaRPr lang="en-IN" dirty="0"/>
          </a:p>
        </p:txBody>
      </p:sp>
      <p:sp>
        <p:nvSpPr>
          <p:cNvPr id="4" name="Slide Number Placeholder 3"/>
          <p:cNvSpPr>
            <a:spLocks noGrp="1"/>
          </p:cNvSpPr>
          <p:nvPr>
            <p:ph type="sldNum" sz="quarter" idx="5"/>
          </p:nvPr>
        </p:nvSpPr>
        <p:spPr/>
        <p:txBody>
          <a:bodyPr/>
          <a:lstStyle/>
          <a:p>
            <a:fld id="{04975D90-A706-4EEC-ADA3-EF47A6725C96}" type="slidenum">
              <a:rPr lang="en-IN" smtClean="0"/>
              <a:t>8</a:t>
            </a:fld>
            <a:endParaRPr lang="en-IN"/>
          </a:p>
        </p:txBody>
      </p:sp>
    </p:spTree>
    <p:extLst>
      <p:ext uri="{BB962C8B-B14F-4D97-AF65-F5344CB8AC3E}">
        <p14:creationId xmlns:p14="http://schemas.microsoft.com/office/powerpoint/2010/main" val="16303439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err="1">
                <a:solidFill>
                  <a:schemeClr val="tx1"/>
                </a:solidFill>
                <a:effectLst/>
                <a:latin typeface="+mn-lt"/>
                <a:ea typeface="+mn-ea"/>
                <a:cs typeface="+mn-cs"/>
              </a:rPr>
              <a:t>EcoBite</a:t>
            </a:r>
            <a:r>
              <a:rPr lang="en-IN" sz="1200" kern="1200" dirty="0">
                <a:solidFill>
                  <a:schemeClr val="tx1"/>
                </a:solidFill>
                <a:effectLst/>
                <a:latin typeface="+mn-lt"/>
                <a:ea typeface="+mn-ea"/>
                <a:cs typeface="+mn-cs"/>
              </a:rPr>
              <a:t> Birmingham will primarily embrace two promotional efforts.</a:t>
            </a:r>
          </a:p>
          <a:p>
            <a:r>
              <a:rPr lang="en-IN" sz="1200" kern="1200" dirty="0">
                <a:solidFill>
                  <a:schemeClr val="tx1"/>
                </a:solidFill>
                <a:effectLst/>
                <a:latin typeface="+mn-lt"/>
                <a:ea typeface="+mn-ea"/>
                <a:cs typeface="+mn-cs"/>
              </a:rPr>
              <a:t>The initial one is social media marketing. Instagram and TikTok will be used in the business to promote and interact with customers using short videos, food content, and influencer partnerships.</a:t>
            </a:r>
          </a:p>
          <a:p>
            <a:r>
              <a:rPr lang="en-IN" sz="1200" kern="1200" dirty="0">
                <a:solidFill>
                  <a:schemeClr val="tx1"/>
                </a:solidFill>
                <a:effectLst/>
                <a:latin typeface="+mn-lt"/>
                <a:ea typeface="+mn-ea"/>
                <a:cs typeface="+mn-cs"/>
              </a:rPr>
              <a:t>The second approach is the referral and loyalty programmes. Discounts and rewards will be given to the customers who refer friends, and the loyalty cards will encourage customers to purchase again.</a:t>
            </a:r>
          </a:p>
          <a:p>
            <a:r>
              <a:rPr lang="en-IN" sz="1200" kern="1200" dirty="0">
                <a:solidFill>
                  <a:schemeClr val="tx1"/>
                </a:solidFill>
                <a:effectLst/>
                <a:latin typeface="+mn-lt"/>
                <a:ea typeface="+mn-ea"/>
                <a:cs typeface="+mn-cs"/>
              </a:rPr>
              <a:t>The business will also develop an SEO-optimised site and partner up with delivery platforms to enhance visibility.</a:t>
            </a:r>
          </a:p>
          <a:p>
            <a:r>
              <a:rPr lang="en-IN" sz="1200" kern="1200" dirty="0">
                <a:solidFill>
                  <a:schemeClr val="tx1"/>
                </a:solidFill>
                <a:effectLst/>
                <a:latin typeface="+mn-lt"/>
                <a:ea typeface="+mn-ea"/>
                <a:cs typeface="+mn-cs"/>
              </a:rPr>
              <a:t>Lestari et al. (2024) found that SME business performance is positively impacted by social media marketing. </a:t>
            </a:r>
            <a:r>
              <a:rPr lang="en-IN" sz="1200" kern="1200" dirty="0" err="1">
                <a:solidFill>
                  <a:schemeClr val="tx1"/>
                </a:solidFill>
                <a:effectLst/>
                <a:latin typeface="+mn-lt"/>
                <a:ea typeface="+mn-ea"/>
                <a:cs typeface="+mn-cs"/>
              </a:rPr>
              <a:t>Sharabati</a:t>
            </a:r>
            <a:r>
              <a:rPr lang="en-IN" sz="1200" kern="1200" dirty="0">
                <a:solidFill>
                  <a:schemeClr val="tx1"/>
                </a:solidFill>
                <a:effectLst/>
                <a:latin typeface="+mn-lt"/>
                <a:ea typeface="+mn-ea"/>
                <a:cs typeface="+mn-cs"/>
              </a:rPr>
              <a:t> et al. (2024) describe that digital marketing enhances competitiveness as well.</a:t>
            </a:r>
          </a:p>
          <a:p>
            <a:endParaRPr lang="en-IN" dirty="0"/>
          </a:p>
        </p:txBody>
      </p:sp>
      <p:sp>
        <p:nvSpPr>
          <p:cNvPr id="4" name="Slide Number Placeholder 3"/>
          <p:cNvSpPr>
            <a:spLocks noGrp="1"/>
          </p:cNvSpPr>
          <p:nvPr>
            <p:ph type="sldNum" sz="quarter" idx="5"/>
          </p:nvPr>
        </p:nvSpPr>
        <p:spPr/>
        <p:txBody>
          <a:bodyPr/>
          <a:lstStyle/>
          <a:p>
            <a:fld id="{04975D90-A706-4EEC-ADA3-EF47A6725C96}" type="slidenum">
              <a:rPr lang="en-IN" smtClean="0"/>
              <a:t>9</a:t>
            </a:fld>
            <a:endParaRPr lang="en-IN"/>
          </a:p>
        </p:txBody>
      </p:sp>
    </p:spTree>
    <p:extLst>
      <p:ext uri="{BB962C8B-B14F-4D97-AF65-F5344CB8AC3E}">
        <p14:creationId xmlns:p14="http://schemas.microsoft.com/office/powerpoint/2010/main" val="22652223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err="1">
                <a:solidFill>
                  <a:schemeClr val="tx1"/>
                </a:solidFill>
                <a:effectLst/>
                <a:latin typeface="+mn-lt"/>
                <a:ea typeface="+mn-ea"/>
                <a:cs typeface="+mn-cs"/>
              </a:rPr>
              <a:t>EcoBite</a:t>
            </a:r>
            <a:r>
              <a:rPr lang="en-IN" sz="1200" kern="1200" dirty="0">
                <a:solidFill>
                  <a:schemeClr val="tx1"/>
                </a:solidFill>
                <a:effectLst/>
                <a:latin typeface="+mn-lt"/>
                <a:ea typeface="+mn-ea"/>
                <a:cs typeface="+mn-cs"/>
              </a:rPr>
              <a:t> Birmingham will need about ten thousand pounds as a start-up. A UK Start Up Loan and personal savings will be the sources of funding. New business starters usually find it easier to borrow government-funded startup loans. Included in the startup cost are equipment and deposits, rent, marketing, packaging, ingredients, insurance, and utilities. The company will also invest in biodegradable packaging to facilitate the sustainability objectives. All in all, the start-up costs are quite feasible, and </a:t>
            </a:r>
            <a:r>
              <a:rPr lang="en-IN" sz="1200" kern="1200" dirty="0" err="1">
                <a:solidFill>
                  <a:schemeClr val="tx1"/>
                </a:solidFill>
                <a:effectLst/>
                <a:latin typeface="+mn-lt"/>
                <a:ea typeface="+mn-ea"/>
                <a:cs typeface="+mn-cs"/>
              </a:rPr>
              <a:t>EcoBite</a:t>
            </a:r>
            <a:r>
              <a:rPr lang="en-IN" sz="1200" kern="1200" dirty="0">
                <a:solidFill>
                  <a:schemeClr val="tx1"/>
                </a:solidFill>
                <a:effectLst/>
                <a:latin typeface="+mn-lt"/>
                <a:ea typeface="+mn-ea"/>
                <a:cs typeface="+mn-cs"/>
              </a:rPr>
              <a:t> Birmingham is a financially viable small business. Fuad et al. (2023) note that social media marketing and sustainability strategies can keep SMEs sustainable in terms of business expansion.</a:t>
            </a:r>
          </a:p>
          <a:p>
            <a:endParaRPr lang="en-IN" dirty="0"/>
          </a:p>
        </p:txBody>
      </p:sp>
      <p:sp>
        <p:nvSpPr>
          <p:cNvPr id="4" name="Slide Number Placeholder 3"/>
          <p:cNvSpPr>
            <a:spLocks noGrp="1"/>
          </p:cNvSpPr>
          <p:nvPr>
            <p:ph type="sldNum" sz="quarter" idx="5"/>
          </p:nvPr>
        </p:nvSpPr>
        <p:spPr/>
        <p:txBody>
          <a:bodyPr/>
          <a:lstStyle/>
          <a:p>
            <a:fld id="{04975D90-A706-4EEC-ADA3-EF47A6725C96}" type="slidenum">
              <a:rPr lang="en-IN" smtClean="0"/>
              <a:t>10</a:t>
            </a:fld>
            <a:endParaRPr lang="en-IN"/>
          </a:p>
        </p:txBody>
      </p:sp>
    </p:spTree>
    <p:extLst>
      <p:ext uri="{BB962C8B-B14F-4D97-AF65-F5344CB8AC3E}">
        <p14:creationId xmlns:p14="http://schemas.microsoft.com/office/powerpoint/2010/main" val="33190269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To sum up, </a:t>
            </a:r>
            <a:r>
              <a:rPr lang="en-IN" sz="1200" kern="1200" dirty="0" err="1">
                <a:solidFill>
                  <a:schemeClr val="tx1"/>
                </a:solidFill>
                <a:effectLst/>
                <a:latin typeface="+mn-lt"/>
                <a:ea typeface="+mn-ea"/>
                <a:cs typeface="+mn-cs"/>
              </a:rPr>
              <a:t>EcoBite</a:t>
            </a:r>
            <a:r>
              <a:rPr lang="en-IN" sz="1200" kern="1200" dirty="0">
                <a:solidFill>
                  <a:schemeClr val="tx1"/>
                </a:solidFill>
                <a:effectLst/>
                <a:latin typeface="+mn-lt"/>
                <a:ea typeface="+mn-ea"/>
                <a:cs typeface="+mn-cs"/>
              </a:rPr>
              <a:t> Birmingham is a viable and feasible business concept that is sustainable. The business offers the fusion of affordability, sustainable food, and healthiness in order to address the increasing need of young consumers to have convenient, healthy food. The business has an excellent target market, a definite competitive advantage, and achievable funding requirements. Its sustainability policies, such as biodegradable packaging and food waste minimization, are also in </a:t>
            </a:r>
            <a:r>
              <a:rPr lang="en-IN" sz="1200" kern="1200" dirty="0" err="1">
                <a:solidFill>
                  <a:schemeClr val="tx1"/>
                </a:solidFill>
                <a:effectLst/>
                <a:latin typeface="+mn-lt"/>
                <a:ea typeface="+mn-ea"/>
                <a:cs typeface="+mn-cs"/>
              </a:rPr>
              <a:t>favor</a:t>
            </a:r>
            <a:r>
              <a:rPr lang="en-IN" sz="1200" kern="1200" dirty="0">
                <a:solidFill>
                  <a:schemeClr val="tx1"/>
                </a:solidFill>
                <a:effectLst/>
                <a:latin typeface="+mn-lt"/>
                <a:ea typeface="+mn-ea"/>
                <a:cs typeface="+mn-cs"/>
              </a:rPr>
              <a:t> of the contemporary demands of consumers. With appropriate social media marketing, customer base interaction, and good business planning, there is great potential for long-term growth of </a:t>
            </a:r>
            <a:r>
              <a:rPr lang="en-IN" sz="1200" kern="1200" dirty="0" err="1">
                <a:solidFill>
                  <a:schemeClr val="tx1"/>
                </a:solidFill>
                <a:effectLst/>
                <a:latin typeface="+mn-lt"/>
                <a:ea typeface="+mn-ea"/>
                <a:cs typeface="+mn-cs"/>
              </a:rPr>
              <a:t>EcoBite</a:t>
            </a:r>
            <a:r>
              <a:rPr lang="en-IN" sz="1200" kern="1200" dirty="0">
                <a:solidFill>
                  <a:schemeClr val="tx1"/>
                </a:solidFill>
                <a:effectLst/>
                <a:latin typeface="+mn-lt"/>
                <a:ea typeface="+mn-ea"/>
                <a:cs typeface="+mn-cs"/>
              </a:rPr>
              <a:t> Birmingham in the healthy food market of Birmingham.</a:t>
            </a:r>
          </a:p>
          <a:p>
            <a:endParaRPr lang="en-IN" dirty="0"/>
          </a:p>
        </p:txBody>
      </p:sp>
      <p:sp>
        <p:nvSpPr>
          <p:cNvPr id="4" name="Slide Number Placeholder 3"/>
          <p:cNvSpPr>
            <a:spLocks noGrp="1"/>
          </p:cNvSpPr>
          <p:nvPr>
            <p:ph type="sldNum" sz="quarter" idx="5"/>
          </p:nvPr>
        </p:nvSpPr>
        <p:spPr/>
        <p:txBody>
          <a:bodyPr/>
          <a:lstStyle/>
          <a:p>
            <a:fld id="{04975D90-A706-4EEC-ADA3-EF47A6725C96}" type="slidenum">
              <a:rPr lang="en-IN" smtClean="0"/>
              <a:t>11</a:t>
            </a:fld>
            <a:endParaRPr lang="en-IN"/>
          </a:p>
        </p:txBody>
      </p:sp>
    </p:spTree>
    <p:extLst>
      <p:ext uri="{BB962C8B-B14F-4D97-AF65-F5344CB8AC3E}">
        <p14:creationId xmlns:p14="http://schemas.microsoft.com/office/powerpoint/2010/main" val="32332246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kern="1200" dirty="0">
                <a:solidFill>
                  <a:schemeClr val="tx1"/>
                </a:solidFill>
                <a:effectLst/>
                <a:latin typeface="+mn-lt"/>
                <a:ea typeface="+mn-ea"/>
                <a:cs typeface="+mn-cs"/>
              </a:rPr>
              <a:t>Avelar, S., Borges-Tiago, T., Almeida, A. and Tiago, F. (2024) ‘Confluence of sustainable entrepreneurship, innovation, and digitalization in SMEs’. </a:t>
            </a:r>
            <a:r>
              <a:rPr lang="en-IN" sz="1200" b="0" i="1" kern="1200" dirty="0">
                <a:solidFill>
                  <a:schemeClr val="tx1"/>
                </a:solidFill>
                <a:effectLst/>
                <a:latin typeface="+mn-lt"/>
                <a:ea typeface="+mn-ea"/>
                <a:cs typeface="+mn-cs"/>
              </a:rPr>
              <a:t>Journal of Business Research</a:t>
            </a:r>
            <a:r>
              <a:rPr lang="en-IN" sz="1200" b="0" i="0" kern="1200" dirty="0">
                <a:solidFill>
                  <a:schemeClr val="tx1"/>
                </a:solidFill>
                <a:effectLst/>
                <a:latin typeface="+mn-lt"/>
                <a:ea typeface="+mn-ea"/>
                <a:cs typeface="+mn-cs"/>
              </a:rPr>
              <a:t> 170, p. 114346. Available at: https://www.sciencedirect.com/science/article/pii/S0148296323007051.</a:t>
            </a:r>
          </a:p>
          <a:p>
            <a:r>
              <a:rPr lang="en-IN" sz="1200" b="0" i="0" kern="1200" dirty="0">
                <a:solidFill>
                  <a:schemeClr val="tx1"/>
                </a:solidFill>
                <a:effectLst/>
                <a:latin typeface="+mn-lt"/>
                <a:ea typeface="+mn-ea"/>
                <a:cs typeface="+mn-cs"/>
              </a:rPr>
              <a:t>Barrow, C. (2025) </a:t>
            </a:r>
            <a:r>
              <a:rPr lang="en-IN" sz="1200" b="0" i="1" kern="1200" dirty="0">
                <a:solidFill>
                  <a:schemeClr val="tx1"/>
                </a:solidFill>
                <a:effectLst/>
                <a:latin typeface="+mn-lt"/>
                <a:ea typeface="+mn-ea"/>
                <a:cs typeface="+mn-cs"/>
              </a:rPr>
              <a:t>The Business Plan Workbook</a:t>
            </a:r>
            <a:r>
              <a:rPr lang="en-IN" sz="1200" b="0" i="0" kern="1200" dirty="0">
                <a:solidFill>
                  <a:schemeClr val="tx1"/>
                </a:solidFill>
                <a:effectLst/>
                <a:latin typeface="+mn-lt"/>
                <a:ea typeface="+mn-ea"/>
                <a:cs typeface="+mn-cs"/>
              </a:rPr>
              <a:t>.</a:t>
            </a:r>
          </a:p>
          <a:p>
            <a:r>
              <a:rPr lang="en-IN" sz="1200" b="0" i="0" kern="1200" dirty="0">
                <a:solidFill>
                  <a:schemeClr val="tx1"/>
                </a:solidFill>
                <a:effectLst/>
                <a:latin typeface="+mn-lt"/>
                <a:ea typeface="+mn-ea"/>
                <a:cs typeface="+mn-cs"/>
              </a:rPr>
              <a:t>Fuad, M., Ulya, M., Burhan, B. and Kurniawan, F. (2023) ‘Social Media Marketing and Sustainability of Small and Medium Enterprises (SMEs) During COVID-19 Pandemic: Case Study of </a:t>
            </a:r>
            <a:r>
              <a:rPr lang="en-IN" sz="1200" b="0" i="0" kern="1200" dirty="0" err="1">
                <a:solidFill>
                  <a:schemeClr val="tx1"/>
                </a:solidFill>
                <a:effectLst/>
                <a:latin typeface="+mn-lt"/>
                <a:ea typeface="+mn-ea"/>
                <a:cs typeface="+mn-cs"/>
              </a:rPr>
              <a:t>Gucheez</a:t>
            </a:r>
            <a:r>
              <a:rPr lang="en-IN" sz="1200" b="0" i="0" kern="1200" dirty="0">
                <a:solidFill>
                  <a:schemeClr val="tx1"/>
                </a:solidFill>
                <a:effectLst/>
                <a:latin typeface="+mn-lt"/>
                <a:ea typeface="+mn-ea"/>
                <a:cs typeface="+mn-cs"/>
              </a:rPr>
              <a:t>, Central Java, Indonesia’. </a:t>
            </a:r>
            <a:r>
              <a:rPr lang="en-IN" sz="1200" b="0" i="1" kern="1200" dirty="0" err="1">
                <a:solidFill>
                  <a:schemeClr val="tx1"/>
                </a:solidFill>
                <a:effectLst/>
                <a:latin typeface="+mn-lt"/>
                <a:ea typeface="+mn-ea"/>
                <a:cs typeface="+mn-cs"/>
              </a:rPr>
              <a:t>Agriekonomika</a:t>
            </a:r>
            <a:r>
              <a:rPr lang="en-IN" sz="1200" b="0" i="0" kern="1200" dirty="0">
                <a:solidFill>
                  <a:schemeClr val="tx1"/>
                </a:solidFill>
                <a:effectLst/>
                <a:latin typeface="+mn-lt"/>
                <a:ea typeface="+mn-ea"/>
                <a:cs typeface="+mn-cs"/>
              </a:rPr>
              <a:t> 12(1), pp. 95–102. </a:t>
            </a:r>
            <a:r>
              <a:rPr lang="en-IN" sz="1200" b="0" i="0" kern="1200" dirty="0" err="1">
                <a:solidFill>
                  <a:schemeClr val="tx1"/>
                </a:solidFill>
                <a:effectLst/>
                <a:latin typeface="+mn-lt"/>
                <a:ea typeface="+mn-ea"/>
                <a:cs typeface="+mn-cs"/>
              </a:rPr>
              <a:t>doi</a:t>
            </a:r>
            <a:r>
              <a:rPr lang="en-IN" sz="1200" b="0" i="0" kern="1200" dirty="0">
                <a:solidFill>
                  <a:schemeClr val="tx1"/>
                </a:solidFill>
                <a:effectLst/>
                <a:latin typeface="+mn-lt"/>
                <a:ea typeface="+mn-ea"/>
                <a:cs typeface="+mn-cs"/>
              </a:rPr>
              <a:t>: https://doi.org/10.21107/agriekonomika.v12i1.16524.</a:t>
            </a:r>
          </a:p>
          <a:p>
            <a:r>
              <a:rPr lang="en-IN" sz="1200" b="0" i="0" kern="1200" dirty="0">
                <a:solidFill>
                  <a:schemeClr val="tx1"/>
                </a:solidFill>
                <a:effectLst/>
                <a:latin typeface="+mn-lt"/>
                <a:ea typeface="+mn-ea"/>
                <a:cs typeface="+mn-cs"/>
              </a:rPr>
              <a:t>GOV.UK (2024) </a:t>
            </a:r>
            <a:r>
              <a:rPr lang="en-IN" sz="1200" b="0" i="1" kern="1200" dirty="0">
                <a:solidFill>
                  <a:schemeClr val="tx1"/>
                </a:solidFill>
                <a:effectLst/>
                <a:latin typeface="+mn-lt"/>
                <a:ea typeface="+mn-ea"/>
                <a:cs typeface="+mn-cs"/>
              </a:rPr>
              <a:t>Business population estimates for the UK and regions 2024: statistical release</a:t>
            </a:r>
            <a:r>
              <a:rPr lang="en-IN" sz="1200" b="0" i="0" kern="1200" dirty="0">
                <a:solidFill>
                  <a:schemeClr val="tx1"/>
                </a:solidFill>
                <a:effectLst/>
                <a:latin typeface="+mn-lt"/>
                <a:ea typeface="+mn-ea"/>
                <a:cs typeface="+mn-cs"/>
              </a:rPr>
              <a:t>. Available at: https://www.gov.uk/government/statistics/business-population-estimates-2024/business-population-estimates-for-the-uk-and-regions-2024-statistical-release.</a:t>
            </a:r>
          </a:p>
          <a:p>
            <a:r>
              <a:rPr lang="en-IN" sz="1200" b="0" i="0" kern="1200" dirty="0">
                <a:solidFill>
                  <a:schemeClr val="tx1"/>
                </a:solidFill>
                <a:effectLst/>
                <a:latin typeface="+mn-lt"/>
                <a:ea typeface="+mn-ea"/>
                <a:cs typeface="+mn-cs"/>
              </a:rPr>
              <a:t>Han, Y., Zhang, S. and Zhu, D. (2025) ‘Design for sustainable consumer </a:t>
            </a:r>
            <a:r>
              <a:rPr lang="en-IN" sz="1200" b="0" i="0" kern="1200" dirty="0" err="1">
                <a:solidFill>
                  <a:schemeClr val="tx1"/>
                </a:solidFill>
                <a:effectLst/>
                <a:latin typeface="+mn-lt"/>
                <a:ea typeface="+mn-ea"/>
                <a:cs typeface="+mn-cs"/>
              </a:rPr>
              <a:t>behavior</a:t>
            </a:r>
            <a:r>
              <a:rPr lang="en-IN" sz="1200" b="0" i="0" kern="1200" dirty="0">
                <a:solidFill>
                  <a:schemeClr val="tx1"/>
                </a:solidFill>
                <a:effectLst/>
                <a:latin typeface="+mn-lt"/>
                <a:ea typeface="+mn-ea"/>
                <a:cs typeface="+mn-cs"/>
              </a:rPr>
              <a:t> in food industry: a 10-year systematic literature review’. </a:t>
            </a:r>
            <a:r>
              <a:rPr lang="en-IN" sz="1200" b="0" i="1" kern="1200" dirty="0">
                <a:solidFill>
                  <a:schemeClr val="tx1"/>
                </a:solidFill>
                <a:effectLst/>
                <a:latin typeface="+mn-lt"/>
                <a:ea typeface="+mn-ea"/>
                <a:cs typeface="+mn-cs"/>
              </a:rPr>
              <a:t>British Food Journal</a:t>
            </a:r>
            <a:r>
              <a:rPr lang="en-IN" sz="1200" b="0" i="0" kern="1200" dirty="0">
                <a:solidFill>
                  <a:schemeClr val="tx1"/>
                </a:solidFill>
                <a:effectLst/>
                <a:latin typeface="+mn-lt"/>
                <a:ea typeface="+mn-ea"/>
                <a:cs typeface="+mn-cs"/>
              </a:rPr>
              <a:t> , pp. 1–25. </a:t>
            </a:r>
            <a:r>
              <a:rPr lang="en-IN" sz="1200" b="0" i="0" kern="1200" dirty="0" err="1">
                <a:solidFill>
                  <a:schemeClr val="tx1"/>
                </a:solidFill>
                <a:effectLst/>
                <a:latin typeface="+mn-lt"/>
                <a:ea typeface="+mn-ea"/>
                <a:cs typeface="+mn-cs"/>
              </a:rPr>
              <a:t>doi</a:t>
            </a:r>
            <a:r>
              <a:rPr lang="en-IN" sz="1200" b="0" i="0" kern="1200" dirty="0">
                <a:solidFill>
                  <a:schemeClr val="tx1"/>
                </a:solidFill>
                <a:effectLst/>
                <a:latin typeface="+mn-lt"/>
                <a:ea typeface="+mn-ea"/>
                <a:cs typeface="+mn-cs"/>
              </a:rPr>
              <a:t>: https://doi.org/10.1108/bfj-03-2025-0312.</a:t>
            </a:r>
          </a:p>
          <a:p>
            <a:r>
              <a:rPr lang="en-IN" sz="1200" b="0" i="0" kern="1200" dirty="0">
                <a:solidFill>
                  <a:schemeClr val="tx1"/>
                </a:solidFill>
                <a:effectLst/>
                <a:latin typeface="+mn-lt"/>
                <a:ea typeface="+mn-ea"/>
                <a:cs typeface="+mn-cs"/>
              </a:rPr>
              <a:t>HSBC (2024) </a:t>
            </a:r>
            <a:r>
              <a:rPr lang="en-IN" sz="1200" b="0" i="1" kern="1200" dirty="0">
                <a:solidFill>
                  <a:schemeClr val="tx1"/>
                </a:solidFill>
                <a:effectLst/>
                <a:latin typeface="+mn-lt"/>
                <a:ea typeface="+mn-ea"/>
                <a:cs typeface="+mn-cs"/>
              </a:rPr>
              <a:t>How to write a business plan | Business Plan Guide - HSBC UK</a:t>
            </a:r>
            <a:r>
              <a:rPr lang="en-IN" sz="1200" b="0" i="0" kern="1200" dirty="0">
                <a:solidFill>
                  <a:schemeClr val="tx1"/>
                </a:solidFill>
                <a:effectLst/>
                <a:latin typeface="+mn-lt"/>
                <a:ea typeface="+mn-ea"/>
                <a:cs typeface="+mn-cs"/>
              </a:rPr>
              <a:t>. Available at: https://www.business.hsbc.uk/en-gb/insights/starting-a-business/how-to-write-business-plan.</a:t>
            </a:r>
          </a:p>
          <a:p>
            <a:r>
              <a:rPr lang="en-IN" sz="1200" b="0" i="0" kern="1200" dirty="0">
                <a:solidFill>
                  <a:schemeClr val="tx1"/>
                </a:solidFill>
                <a:effectLst/>
                <a:latin typeface="+mn-lt"/>
                <a:ea typeface="+mn-ea"/>
                <a:cs typeface="+mn-cs"/>
              </a:rPr>
              <a:t>Lestari, R.B., Sulastri, Shihab, M.S. and Andriana, I. (2024) ‘Social Media Marketing and Its Impact on SMEs’ Business Performance’. </a:t>
            </a:r>
            <a:r>
              <a:rPr lang="en-IN" sz="1200" b="0" i="1" kern="1200" dirty="0">
                <a:solidFill>
                  <a:schemeClr val="tx1"/>
                </a:solidFill>
                <a:effectLst/>
                <a:latin typeface="+mn-lt"/>
                <a:ea typeface="+mn-ea"/>
                <a:cs typeface="+mn-cs"/>
              </a:rPr>
              <a:t>KnE social sciences</a:t>
            </a:r>
            <a:r>
              <a:rPr lang="en-IN" sz="1200" b="0" i="0" kern="1200" dirty="0">
                <a:solidFill>
                  <a:schemeClr val="tx1"/>
                </a:solidFill>
                <a:effectLst/>
                <a:latin typeface="+mn-lt"/>
                <a:ea typeface="+mn-ea"/>
                <a:cs typeface="+mn-cs"/>
              </a:rPr>
              <a:t> . </a:t>
            </a:r>
            <a:r>
              <a:rPr lang="en-IN" sz="1200" b="0" i="0" kern="1200" dirty="0" err="1">
                <a:solidFill>
                  <a:schemeClr val="tx1"/>
                </a:solidFill>
                <a:effectLst/>
                <a:latin typeface="+mn-lt"/>
                <a:ea typeface="+mn-ea"/>
                <a:cs typeface="+mn-cs"/>
              </a:rPr>
              <a:t>doi</a:t>
            </a:r>
            <a:r>
              <a:rPr lang="en-IN" sz="1200" b="0" i="0" kern="1200" dirty="0">
                <a:solidFill>
                  <a:schemeClr val="tx1"/>
                </a:solidFill>
                <a:effectLst/>
                <a:latin typeface="+mn-lt"/>
                <a:ea typeface="+mn-ea"/>
                <a:cs typeface="+mn-cs"/>
              </a:rPr>
              <a:t>: https://doi.org/10.18502/kss.v9i14.16121.</a:t>
            </a:r>
          </a:p>
          <a:p>
            <a:r>
              <a:rPr lang="en-IN" sz="1200" b="0" i="0" kern="1200" dirty="0">
                <a:solidFill>
                  <a:schemeClr val="tx1"/>
                </a:solidFill>
                <a:effectLst/>
                <a:latin typeface="+mn-lt"/>
                <a:ea typeface="+mn-ea"/>
                <a:cs typeface="+mn-cs"/>
              </a:rPr>
              <a:t>Miller, K. (2020) </a:t>
            </a:r>
            <a:r>
              <a:rPr lang="en-IN" sz="1200" b="0" i="1" kern="1200" dirty="0">
                <a:solidFill>
                  <a:schemeClr val="tx1"/>
                </a:solidFill>
                <a:effectLst/>
                <a:latin typeface="+mn-lt"/>
                <a:ea typeface="+mn-ea"/>
                <a:cs typeface="+mn-cs"/>
              </a:rPr>
              <a:t>The Triple Bottom Line: What It Is &amp; Why It’s Important</a:t>
            </a:r>
            <a:r>
              <a:rPr lang="en-IN" sz="1200" b="0" i="0" kern="1200" dirty="0">
                <a:solidFill>
                  <a:schemeClr val="tx1"/>
                </a:solidFill>
                <a:effectLst/>
                <a:latin typeface="+mn-lt"/>
                <a:ea typeface="+mn-ea"/>
                <a:cs typeface="+mn-cs"/>
              </a:rPr>
              <a:t>. Available at: https://online.hbs.edu/blog/post/what-is-the-triple-bottom-line.</a:t>
            </a:r>
          </a:p>
          <a:p>
            <a:r>
              <a:rPr lang="en-IN" sz="1200" b="0" i="0" kern="1200" dirty="0" err="1">
                <a:solidFill>
                  <a:schemeClr val="tx1"/>
                </a:solidFill>
                <a:effectLst/>
                <a:latin typeface="+mn-lt"/>
                <a:ea typeface="+mn-ea"/>
                <a:cs typeface="+mn-cs"/>
              </a:rPr>
              <a:t>Sharabati</a:t>
            </a:r>
            <a:r>
              <a:rPr lang="en-IN" sz="1200" b="0" i="0" kern="1200" dirty="0">
                <a:solidFill>
                  <a:schemeClr val="tx1"/>
                </a:solidFill>
                <a:effectLst/>
                <a:latin typeface="+mn-lt"/>
                <a:ea typeface="+mn-ea"/>
                <a:cs typeface="+mn-cs"/>
              </a:rPr>
              <a:t>, A.-A.A., Ali, A., </a:t>
            </a:r>
            <a:r>
              <a:rPr lang="en-IN" sz="1200" b="0" i="0" kern="1200" dirty="0" err="1">
                <a:solidFill>
                  <a:schemeClr val="tx1"/>
                </a:solidFill>
                <a:effectLst/>
                <a:latin typeface="+mn-lt"/>
                <a:ea typeface="+mn-ea"/>
                <a:cs typeface="+mn-cs"/>
              </a:rPr>
              <a:t>Allahham</a:t>
            </a:r>
            <a:r>
              <a:rPr lang="en-IN" sz="1200" b="0" i="0" kern="1200" dirty="0">
                <a:solidFill>
                  <a:schemeClr val="tx1"/>
                </a:solidFill>
                <a:effectLst/>
                <a:latin typeface="+mn-lt"/>
                <a:ea typeface="+mn-ea"/>
                <a:cs typeface="+mn-cs"/>
              </a:rPr>
              <a:t>, M.I., Hussein, A.A., </a:t>
            </a:r>
            <a:r>
              <a:rPr lang="en-IN" sz="1200" b="0" i="0" kern="1200" dirty="0" err="1">
                <a:solidFill>
                  <a:schemeClr val="tx1"/>
                </a:solidFill>
                <a:effectLst/>
                <a:latin typeface="+mn-lt"/>
                <a:ea typeface="+mn-ea"/>
                <a:cs typeface="+mn-cs"/>
              </a:rPr>
              <a:t>Alheet</a:t>
            </a:r>
            <a:r>
              <a:rPr lang="en-IN" sz="1200" b="0" i="0" kern="1200" dirty="0">
                <a:solidFill>
                  <a:schemeClr val="tx1"/>
                </a:solidFill>
                <a:effectLst/>
                <a:latin typeface="+mn-lt"/>
                <a:ea typeface="+mn-ea"/>
                <a:cs typeface="+mn-cs"/>
              </a:rPr>
              <a:t>, A.F. and Mohammad, A.S. (2024) ‘The Impact of Digital Marketing on the Performance of SMEs: An Analytical Study in Light of Modern Digital Transformations’. </a:t>
            </a:r>
            <a:r>
              <a:rPr lang="en-IN" sz="1200" b="0" i="1" kern="1200" dirty="0">
                <a:solidFill>
                  <a:schemeClr val="tx1"/>
                </a:solidFill>
                <a:effectLst/>
                <a:latin typeface="+mn-lt"/>
                <a:ea typeface="+mn-ea"/>
                <a:cs typeface="+mn-cs"/>
              </a:rPr>
              <a:t>Sustainability</a:t>
            </a:r>
            <a:r>
              <a:rPr lang="en-IN" sz="1200" b="0" i="0" kern="1200" dirty="0">
                <a:solidFill>
                  <a:schemeClr val="tx1"/>
                </a:solidFill>
                <a:effectLst/>
                <a:latin typeface="+mn-lt"/>
                <a:ea typeface="+mn-ea"/>
                <a:cs typeface="+mn-cs"/>
              </a:rPr>
              <a:t> 16(19). Available at: https://www.mdpi.com/2071-1050/16/19/8667.</a:t>
            </a:r>
          </a:p>
          <a:p>
            <a:r>
              <a:rPr lang="en-IN" sz="1200" b="0" i="0" kern="1200" dirty="0">
                <a:solidFill>
                  <a:schemeClr val="tx1"/>
                </a:solidFill>
                <a:effectLst/>
                <a:latin typeface="+mn-lt"/>
                <a:ea typeface="+mn-ea"/>
                <a:cs typeface="+mn-cs"/>
              </a:rPr>
              <a:t>Troise, C., Santoro, G., Jones, P. and Bresciani, S. (2023) ‘Small and medium enterprises and sustainable business models: Exploring enabling factors for adoption’. </a:t>
            </a:r>
            <a:r>
              <a:rPr lang="en-IN" sz="1200" b="0" i="1" kern="1200" dirty="0">
                <a:solidFill>
                  <a:schemeClr val="tx1"/>
                </a:solidFill>
                <a:effectLst/>
                <a:latin typeface="+mn-lt"/>
                <a:ea typeface="+mn-ea"/>
                <a:cs typeface="+mn-cs"/>
              </a:rPr>
              <a:t>Journal of Management &amp; Organization</a:t>
            </a:r>
            <a:r>
              <a:rPr lang="en-IN" sz="1200" b="0" i="0" kern="1200" dirty="0">
                <a:solidFill>
                  <a:schemeClr val="tx1"/>
                </a:solidFill>
                <a:effectLst/>
                <a:latin typeface="+mn-lt"/>
                <a:ea typeface="+mn-ea"/>
                <a:cs typeface="+mn-cs"/>
              </a:rPr>
              <a:t> 30(3), pp. 1–14. </a:t>
            </a:r>
            <a:r>
              <a:rPr lang="en-IN" sz="1200" b="0" i="0" kern="1200" dirty="0" err="1">
                <a:solidFill>
                  <a:schemeClr val="tx1"/>
                </a:solidFill>
                <a:effectLst/>
                <a:latin typeface="+mn-lt"/>
                <a:ea typeface="+mn-ea"/>
                <a:cs typeface="+mn-cs"/>
              </a:rPr>
              <a:t>doi</a:t>
            </a:r>
            <a:r>
              <a:rPr lang="en-IN" sz="1200" b="0" i="0" kern="1200">
                <a:solidFill>
                  <a:schemeClr val="tx1"/>
                </a:solidFill>
                <a:effectLst/>
                <a:latin typeface="+mn-lt"/>
                <a:ea typeface="+mn-ea"/>
                <a:cs typeface="+mn-cs"/>
              </a:rPr>
              <a:t>: https://doi.org/10.1017/jmo.2023.45.</a:t>
            </a:r>
          </a:p>
          <a:p>
            <a:endParaRPr lang="en-IN"/>
          </a:p>
        </p:txBody>
      </p:sp>
      <p:sp>
        <p:nvSpPr>
          <p:cNvPr id="4" name="Slide Number Placeholder 3"/>
          <p:cNvSpPr>
            <a:spLocks noGrp="1"/>
          </p:cNvSpPr>
          <p:nvPr>
            <p:ph type="sldNum" sz="quarter" idx="5"/>
          </p:nvPr>
        </p:nvSpPr>
        <p:spPr/>
        <p:txBody>
          <a:bodyPr/>
          <a:lstStyle/>
          <a:p>
            <a:fld id="{04975D90-A706-4EEC-ADA3-EF47A6725C96}" type="slidenum">
              <a:rPr lang="en-IN" smtClean="0"/>
              <a:t>12</a:t>
            </a:fld>
            <a:endParaRPr lang="en-IN"/>
          </a:p>
        </p:txBody>
      </p:sp>
    </p:spTree>
    <p:extLst>
      <p:ext uri="{BB962C8B-B14F-4D97-AF65-F5344CB8AC3E}">
        <p14:creationId xmlns:p14="http://schemas.microsoft.com/office/powerpoint/2010/main" val="27839775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57109-976E-3D02-D9B0-224A996EB27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0F2067D0-9DC0-C97B-E12E-BA417B24EC4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472DD259-EBDE-A612-3680-D5CFB87A5A8B}"/>
              </a:ext>
            </a:extLst>
          </p:cNvPr>
          <p:cNvSpPr>
            <a:spLocks noGrp="1"/>
          </p:cNvSpPr>
          <p:nvPr>
            <p:ph type="dt" sz="half" idx="10"/>
          </p:nvPr>
        </p:nvSpPr>
        <p:spPr/>
        <p:txBody>
          <a:bodyPr/>
          <a:lstStyle/>
          <a:p>
            <a:fld id="{D5409D09-DDE4-4921-BF15-05162A65E71B}" type="datetimeFigureOut">
              <a:rPr lang="en-IN" smtClean="0"/>
              <a:t>08-07-2026</a:t>
            </a:fld>
            <a:endParaRPr lang="en-IN"/>
          </a:p>
        </p:txBody>
      </p:sp>
      <p:sp>
        <p:nvSpPr>
          <p:cNvPr id="5" name="Footer Placeholder 4">
            <a:extLst>
              <a:ext uri="{FF2B5EF4-FFF2-40B4-BE49-F238E27FC236}">
                <a16:creationId xmlns:a16="http://schemas.microsoft.com/office/drawing/2014/main" id="{1025194D-87BF-B50C-4182-9C1195F6CF60}"/>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A21E3BE-3A14-ED0C-6B81-C9A099FE7E27}"/>
              </a:ext>
            </a:extLst>
          </p:cNvPr>
          <p:cNvSpPr>
            <a:spLocks noGrp="1"/>
          </p:cNvSpPr>
          <p:nvPr>
            <p:ph type="sldNum" sz="quarter" idx="12"/>
          </p:nvPr>
        </p:nvSpPr>
        <p:spPr/>
        <p:txBody>
          <a:bodyPr/>
          <a:lstStyle/>
          <a:p>
            <a:fld id="{B3DBE491-9D72-42FE-BD98-ABD6D09881B9}" type="slidenum">
              <a:rPr lang="en-IN" smtClean="0"/>
              <a:t>‹#›</a:t>
            </a:fld>
            <a:endParaRPr lang="en-IN"/>
          </a:p>
        </p:txBody>
      </p:sp>
    </p:spTree>
    <p:extLst>
      <p:ext uri="{BB962C8B-B14F-4D97-AF65-F5344CB8AC3E}">
        <p14:creationId xmlns:p14="http://schemas.microsoft.com/office/powerpoint/2010/main" val="31047567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8D15B-F5D6-9BCA-FE62-B0903DDACED5}"/>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36CFA2C1-D9DB-6520-E089-A2C9740A350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55388C0B-DA23-93E9-9FEF-66D34152E070}"/>
              </a:ext>
            </a:extLst>
          </p:cNvPr>
          <p:cNvSpPr>
            <a:spLocks noGrp="1"/>
          </p:cNvSpPr>
          <p:nvPr>
            <p:ph type="dt" sz="half" idx="10"/>
          </p:nvPr>
        </p:nvSpPr>
        <p:spPr/>
        <p:txBody>
          <a:bodyPr/>
          <a:lstStyle/>
          <a:p>
            <a:fld id="{D5409D09-DDE4-4921-BF15-05162A65E71B}" type="datetimeFigureOut">
              <a:rPr lang="en-IN" smtClean="0"/>
              <a:t>08-07-2026</a:t>
            </a:fld>
            <a:endParaRPr lang="en-IN"/>
          </a:p>
        </p:txBody>
      </p:sp>
      <p:sp>
        <p:nvSpPr>
          <p:cNvPr id="5" name="Footer Placeholder 4">
            <a:extLst>
              <a:ext uri="{FF2B5EF4-FFF2-40B4-BE49-F238E27FC236}">
                <a16:creationId xmlns:a16="http://schemas.microsoft.com/office/drawing/2014/main" id="{ED554FA9-2F7A-32E4-9078-116A01EC3FFC}"/>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5FD54AF5-44E1-4791-5A0C-47E994EE8C56}"/>
              </a:ext>
            </a:extLst>
          </p:cNvPr>
          <p:cNvSpPr>
            <a:spLocks noGrp="1"/>
          </p:cNvSpPr>
          <p:nvPr>
            <p:ph type="sldNum" sz="quarter" idx="12"/>
          </p:nvPr>
        </p:nvSpPr>
        <p:spPr/>
        <p:txBody>
          <a:bodyPr/>
          <a:lstStyle/>
          <a:p>
            <a:fld id="{B3DBE491-9D72-42FE-BD98-ABD6D09881B9}" type="slidenum">
              <a:rPr lang="en-IN" smtClean="0"/>
              <a:t>‹#›</a:t>
            </a:fld>
            <a:endParaRPr lang="en-IN"/>
          </a:p>
        </p:txBody>
      </p:sp>
    </p:spTree>
    <p:extLst>
      <p:ext uri="{BB962C8B-B14F-4D97-AF65-F5344CB8AC3E}">
        <p14:creationId xmlns:p14="http://schemas.microsoft.com/office/powerpoint/2010/main" val="7554650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E7292-3A63-DE1B-F251-5F43981B0A7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9054AC11-BF07-4428-6651-0F7AE727A1C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EBF190A-FC60-0DC3-FEDF-FB2E2B174B22}"/>
              </a:ext>
            </a:extLst>
          </p:cNvPr>
          <p:cNvSpPr>
            <a:spLocks noGrp="1"/>
          </p:cNvSpPr>
          <p:nvPr>
            <p:ph type="dt" sz="half" idx="10"/>
          </p:nvPr>
        </p:nvSpPr>
        <p:spPr/>
        <p:txBody>
          <a:bodyPr/>
          <a:lstStyle/>
          <a:p>
            <a:fld id="{D5409D09-DDE4-4921-BF15-05162A65E71B}" type="datetimeFigureOut">
              <a:rPr lang="en-IN" smtClean="0"/>
              <a:t>08-07-2026</a:t>
            </a:fld>
            <a:endParaRPr lang="en-IN"/>
          </a:p>
        </p:txBody>
      </p:sp>
      <p:sp>
        <p:nvSpPr>
          <p:cNvPr id="5" name="Footer Placeholder 4">
            <a:extLst>
              <a:ext uri="{FF2B5EF4-FFF2-40B4-BE49-F238E27FC236}">
                <a16:creationId xmlns:a16="http://schemas.microsoft.com/office/drawing/2014/main" id="{7A717D70-C252-91EC-9BA3-5BFDF7F8FD6E}"/>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D679F80-F861-FEBF-9461-92FAC9298DDD}"/>
              </a:ext>
            </a:extLst>
          </p:cNvPr>
          <p:cNvSpPr>
            <a:spLocks noGrp="1"/>
          </p:cNvSpPr>
          <p:nvPr>
            <p:ph type="sldNum" sz="quarter" idx="12"/>
          </p:nvPr>
        </p:nvSpPr>
        <p:spPr/>
        <p:txBody>
          <a:bodyPr/>
          <a:lstStyle/>
          <a:p>
            <a:fld id="{B3DBE491-9D72-42FE-BD98-ABD6D09881B9}" type="slidenum">
              <a:rPr lang="en-IN" smtClean="0"/>
              <a:t>‹#›</a:t>
            </a:fld>
            <a:endParaRPr lang="en-IN"/>
          </a:p>
        </p:txBody>
      </p:sp>
    </p:spTree>
    <p:extLst>
      <p:ext uri="{BB962C8B-B14F-4D97-AF65-F5344CB8AC3E}">
        <p14:creationId xmlns:p14="http://schemas.microsoft.com/office/powerpoint/2010/main" val="27172933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53059-AFC7-B044-EDAF-8F9CFF1655F6}"/>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594EB042-58DA-39ED-9655-FD32F0C1B2D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EA957642-0598-83F1-D764-8E043379455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E8F87DC3-6CAD-7D15-C3FF-9AE2667D8CEF}"/>
              </a:ext>
            </a:extLst>
          </p:cNvPr>
          <p:cNvSpPr>
            <a:spLocks noGrp="1"/>
          </p:cNvSpPr>
          <p:nvPr>
            <p:ph type="dt" sz="half" idx="10"/>
          </p:nvPr>
        </p:nvSpPr>
        <p:spPr/>
        <p:txBody>
          <a:bodyPr/>
          <a:lstStyle/>
          <a:p>
            <a:fld id="{D5409D09-DDE4-4921-BF15-05162A65E71B}" type="datetimeFigureOut">
              <a:rPr lang="en-IN" smtClean="0"/>
              <a:t>08-07-2026</a:t>
            </a:fld>
            <a:endParaRPr lang="en-IN"/>
          </a:p>
        </p:txBody>
      </p:sp>
      <p:sp>
        <p:nvSpPr>
          <p:cNvPr id="6" name="Footer Placeholder 5">
            <a:extLst>
              <a:ext uri="{FF2B5EF4-FFF2-40B4-BE49-F238E27FC236}">
                <a16:creationId xmlns:a16="http://schemas.microsoft.com/office/drawing/2014/main" id="{5BB874E8-10E8-3BD0-6DF8-A826E7FD2539}"/>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722C235C-661D-BDDF-1F5E-750179A52C20}"/>
              </a:ext>
            </a:extLst>
          </p:cNvPr>
          <p:cNvSpPr>
            <a:spLocks noGrp="1"/>
          </p:cNvSpPr>
          <p:nvPr>
            <p:ph type="sldNum" sz="quarter" idx="12"/>
          </p:nvPr>
        </p:nvSpPr>
        <p:spPr/>
        <p:txBody>
          <a:bodyPr/>
          <a:lstStyle/>
          <a:p>
            <a:fld id="{B3DBE491-9D72-42FE-BD98-ABD6D09881B9}" type="slidenum">
              <a:rPr lang="en-IN" smtClean="0"/>
              <a:t>‹#›</a:t>
            </a:fld>
            <a:endParaRPr lang="en-IN"/>
          </a:p>
        </p:txBody>
      </p:sp>
    </p:spTree>
    <p:extLst>
      <p:ext uri="{BB962C8B-B14F-4D97-AF65-F5344CB8AC3E}">
        <p14:creationId xmlns:p14="http://schemas.microsoft.com/office/powerpoint/2010/main" val="19152729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3CBA2-7662-D2C3-F2E4-54570C81A3D7}"/>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F84AABC8-E222-7920-9CF8-117395C187B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F44B4AB-676A-08E1-82A9-EFDCC69EBDA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325FDDB5-3DA8-CF42-2994-A6F91DADA3D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2B5265E-1B37-DBB7-BAEC-56AD466550F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024058B0-3FA5-1167-AB17-1C24B9664B9E}"/>
              </a:ext>
            </a:extLst>
          </p:cNvPr>
          <p:cNvSpPr>
            <a:spLocks noGrp="1"/>
          </p:cNvSpPr>
          <p:nvPr>
            <p:ph type="dt" sz="half" idx="10"/>
          </p:nvPr>
        </p:nvSpPr>
        <p:spPr/>
        <p:txBody>
          <a:bodyPr/>
          <a:lstStyle/>
          <a:p>
            <a:fld id="{D5409D09-DDE4-4921-BF15-05162A65E71B}" type="datetimeFigureOut">
              <a:rPr lang="en-IN" smtClean="0"/>
              <a:t>08-07-2026</a:t>
            </a:fld>
            <a:endParaRPr lang="en-IN"/>
          </a:p>
        </p:txBody>
      </p:sp>
      <p:sp>
        <p:nvSpPr>
          <p:cNvPr id="8" name="Footer Placeholder 7">
            <a:extLst>
              <a:ext uri="{FF2B5EF4-FFF2-40B4-BE49-F238E27FC236}">
                <a16:creationId xmlns:a16="http://schemas.microsoft.com/office/drawing/2014/main" id="{A9728A65-009A-ECEA-B37A-305AA11470C7}"/>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307EB52B-8E61-962F-9291-70841227C975}"/>
              </a:ext>
            </a:extLst>
          </p:cNvPr>
          <p:cNvSpPr>
            <a:spLocks noGrp="1"/>
          </p:cNvSpPr>
          <p:nvPr>
            <p:ph type="sldNum" sz="quarter" idx="12"/>
          </p:nvPr>
        </p:nvSpPr>
        <p:spPr/>
        <p:txBody>
          <a:bodyPr/>
          <a:lstStyle/>
          <a:p>
            <a:fld id="{B3DBE491-9D72-42FE-BD98-ABD6D09881B9}" type="slidenum">
              <a:rPr lang="en-IN" smtClean="0"/>
              <a:t>‹#›</a:t>
            </a:fld>
            <a:endParaRPr lang="en-IN"/>
          </a:p>
        </p:txBody>
      </p:sp>
    </p:spTree>
    <p:extLst>
      <p:ext uri="{BB962C8B-B14F-4D97-AF65-F5344CB8AC3E}">
        <p14:creationId xmlns:p14="http://schemas.microsoft.com/office/powerpoint/2010/main" val="17066552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3E71F-9A15-8C86-E9C5-E96500531F68}"/>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D4D9391E-9F15-28F5-D3C6-C72228D66F51}"/>
              </a:ext>
            </a:extLst>
          </p:cNvPr>
          <p:cNvSpPr>
            <a:spLocks noGrp="1"/>
          </p:cNvSpPr>
          <p:nvPr>
            <p:ph type="dt" sz="half" idx="10"/>
          </p:nvPr>
        </p:nvSpPr>
        <p:spPr/>
        <p:txBody>
          <a:bodyPr/>
          <a:lstStyle/>
          <a:p>
            <a:fld id="{D5409D09-DDE4-4921-BF15-05162A65E71B}" type="datetimeFigureOut">
              <a:rPr lang="en-IN" smtClean="0"/>
              <a:t>08-07-2026</a:t>
            </a:fld>
            <a:endParaRPr lang="en-IN"/>
          </a:p>
        </p:txBody>
      </p:sp>
      <p:sp>
        <p:nvSpPr>
          <p:cNvPr id="4" name="Footer Placeholder 3">
            <a:extLst>
              <a:ext uri="{FF2B5EF4-FFF2-40B4-BE49-F238E27FC236}">
                <a16:creationId xmlns:a16="http://schemas.microsoft.com/office/drawing/2014/main" id="{C8DD5ED5-7E6C-6AC2-4F24-C141915616DF}"/>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57359103-3398-A284-248C-304F502E294E}"/>
              </a:ext>
            </a:extLst>
          </p:cNvPr>
          <p:cNvSpPr>
            <a:spLocks noGrp="1"/>
          </p:cNvSpPr>
          <p:nvPr>
            <p:ph type="sldNum" sz="quarter" idx="12"/>
          </p:nvPr>
        </p:nvSpPr>
        <p:spPr/>
        <p:txBody>
          <a:bodyPr/>
          <a:lstStyle/>
          <a:p>
            <a:fld id="{B3DBE491-9D72-42FE-BD98-ABD6D09881B9}" type="slidenum">
              <a:rPr lang="en-IN" smtClean="0"/>
              <a:t>‹#›</a:t>
            </a:fld>
            <a:endParaRPr lang="en-IN"/>
          </a:p>
        </p:txBody>
      </p:sp>
    </p:spTree>
    <p:extLst>
      <p:ext uri="{BB962C8B-B14F-4D97-AF65-F5344CB8AC3E}">
        <p14:creationId xmlns:p14="http://schemas.microsoft.com/office/powerpoint/2010/main" val="4150126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EE43A31-D275-2CAE-C8E2-0DC1F7B02EF9}"/>
              </a:ext>
            </a:extLst>
          </p:cNvPr>
          <p:cNvSpPr>
            <a:spLocks noGrp="1"/>
          </p:cNvSpPr>
          <p:nvPr>
            <p:ph type="dt" sz="half" idx="10"/>
          </p:nvPr>
        </p:nvSpPr>
        <p:spPr/>
        <p:txBody>
          <a:bodyPr/>
          <a:lstStyle/>
          <a:p>
            <a:fld id="{D5409D09-DDE4-4921-BF15-05162A65E71B}" type="datetimeFigureOut">
              <a:rPr lang="en-IN" smtClean="0"/>
              <a:t>08-07-2026</a:t>
            </a:fld>
            <a:endParaRPr lang="en-IN"/>
          </a:p>
        </p:txBody>
      </p:sp>
      <p:sp>
        <p:nvSpPr>
          <p:cNvPr id="3" name="Footer Placeholder 2">
            <a:extLst>
              <a:ext uri="{FF2B5EF4-FFF2-40B4-BE49-F238E27FC236}">
                <a16:creationId xmlns:a16="http://schemas.microsoft.com/office/drawing/2014/main" id="{1961E8D2-8EFF-033B-9E8F-8F9707F36444}"/>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C8B25FAD-6397-4E33-CB80-759715393043}"/>
              </a:ext>
            </a:extLst>
          </p:cNvPr>
          <p:cNvSpPr>
            <a:spLocks noGrp="1"/>
          </p:cNvSpPr>
          <p:nvPr>
            <p:ph type="sldNum" sz="quarter" idx="12"/>
          </p:nvPr>
        </p:nvSpPr>
        <p:spPr/>
        <p:txBody>
          <a:bodyPr/>
          <a:lstStyle/>
          <a:p>
            <a:fld id="{B3DBE491-9D72-42FE-BD98-ABD6D09881B9}" type="slidenum">
              <a:rPr lang="en-IN" smtClean="0"/>
              <a:t>‹#›</a:t>
            </a:fld>
            <a:endParaRPr lang="en-IN"/>
          </a:p>
        </p:txBody>
      </p:sp>
    </p:spTree>
    <p:extLst>
      <p:ext uri="{BB962C8B-B14F-4D97-AF65-F5344CB8AC3E}">
        <p14:creationId xmlns:p14="http://schemas.microsoft.com/office/powerpoint/2010/main" val="10901053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58D7D-1B7F-980C-A923-6C1A3DC4B44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FF252A25-8E0A-9905-0073-24E9A3FB42B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E116F881-4DD2-232E-7AAE-BFDE04AB624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3A14A28-ADC7-0D11-BBA2-D3D68BBB6233}"/>
              </a:ext>
            </a:extLst>
          </p:cNvPr>
          <p:cNvSpPr>
            <a:spLocks noGrp="1"/>
          </p:cNvSpPr>
          <p:nvPr>
            <p:ph type="dt" sz="half" idx="10"/>
          </p:nvPr>
        </p:nvSpPr>
        <p:spPr/>
        <p:txBody>
          <a:bodyPr/>
          <a:lstStyle/>
          <a:p>
            <a:fld id="{D5409D09-DDE4-4921-BF15-05162A65E71B}" type="datetimeFigureOut">
              <a:rPr lang="en-IN" smtClean="0"/>
              <a:t>08-07-2026</a:t>
            </a:fld>
            <a:endParaRPr lang="en-IN"/>
          </a:p>
        </p:txBody>
      </p:sp>
      <p:sp>
        <p:nvSpPr>
          <p:cNvPr id="6" name="Footer Placeholder 5">
            <a:extLst>
              <a:ext uri="{FF2B5EF4-FFF2-40B4-BE49-F238E27FC236}">
                <a16:creationId xmlns:a16="http://schemas.microsoft.com/office/drawing/2014/main" id="{E4317B4A-DA0F-5B7B-C7BB-7C3CE07C934A}"/>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5A5ACF6E-18B8-4CC9-DB76-4A1B71AF9DC6}"/>
              </a:ext>
            </a:extLst>
          </p:cNvPr>
          <p:cNvSpPr>
            <a:spLocks noGrp="1"/>
          </p:cNvSpPr>
          <p:nvPr>
            <p:ph type="sldNum" sz="quarter" idx="12"/>
          </p:nvPr>
        </p:nvSpPr>
        <p:spPr/>
        <p:txBody>
          <a:bodyPr/>
          <a:lstStyle/>
          <a:p>
            <a:fld id="{B3DBE491-9D72-42FE-BD98-ABD6D09881B9}" type="slidenum">
              <a:rPr lang="en-IN" smtClean="0"/>
              <a:t>‹#›</a:t>
            </a:fld>
            <a:endParaRPr lang="en-IN"/>
          </a:p>
        </p:txBody>
      </p:sp>
    </p:spTree>
    <p:extLst>
      <p:ext uri="{BB962C8B-B14F-4D97-AF65-F5344CB8AC3E}">
        <p14:creationId xmlns:p14="http://schemas.microsoft.com/office/powerpoint/2010/main" val="30413001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AC94D-8D20-E59D-4961-B88BDCD4BAB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A414E432-C4AF-D7A6-3EC2-1847F0E93E6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7F31C2FF-3E0E-6675-78E9-D36EF87E351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9155620-6D20-BE4C-3272-3CF1B6D129DA}"/>
              </a:ext>
            </a:extLst>
          </p:cNvPr>
          <p:cNvSpPr>
            <a:spLocks noGrp="1"/>
          </p:cNvSpPr>
          <p:nvPr>
            <p:ph type="dt" sz="half" idx="10"/>
          </p:nvPr>
        </p:nvSpPr>
        <p:spPr/>
        <p:txBody>
          <a:bodyPr/>
          <a:lstStyle/>
          <a:p>
            <a:fld id="{D5409D09-DDE4-4921-BF15-05162A65E71B}" type="datetimeFigureOut">
              <a:rPr lang="en-IN" smtClean="0"/>
              <a:t>08-07-2026</a:t>
            </a:fld>
            <a:endParaRPr lang="en-IN"/>
          </a:p>
        </p:txBody>
      </p:sp>
      <p:sp>
        <p:nvSpPr>
          <p:cNvPr id="6" name="Footer Placeholder 5">
            <a:extLst>
              <a:ext uri="{FF2B5EF4-FFF2-40B4-BE49-F238E27FC236}">
                <a16:creationId xmlns:a16="http://schemas.microsoft.com/office/drawing/2014/main" id="{03259230-90C0-8CED-3F25-6EDF4A600EA7}"/>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30FE49E5-8649-B11A-8BEB-4A54F104E3AE}"/>
              </a:ext>
            </a:extLst>
          </p:cNvPr>
          <p:cNvSpPr>
            <a:spLocks noGrp="1"/>
          </p:cNvSpPr>
          <p:nvPr>
            <p:ph type="sldNum" sz="quarter" idx="12"/>
          </p:nvPr>
        </p:nvSpPr>
        <p:spPr/>
        <p:txBody>
          <a:bodyPr/>
          <a:lstStyle/>
          <a:p>
            <a:fld id="{B3DBE491-9D72-42FE-BD98-ABD6D09881B9}" type="slidenum">
              <a:rPr lang="en-IN" smtClean="0"/>
              <a:t>‹#›</a:t>
            </a:fld>
            <a:endParaRPr lang="en-IN"/>
          </a:p>
        </p:txBody>
      </p:sp>
    </p:spTree>
    <p:extLst>
      <p:ext uri="{BB962C8B-B14F-4D97-AF65-F5344CB8AC3E}">
        <p14:creationId xmlns:p14="http://schemas.microsoft.com/office/powerpoint/2010/main" val="2828054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A02B8-3871-241B-833C-67D6BC4B3344}"/>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AE31E030-24B7-AEF2-C789-70D27A22924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4E35C1B2-D8BA-9488-48DA-5632E08A7D5A}"/>
              </a:ext>
            </a:extLst>
          </p:cNvPr>
          <p:cNvSpPr>
            <a:spLocks noGrp="1"/>
          </p:cNvSpPr>
          <p:nvPr>
            <p:ph type="dt" sz="half" idx="10"/>
          </p:nvPr>
        </p:nvSpPr>
        <p:spPr/>
        <p:txBody>
          <a:bodyPr/>
          <a:lstStyle/>
          <a:p>
            <a:fld id="{D5409D09-DDE4-4921-BF15-05162A65E71B}" type="datetimeFigureOut">
              <a:rPr lang="en-IN" smtClean="0"/>
              <a:t>08-07-2026</a:t>
            </a:fld>
            <a:endParaRPr lang="en-IN"/>
          </a:p>
        </p:txBody>
      </p:sp>
      <p:sp>
        <p:nvSpPr>
          <p:cNvPr id="5" name="Footer Placeholder 4">
            <a:extLst>
              <a:ext uri="{FF2B5EF4-FFF2-40B4-BE49-F238E27FC236}">
                <a16:creationId xmlns:a16="http://schemas.microsoft.com/office/drawing/2014/main" id="{8FF2EDC8-4CDB-DBF5-29E8-A886FFF9377A}"/>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D8B49FF5-BD25-C981-6B9F-891226876533}"/>
              </a:ext>
            </a:extLst>
          </p:cNvPr>
          <p:cNvSpPr>
            <a:spLocks noGrp="1"/>
          </p:cNvSpPr>
          <p:nvPr>
            <p:ph type="sldNum" sz="quarter" idx="12"/>
          </p:nvPr>
        </p:nvSpPr>
        <p:spPr/>
        <p:txBody>
          <a:bodyPr/>
          <a:lstStyle/>
          <a:p>
            <a:fld id="{B3DBE491-9D72-42FE-BD98-ABD6D09881B9}" type="slidenum">
              <a:rPr lang="en-IN" smtClean="0"/>
              <a:t>‹#›</a:t>
            </a:fld>
            <a:endParaRPr lang="en-IN"/>
          </a:p>
        </p:txBody>
      </p:sp>
    </p:spTree>
    <p:extLst>
      <p:ext uri="{BB962C8B-B14F-4D97-AF65-F5344CB8AC3E}">
        <p14:creationId xmlns:p14="http://schemas.microsoft.com/office/powerpoint/2010/main" val="23260972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E423872-3D30-C440-E8E3-E094CDA8E87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4EDA848F-D07E-25C6-A09F-937BB85AE61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6E3688A6-9AB3-6C0A-34A9-2E405A0B1331}"/>
              </a:ext>
            </a:extLst>
          </p:cNvPr>
          <p:cNvSpPr>
            <a:spLocks noGrp="1"/>
          </p:cNvSpPr>
          <p:nvPr>
            <p:ph type="dt" sz="half" idx="10"/>
          </p:nvPr>
        </p:nvSpPr>
        <p:spPr/>
        <p:txBody>
          <a:bodyPr/>
          <a:lstStyle/>
          <a:p>
            <a:fld id="{D5409D09-DDE4-4921-BF15-05162A65E71B}" type="datetimeFigureOut">
              <a:rPr lang="en-IN" smtClean="0"/>
              <a:t>08-07-2026</a:t>
            </a:fld>
            <a:endParaRPr lang="en-IN"/>
          </a:p>
        </p:txBody>
      </p:sp>
      <p:sp>
        <p:nvSpPr>
          <p:cNvPr id="5" name="Footer Placeholder 4">
            <a:extLst>
              <a:ext uri="{FF2B5EF4-FFF2-40B4-BE49-F238E27FC236}">
                <a16:creationId xmlns:a16="http://schemas.microsoft.com/office/drawing/2014/main" id="{9D321823-1BC6-169A-810B-B15529CC666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6F53EBB-4397-5A81-3F92-17F5EDBBA119}"/>
              </a:ext>
            </a:extLst>
          </p:cNvPr>
          <p:cNvSpPr>
            <a:spLocks noGrp="1"/>
          </p:cNvSpPr>
          <p:nvPr>
            <p:ph type="sldNum" sz="quarter" idx="12"/>
          </p:nvPr>
        </p:nvSpPr>
        <p:spPr/>
        <p:txBody>
          <a:bodyPr/>
          <a:lstStyle/>
          <a:p>
            <a:fld id="{B3DBE491-9D72-42FE-BD98-ABD6D09881B9}" type="slidenum">
              <a:rPr lang="en-IN" smtClean="0"/>
              <a:t>‹#›</a:t>
            </a:fld>
            <a:endParaRPr lang="en-IN"/>
          </a:p>
        </p:txBody>
      </p:sp>
    </p:spTree>
    <p:extLst>
      <p:ext uri="{BB962C8B-B14F-4D97-AF65-F5344CB8AC3E}">
        <p14:creationId xmlns:p14="http://schemas.microsoft.com/office/powerpoint/2010/main" val="3861411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8FF623F-6868-AD58-99B2-1C5957E6EFA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1615D4DE-512E-933D-F23B-31E04D8B699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9101CA42-971C-B8DE-872A-937D6D8E840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5409D09-DDE4-4921-BF15-05162A65E71B}" type="datetimeFigureOut">
              <a:rPr lang="en-IN" smtClean="0"/>
              <a:t>08-07-2026</a:t>
            </a:fld>
            <a:endParaRPr lang="en-IN"/>
          </a:p>
        </p:txBody>
      </p:sp>
      <p:sp>
        <p:nvSpPr>
          <p:cNvPr id="5" name="Footer Placeholder 4">
            <a:extLst>
              <a:ext uri="{FF2B5EF4-FFF2-40B4-BE49-F238E27FC236}">
                <a16:creationId xmlns:a16="http://schemas.microsoft.com/office/drawing/2014/main" id="{42E76E85-6B71-56A2-E1A1-AFF4B94B7E4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IN"/>
          </a:p>
        </p:txBody>
      </p:sp>
      <p:sp>
        <p:nvSpPr>
          <p:cNvPr id="6" name="Slide Number Placeholder 5">
            <a:extLst>
              <a:ext uri="{FF2B5EF4-FFF2-40B4-BE49-F238E27FC236}">
                <a16:creationId xmlns:a16="http://schemas.microsoft.com/office/drawing/2014/main" id="{84176684-3808-88AC-E7E3-B286B96E509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3DBE491-9D72-42FE-BD98-ABD6D09881B9}" type="slidenum">
              <a:rPr lang="en-IN" smtClean="0"/>
              <a:t>‹#›</a:t>
            </a:fld>
            <a:endParaRPr lang="en-IN"/>
          </a:p>
        </p:txBody>
      </p:sp>
    </p:spTree>
    <p:extLst>
      <p:ext uri="{BB962C8B-B14F-4D97-AF65-F5344CB8AC3E}">
        <p14:creationId xmlns:p14="http://schemas.microsoft.com/office/powerpoint/2010/main" val="23291225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247" name="Rectangle 10246">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42" name="Picture 2">
            <a:extLst>
              <a:ext uri="{FF2B5EF4-FFF2-40B4-BE49-F238E27FC236}">
                <a16:creationId xmlns:a16="http://schemas.microsoft.com/office/drawing/2014/main" id="{91B2F3E1-FBBE-0953-1395-B190A34220C4}"/>
              </a:ext>
            </a:extLst>
          </p:cNvPr>
          <p:cNvPicPr>
            <a:picLocks noChangeAspect="1" noChangeArrowheads="1"/>
          </p:cNvPicPr>
          <p:nvPr/>
        </p:nvPicPr>
        <p:blipFill>
          <a:blip r:embed="rId3">
            <a:alphaModFix amt="50000"/>
            <a:extLst>
              <a:ext uri="{28A0092B-C50C-407E-A947-70E740481C1C}">
                <a14:useLocalDpi xmlns:a14="http://schemas.microsoft.com/office/drawing/2010/main" val="0"/>
              </a:ext>
            </a:extLst>
          </a:blip>
          <a:srcRect t="17827" b="2667"/>
          <a:stretch>
            <a:fillRect/>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10EFC6E-00AD-6A2F-E8D4-F929CD5752E2}"/>
              </a:ext>
            </a:extLst>
          </p:cNvPr>
          <p:cNvSpPr>
            <a:spLocks noGrp="1"/>
          </p:cNvSpPr>
          <p:nvPr>
            <p:ph type="ctrTitle"/>
          </p:nvPr>
        </p:nvSpPr>
        <p:spPr>
          <a:xfrm>
            <a:off x="1524000" y="1122362"/>
            <a:ext cx="9144000" cy="2900518"/>
          </a:xfrm>
        </p:spPr>
        <p:txBody>
          <a:bodyPr>
            <a:normAutofit/>
          </a:bodyPr>
          <a:lstStyle/>
          <a:p>
            <a:r>
              <a:rPr lang="en-US" b="1">
                <a:solidFill>
                  <a:srgbClr val="FFFFFF"/>
                </a:solidFill>
              </a:rPr>
              <a:t>EcoBite Birmingham</a:t>
            </a:r>
            <a:br>
              <a:rPr lang="en-US" b="1">
                <a:solidFill>
                  <a:srgbClr val="FFFFFF"/>
                </a:solidFill>
              </a:rPr>
            </a:br>
            <a:r>
              <a:rPr lang="en-US" b="1">
                <a:solidFill>
                  <a:srgbClr val="FFFFFF"/>
                </a:solidFill>
              </a:rPr>
              <a:t>Sustainable Healthy Meal</a:t>
            </a:r>
            <a:endParaRPr lang="en-IN">
              <a:solidFill>
                <a:srgbClr val="FFFFFF"/>
              </a:solidFill>
            </a:endParaRPr>
          </a:p>
        </p:txBody>
      </p:sp>
      <p:sp>
        <p:nvSpPr>
          <p:cNvPr id="3" name="Subtitle 2">
            <a:extLst>
              <a:ext uri="{FF2B5EF4-FFF2-40B4-BE49-F238E27FC236}">
                <a16:creationId xmlns:a16="http://schemas.microsoft.com/office/drawing/2014/main" id="{D3798063-3D4B-E08A-6C54-7CAC634A76B7}"/>
              </a:ext>
            </a:extLst>
          </p:cNvPr>
          <p:cNvSpPr>
            <a:spLocks noGrp="1"/>
          </p:cNvSpPr>
          <p:nvPr>
            <p:ph type="subTitle" idx="1"/>
          </p:nvPr>
        </p:nvSpPr>
        <p:spPr>
          <a:xfrm>
            <a:off x="1524000" y="4159404"/>
            <a:ext cx="9144000" cy="2191292"/>
          </a:xfrm>
        </p:spPr>
        <p:txBody>
          <a:bodyPr>
            <a:normAutofit/>
          </a:bodyPr>
          <a:lstStyle/>
          <a:p>
            <a:r>
              <a:rPr lang="en-US" sz="1800" b="1" dirty="0">
                <a:solidFill>
                  <a:srgbClr val="FFFFFF"/>
                </a:solidFill>
                <a:latin typeface="Times New Roman" panose="02020603050405020304" pitchFamily="18" charset="0"/>
                <a:cs typeface="Times New Roman" panose="02020603050405020304" pitchFamily="18" charset="0"/>
              </a:rPr>
              <a:t>Module Name:</a:t>
            </a:r>
            <a:r>
              <a:rPr lang="en-US" sz="1800" dirty="0">
                <a:solidFill>
                  <a:srgbClr val="FFFFFF"/>
                </a:solidFill>
                <a:latin typeface="Times New Roman" panose="02020603050405020304" pitchFamily="18" charset="0"/>
                <a:cs typeface="Times New Roman" panose="02020603050405020304" pitchFamily="18" charset="0"/>
              </a:rPr>
              <a:t> Enterprise and Entrepreneurship</a:t>
            </a:r>
            <a:br>
              <a:rPr lang="en-US" sz="1800" dirty="0">
                <a:solidFill>
                  <a:srgbClr val="FFFFFF"/>
                </a:solidFill>
                <a:latin typeface="Times New Roman" panose="02020603050405020304" pitchFamily="18" charset="0"/>
                <a:cs typeface="Times New Roman" panose="02020603050405020304" pitchFamily="18" charset="0"/>
              </a:rPr>
            </a:br>
            <a:r>
              <a:rPr lang="en-US" sz="1800" b="1" dirty="0">
                <a:solidFill>
                  <a:srgbClr val="FFFFFF"/>
                </a:solidFill>
                <a:latin typeface="Times New Roman" panose="02020603050405020304" pitchFamily="18" charset="0"/>
                <a:cs typeface="Times New Roman" panose="02020603050405020304" pitchFamily="18" charset="0"/>
              </a:rPr>
              <a:t>Module Code:</a:t>
            </a:r>
            <a:r>
              <a:rPr lang="en-US" sz="1800" dirty="0">
                <a:solidFill>
                  <a:srgbClr val="FFFFFF"/>
                </a:solidFill>
                <a:latin typeface="Times New Roman" panose="02020603050405020304" pitchFamily="18" charset="0"/>
                <a:cs typeface="Times New Roman" panose="02020603050405020304" pitchFamily="18" charset="0"/>
              </a:rPr>
              <a:t> LCLM4006</a:t>
            </a:r>
          </a:p>
          <a:p>
            <a:r>
              <a:rPr lang="en-US" sz="1800" b="1" dirty="0" err="1">
                <a:solidFill>
                  <a:srgbClr val="FFFFFF"/>
                </a:solidFill>
                <a:latin typeface="Times New Roman" panose="02020603050405020304" pitchFamily="18" charset="0"/>
                <a:cs typeface="Times New Roman" panose="02020603050405020304" pitchFamily="18" charset="0"/>
              </a:rPr>
              <a:t>Programme</a:t>
            </a:r>
            <a:r>
              <a:rPr lang="en-US" sz="1800" b="1" dirty="0">
                <a:solidFill>
                  <a:srgbClr val="FFFFFF"/>
                </a:solidFill>
                <a:latin typeface="Times New Roman" panose="02020603050405020304" pitchFamily="18" charset="0"/>
                <a:cs typeface="Times New Roman" panose="02020603050405020304" pitchFamily="18" charset="0"/>
              </a:rPr>
              <a:t>:</a:t>
            </a:r>
            <a:r>
              <a:rPr lang="en-US" sz="1800" dirty="0">
                <a:solidFill>
                  <a:srgbClr val="FFFFFF"/>
                </a:solidFill>
                <a:latin typeface="Times New Roman" panose="02020603050405020304" pitchFamily="18" charset="0"/>
                <a:cs typeface="Times New Roman" panose="02020603050405020304" pitchFamily="18" charset="0"/>
              </a:rPr>
              <a:t> Certificate in Higher Education Business Skills for the Workplace</a:t>
            </a:r>
          </a:p>
          <a:p>
            <a:r>
              <a:rPr lang="en-IN" sz="1800" b="1" dirty="0">
                <a:solidFill>
                  <a:srgbClr val="FFFFFF"/>
                </a:solidFill>
                <a:latin typeface="Times New Roman" panose="02020603050405020304" pitchFamily="18" charset="0"/>
                <a:cs typeface="Times New Roman" panose="02020603050405020304" pitchFamily="18" charset="0"/>
              </a:rPr>
              <a:t>Lecturer Name:</a:t>
            </a:r>
            <a:r>
              <a:rPr lang="en-IN" sz="1800" dirty="0">
                <a:solidFill>
                  <a:srgbClr val="FFFFFF"/>
                </a:solidFill>
                <a:latin typeface="Times New Roman" panose="02020603050405020304" pitchFamily="18" charset="0"/>
                <a:cs typeface="Times New Roman" panose="02020603050405020304" pitchFamily="18" charset="0"/>
              </a:rPr>
              <a:t> </a:t>
            </a:r>
          </a:p>
          <a:p>
            <a:r>
              <a:rPr lang="en-IN" sz="1600" b="1" dirty="0">
                <a:latin typeface="Times New Roman" panose="02020603050405020304" pitchFamily="18" charset="0"/>
                <a:cs typeface="Times New Roman" panose="02020603050405020304" pitchFamily="18" charset="0"/>
              </a:rPr>
              <a:t>Student </a:t>
            </a:r>
            <a:r>
              <a:rPr lang="en-GB" sz="1600" b="1" dirty="0">
                <a:latin typeface="Times New Roman" panose="02020603050405020304" pitchFamily="18" charset="0"/>
                <a:cs typeface="Times New Roman" panose="02020603050405020304" pitchFamily="18" charset="0"/>
              </a:rPr>
              <a:t>Name:</a:t>
            </a:r>
            <a:r>
              <a:rPr lang="en-GB" sz="1600" dirty="0">
                <a:latin typeface="Times New Roman" panose="02020603050405020304" pitchFamily="18" charset="0"/>
                <a:cs typeface="Times New Roman" panose="02020603050405020304" pitchFamily="18" charset="0"/>
              </a:rPr>
              <a:t> </a:t>
            </a:r>
            <a:r>
              <a:rPr lang="en-GB" sz="1600" dirty="0" err="1">
                <a:latin typeface="Times New Roman" panose="02020603050405020304" pitchFamily="18" charset="0"/>
                <a:cs typeface="Times New Roman" panose="02020603050405020304" pitchFamily="18" charset="0"/>
              </a:rPr>
              <a:t>Ablawa</a:t>
            </a:r>
            <a:r>
              <a:rPr lang="en-GB" sz="1600" dirty="0">
                <a:latin typeface="Times New Roman" panose="02020603050405020304" pitchFamily="18" charset="0"/>
                <a:cs typeface="Times New Roman" panose="02020603050405020304" pitchFamily="18" charset="0"/>
              </a:rPr>
              <a:t> </a:t>
            </a:r>
            <a:r>
              <a:rPr lang="en-GB" sz="1600" dirty="0" err="1">
                <a:latin typeface="Times New Roman" panose="02020603050405020304" pitchFamily="18" charset="0"/>
                <a:cs typeface="Times New Roman" panose="02020603050405020304" pitchFamily="18" charset="0"/>
              </a:rPr>
              <a:t>Senade</a:t>
            </a:r>
            <a:r>
              <a:rPr lang="en-GB" sz="1600" dirty="0">
                <a:latin typeface="Times New Roman" panose="02020603050405020304" pitchFamily="18" charset="0"/>
                <a:cs typeface="Times New Roman" panose="02020603050405020304" pitchFamily="18" charset="0"/>
              </a:rPr>
              <a:t> </a:t>
            </a:r>
            <a:r>
              <a:rPr lang="en-GB" sz="1600" dirty="0" err="1">
                <a:latin typeface="Times New Roman" panose="02020603050405020304" pitchFamily="18" charset="0"/>
                <a:cs typeface="Times New Roman" panose="02020603050405020304" pitchFamily="18" charset="0"/>
              </a:rPr>
              <a:t>Waounwa</a:t>
            </a:r>
            <a:r>
              <a:rPr lang="en-GB" sz="1600" dirty="0">
                <a:latin typeface="Times New Roman" panose="02020603050405020304" pitchFamily="18" charset="0"/>
                <a:cs typeface="Times New Roman" panose="02020603050405020304" pitchFamily="18" charset="0"/>
              </a:rPr>
              <a:t> </a:t>
            </a:r>
            <a:r>
              <a:rPr lang="en-GB" sz="1600" dirty="0" err="1">
                <a:latin typeface="Times New Roman" panose="02020603050405020304" pitchFamily="18" charset="0"/>
                <a:cs typeface="Times New Roman" panose="02020603050405020304" pitchFamily="18" charset="0"/>
              </a:rPr>
              <a:t>Agbovi</a:t>
            </a:r>
            <a:r>
              <a:rPr lang="en-GB" sz="1600" dirty="0">
                <a:latin typeface="Times New Roman" panose="02020603050405020304" pitchFamily="18" charset="0"/>
                <a:cs typeface="Times New Roman" panose="02020603050405020304" pitchFamily="18" charset="0"/>
              </a:rPr>
              <a:t> </a:t>
            </a:r>
          </a:p>
          <a:p>
            <a:r>
              <a:rPr lang="en-GB" sz="1600" b="1" dirty="0">
                <a:latin typeface="Times New Roman" panose="02020603050405020304" pitchFamily="18" charset="0"/>
                <a:cs typeface="Times New Roman" panose="02020603050405020304" pitchFamily="18" charset="0"/>
              </a:rPr>
              <a:t>Student Number:</a:t>
            </a:r>
            <a:r>
              <a:rPr lang="en-GB" sz="1600" dirty="0">
                <a:latin typeface="Times New Roman" panose="02020603050405020304" pitchFamily="18" charset="0"/>
                <a:cs typeface="Times New Roman" panose="02020603050405020304" pitchFamily="18" charset="0"/>
              </a:rPr>
              <a:t> 2321102 </a:t>
            </a:r>
            <a:endParaRPr lang="en-IN" sz="1600" dirty="0">
              <a:solidFill>
                <a:srgbClr val="FFFFFF"/>
              </a:solidFill>
              <a:latin typeface="Times New Roman" panose="02020603050405020304" pitchFamily="18" charset="0"/>
              <a:cs typeface="Times New Roman" panose="02020603050405020304" pitchFamily="18" charset="0"/>
            </a:endParaRPr>
          </a:p>
          <a:p>
            <a:endParaRPr lang="en-IN" sz="1800" dirty="0">
              <a:solidFill>
                <a:srgbClr val="FFFFFF"/>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5874356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a:extLst>
              <a:ext uri="{FF2B5EF4-FFF2-40B4-BE49-F238E27FC236}">
                <a16:creationId xmlns:a16="http://schemas.microsoft.com/office/drawing/2014/main" id="{78C82CBC-C8BB-8F65-808E-F7AB319D2C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5884" r="-1" b="-1"/>
          <a:stretch>
            <a:fillRect/>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2057" name="Rectangle 205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59F742D-7086-3B1A-5D3D-093D5C1C222E}"/>
              </a:ext>
            </a:extLst>
          </p:cNvPr>
          <p:cNvSpPr>
            <a:spLocks noGrp="1"/>
          </p:cNvSpPr>
          <p:nvPr>
            <p:ph type="title"/>
          </p:nvPr>
        </p:nvSpPr>
        <p:spPr>
          <a:xfrm>
            <a:off x="838200" y="365125"/>
            <a:ext cx="3822189" cy="1899912"/>
          </a:xfrm>
        </p:spPr>
        <p:txBody>
          <a:bodyPr>
            <a:normAutofit/>
          </a:bodyPr>
          <a:lstStyle/>
          <a:p>
            <a:r>
              <a:rPr lang="en-IN" sz="4000"/>
              <a:t>Business Idea Overview</a:t>
            </a:r>
          </a:p>
        </p:txBody>
      </p:sp>
      <p:sp>
        <p:nvSpPr>
          <p:cNvPr id="3" name="Content Placeholder 2">
            <a:extLst>
              <a:ext uri="{FF2B5EF4-FFF2-40B4-BE49-F238E27FC236}">
                <a16:creationId xmlns:a16="http://schemas.microsoft.com/office/drawing/2014/main" id="{E7476773-4AA6-5388-D87A-33BFFA5A1B04}"/>
              </a:ext>
            </a:extLst>
          </p:cNvPr>
          <p:cNvSpPr>
            <a:spLocks noGrp="1"/>
          </p:cNvSpPr>
          <p:nvPr>
            <p:ph idx="1"/>
          </p:nvPr>
        </p:nvSpPr>
        <p:spPr>
          <a:xfrm>
            <a:off x="680884" y="2434201"/>
            <a:ext cx="4894006" cy="3742762"/>
          </a:xfrm>
        </p:spPr>
        <p:txBody>
          <a:bodyPr>
            <a:normAutofit lnSpcReduction="10000"/>
          </a:bodyPr>
          <a:lstStyle/>
          <a:p>
            <a:pPr marL="0" indent="0">
              <a:buNone/>
            </a:pPr>
            <a:r>
              <a:rPr lang="en-IN" sz="1800" b="1" dirty="0"/>
              <a:t>What is </a:t>
            </a:r>
            <a:r>
              <a:rPr lang="en-IN" sz="1800" b="1" dirty="0" err="1"/>
              <a:t>EcoBite</a:t>
            </a:r>
            <a:r>
              <a:rPr lang="en-IN" sz="1800" b="1" dirty="0"/>
              <a:t> Birmingham?</a:t>
            </a:r>
          </a:p>
          <a:p>
            <a:r>
              <a:rPr lang="en-IN" sz="1800" dirty="0"/>
              <a:t>Sustainable healthy meal-prep &amp; takeaway startup </a:t>
            </a:r>
          </a:p>
          <a:p>
            <a:r>
              <a:rPr lang="en-IN" sz="1800" dirty="0"/>
              <a:t>Located in Birmingham, United Kingdom </a:t>
            </a:r>
          </a:p>
          <a:p>
            <a:r>
              <a:rPr lang="en-IN" sz="1800" dirty="0"/>
              <a:t>Targets students and young professionals </a:t>
            </a:r>
          </a:p>
          <a:p>
            <a:r>
              <a:rPr lang="en-IN" sz="1800" dirty="0"/>
              <a:t>Offers healthy meals, salads, smoothies &amp; snacks </a:t>
            </a:r>
          </a:p>
          <a:p>
            <a:r>
              <a:rPr lang="en-IN" sz="1800" dirty="0"/>
              <a:t>Provides takeaway and online delivery services </a:t>
            </a:r>
          </a:p>
          <a:p>
            <a:r>
              <a:rPr lang="en-IN" sz="1800" dirty="0"/>
              <a:t>Solves unhealthy fast-food eating habits </a:t>
            </a:r>
          </a:p>
          <a:p>
            <a:r>
              <a:rPr lang="en-IN" sz="1800" dirty="0"/>
              <a:t>UK SMEs create opportunities for innovative startups (GOV.UK, 2024)</a:t>
            </a:r>
          </a:p>
          <a:p>
            <a:endParaRPr lang="en-IN" sz="1800" dirty="0"/>
          </a:p>
        </p:txBody>
      </p:sp>
    </p:spTree>
    <p:extLst>
      <p:ext uri="{BB962C8B-B14F-4D97-AF65-F5344CB8AC3E}">
        <p14:creationId xmlns:p14="http://schemas.microsoft.com/office/powerpoint/2010/main" val="24530199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081" name="Arc 308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4118C72-3F0D-D449-F712-06C0E5FA5EA4}"/>
              </a:ext>
            </a:extLst>
          </p:cNvPr>
          <p:cNvSpPr>
            <a:spLocks noGrp="1"/>
          </p:cNvSpPr>
          <p:nvPr>
            <p:ph type="title"/>
          </p:nvPr>
        </p:nvSpPr>
        <p:spPr>
          <a:xfrm>
            <a:off x="5894962" y="479493"/>
            <a:ext cx="5458838" cy="1325563"/>
          </a:xfrm>
        </p:spPr>
        <p:txBody>
          <a:bodyPr>
            <a:normAutofit/>
          </a:bodyPr>
          <a:lstStyle/>
          <a:p>
            <a:r>
              <a:rPr lang="en-IN" dirty="0"/>
              <a:t>Entrepreneurial Opportunity &amp; USP</a:t>
            </a:r>
          </a:p>
        </p:txBody>
      </p:sp>
      <p:sp>
        <p:nvSpPr>
          <p:cNvPr id="3083" name="Freeform: Shape 308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074" name="Picture 2" descr="Mastering the Unique Selling Proposition (USP) - SM Insight">
            <a:extLst>
              <a:ext uri="{FF2B5EF4-FFF2-40B4-BE49-F238E27FC236}">
                <a16:creationId xmlns:a16="http://schemas.microsoft.com/office/drawing/2014/main" id="{BD9CF8C8-FA36-B341-5AE9-708A560E912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03182" y="1654129"/>
            <a:ext cx="4777381" cy="3379997"/>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4354BCA-FF4C-D24E-FB55-7DAB403B9BFC}"/>
              </a:ext>
            </a:extLst>
          </p:cNvPr>
          <p:cNvSpPr>
            <a:spLocks noGrp="1"/>
          </p:cNvSpPr>
          <p:nvPr>
            <p:ph idx="1"/>
          </p:nvPr>
        </p:nvSpPr>
        <p:spPr>
          <a:xfrm>
            <a:off x="5894962" y="1984443"/>
            <a:ext cx="5458838" cy="4192520"/>
          </a:xfrm>
        </p:spPr>
        <p:txBody>
          <a:bodyPr>
            <a:normAutofit/>
          </a:bodyPr>
          <a:lstStyle/>
          <a:p>
            <a:pPr marL="0" indent="0">
              <a:buNone/>
            </a:pPr>
            <a:r>
              <a:rPr lang="en-US" sz="1800" b="1"/>
              <a:t>Why </a:t>
            </a:r>
            <a:r>
              <a:rPr lang="en-US" sz="1800" b="1" err="1"/>
              <a:t>EcoBite</a:t>
            </a:r>
            <a:r>
              <a:rPr lang="en-US" sz="1800" b="1"/>
              <a:t>?</a:t>
            </a:r>
          </a:p>
          <a:p>
            <a:r>
              <a:rPr lang="en-US" sz="1800"/>
              <a:t>Growing demand for healthy food options </a:t>
            </a:r>
          </a:p>
          <a:p>
            <a:r>
              <a:rPr lang="en-US" sz="1800"/>
              <a:t>Consumers are becoming more environmentally conscious </a:t>
            </a:r>
          </a:p>
          <a:p>
            <a:r>
              <a:rPr lang="en-US" sz="1800"/>
              <a:t>Busy lifestyles increase demand for convenience food </a:t>
            </a:r>
          </a:p>
          <a:p>
            <a:r>
              <a:rPr lang="en-US" sz="1800"/>
              <a:t>Combines affordability, health and sustainability </a:t>
            </a:r>
          </a:p>
          <a:p>
            <a:r>
              <a:rPr lang="en-US" sz="1800"/>
              <a:t>Uses biodegradable packaging and local ingredients </a:t>
            </a:r>
          </a:p>
          <a:p>
            <a:r>
              <a:rPr lang="en-US" sz="1800"/>
              <a:t>Reduces food waste through surplus meal discounts </a:t>
            </a:r>
          </a:p>
          <a:p>
            <a:r>
              <a:rPr lang="en-US" sz="1800"/>
              <a:t>Sustainable food </a:t>
            </a:r>
            <a:r>
              <a:rPr lang="en-US" sz="1800" err="1"/>
              <a:t>behaviour</a:t>
            </a:r>
            <a:r>
              <a:rPr lang="en-US" sz="1800"/>
              <a:t> is rapidly increasing (Han et al., 2025)</a:t>
            </a:r>
          </a:p>
          <a:p>
            <a:endParaRPr lang="en-IN" sz="1800"/>
          </a:p>
        </p:txBody>
      </p:sp>
    </p:spTree>
    <p:extLst>
      <p:ext uri="{BB962C8B-B14F-4D97-AF65-F5344CB8AC3E}">
        <p14:creationId xmlns:p14="http://schemas.microsoft.com/office/powerpoint/2010/main" val="20691371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F79856-BA77-8FC9-39FE-DA9D68660490}"/>
              </a:ext>
            </a:extLst>
          </p:cNvPr>
          <p:cNvSpPr>
            <a:spLocks noGrp="1"/>
          </p:cNvSpPr>
          <p:nvPr>
            <p:ph type="title"/>
          </p:nvPr>
        </p:nvSpPr>
        <p:spPr>
          <a:xfrm>
            <a:off x="640080" y="325369"/>
            <a:ext cx="4368602" cy="1956841"/>
          </a:xfrm>
        </p:spPr>
        <p:txBody>
          <a:bodyPr anchor="b">
            <a:normAutofit/>
          </a:bodyPr>
          <a:lstStyle/>
          <a:p>
            <a:r>
              <a:rPr lang="en-IN" sz="5400"/>
              <a:t>Sustainability Element</a:t>
            </a:r>
          </a:p>
        </p:txBody>
      </p:sp>
      <p:sp>
        <p:nvSpPr>
          <p:cNvPr id="4105"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652D982-0B3F-62F1-3B7F-D9EA9B2E621B}"/>
              </a:ext>
            </a:extLst>
          </p:cNvPr>
          <p:cNvSpPr>
            <a:spLocks noGrp="1"/>
          </p:cNvSpPr>
          <p:nvPr>
            <p:ph idx="1"/>
          </p:nvPr>
        </p:nvSpPr>
        <p:spPr>
          <a:xfrm>
            <a:off x="640080" y="2872899"/>
            <a:ext cx="4243589" cy="3320668"/>
          </a:xfrm>
        </p:spPr>
        <p:txBody>
          <a:bodyPr>
            <a:normAutofit/>
          </a:bodyPr>
          <a:lstStyle/>
          <a:p>
            <a:pPr marL="0" indent="0">
              <a:buNone/>
            </a:pPr>
            <a:r>
              <a:rPr lang="en-US" sz="1500" b="1"/>
              <a:t>Sustainable Business Approach</a:t>
            </a:r>
          </a:p>
          <a:p>
            <a:r>
              <a:rPr lang="en-US" sz="1500"/>
              <a:t>Sustainability is part of the business model </a:t>
            </a:r>
          </a:p>
          <a:p>
            <a:r>
              <a:rPr lang="en-US" sz="1500"/>
              <a:t>Focuses on People, Planet and Profit </a:t>
            </a:r>
          </a:p>
          <a:p>
            <a:r>
              <a:rPr lang="en-US" sz="1500"/>
              <a:t>Uses eco-friendly packaging materials </a:t>
            </a:r>
          </a:p>
          <a:p>
            <a:r>
              <a:rPr lang="en-US" sz="1500"/>
              <a:t>Sources ingredients from local suppliers </a:t>
            </a:r>
          </a:p>
          <a:p>
            <a:r>
              <a:rPr lang="en-US" sz="1500"/>
              <a:t>Reduces unnecessary food waste </a:t>
            </a:r>
          </a:p>
          <a:p>
            <a:r>
              <a:rPr lang="en-US" sz="1500"/>
              <a:t>Supports environmentally responsible consumption </a:t>
            </a:r>
          </a:p>
          <a:p>
            <a:r>
              <a:rPr lang="en-US" sz="1500"/>
              <a:t>Sustainable SMEs gain long-term competitive advantages (Troise et al., 2023)</a:t>
            </a:r>
          </a:p>
          <a:p>
            <a:endParaRPr lang="en-IN" sz="1500"/>
          </a:p>
        </p:txBody>
      </p:sp>
      <p:pic>
        <p:nvPicPr>
          <p:cNvPr id="4098" name="Picture 2" descr="Why Switching to Eco-Friendly Packaging is a Smart Business Move | Packmile">
            <a:extLst>
              <a:ext uri="{FF2B5EF4-FFF2-40B4-BE49-F238E27FC236}">
                <a16:creationId xmlns:a16="http://schemas.microsoft.com/office/drawing/2014/main" id="{67E2501B-4E2B-C3ED-7CDE-240FFBAE91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3228" r="19819" b="-1"/>
          <a:stretch>
            <a:fillRect/>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13855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46CD4-A7C9-3BA1-F7F0-504D6C17EC41}"/>
              </a:ext>
            </a:extLst>
          </p:cNvPr>
          <p:cNvSpPr>
            <a:spLocks noGrp="1"/>
          </p:cNvSpPr>
          <p:nvPr>
            <p:ph type="title"/>
          </p:nvPr>
        </p:nvSpPr>
        <p:spPr>
          <a:xfrm>
            <a:off x="7934633" y="1167423"/>
            <a:ext cx="3829928" cy="1415270"/>
          </a:xfrm>
        </p:spPr>
        <p:txBody>
          <a:bodyPr anchor="t">
            <a:normAutofit/>
          </a:bodyPr>
          <a:lstStyle/>
          <a:p>
            <a:r>
              <a:rPr lang="en-IN" sz="3200"/>
              <a:t>Legal Structure &amp; Management</a:t>
            </a:r>
          </a:p>
        </p:txBody>
      </p:sp>
      <p:pic>
        <p:nvPicPr>
          <p:cNvPr id="5124" name="Picture 4" descr="Business Man Lawyer Contract Hand Office Document Signature Businessman  Group Writing. Generative AI. Stock Illustration - Illustration of legal,  sign: 275420230">
            <a:extLst>
              <a:ext uri="{FF2B5EF4-FFF2-40B4-BE49-F238E27FC236}">
                <a16:creationId xmlns:a16="http://schemas.microsoft.com/office/drawing/2014/main" id="{0AF2BD93-211F-DF4C-AFE0-0492026A4AE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4542" r="21751" b="-1"/>
          <a:stretch>
            <a:fillRect/>
          </a:stretch>
        </p:blipFill>
        <p:spPr bwMode="auto">
          <a:xfrm>
            <a:off x="-9886" y="10"/>
            <a:ext cx="7572605" cy="6857990"/>
          </a:xfrm>
          <a:prstGeom prst="rect">
            <a:avLst/>
          </a:prstGeom>
          <a:noFill/>
          <a:extLst>
            <a:ext uri="{909E8E84-426E-40DD-AFC4-6F175D3DCCD1}">
              <a14:hiddenFill xmlns:a14="http://schemas.microsoft.com/office/drawing/2010/main">
                <a:solidFill>
                  <a:srgbClr val="FFFFFF"/>
                </a:solidFill>
              </a14:hiddenFill>
            </a:ext>
          </a:extLst>
        </p:spPr>
      </p:pic>
      <p:cxnSp>
        <p:nvCxnSpPr>
          <p:cNvPr id="5129" name="Straight Connector 5128">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9939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9480274-4A6E-0D4C-372C-2696DC6F8EAB}"/>
              </a:ext>
            </a:extLst>
          </p:cNvPr>
          <p:cNvSpPr>
            <a:spLocks noGrp="1"/>
          </p:cNvSpPr>
          <p:nvPr>
            <p:ph idx="1"/>
          </p:nvPr>
        </p:nvSpPr>
        <p:spPr>
          <a:xfrm>
            <a:off x="7934633" y="2582693"/>
            <a:ext cx="3829928" cy="3599019"/>
          </a:xfrm>
        </p:spPr>
        <p:txBody>
          <a:bodyPr>
            <a:normAutofit/>
          </a:bodyPr>
          <a:lstStyle/>
          <a:p>
            <a:pPr marL="0" indent="0">
              <a:buNone/>
            </a:pPr>
            <a:r>
              <a:rPr lang="en-US" sz="1400" b="1" dirty="0"/>
              <a:t>Legal Format and Team</a:t>
            </a:r>
          </a:p>
          <a:p>
            <a:r>
              <a:rPr lang="en-US" sz="1400" dirty="0" err="1"/>
              <a:t>EcoBite</a:t>
            </a:r>
            <a:r>
              <a:rPr lang="en-US" sz="1400" dirty="0"/>
              <a:t> will operate as a Limited Company (Ltd) </a:t>
            </a:r>
          </a:p>
          <a:p>
            <a:r>
              <a:rPr lang="en-US" sz="1400" dirty="0"/>
              <a:t>Provides limited liability protection </a:t>
            </a:r>
          </a:p>
          <a:p>
            <a:r>
              <a:rPr lang="en-US" sz="1400" dirty="0"/>
              <a:t>Improves professional business credibility </a:t>
            </a:r>
          </a:p>
          <a:p>
            <a:r>
              <a:rPr lang="en-US" sz="1400" dirty="0"/>
              <a:t>Suitable for future business expansion </a:t>
            </a:r>
          </a:p>
          <a:p>
            <a:r>
              <a:rPr lang="en-US" sz="1400" dirty="0"/>
              <a:t>Founder manages operations and finance </a:t>
            </a:r>
          </a:p>
          <a:p>
            <a:r>
              <a:rPr lang="en-US" sz="1400" dirty="0"/>
              <a:t>Kitchen staff prepare healthy meals </a:t>
            </a:r>
          </a:p>
          <a:p>
            <a:r>
              <a:rPr lang="en-US" sz="1400" dirty="0"/>
              <a:t>Business planning supports proper business structure selection (Barrow, 2025)</a:t>
            </a:r>
          </a:p>
          <a:p>
            <a:endParaRPr lang="en-IN" sz="1400" dirty="0"/>
          </a:p>
        </p:txBody>
      </p:sp>
    </p:spTree>
    <p:extLst>
      <p:ext uri="{BB962C8B-B14F-4D97-AF65-F5344CB8AC3E}">
        <p14:creationId xmlns:p14="http://schemas.microsoft.com/office/powerpoint/2010/main" val="28188054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7D55F5-FEEE-58A3-E283-9613B74E6D21}"/>
              </a:ext>
            </a:extLst>
          </p:cNvPr>
          <p:cNvSpPr>
            <a:spLocks noGrp="1"/>
          </p:cNvSpPr>
          <p:nvPr>
            <p:ph type="title"/>
          </p:nvPr>
        </p:nvSpPr>
        <p:spPr>
          <a:xfrm>
            <a:off x="640080" y="325369"/>
            <a:ext cx="4368602" cy="1956841"/>
          </a:xfrm>
        </p:spPr>
        <p:txBody>
          <a:bodyPr anchor="b">
            <a:normAutofit/>
          </a:bodyPr>
          <a:lstStyle/>
          <a:p>
            <a:r>
              <a:rPr lang="en-IN" sz="5400"/>
              <a:t>Target Market</a:t>
            </a:r>
          </a:p>
        </p:txBody>
      </p:sp>
      <p:sp>
        <p:nvSpPr>
          <p:cNvPr id="615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C5421C4-8182-A896-C54C-50DB0AE560A9}"/>
              </a:ext>
            </a:extLst>
          </p:cNvPr>
          <p:cNvSpPr>
            <a:spLocks noGrp="1"/>
          </p:cNvSpPr>
          <p:nvPr>
            <p:ph idx="1"/>
          </p:nvPr>
        </p:nvSpPr>
        <p:spPr>
          <a:xfrm>
            <a:off x="640080" y="2872899"/>
            <a:ext cx="4243589" cy="3320668"/>
          </a:xfrm>
        </p:spPr>
        <p:txBody>
          <a:bodyPr>
            <a:normAutofit/>
          </a:bodyPr>
          <a:lstStyle/>
          <a:p>
            <a:pPr marL="0" indent="0">
              <a:buNone/>
            </a:pPr>
            <a:r>
              <a:rPr lang="en-IN" sz="1500" b="1"/>
              <a:t>Target Customers</a:t>
            </a:r>
          </a:p>
          <a:p>
            <a:r>
              <a:rPr lang="en-IN" sz="1500"/>
              <a:t>University students aged 18–35 </a:t>
            </a:r>
          </a:p>
          <a:p>
            <a:r>
              <a:rPr lang="en-IN" sz="1500"/>
              <a:t>Young working professionals </a:t>
            </a:r>
          </a:p>
          <a:p>
            <a:r>
              <a:rPr lang="en-IN" sz="1500"/>
              <a:t>Gym users and fitness-focused consumers </a:t>
            </a:r>
          </a:p>
          <a:p>
            <a:r>
              <a:rPr lang="en-IN" sz="1500"/>
              <a:t>Health-conscious individuals </a:t>
            </a:r>
          </a:p>
          <a:p>
            <a:r>
              <a:rPr lang="en-IN" sz="1500"/>
              <a:t>Customers seeking affordable healthy meals </a:t>
            </a:r>
          </a:p>
          <a:p>
            <a:r>
              <a:rPr lang="en-IN" sz="1500"/>
              <a:t>Social media active consumers </a:t>
            </a:r>
          </a:p>
          <a:p>
            <a:r>
              <a:rPr lang="en-IN" sz="1500"/>
              <a:t>Digitalisation helps SMEs reach modern consumers (Avelar et al., 2024)</a:t>
            </a:r>
          </a:p>
          <a:p>
            <a:endParaRPr lang="en-IN" sz="1500"/>
          </a:p>
        </p:txBody>
      </p:sp>
      <p:pic>
        <p:nvPicPr>
          <p:cNvPr id="6146" name="Picture 2" descr="6 Steps to Define Your Target Audience | Impressions">
            <a:extLst>
              <a:ext uri="{FF2B5EF4-FFF2-40B4-BE49-F238E27FC236}">
                <a16:creationId xmlns:a16="http://schemas.microsoft.com/office/drawing/2014/main" id="{06BFB0ED-7BD5-0602-000B-7662E14CD4D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8452" r="20113" b="1"/>
          <a:stretch>
            <a:fillRect/>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32920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CBA8BC-9074-1707-838C-C333410D9A0D}"/>
              </a:ext>
            </a:extLst>
          </p:cNvPr>
          <p:cNvSpPr>
            <a:spLocks noGrp="1"/>
          </p:cNvSpPr>
          <p:nvPr>
            <p:ph type="title"/>
          </p:nvPr>
        </p:nvSpPr>
        <p:spPr>
          <a:xfrm>
            <a:off x="640080" y="325369"/>
            <a:ext cx="5062630" cy="1956841"/>
          </a:xfrm>
        </p:spPr>
        <p:txBody>
          <a:bodyPr anchor="b">
            <a:normAutofit/>
          </a:bodyPr>
          <a:lstStyle/>
          <a:p>
            <a:r>
              <a:rPr lang="en-IN" sz="5400" dirty="0"/>
              <a:t>Customer Profile</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7A3175D-9CA3-1287-98ED-E2325D2E401A}"/>
              </a:ext>
            </a:extLst>
          </p:cNvPr>
          <p:cNvSpPr>
            <a:spLocks noGrp="1"/>
          </p:cNvSpPr>
          <p:nvPr>
            <p:ph idx="1"/>
          </p:nvPr>
        </p:nvSpPr>
        <p:spPr>
          <a:xfrm>
            <a:off x="640080" y="2872899"/>
            <a:ext cx="4243589" cy="3320668"/>
          </a:xfrm>
        </p:spPr>
        <p:txBody>
          <a:bodyPr>
            <a:normAutofit/>
          </a:bodyPr>
          <a:lstStyle/>
          <a:p>
            <a:pPr marL="0" indent="0">
              <a:buNone/>
            </a:pPr>
            <a:r>
              <a:rPr lang="en-US" sz="1700" b="1"/>
              <a:t>Typical Customer Persona — Sarah</a:t>
            </a:r>
          </a:p>
          <a:p>
            <a:r>
              <a:rPr lang="en-US" sz="1700"/>
              <a:t>24-year-old university student </a:t>
            </a:r>
          </a:p>
          <a:p>
            <a:r>
              <a:rPr lang="en-US" sz="1700"/>
              <a:t>Busy and health-conscious lifestyle </a:t>
            </a:r>
          </a:p>
          <a:p>
            <a:r>
              <a:rPr lang="en-US" sz="1700"/>
              <a:t>Uses Instagram and delivery apps daily </a:t>
            </a:r>
          </a:p>
          <a:p>
            <a:r>
              <a:rPr lang="en-US" sz="1700"/>
              <a:t>Values convenience and sustainability </a:t>
            </a:r>
          </a:p>
          <a:p>
            <a:r>
              <a:rPr lang="en-US" sz="1700"/>
              <a:t>Prefers affordable nutritious meals </a:t>
            </a:r>
          </a:p>
          <a:p>
            <a:r>
              <a:rPr lang="en-US" sz="1700"/>
              <a:t>Interested in eco-friendly businesses </a:t>
            </a:r>
          </a:p>
          <a:p>
            <a:r>
              <a:rPr lang="en-US" sz="1700"/>
              <a:t>Influenced by social media recommendations</a:t>
            </a:r>
          </a:p>
          <a:p>
            <a:endParaRPr lang="en-IN" sz="1700"/>
          </a:p>
        </p:txBody>
      </p:sp>
      <p:pic>
        <p:nvPicPr>
          <p:cNvPr id="6" name="Picture 5">
            <a:extLst>
              <a:ext uri="{FF2B5EF4-FFF2-40B4-BE49-F238E27FC236}">
                <a16:creationId xmlns:a16="http://schemas.microsoft.com/office/drawing/2014/main" id="{BB354941-0C0E-1243-A554-ED0CC6D34808}"/>
              </a:ext>
            </a:extLst>
          </p:cNvPr>
          <p:cNvPicPr>
            <a:picLocks noChangeAspect="1"/>
          </p:cNvPicPr>
          <p:nvPr/>
        </p:nvPicPr>
        <p:blipFill>
          <a:blip r:embed="rId3"/>
          <a:srcRect l="-4285" t="-3157" r="4284" b="36608"/>
          <a:stretch>
            <a:fillRect/>
          </a:stretch>
        </p:blipFill>
        <p:spPr>
          <a:xfrm>
            <a:off x="5311702" y="-363794"/>
            <a:ext cx="6878775" cy="7221794"/>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6384496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C1406-F0D7-FA87-F64F-A90390576767}"/>
              </a:ext>
            </a:extLst>
          </p:cNvPr>
          <p:cNvSpPr>
            <a:spLocks noGrp="1"/>
          </p:cNvSpPr>
          <p:nvPr>
            <p:ph type="title"/>
          </p:nvPr>
        </p:nvSpPr>
        <p:spPr>
          <a:xfrm>
            <a:off x="8153400" y="1128094"/>
            <a:ext cx="3434180" cy="1415270"/>
          </a:xfrm>
        </p:spPr>
        <p:txBody>
          <a:bodyPr anchor="t">
            <a:normAutofit/>
          </a:bodyPr>
          <a:lstStyle/>
          <a:p>
            <a:r>
              <a:rPr lang="en-IN" sz="3200"/>
              <a:t>PESTEL Analysis</a:t>
            </a:r>
          </a:p>
        </p:txBody>
      </p:sp>
      <p:pic>
        <p:nvPicPr>
          <p:cNvPr id="7170" name="Picture 2" descr="PESTLE Analysis Examples to Better Explain the Framework">
            <a:extLst>
              <a:ext uri="{FF2B5EF4-FFF2-40B4-BE49-F238E27FC236}">
                <a16:creationId xmlns:a16="http://schemas.microsoft.com/office/drawing/2014/main" id="{9E8E5368-AE42-A762-8891-A9DEFC4E32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4809" r="17068" b="-1"/>
          <a:stretch>
            <a:fillRect/>
          </a:stretch>
        </p:blipFill>
        <p:spPr bwMode="auto">
          <a:xfrm>
            <a:off x="-9886" y="10"/>
            <a:ext cx="7572605" cy="6857990"/>
          </a:xfrm>
          <a:prstGeom prst="rect">
            <a:avLst/>
          </a:prstGeom>
          <a:noFill/>
          <a:extLst>
            <a:ext uri="{909E8E84-426E-40DD-AFC4-6F175D3DCCD1}">
              <a14:hiddenFill xmlns:a14="http://schemas.microsoft.com/office/drawing/2010/main">
                <a:solidFill>
                  <a:srgbClr val="FFFFFF"/>
                </a:solidFill>
              </a14:hiddenFill>
            </a:ext>
          </a:extLst>
        </p:spPr>
      </p:pic>
      <p:cxnSp>
        <p:nvCxnSpPr>
          <p:cNvPr id="7175" name="Straight Connector 7174">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9939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8335957-AD7A-C89F-67C9-1ED8F53B7398}"/>
              </a:ext>
            </a:extLst>
          </p:cNvPr>
          <p:cNvSpPr>
            <a:spLocks noGrp="1"/>
          </p:cNvSpPr>
          <p:nvPr>
            <p:ph idx="1"/>
          </p:nvPr>
        </p:nvSpPr>
        <p:spPr>
          <a:xfrm>
            <a:off x="8153400" y="2543364"/>
            <a:ext cx="3434180" cy="3599019"/>
          </a:xfrm>
        </p:spPr>
        <p:txBody>
          <a:bodyPr>
            <a:normAutofit/>
          </a:bodyPr>
          <a:lstStyle/>
          <a:p>
            <a:pPr marL="0" indent="0">
              <a:buNone/>
            </a:pPr>
            <a:r>
              <a:rPr lang="en-IN" sz="1100" b="1"/>
              <a:t>Three Important External Factors</a:t>
            </a:r>
          </a:p>
          <a:p>
            <a:r>
              <a:rPr lang="en-IN" sz="1100" b="1"/>
              <a:t>Social Factor</a:t>
            </a:r>
          </a:p>
          <a:p>
            <a:r>
              <a:rPr lang="en-IN" sz="1100"/>
              <a:t>Growing demand for healthy lifestyles </a:t>
            </a:r>
          </a:p>
          <a:p>
            <a:r>
              <a:rPr lang="en-IN" sz="1100"/>
              <a:t>More consumers prefer nutritious food choices </a:t>
            </a:r>
          </a:p>
          <a:p>
            <a:r>
              <a:rPr lang="en-IN" sz="1100"/>
              <a:t>Young customers are becoming health-conscious </a:t>
            </a:r>
          </a:p>
          <a:p>
            <a:r>
              <a:rPr lang="en-IN" sz="1100" b="1"/>
              <a:t>Technological Factor</a:t>
            </a:r>
          </a:p>
          <a:p>
            <a:r>
              <a:rPr lang="en-IN" sz="1100"/>
              <a:t>Online ordering apps improve accessibility </a:t>
            </a:r>
          </a:p>
          <a:p>
            <a:r>
              <a:rPr lang="en-IN" sz="1100"/>
              <a:t>Social media helps customer engagement </a:t>
            </a:r>
          </a:p>
          <a:p>
            <a:r>
              <a:rPr lang="en-IN" sz="1100" b="1"/>
              <a:t>Environmental Factor</a:t>
            </a:r>
          </a:p>
          <a:p>
            <a:r>
              <a:rPr lang="en-IN" sz="1100"/>
              <a:t>Customers prefer eco-friendly packaging </a:t>
            </a:r>
          </a:p>
          <a:p>
            <a:r>
              <a:rPr lang="en-IN" sz="1100"/>
              <a:t>Sustainability influences buying decisions </a:t>
            </a:r>
          </a:p>
          <a:p>
            <a:r>
              <a:rPr lang="en-IN" sz="1100"/>
              <a:t>Understanding external business environments improves planning (HSBC, 2024)</a:t>
            </a:r>
          </a:p>
          <a:p>
            <a:endParaRPr lang="en-IN" sz="1100"/>
          </a:p>
        </p:txBody>
      </p:sp>
    </p:spTree>
    <p:extLst>
      <p:ext uri="{BB962C8B-B14F-4D97-AF65-F5344CB8AC3E}">
        <p14:creationId xmlns:p14="http://schemas.microsoft.com/office/powerpoint/2010/main" val="25223054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313CE8-C89B-72E6-E003-800720F4A382}"/>
              </a:ext>
            </a:extLst>
          </p:cNvPr>
          <p:cNvSpPr>
            <a:spLocks noGrp="1"/>
          </p:cNvSpPr>
          <p:nvPr>
            <p:ph type="title"/>
          </p:nvPr>
        </p:nvSpPr>
        <p:spPr>
          <a:xfrm>
            <a:off x="640080" y="325369"/>
            <a:ext cx="4368602" cy="1956841"/>
          </a:xfrm>
        </p:spPr>
        <p:txBody>
          <a:bodyPr anchor="b">
            <a:normAutofit/>
          </a:bodyPr>
          <a:lstStyle/>
          <a:p>
            <a:r>
              <a:rPr lang="en-IN" sz="5400"/>
              <a:t>Marketing Strategies</a:t>
            </a:r>
          </a:p>
        </p:txBody>
      </p:sp>
      <p:sp>
        <p:nvSpPr>
          <p:cNvPr id="820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C13C849-5873-9F2F-E7CF-2A1BC9A056AB}"/>
              </a:ext>
            </a:extLst>
          </p:cNvPr>
          <p:cNvSpPr>
            <a:spLocks noGrp="1"/>
          </p:cNvSpPr>
          <p:nvPr>
            <p:ph idx="1"/>
          </p:nvPr>
        </p:nvSpPr>
        <p:spPr>
          <a:xfrm>
            <a:off x="640080" y="2872899"/>
            <a:ext cx="4580849" cy="3872030"/>
          </a:xfrm>
        </p:spPr>
        <p:txBody>
          <a:bodyPr>
            <a:normAutofit/>
          </a:bodyPr>
          <a:lstStyle/>
          <a:p>
            <a:pPr marL="0" indent="0">
              <a:buNone/>
            </a:pPr>
            <a:r>
              <a:rPr lang="en-US" sz="1050" b="1" dirty="0"/>
              <a:t>Marketing Strategy 1 — Social Media Marketing</a:t>
            </a:r>
          </a:p>
          <a:p>
            <a:r>
              <a:rPr lang="en-US" sz="1050" dirty="0"/>
              <a:t>Use Instagram and TikTok for promotions </a:t>
            </a:r>
          </a:p>
          <a:p>
            <a:r>
              <a:rPr lang="en-US" sz="1050" dirty="0"/>
              <a:t>Share short food videos and customer content </a:t>
            </a:r>
          </a:p>
          <a:p>
            <a:r>
              <a:rPr lang="en-US" sz="1050" dirty="0"/>
              <a:t>Collaborate with local influencers </a:t>
            </a:r>
          </a:p>
          <a:p>
            <a:r>
              <a:rPr lang="en-US" sz="1050" dirty="0"/>
              <a:t>Use hashtags and trends for visibility </a:t>
            </a:r>
          </a:p>
          <a:p>
            <a:r>
              <a:rPr lang="en-US" sz="1050" dirty="0"/>
              <a:t>Build strong online brand awareness </a:t>
            </a:r>
          </a:p>
          <a:p>
            <a:r>
              <a:rPr lang="en-US" sz="1050" dirty="0"/>
              <a:t>Social media improves SME customer engagement (Lestari et al., 2024) </a:t>
            </a:r>
          </a:p>
          <a:p>
            <a:r>
              <a:rPr lang="en-US" sz="1050" b="1" dirty="0"/>
              <a:t>Marketing Strategy 2 — Referral &amp; Loyalty </a:t>
            </a:r>
            <a:r>
              <a:rPr lang="en-US" sz="1050" b="1" dirty="0" err="1"/>
              <a:t>Programmes</a:t>
            </a:r>
            <a:endParaRPr lang="en-US" sz="1050" b="1" dirty="0"/>
          </a:p>
          <a:p>
            <a:r>
              <a:rPr lang="en-US" sz="1050" dirty="0"/>
              <a:t>Offer referral discounts to customers </a:t>
            </a:r>
          </a:p>
          <a:p>
            <a:r>
              <a:rPr lang="en-US" sz="1050" dirty="0"/>
              <a:t>Introduce loyalty card </a:t>
            </a:r>
            <a:r>
              <a:rPr lang="en-US" sz="1050" dirty="0" err="1"/>
              <a:t>programmes</a:t>
            </a:r>
            <a:r>
              <a:rPr lang="en-US" sz="1050" dirty="0"/>
              <a:t> </a:t>
            </a:r>
          </a:p>
          <a:p>
            <a:r>
              <a:rPr lang="en-US" sz="1050" dirty="0"/>
              <a:t>Encourage repeat purchases </a:t>
            </a:r>
          </a:p>
          <a:p>
            <a:r>
              <a:rPr lang="en-US" sz="1050" dirty="0"/>
              <a:t>Increase word-of-mouth marketing </a:t>
            </a:r>
          </a:p>
          <a:p>
            <a:r>
              <a:rPr lang="en-US" sz="1050" dirty="0"/>
              <a:t>Build long-term customer relationships </a:t>
            </a:r>
          </a:p>
          <a:p>
            <a:r>
              <a:rPr lang="en-US" sz="1050" dirty="0"/>
              <a:t>Digital marketing improves SME competitiveness (</a:t>
            </a:r>
            <a:r>
              <a:rPr lang="en-US" sz="1050" dirty="0" err="1"/>
              <a:t>Sharabati</a:t>
            </a:r>
            <a:r>
              <a:rPr lang="en-US" sz="1050" dirty="0"/>
              <a:t> et al., 2024) </a:t>
            </a:r>
          </a:p>
        </p:txBody>
      </p:sp>
      <p:pic>
        <p:nvPicPr>
          <p:cNvPr id="8194" name="Picture 2" descr="4 Components Of The Best Social Media Campaigns">
            <a:extLst>
              <a:ext uri="{FF2B5EF4-FFF2-40B4-BE49-F238E27FC236}">
                <a16:creationId xmlns:a16="http://schemas.microsoft.com/office/drawing/2014/main" id="{0E5869D4-2BD9-5088-318A-1140D3E92C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1891" r="21689"/>
          <a:stretch>
            <a:fillRect/>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69632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55C618-AFFD-57AB-1CB1-58D7F1F8C7B5}"/>
              </a:ext>
            </a:extLst>
          </p:cNvPr>
          <p:cNvSpPr>
            <a:spLocks noGrp="1"/>
          </p:cNvSpPr>
          <p:nvPr>
            <p:ph type="title"/>
          </p:nvPr>
        </p:nvSpPr>
        <p:spPr>
          <a:xfrm>
            <a:off x="793662" y="386930"/>
            <a:ext cx="10066122" cy="1298448"/>
          </a:xfrm>
        </p:spPr>
        <p:txBody>
          <a:bodyPr anchor="b">
            <a:normAutofit/>
          </a:bodyPr>
          <a:lstStyle/>
          <a:p>
            <a:r>
              <a:rPr lang="en-IN" sz="4800"/>
              <a:t>Funding &amp; Startup Costs</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3D25CC6-10B5-F586-878F-0054A53840A6}"/>
              </a:ext>
            </a:extLst>
          </p:cNvPr>
          <p:cNvSpPr>
            <a:spLocks noGrp="1"/>
          </p:cNvSpPr>
          <p:nvPr>
            <p:ph idx="1"/>
          </p:nvPr>
        </p:nvSpPr>
        <p:spPr>
          <a:xfrm>
            <a:off x="793661" y="2603087"/>
            <a:ext cx="4530898" cy="3458891"/>
          </a:xfrm>
        </p:spPr>
        <p:txBody>
          <a:bodyPr anchor="ctr">
            <a:normAutofit/>
          </a:bodyPr>
          <a:lstStyle/>
          <a:p>
            <a:pPr marL="0" indent="0">
              <a:buNone/>
            </a:pPr>
            <a:r>
              <a:rPr lang="en-US" sz="1700" b="1" dirty="0"/>
              <a:t>Funding Requirements</a:t>
            </a:r>
          </a:p>
          <a:p>
            <a:r>
              <a:rPr lang="en-US" sz="1700" dirty="0"/>
              <a:t>Total startup funding required: £10,000 </a:t>
            </a:r>
          </a:p>
          <a:p>
            <a:r>
              <a:rPr lang="en-US" sz="1700" dirty="0"/>
              <a:t>Funding through UK Start Up Loan </a:t>
            </a:r>
          </a:p>
          <a:p>
            <a:r>
              <a:rPr lang="en-US" sz="1700" dirty="0"/>
              <a:t>Additional support from personal savings </a:t>
            </a:r>
          </a:p>
          <a:p>
            <a:r>
              <a:rPr lang="en-US" sz="1700" dirty="0"/>
              <a:t>Medium startup cost makes idea achievable </a:t>
            </a:r>
          </a:p>
          <a:p>
            <a:r>
              <a:rPr lang="en-US" sz="1700" dirty="0"/>
              <a:t>Funding supports equipment and operations </a:t>
            </a:r>
          </a:p>
          <a:p>
            <a:r>
              <a:rPr lang="en-US" sz="1700" dirty="0"/>
              <a:t>Social media marketing supports SME sustainability (Fuad et al., 2023)</a:t>
            </a:r>
          </a:p>
        </p:txBody>
      </p:sp>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3D3CE03D-1B2A-F27D-20C1-BD78E83E8129}"/>
              </a:ext>
            </a:extLst>
          </p:cNvPr>
          <p:cNvGraphicFramePr>
            <a:graphicFrameLocks noGrp="1"/>
          </p:cNvGraphicFramePr>
          <p:nvPr>
            <p:extLst>
              <p:ext uri="{D42A27DB-BD31-4B8C-83A1-F6EECF244321}">
                <p14:modId xmlns:p14="http://schemas.microsoft.com/office/powerpoint/2010/main" val="2439719967"/>
              </p:ext>
            </p:extLst>
          </p:nvPr>
        </p:nvGraphicFramePr>
        <p:xfrm>
          <a:off x="5911532" y="2495667"/>
          <a:ext cx="5150278" cy="3691424"/>
        </p:xfrm>
        <a:graphic>
          <a:graphicData uri="http://schemas.openxmlformats.org/drawingml/2006/table">
            <a:tbl>
              <a:tblPr firstRow="1" bandRow="1">
                <a:tableStyleId>{5C22544A-7EE6-4342-B048-85BDC9FD1C3A}</a:tableStyleId>
              </a:tblPr>
              <a:tblGrid>
                <a:gridCol w="2618835">
                  <a:extLst>
                    <a:ext uri="{9D8B030D-6E8A-4147-A177-3AD203B41FA5}">
                      <a16:colId xmlns:a16="http://schemas.microsoft.com/office/drawing/2014/main" val="1099122760"/>
                    </a:ext>
                  </a:extLst>
                </a:gridCol>
                <a:gridCol w="2531443">
                  <a:extLst>
                    <a:ext uri="{9D8B030D-6E8A-4147-A177-3AD203B41FA5}">
                      <a16:colId xmlns:a16="http://schemas.microsoft.com/office/drawing/2014/main" val="4230269473"/>
                    </a:ext>
                  </a:extLst>
                </a:gridCol>
              </a:tblGrid>
              <a:tr h="461428">
                <a:tc>
                  <a:txBody>
                    <a:bodyPr/>
                    <a:lstStyle/>
                    <a:p>
                      <a:pPr>
                        <a:buNone/>
                      </a:pPr>
                      <a:r>
                        <a:rPr lang="en-IN" sz="2100"/>
                        <a:t>Expense</a:t>
                      </a:r>
                    </a:p>
                  </a:txBody>
                  <a:tcPr marL="104870" marR="104870" marT="52435" marB="52435" anchor="ctr"/>
                </a:tc>
                <a:tc>
                  <a:txBody>
                    <a:bodyPr/>
                    <a:lstStyle/>
                    <a:p>
                      <a:pPr>
                        <a:buNone/>
                      </a:pPr>
                      <a:r>
                        <a:rPr lang="en-IN" sz="2100"/>
                        <a:t>Estimated Cost (£)</a:t>
                      </a:r>
                    </a:p>
                  </a:txBody>
                  <a:tcPr marL="104870" marR="104870" marT="52435" marB="52435" anchor="ctr"/>
                </a:tc>
                <a:extLst>
                  <a:ext uri="{0D108BD9-81ED-4DB2-BD59-A6C34878D82A}">
                    <a16:rowId xmlns:a16="http://schemas.microsoft.com/office/drawing/2014/main" val="2363185340"/>
                  </a:ext>
                </a:extLst>
              </a:tr>
              <a:tr h="461428">
                <a:tc>
                  <a:txBody>
                    <a:bodyPr/>
                    <a:lstStyle/>
                    <a:p>
                      <a:pPr>
                        <a:buNone/>
                      </a:pPr>
                      <a:r>
                        <a:rPr lang="en-IN" sz="2100"/>
                        <a:t>Equipment</a:t>
                      </a:r>
                    </a:p>
                  </a:txBody>
                  <a:tcPr marL="104870" marR="104870" marT="52435" marB="52435" anchor="ctr"/>
                </a:tc>
                <a:tc>
                  <a:txBody>
                    <a:bodyPr/>
                    <a:lstStyle/>
                    <a:p>
                      <a:pPr>
                        <a:buNone/>
                      </a:pPr>
                      <a:r>
                        <a:rPr lang="en-IN" sz="2100"/>
                        <a:t>2000</a:t>
                      </a:r>
                    </a:p>
                  </a:txBody>
                  <a:tcPr marL="104870" marR="104870" marT="52435" marB="52435" anchor="ctr"/>
                </a:tc>
                <a:extLst>
                  <a:ext uri="{0D108BD9-81ED-4DB2-BD59-A6C34878D82A}">
                    <a16:rowId xmlns:a16="http://schemas.microsoft.com/office/drawing/2014/main" val="3286031029"/>
                  </a:ext>
                </a:extLst>
              </a:tr>
              <a:tr h="461428">
                <a:tc>
                  <a:txBody>
                    <a:bodyPr/>
                    <a:lstStyle/>
                    <a:p>
                      <a:pPr>
                        <a:buNone/>
                      </a:pPr>
                      <a:r>
                        <a:rPr lang="en-IN" sz="2100"/>
                        <a:t>Rent &amp; Deposit</a:t>
                      </a:r>
                    </a:p>
                  </a:txBody>
                  <a:tcPr marL="104870" marR="104870" marT="52435" marB="52435" anchor="ctr"/>
                </a:tc>
                <a:tc>
                  <a:txBody>
                    <a:bodyPr/>
                    <a:lstStyle/>
                    <a:p>
                      <a:pPr>
                        <a:buNone/>
                      </a:pPr>
                      <a:r>
                        <a:rPr lang="en-IN" sz="2100"/>
                        <a:t>1500</a:t>
                      </a:r>
                    </a:p>
                  </a:txBody>
                  <a:tcPr marL="104870" marR="104870" marT="52435" marB="52435" anchor="ctr"/>
                </a:tc>
                <a:extLst>
                  <a:ext uri="{0D108BD9-81ED-4DB2-BD59-A6C34878D82A}">
                    <a16:rowId xmlns:a16="http://schemas.microsoft.com/office/drawing/2014/main" val="4104322004"/>
                  </a:ext>
                </a:extLst>
              </a:tr>
              <a:tr h="461428">
                <a:tc>
                  <a:txBody>
                    <a:bodyPr/>
                    <a:lstStyle/>
                    <a:p>
                      <a:pPr>
                        <a:buNone/>
                      </a:pPr>
                      <a:r>
                        <a:rPr lang="en-IN" sz="2100"/>
                        <a:t>Marketing</a:t>
                      </a:r>
                    </a:p>
                  </a:txBody>
                  <a:tcPr marL="104870" marR="104870" marT="52435" marB="52435" anchor="ctr"/>
                </a:tc>
                <a:tc>
                  <a:txBody>
                    <a:bodyPr/>
                    <a:lstStyle/>
                    <a:p>
                      <a:pPr>
                        <a:buNone/>
                      </a:pPr>
                      <a:r>
                        <a:rPr lang="en-IN" sz="2100"/>
                        <a:t>500</a:t>
                      </a:r>
                    </a:p>
                  </a:txBody>
                  <a:tcPr marL="104870" marR="104870" marT="52435" marB="52435" anchor="ctr"/>
                </a:tc>
                <a:extLst>
                  <a:ext uri="{0D108BD9-81ED-4DB2-BD59-A6C34878D82A}">
                    <a16:rowId xmlns:a16="http://schemas.microsoft.com/office/drawing/2014/main" val="2417398445"/>
                  </a:ext>
                </a:extLst>
              </a:tr>
              <a:tr h="461428">
                <a:tc>
                  <a:txBody>
                    <a:bodyPr/>
                    <a:lstStyle/>
                    <a:p>
                      <a:pPr>
                        <a:buNone/>
                      </a:pPr>
                      <a:r>
                        <a:rPr lang="en-IN" sz="2100"/>
                        <a:t>Packaging</a:t>
                      </a:r>
                    </a:p>
                  </a:txBody>
                  <a:tcPr marL="104870" marR="104870" marT="52435" marB="52435" anchor="ctr"/>
                </a:tc>
                <a:tc>
                  <a:txBody>
                    <a:bodyPr/>
                    <a:lstStyle/>
                    <a:p>
                      <a:pPr>
                        <a:buNone/>
                      </a:pPr>
                      <a:r>
                        <a:rPr lang="en-IN" sz="2100"/>
                        <a:t>400</a:t>
                      </a:r>
                    </a:p>
                  </a:txBody>
                  <a:tcPr marL="104870" marR="104870" marT="52435" marB="52435" anchor="ctr"/>
                </a:tc>
                <a:extLst>
                  <a:ext uri="{0D108BD9-81ED-4DB2-BD59-A6C34878D82A}">
                    <a16:rowId xmlns:a16="http://schemas.microsoft.com/office/drawing/2014/main" val="989222635"/>
                  </a:ext>
                </a:extLst>
              </a:tr>
              <a:tr h="461428">
                <a:tc>
                  <a:txBody>
                    <a:bodyPr/>
                    <a:lstStyle/>
                    <a:p>
                      <a:pPr>
                        <a:buNone/>
                      </a:pPr>
                      <a:r>
                        <a:rPr lang="en-IN" sz="2100"/>
                        <a:t>Stock/Ingredients</a:t>
                      </a:r>
                    </a:p>
                  </a:txBody>
                  <a:tcPr marL="104870" marR="104870" marT="52435" marB="52435" anchor="ctr"/>
                </a:tc>
                <a:tc>
                  <a:txBody>
                    <a:bodyPr/>
                    <a:lstStyle/>
                    <a:p>
                      <a:pPr>
                        <a:buNone/>
                      </a:pPr>
                      <a:r>
                        <a:rPr lang="en-IN" sz="2100"/>
                        <a:t>800</a:t>
                      </a:r>
                    </a:p>
                  </a:txBody>
                  <a:tcPr marL="104870" marR="104870" marT="52435" marB="52435" anchor="ctr"/>
                </a:tc>
                <a:extLst>
                  <a:ext uri="{0D108BD9-81ED-4DB2-BD59-A6C34878D82A}">
                    <a16:rowId xmlns:a16="http://schemas.microsoft.com/office/drawing/2014/main" val="1932760022"/>
                  </a:ext>
                </a:extLst>
              </a:tr>
              <a:tr h="461428">
                <a:tc>
                  <a:txBody>
                    <a:bodyPr/>
                    <a:lstStyle/>
                    <a:p>
                      <a:pPr>
                        <a:buNone/>
                      </a:pPr>
                      <a:r>
                        <a:rPr lang="en-IN" sz="2100"/>
                        <a:t>Insurance/Licences</a:t>
                      </a:r>
                    </a:p>
                  </a:txBody>
                  <a:tcPr marL="104870" marR="104870" marT="52435" marB="52435" anchor="ctr"/>
                </a:tc>
                <a:tc>
                  <a:txBody>
                    <a:bodyPr/>
                    <a:lstStyle/>
                    <a:p>
                      <a:pPr>
                        <a:buNone/>
                      </a:pPr>
                      <a:r>
                        <a:rPr lang="en-IN" sz="2100"/>
                        <a:t>450</a:t>
                      </a:r>
                    </a:p>
                  </a:txBody>
                  <a:tcPr marL="104870" marR="104870" marT="52435" marB="52435" anchor="ctr"/>
                </a:tc>
                <a:extLst>
                  <a:ext uri="{0D108BD9-81ED-4DB2-BD59-A6C34878D82A}">
                    <a16:rowId xmlns:a16="http://schemas.microsoft.com/office/drawing/2014/main" val="924806734"/>
                  </a:ext>
                </a:extLst>
              </a:tr>
              <a:tr h="461428">
                <a:tc>
                  <a:txBody>
                    <a:bodyPr/>
                    <a:lstStyle/>
                    <a:p>
                      <a:pPr>
                        <a:buNone/>
                      </a:pPr>
                      <a:r>
                        <a:rPr lang="en-IN" sz="2100"/>
                        <a:t>Utilities</a:t>
                      </a:r>
                    </a:p>
                  </a:txBody>
                  <a:tcPr marL="104870" marR="104870" marT="52435" marB="52435" anchor="ctr"/>
                </a:tc>
                <a:tc>
                  <a:txBody>
                    <a:bodyPr/>
                    <a:lstStyle/>
                    <a:p>
                      <a:pPr>
                        <a:buNone/>
                      </a:pPr>
                      <a:r>
                        <a:rPr lang="en-IN" sz="2100"/>
                        <a:t>300</a:t>
                      </a:r>
                    </a:p>
                  </a:txBody>
                  <a:tcPr marL="104870" marR="104870" marT="52435" marB="52435" anchor="ctr"/>
                </a:tc>
                <a:extLst>
                  <a:ext uri="{0D108BD9-81ED-4DB2-BD59-A6C34878D82A}">
                    <a16:rowId xmlns:a16="http://schemas.microsoft.com/office/drawing/2014/main" val="781116513"/>
                  </a:ext>
                </a:extLst>
              </a:tr>
            </a:tbl>
          </a:graphicData>
        </a:graphic>
      </p:graphicFrame>
    </p:spTree>
    <p:extLst>
      <p:ext uri="{BB962C8B-B14F-4D97-AF65-F5344CB8AC3E}">
        <p14:creationId xmlns:p14="http://schemas.microsoft.com/office/powerpoint/2010/main" val="32072623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34630F-CF3E-30AE-F73E-4D5DCEB9E0DE}"/>
              </a:ext>
            </a:extLst>
          </p:cNvPr>
          <p:cNvSpPr>
            <a:spLocks noGrp="1"/>
          </p:cNvSpPr>
          <p:nvPr>
            <p:ph type="title"/>
          </p:nvPr>
        </p:nvSpPr>
        <p:spPr>
          <a:xfrm>
            <a:off x="6803409" y="762001"/>
            <a:ext cx="4156512" cy="1708244"/>
          </a:xfrm>
        </p:spPr>
        <p:txBody>
          <a:bodyPr anchor="ctr">
            <a:normAutofit/>
          </a:bodyPr>
          <a:lstStyle/>
          <a:p>
            <a:r>
              <a:rPr lang="en-IN" sz="4000"/>
              <a:t>Conclusion</a:t>
            </a:r>
          </a:p>
        </p:txBody>
      </p:sp>
      <p:pic>
        <p:nvPicPr>
          <p:cNvPr id="5" name="Picture 4" descr="Assorted vegetables and fruits">
            <a:extLst>
              <a:ext uri="{FF2B5EF4-FFF2-40B4-BE49-F238E27FC236}">
                <a16:creationId xmlns:a16="http://schemas.microsoft.com/office/drawing/2014/main" id="{8CAA121C-BBED-ECB9-5733-41D9114D4DAC}"/>
              </a:ext>
            </a:extLst>
          </p:cNvPr>
          <p:cNvPicPr>
            <a:picLocks noChangeAspect="1"/>
          </p:cNvPicPr>
          <p:nvPr/>
        </p:nvPicPr>
        <p:blipFill>
          <a:blip r:embed="rId3"/>
          <a:srcRect l="26474" r="14191" b="-2"/>
          <a:stretch>
            <a:fillRect/>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A4A7385F-51C3-590C-FC34-A859C0F2C077}"/>
              </a:ext>
            </a:extLst>
          </p:cNvPr>
          <p:cNvSpPr>
            <a:spLocks noGrp="1"/>
          </p:cNvSpPr>
          <p:nvPr>
            <p:ph idx="1"/>
          </p:nvPr>
        </p:nvSpPr>
        <p:spPr>
          <a:xfrm>
            <a:off x="6803409" y="2470245"/>
            <a:ext cx="4156512" cy="3769835"/>
          </a:xfrm>
        </p:spPr>
        <p:txBody>
          <a:bodyPr anchor="ctr">
            <a:normAutofit/>
          </a:bodyPr>
          <a:lstStyle/>
          <a:p>
            <a:r>
              <a:rPr lang="en-US" sz="1700"/>
              <a:t>EcoBite combines health, affordability &amp; sustainability </a:t>
            </a:r>
          </a:p>
          <a:p>
            <a:r>
              <a:rPr lang="en-US" sz="1700"/>
              <a:t>Meets growing demand for healthy convenience food </a:t>
            </a:r>
          </a:p>
          <a:p>
            <a:r>
              <a:rPr lang="en-US" sz="1700"/>
              <a:t>Strong target market in Birmingham </a:t>
            </a:r>
          </a:p>
          <a:p>
            <a:r>
              <a:rPr lang="en-US" sz="1700"/>
              <a:t>Competitive advantage through eco-friendly practices </a:t>
            </a:r>
          </a:p>
          <a:p>
            <a:r>
              <a:rPr lang="en-US" sz="1700"/>
              <a:t>Digital marketing supports customer growth </a:t>
            </a:r>
          </a:p>
          <a:p>
            <a:r>
              <a:rPr lang="en-US" sz="1700"/>
              <a:t>Business model is realistic and scalable </a:t>
            </a:r>
          </a:p>
          <a:p>
            <a:r>
              <a:rPr lang="en-US" sz="1700"/>
              <a:t>Strong future growth potential</a:t>
            </a:r>
          </a:p>
          <a:p>
            <a:endParaRPr lang="en-IN" sz="1700"/>
          </a:p>
        </p:txBody>
      </p:sp>
    </p:spTree>
    <p:extLst>
      <p:ext uri="{BB962C8B-B14F-4D97-AF65-F5344CB8AC3E}">
        <p14:creationId xmlns:p14="http://schemas.microsoft.com/office/powerpoint/2010/main" val="26621018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B32F9B-0D52-CF1E-C17D-B5D774010C81}"/>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References</a:t>
            </a:r>
            <a:endParaRPr lang="en-IN" sz="4000">
              <a:solidFill>
                <a:srgbClr val="FFFFFF"/>
              </a:solidFill>
            </a:endParaRPr>
          </a:p>
        </p:txBody>
      </p:sp>
      <p:sp>
        <p:nvSpPr>
          <p:cNvPr id="3" name="Content Placeholder 2">
            <a:extLst>
              <a:ext uri="{FF2B5EF4-FFF2-40B4-BE49-F238E27FC236}">
                <a16:creationId xmlns:a16="http://schemas.microsoft.com/office/drawing/2014/main" id="{9556B578-E308-2F84-EFF8-6DE847C54AE7}"/>
              </a:ext>
            </a:extLst>
          </p:cNvPr>
          <p:cNvSpPr>
            <a:spLocks noGrp="1"/>
          </p:cNvSpPr>
          <p:nvPr>
            <p:ph idx="1"/>
          </p:nvPr>
        </p:nvSpPr>
        <p:spPr>
          <a:xfrm>
            <a:off x="4810259" y="196645"/>
            <a:ext cx="6555347" cy="6508955"/>
          </a:xfrm>
        </p:spPr>
        <p:txBody>
          <a:bodyPr anchor="ctr">
            <a:normAutofit/>
          </a:bodyPr>
          <a:lstStyle/>
          <a:p>
            <a:r>
              <a:rPr lang="en-IN" sz="1200" dirty="0"/>
              <a:t>Avelar, S., Borges-Tiago, T., Almeida, A. and Tiago, F. (2024) ‘Confluence of sustainable entrepreneurship, innovation, and digitalization in SMEs’. </a:t>
            </a:r>
            <a:r>
              <a:rPr lang="en-IN" sz="1200" i="1" dirty="0"/>
              <a:t>Journal of Business Research</a:t>
            </a:r>
            <a:r>
              <a:rPr lang="en-IN" sz="1200" dirty="0"/>
              <a:t> 170, p. 114346. Available at: https://www.sciencedirect.com/science/article/pii/S0148296323007051.</a:t>
            </a:r>
          </a:p>
          <a:p>
            <a:r>
              <a:rPr lang="en-IN" sz="1200" dirty="0"/>
              <a:t>Barrow, C. (2025) </a:t>
            </a:r>
            <a:r>
              <a:rPr lang="en-IN" sz="1200" i="1" dirty="0"/>
              <a:t>The Business Plan Workbook</a:t>
            </a:r>
            <a:r>
              <a:rPr lang="en-IN" sz="1200" dirty="0"/>
              <a:t>.</a:t>
            </a:r>
          </a:p>
          <a:p>
            <a:r>
              <a:rPr lang="en-IN" sz="1200" dirty="0"/>
              <a:t>Fuad, M., Ulya, M., Burhan, B. and Kurniawan, F. (2023) ‘Social Media Marketing and Sustainability of Small and Medium Enterprises (SMEs) During COVID-19 Pandemic: Case Study of </a:t>
            </a:r>
            <a:r>
              <a:rPr lang="en-IN" sz="1200" dirty="0" err="1"/>
              <a:t>Gucheez</a:t>
            </a:r>
            <a:r>
              <a:rPr lang="en-IN" sz="1200" dirty="0"/>
              <a:t>, Central Java, Indonesia’. </a:t>
            </a:r>
            <a:r>
              <a:rPr lang="en-IN" sz="1200" i="1" dirty="0" err="1"/>
              <a:t>Agriekonomika</a:t>
            </a:r>
            <a:r>
              <a:rPr lang="en-IN" sz="1200" dirty="0"/>
              <a:t> 12(1), pp. 95–102. </a:t>
            </a:r>
            <a:r>
              <a:rPr lang="en-IN" sz="1200" dirty="0" err="1"/>
              <a:t>doi</a:t>
            </a:r>
            <a:r>
              <a:rPr lang="en-IN" sz="1200" dirty="0"/>
              <a:t>: https://doi.org/10.21107/agriekonomika.v12i1.16524.</a:t>
            </a:r>
          </a:p>
          <a:p>
            <a:r>
              <a:rPr lang="en-IN" sz="1200" dirty="0"/>
              <a:t>GOV.UK (2024) </a:t>
            </a:r>
            <a:r>
              <a:rPr lang="en-IN" sz="1200" i="1" dirty="0"/>
              <a:t>Business population estimates for the UK and regions 2024: statistical release</a:t>
            </a:r>
            <a:r>
              <a:rPr lang="en-IN" sz="1200" dirty="0"/>
              <a:t>. Available at: https://www.gov.uk/government/statistics/business-population-estimates-2024/business-population-estimates-for-the-uk-and-regions-2024-statistical-release.</a:t>
            </a:r>
          </a:p>
          <a:p>
            <a:r>
              <a:rPr lang="en-IN" sz="1200" dirty="0"/>
              <a:t>Han, Y., Zhang, S. and Zhu, D. (2025) ‘Design for sustainable consumer </a:t>
            </a:r>
            <a:r>
              <a:rPr lang="en-IN" sz="1200" dirty="0" err="1"/>
              <a:t>behavior</a:t>
            </a:r>
            <a:r>
              <a:rPr lang="en-IN" sz="1200" dirty="0"/>
              <a:t> in food industry: a 10-year systematic literature review’. </a:t>
            </a:r>
            <a:r>
              <a:rPr lang="en-IN" sz="1200" i="1" dirty="0"/>
              <a:t>British Food Journal</a:t>
            </a:r>
            <a:r>
              <a:rPr lang="en-IN" sz="1200" dirty="0"/>
              <a:t> , pp. 1–25. </a:t>
            </a:r>
            <a:r>
              <a:rPr lang="en-IN" sz="1200" dirty="0" err="1"/>
              <a:t>doi</a:t>
            </a:r>
            <a:r>
              <a:rPr lang="en-IN" sz="1200" dirty="0"/>
              <a:t>: https://doi.org/10.1108/bfj-03-2025-0312.</a:t>
            </a:r>
          </a:p>
          <a:p>
            <a:r>
              <a:rPr lang="en-IN" sz="1200" dirty="0"/>
              <a:t>HSBC (2024) </a:t>
            </a:r>
            <a:r>
              <a:rPr lang="en-IN" sz="1200" i="1" dirty="0"/>
              <a:t>How to write a business plan | Business Plan Guide - HSBC UK</a:t>
            </a:r>
            <a:r>
              <a:rPr lang="en-IN" sz="1200" dirty="0"/>
              <a:t>. Available at: https://www.business.hsbc.uk/en-gb/insights/starting-a-business/how-to-write-business-plan.</a:t>
            </a:r>
          </a:p>
          <a:p>
            <a:r>
              <a:rPr lang="en-IN" sz="1200" dirty="0"/>
              <a:t>Lestari, R.B., Sulastri, Shihab, M.S. and Andriana, I. (2024) ‘Social Media Marketing and Its Impact on SMEs’ Business Performance’. </a:t>
            </a:r>
            <a:r>
              <a:rPr lang="en-IN" sz="1200" i="1" dirty="0"/>
              <a:t>KnE social sciences</a:t>
            </a:r>
            <a:r>
              <a:rPr lang="en-IN" sz="1200" dirty="0"/>
              <a:t> . </a:t>
            </a:r>
            <a:r>
              <a:rPr lang="en-IN" sz="1200" dirty="0" err="1"/>
              <a:t>doi</a:t>
            </a:r>
            <a:r>
              <a:rPr lang="en-IN" sz="1200" dirty="0"/>
              <a:t>: https://doi.org/10.18502/kss.v9i14.16121.</a:t>
            </a:r>
          </a:p>
          <a:p>
            <a:r>
              <a:rPr lang="en-IN" sz="1200" dirty="0"/>
              <a:t>Miller, K. (2020) </a:t>
            </a:r>
            <a:r>
              <a:rPr lang="en-IN" sz="1200" i="1" dirty="0"/>
              <a:t>The Triple Bottom Line: What It Is &amp; Why It’s Important</a:t>
            </a:r>
            <a:r>
              <a:rPr lang="en-IN" sz="1200" dirty="0"/>
              <a:t>. Available at: https://online.hbs.edu/blog/post/what-is-the-triple-bottom-line.</a:t>
            </a:r>
          </a:p>
          <a:p>
            <a:r>
              <a:rPr lang="en-IN" sz="1200" dirty="0" err="1"/>
              <a:t>Sharabati</a:t>
            </a:r>
            <a:r>
              <a:rPr lang="en-IN" sz="1200" dirty="0"/>
              <a:t>, A.-A.A., Ali, A., </a:t>
            </a:r>
            <a:r>
              <a:rPr lang="en-IN" sz="1200" dirty="0" err="1"/>
              <a:t>Allahham</a:t>
            </a:r>
            <a:r>
              <a:rPr lang="en-IN" sz="1200" dirty="0"/>
              <a:t>, M.I., Hussein, A.A., </a:t>
            </a:r>
            <a:r>
              <a:rPr lang="en-IN" sz="1200" dirty="0" err="1"/>
              <a:t>Alheet</a:t>
            </a:r>
            <a:r>
              <a:rPr lang="en-IN" sz="1200" dirty="0"/>
              <a:t>, A.F. and Mohammad, A.S. (2024) ‘The Impact of Digital Marketing on the Performance of SMEs: An Analytical Study in Light of Modern Digital Transformations’. </a:t>
            </a:r>
            <a:r>
              <a:rPr lang="en-IN" sz="1200" i="1" dirty="0"/>
              <a:t>Sustainability</a:t>
            </a:r>
            <a:r>
              <a:rPr lang="en-IN" sz="1200" dirty="0"/>
              <a:t> 16(19). Available at: https://www.mdpi.com/2071-1050/16/19/8667.</a:t>
            </a:r>
          </a:p>
          <a:p>
            <a:r>
              <a:rPr lang="en-IN" sz="1200" dirty="0"/>
              <a:t>Troise, C., Santoro, G., Jones, P. and Bresciani, S. (2023) ‘Small and medium enterprises and sustainable business models: Exploring enabling factors for adoption’. </a:t>
            </a:r>
            <a:r>
              <a:rPr lang="en-IN" sz="1200" i="1" dirty="0"/>
              <a:t>Journal of Management &amp; Organization</a:t>
            </a:r>
            <a:r>
              <a:rPr lang="en-IN" sz="1200" dirty="0"/>
              <a:t> 30(3), pp. 1–14. </a:t>
            </a:r>
            <a:r>
              <a:rPr lang="en-IN" sz="1200" dirty="0" err="1"/>
              <a:t>doi</a:t>
            </a:r>
            <a:r>
              <a:rPr lang="en-IN" sz="1200" dirty="0"/>
              <a:t>: https://doi.org/10.1017/jmo.2023.45.</a:t>
            </a:r>
          </a:p>
          <a:p>
            <a:endParaRPr lang="en-IN" sz="1200" dirty="0"/>
          </a:p>
        </p:txBody>
      </p:sp>
    </p:spTree>
    <p:extLst>
      <p:ext uri="{BB962C8B-B14F-4D97-AF65-F5344CB8AC3E}">
        <p14:creationId xmlns:p14="http://schemas.microsoft.com/office/powerpoint/2010/main" val="27632539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5" ma:contentTypeDescription="Create a new document." ma:contentTypeScope="" ma:versionID="084728a059d54b1449808c0e63efc45d">
  <xsd:schema xmlns:xsd="http://www.w3.org/2001/XMLSchema" xmlns:xs="http://www.w3.org/2001/XMLSchema" xmlns:p="http://schemas.microsoft.com/office/2006/metadata/properties" xmlns:ns3="0085e1a2-9cbf-4b92-866b-21f3c89040b6" targetNamespace="http://schemas.microsoft.com/office/2006/metadata/properties" ma:root="true" ma:fieldsID="e081384a3f0eaa56592ae0bc542a120f"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2C0457E-B1F0-48EA-A43B-58E237C4E1A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91CCA36-F171-4F5C-A8A7-C8CBBDA6AF6B}">
  <ds:schemaRefs>
    <ds:schemaRef ds:uri="http://schemas.microsoft.com/sharepoint/v3/contenttype/forms"/>
  </ds:schemaRefs>
</ds:datastoreItem>
</file>

<file path=customXml/itemProps3.xml><?xml version="1.0" encoding="utf-8"?>
<ds:datastoreItem xmlns:ds="http://schemas.openxmlformats.org/officeDocument/2006/customXml" ds:itemID="{B1B7879C-75BB-4E8C-9B1A-AE35443D5988}">
  <ds:schemaRefs>
    <ds:schemaRef ds:uri="http://purl.org/dc/elements/1.1/"/>
    <ds:schemaRef ds:uri="http://schemas.microsoft.com/office/infopath/2007/PartnerControls"/>
    <ds:schemaRef ds:uri="http://purl.org/dc/dcmitype/"/>
    <ds:schemaRef ds:uri="http://www.w3.org/XML/1998/namespace"/>
    <ds:schemaRef ds:uri="http://purl.org/dc/terms/"/>
    <ds:schemaRef ds:uri="http://schemas.microsoft.com/office/2006/documentManagement/types"/>
    <ds:schemaRef ds:uri="http://schemas.openxmlformats.org/package/2006/metadata/core-properties"/>
    <ds:schemaRef ds:uri="0085e1a2-9cbf-4b92-866b-21f3c89040b6"/>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36</TotalTime>
  <Words>3016</Words>
  <Application>Microsoft Office PowerPoint</Application>
  <PresentationFormat>Widescreen</PresentationFormat>
  <Paragraphs>191</Paragraphs>
  <Slides>12</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Aptos Display</vt:lpstr>
      <vt:lpstr>Arial</vt:lpstr>
      <vt:lpstr>Calibri</vt:lpstr>
      <vt:lpstr>Times New Roman</vt:lpstr>
      <vt:lpstr>Office Theme</vt:lpstr>
      <vt:lpstr>EcoBite Birmingham Sustainable Healthy Meal</vt:lpstr>
      <vt:lpstr>Business Idea Overview</vt:lpstr>
      <vt:lpstr>Entrepreneurial Opportunity &amp; USP</vt:lpstr>
      <vt:lpstr>Sustainability Element</vt:lpstr>
      <vt:lpstr>Legal Structure &amp; Management</vt:lpstr>
      <vt:lpstr>Target Market</vt:lpstr>
      <vt:lpstr>Customer Profile</vt:lpstr>
      <vt:lpstr>PESTEL Analysis</vt:lpstr>
      <vt:lpstr>Marketing Strategies</vt:lpstr>
      <vt:lpstr>Funding &amp; Startup Costs</vt:lpstr>
      <vt:lpstr>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EcoBite Birmingham Sustainable Healthy Meal</dc:title>
  <dc:subject/>
  <dc:creator>Rene Agbovi</dc:creator>
  <cp:keywords/>
  <dc:description/>
  <cp:lastModifiedBy>Ablawa Senade Waounwa Agbovi (2321102)</cp:lastModifiedBy>
  <cp:revision>4</cp:revision>
  <dcterms:created xsi:type="dcterms:W3CDTF">2026-05-26T22:47:36Z</dcterms:created>
  <dcterms:modified xsi:type="dcterms:W3CDTF">2026-07-08T16:13:20Z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