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4.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5.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2" r:id="rId4"/>
    <p:sldMasterId id="2147483664" r:id="rId5"/>
    <p:sldMasterId id="2147483676" r:id="rId6"/>
    <p:sldMasterId id="2147483678" r:id="rId7"/>
    <p:sldMasterId id="2147483690" r:id="rId8"/>
    <p:sldMasterId id="2147483717" r:id="rId9"/>
  </p:sldMasterIdLst>
  <p:notesMasterIdLst>
    <p:notesMasterId r:id="rId42"/>
  </p:notesMasterIdLst>
  <p:handoutMasterIdLst>
    <p:handoutMasterId r:id="rId43"/>
  </p:handoutMasterIdLst>
  <p:sldIdLst>
    <p:sldId id="437" r:id="rId10"/>
    <p:sldId id="473" r:id="rId11"/>
    <p:sldId id="478" r:id="rId12"/>
    <p:sldId id="442" r:id="rId13"/>
    <p:sldId id="444" r:id="rId14"/>
    <p:sldId id="445" r:id="rId15"/>
    <p:sldId id="446" r:id="rId16"/>
    <p:sldId id="447" r:id="rId17"/>
    <p:sldId id="448" r:id="rId18"/>
    <p:sldId id="449" r:id="rId19"/>
    <p:sldId id="451" r:id="rId20"/>
    <p:sldId id="476" r:id="rId21"/>
    <p:sldId id="452" r:id="rId22"/>
    <p:sldId id="453" r:id="rId23"/>
    <p:sldId id="454" r:id="rId24"/>
    <p:sldId id="479" r:id="rId25"/>
    <p:sldId id="481" r:id="rId26"/>
    <p:sldId id="455" r:id="rId27"/>
    <p:sldId id="456" r:id="rId28"/>
    <p:sldId id="468" r:id="rId29"/>
    <p:sldId id="457" r:id="rId30"/>
    <p:sldId id="470" r:id="rId31"/>
    <p:sldId id="474" r:id="rId32"/>
    <p:sldId id="458" r:id="rId33"/>
    <p:sldId id="304" r:id="rId34"/>
    <p:sldId id="307" r:id="rId35"/>
    <p:sldId id="308" r:id="rId36"/>
    <p:sldId id="471" r:id="rId37"/>
    <p:sldId id="464" r:id="rId38"/>
    <p:sldId id="486" r:id="rId39"/>
    <p:sldId id="487" r:id="rId40"/>
    <p:sldId id="466" r:id="rId41"/>
  </p:sldIdLst>
  <p:sldSz cx="9144000" cy="6858000" type="screen4x3"/>
  <p:notesSz cx="9774238" cy="67246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119" userDrawn="1">
          <p15:clr>
            <a:srgbClr val="A4A3A4"/>
          </p15:clr>
        </p15:guide>
        <p15:guide id="2" pos="308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6C5A03-0466-4E5B-BCEE-1ED8EE1F3E62}" v="130" dt="2025-09-12T13:01:10.144"/>
  </p1510:revLst>
</p1510:revInfo>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FD4443E-F989-4FC4-A0C8-D5A2AF1F390B}" styleName="深色样式 1 - 强调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94"/>
  </p:normalViewPr>
  <p:slideViewPr>
    <p:cSldViewPr>
      <p:cViewPr varScale="1">
        <p:scale>
          <a:sx n="117" d="100"/>
          <a:sy n="117" d="100"/>
        </p:scale>
        <p:origin x="1434" y="114"/>
      </p:cViewPr>
      <p:guideLst>
        <p:guide orient="horz" pos="2160"/>
        <p:guide pos="2880"/>
      </p:guideLst>
    </p:cSldViewPr>
  </p:slideViewPr>
  <p:notesTextViewPr>
    <p:cViewPr>
      <p:scale>
        <a:sx n="1" d="1"/>
        <a:sy n="1" d="1"/>
      </p:scale>
      <p:origin x="0" y="0"/>
    </p:cViewPr>
  </p:notesTextViewPr>
  <p:notesViewPr>
    <p:cSldViewPr>
      <p:cViewPr>
        <p:scale>
          <a:sx n="64" d="100"/>
          <a:sy n="64" d="100"/>
        </p:scale>
        <p:origin x="2682" y="-633"/>
      </p:cViewPr>
      <p:guideLst>
        <p:guide orient="horz" pos="2119"/>
        <p:guide pos="308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microsoft.com/office/2015/10/relationships/revisionInfo" Target="revisionInfo.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handoutMaster" Target="handoutMasters/handoutMaster1.xml"/><Relationship Id="rId48"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theme" Target="theme/theme1.xml"/><Relationship Id="rId20" Type="http://schemas.openxmlformats.org/officeDocument/2006/relationships/slide" Target="slides/slide11.xml"/><Relationship Id="rId41" Type="http://schemas.openxmlformats.org/officeDocument/2006/relationships/slide" Target="slides/slide32.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Taylor Davies" userId="8d2594f9-d043-4d68-8483-ffdf100c9e10" providerId="ADAL" clId="{BA90419B-982F-4F72-B0C9-DD50461401A8}"/>
    <pc:docChg chg="addSld delSld modSld modNotesMaster modHandout">
      <pc:chgData name="Ruth Taylor Davies" userId="8d2594f9-d043-4d68-8483-ffdf100c9e10" providerId="ADAL" clId="{BA90419B-982F-4F72-B0C9-DD50461401A8}" dt="2024-10-03T14:13:02.852" v="37" actId="2696"/>
      <pc:docMkLst>
        <pc:docMk/>
      </pc:docMkLst>
      <pc:sldChg chg="del">
        <pc:chgData name="Ruth Taylor Davies" userId="8d2594f9-d043-4d68-8483-ffdf100c9e10" providerId="ADAL" clId="{BA90419B-982F-4F72-B0C9-DD50461401A8}" dt="2024-10-03T07:34:39.769" v="21" actId="2696"/>
        <pc:sldMkLst>
          <pc:docMk/>
          <pc:sldMk cId="3177374049" sldId="443"/>
        </pc:sldMkLst>
      </pc:sldChg>
      <pc:sldChg chg="modSp mod">
        <pc:chgData name="Ruth Taylor Davies" userId="8d2594f9-d043-4d68-8483-ffdf100c9e10" providerId="ADAL" clId="{BA90419B-982F-4F72-B0C9-DD50461401A8}" dt="2024-10-03T07:26:19.219" v="19" actId="1076"/>
        <pc:sldMkLst>
          <pc:docMk/>
          <pc:sldMk cId="2409642428" sldId="448"/>
        </pc:sldMkLst>
      </pc:sldChg>
      <pc:sldChg chg="del">
        <pc:chgData name="Ruth Taylor Davies" userId="8d2594f9-d043-4d68-8483-ffdf100c9e10" providerId="ADAL" clId="{BA90419B-982F-4F72-B0C9-DD50461401A8}" dt="2024-10-03T14:13:02.852" v="37" actId="2696"/>
        <pc:sldMkLst>
          <pc:docMk/>
          <pc:sldMk cId="2146249807" sldId="475"/>
        </pc:sldMkLst>
      </pc:sldChg>
      <pc:sldChg chg="modSp mod">
        <pc:chgData name="Ruth Taylor Davies" userId="8d2594f9-d043-4d68-8483-ffdf100c9e10" providerId="ADAL" clId="{BA90419B-982F-4F72-B0C9-DD50461401A8}" dt="2024-10-03T07:34:26.875" v="20" actId="20577"/>
        <pc:sldMkLst>
          <pc:docMk/>
          <pc:sldMk cId="1455934751" sldId="478"/>
        </pc:sldMkLst>
      </pc:sldChg>
      <pc:sldChg chg="modSp new mod">
        <pc:chgData name="Ruth Taylor Davies" userId="8d2594f9-d043-4d68-8483-ffdf100c9e10" providerId="ADAL" clId="{BA90419B-982F-4F72-B0C9-DD50461401A8}" dt="2024-10-03T09:27:25.890" v="36" actId="20577"/>
        <pc:sldMkLst>
          <pc:docMk/>
          <pc:sldMk cId="2660141863" sldId="486"/>
        </pc:sldMkLst>
      </pc:sldChg>
      <pc:sldChg chg="addSp delSp modSp new modAnim">
        <pc:chgData name="Ruth Taylor Davies" userId="8d2594f9-d043-4d68-8483-ffdf100c9e10" providerId="ADAL" clId="{BA90419B-982F-4F72-B0C9-DD50461401A8}" dt="2024-10-03T09:25:24.070" v="33"/>
        <pc:sldMkLst>
          <pc:docMk/>
          <pc:sldMk cId="3672494179" sldId="487"/>
        </pc:sldMkLst>
      </pc:sldChg>
    </pc:docChg>
  </pc:docChgLst>
  <pc:docChgLst>
    <pc:chgData name="Jemma Smith" userId="c43517b7-c020-487a-a609-e5dcac601652" providerId="ADAL" clId="{C2ABF153-4838-4C6C-8924-12AE6F27DA46}"/>
    <pc:docChg chg="custSel delSld modSld delMainMaster">
      <pc:chgData name="Jemma Smith" userId="c43517b7-c020-487a-a609-e5dcac601652" providerId="ADAL" clId="{C2ABF153-4838-4C6C-8924-12AE6F27DA46}" dt="2025-08-14T14:04:30.152" v="113" actId="1076"/>
      <pc:docMkLst>
        <pc:docMk/>
      </pc:docMkLst>
      <pc:sldChg chg="del">
        <pc:chgData name="Jemma Smith" userId="c43517b7-c020-487a-a609-e5dcac601652" providerId="ADAL" clId="{C2ABF153-4838-4C6C-8924-12AE6F27DA46}" dt="2025-08-14T13:54:56.899" v="1" actId="47"/>
        <pc:sldMkLst>
          <pc:docMk/>
          <pc:sldMk cId="3053837800" sldId="256"/>
        </pc:sldMkLst>
      </pc:sldChg>
      <pc:sldChg chg="del">
        <pc:chgData name="Jemma Smith" userId="c43517b7-c020-487a-a609-e5dcac601652" providerId="ADAL" clId="{C2ABF153-4838-4C6C-8924-12AE6F27DA46}" dt="2025-08-14T13:54:55.546" v="0" actId="47"/>
        <pc:sldMkLst>
          <pc:docMk/>
          <pc:sldMk cId="274602380" sldId="348"/>
        </pc:sldMkLst>
      </pc:sldChg>
      <pc:sldChg chg="modSp mod">
        <pc:chgData name="Jemma Smith" userId="c43517b7-c020-487a-a609-e5dcac601652" providerId="ADAL" clId="{C2ABF153-4838-4C6C-8924-12AE6F27DA46}" dt="2025-08-14T13:55:21.598" v="56" actId="20577"/>
        <pc:sldMkLst>
          <pc:docMk/>
          <pc:sldMk cId="1393221825" sldId="437"/>
        </pc:sldMkLst>
        <pc:spChg chg="mod">
          <ac:chgData name="Jemma Smith" userId="c43517b7-c020-487a-a609-e5dcac601652" providerId="ADAL" clId="{C2ABF153-4838-4C6C-8924-12AE6F27DA46}" dt="2025-08-14T13:55:21.598" v="56" actId="20577"/>
          <ac:spMkLst>
            <pc:docMk/>
            <pc:sldMk cId="1393221825" sldId="437"/>
            <ac:spMk id="2" creationId="{A6E9004F-BFD6-4ADC-A0B5-89A9E2C7C48E}"/>
          </ac:spMkLst>
        </pc:spChg>
      </pc:sldChg>
      <pc:sldChg chg="modSp">
        <pc:chgData name="Jemma Smith" userId="c43517b7-c020-487a-a609-e5dcac601652" providerId="ADAL" clId="{C2ABF153-4838-4C6C-8924-12AE6F27DA46}" dt="2025-08-14T14:01:15.681" v="84" actId="20577"/>
        <pc:sldMkLst>
          <pc:docMk/>
          <pc:sldMk cId="2409642428" sldId="448"/>
        </pc:sldMkLst>
        <pc:spChg chg="mod">
          <ac:chgData name="Jemma Smith" userId="c43517b7-c020-487a-a609-e5dcac601652" providerId="ADAL" clId="{C2ABF153-4838-4C6C-8924-12AE6F27DA46}" dt="2025-08-14T14:01:15.681" v="84" actId="20577"/>
          <ac:spMkLst>
            <pc:docMk/>
            <pc:sldMk cId="2409642428" sldId="448"/>
            <ac:spMk id="3" creationId="{00000000-0000-0000-0000-000000000000}"/>
          </ac:spMkLst>
        </pc:spChg>
      </pc:sldChg>
      <pc:sldChg chg="modSp mod">
        <pc:chgData name="Jemma Smith" userId="c43517b7-c020-487a-a609-e5dcac601652" providerId="ADAL" clId="{C2ABF153-4838-4C6C-8924-12AE6F27DA46}" dt="2025-08-14T14:01:43.247" v="85" actId="1076"/>
        <pc:sldMkLst>
          <pc:docMk/>
          <pc:sldMk cId="1819456569" sldId="453"/>
        </pc:sldMkLst>
        <pc:picChg chg="mod">
          <ac:chgData name="Jemma Smith" userId="c43517b7-c020-487a-a609-e5dcac601652" providerId="ADAL" clId="{C2ABF153-4838-4C6C-8924-12AE6F27DA46}" dt="2025-08-14T14:01:43.247" v="85" actId="1076"/>
          <ac:picMkLst>
            <pc:docMk/>
            <pc:sldMk cId="1819456569" sldId="453"/>
            <ac:picMk id="10" creationId="{022A44FB-87AF-49C5-A15D-E1F5637B7F71}"/>
          </ac:picMkLst>
        </pc:picChg>
      </pc:sldChg>
      <pc:sldChg chg="modSp mod">
        <pc:chgData name="Jemma Smith" userId="c43517b7-c020-487a-a609-e5dcac601652" providerId="ADAL" clId="{C2ABF153-4838-4C6C-8924-12AE6F27DA46}" dt="2025-08-14T14:04:05.487" v="110" actId="20577"/>
        <pc:sldMkLst>
          <pc:docMk/>
          <pc:sldMk cId="2852942842" sldId="454"/>
        </pc:sldMkLst>
        <pc:spChg chg="mod">
          <ac:chgData name="Jemma Smith" userId="c43517b7-c020-487a-a609-e5dcac601652" providerId="ADAL" clId="{C2ABF153-4838-4C6C-8924-12AE6F27DA46}" dt="2025-08-14T14:04:05.487" v="110" actId="20577"/>
          <ac:spMkLst>
            <pc:docMk/>
            <pc:sldMk cId="2852942842" sldId="454"/>
            <ac:spMk id="3" creationId="{D2838DB6-B5B0-4FB7-8454-51659CFC841B}"/>
          </ac:spMkLst>
        </pc:spChg>
      </pc:sldChg>
      <pc:sldChg chg="addSp delSp modSp mod">
        <pc:chgData name="Jemma Smith" userId="c43517b7-c020-487a-a609-e5dcac601652" providerId="ADAL" clId="{C2ABF153-4838-4C6C-8924-12AE6F27DA46}" dt="2025-08-14T13:58:30.625" v="60" actId="1440"/>
        <pc:sldMkLst>
          <pc:docMk/>
          <pc:sldMk cId="1938833182" sldId="473"/>
        </pc:sldMkLst>
        <pc:picChg chg="add mod">
          <ac:chgData name="Jemma Smith" userId="c43517b7-c020-487a-a609-e5dcac601652" providerId="ADAL" clId="{C2ABF153-4838-4C6C-8924-12AE6F27DA46}" dt="2025-08-14T13:58:30.625" v="60" actId="1440"/>
          <ac:picMkLst>
            <pc:docMk/>
            <pc:sldMk cId="1938833182" sldId="473"/>
            <ac:picMk id="2" creationId="{2EF569D6-8EFF-B88B-39E9-3D0E37976190}"/>
          </ac:picMkLst>
        </pc:picChg>
      </pc:sldChg>
      <pc:sldChg chg="modSp mod">
        <pc:chgData name="Jemma Smith" userId="c43517b7-c020-487a-a609-e5dcac601652" providerId="ADAL" clId="{C2ABF153-4838-4C6C-8924-12AE6F27DA46}" dt="2025-08-14T14:00:40.286" v="64" actId="20577"/>
        <pc:sldMkLst>
          <pc:docMk/>
          <pc:sldMk cId="1455934751" sldId="478"/>
        </pc:sldMkLst>
        <pc:spChg chg="mod">
          <ac:chgData name="Jemma Smith" userId="c43517b7-c020-487a-a609-e5dcac601652" providerId="ADAL" clId="{C2ABF153-4838-4C6C-8924-12AE6F27DA46}" dt="2025-08-14T14:00:40.286" v="64" actId="20577"/>
          <ac:spMkLst>
            <pc:docMk/>
            <pc:sldMk cId="1455934751" sldId="478"/>
            <ac:spMk id="3" creationId="{46131A52-5A15-A90D-B11A-75EEBEC38EEE}"/>
          </ac:spMkLst>
        </pc:spChg>
      </pc:sldChg>
      <pc:sldChg chg="delSp modSp mod">
        <pc:chgData name="Jemma Smith" userId="c43517b7-c020-487a-a609-e5dcac601652" providerId="ADAL" clId="{C2ABF153-4838-4C6C-8924-12AE6F27DA46}" dt="2025-08-14T14:04:30.152" v="113" actId="1076"/>
        <pc:sldMkLst>
          <pc:docMk/>
          <pc:sldMk cId="600377813" sldId="481"/>
        </pc:sldMkLst>
        <pc:picChg chg="mod">
          <ac:chgData name="Jemma Smith" userId="c43517b7-c020-487a-a609-e5dcac601652" providerId="ADAL" clId="{C2ABF153-4838-4C6C-8924-12AE6F27DA46}" dt="2025-08-14T14:04:30.152" v="113" actId="1076"/>
          <ac:picMkLst>
            <pc:docMk/>
            <pc:sldMk cId="600377813" sldId="481"/>
            <ac:picMk id="1026" creationId="{32BC2DC3-2B9C-3F9C-79FA-49F8673C870B}"/>
          </ac:picMkLst>
        </pc:picChg>
      </pc:sldChg>
      <pc:sldMasterChg chg="del delSldLayout">
        <pc:chgData name="Jemma Smith" userId="c43517b7-c020-487a-a609-e5dcac601652" providerId="ADAL" clId="{C2ABF153-4838-4C6C-8924-12AE6F27DA46}" dt="2025-08-14T13:54:56.899" v="1" actId="47"/>
        <pc:sldMasterMkLst>
          <pc:docMk/>
          <pc:sldMasterMk cId="1212927124" sldId="2147483730"/>
        </pc:sldMasterMkLst>
        <pc:sldLayoutChg chg="del">
          <pc:chgData name="Jemma Smith" userId="c43517b7-c020-487a-a609-e5dcac601652" providerId="ADAL" clId="{C2ABF153-4838-4C6C-8924-12AE6F27DA46}" dt="2025-08-14T13:54:56.899" v="1" actId="47"/>
          <pc:sldLayoutMkLst>
            <pc:docMk/>
            <pc:sldMasterMk cId="1212927124" sldId="2147483730"/>
            <pc:sldLayoutMk cId="971997434" sldId="2147483731"/>
          </pc:sldLayoutMkLst>
        </pc:sldLayoutChg>
      </pc:sldMasterChg>
    </pc:docChg>
  </pc:docChgLst>
  <pc:docChgLst>
    <pc:chgData name="Jemma Smith" userId="c43517b7-c020-487a-a609-e5dcac601652" providerId="ADAL" clId="{326C5A03-0466-4E5B-BCEE-1ED8EE1F3E62}"/>
    <pc:docChg chg="undo custSel delSld modSld">
      <pc:chgData name="Jemma Smith" userId="c43517b7-c020-487a-a609-e5dcac601652" providerId="ADAL" clId="{326C5A03-0466-4E5B-BCEE-1ED8EE1F3E62}" dt="2025-09-12T13:03:54.387" v="356" actId="1076"/>
      <pc:docMkLst>
        <pc:docMk/>
      </pc:docMkLst>
      <pc:sldChg chg="modSp mod">
        <pc:chgData name="Jemma Smith" userId="c43517b7-c020-487a-a609-e5dcac601652" providerId="ADAL" clId="{326C5A03-0466-4E5B-BCEE-1ED8EE1F3E62}" dt="2025-09-12T13:03:27.076" v="350" actId="1076"/>
        <pc:sldMkLst>
          <pc:docMk/>
          <pc:sldMk cId="1959521772" sldId="304"/>
        </pc:sldMkLst>
        <pc:picChg chg="mod">
          <ac:chgData name="Jemma Smith" userId="c43517b7-c020-487a-a609-e5dcac601652" providerId="ADAL" clId="{326C5A03-0466-4E5B-BCEE-1ED8EE1F3E62}" dt="2025-09-12T13:03:27.076" v="350" actId="1076"/>
          <ac:picMkLst>
            <pc:docMk/>
            <pc:sldMk cId="1959521772" sldId="304"/>
            <ac:picMk id="4" creationId="{5A905FB0-042D-E9DC-8465-DE7FF2F901D8}"/>
          </ac:picMkLst>
        </pc:picChg>
        <pc:picChg chg="mod">
          <ac:chgData name="Jemma Smith" userId="c43517b7-c020-487a-a609-e5dcac601652" providerId="ADAL" clId="{326C5A03-0466-4E5B-BCEE-1ED8EE1F3E62}" dt="2025-09-12T13:03:22.219" v="347" actId="1076"/>
          <ac:picMkLst>
            <pc:docMk/>
            <pc:sldMk cId="1959521772" sldId="304"/>
            <ac:picMk id="5" creationId="{CE55EB08-4B2E-BA04-21C1-B866BB43DB83}"/>
          </ac:picMkLst>
        </pc:picChg>
        <pc:picChg chg="mod">
          <ac:chgData name="Jemma Smith" userId="c43517b7-c020-487a-a609-e5dcac601652" providerId="ADAL" clId="{326C5A03-0466-4E5B-BCEE-1ED8EE1F3E62}" dt="2025-09-12T13:03:25.007" v="349" actId="1076"/>
          <ac:picMkLst>
            <pc:docMk/>
            <pc:sldMk cId="1959521772" sldId="304"/>
            <ac:picMk id="8" creationId="{C68983F5-4822-9F32-DCD9-E3F09B554C42}"/>
          </ac:picMkLst>
        </pc:picChg>
        <pc:picChg chg="mod">
          <ac:chgData name="Jemma Smith" userId="c43517b7-c020-487a-a609-e5dcac601652" providerId="ADAL" clId="{326C5A03-0466-4E5B-BCEE-1ED8EE1F3E62}" dt="2025-09-12T13:03:23.571" v="348" actId="1076"/>
          <ac:picMkLst>
            <pc:docMk/>
            <pc:sldMk cId="1959521772" sldId="304"/>
            <ac:picMk id="9" creationId="{F14E786D-9BF8-5055-D521-8DC2D98B7153}"/>
          </ac:picMkLst>
        </pc:picChg>
      </pc:sldChg>
      <pc:sldChg chg="modSp mod">
        <pc:chgData name="Jemma Smith" userId="c43517b7-c020-487a-a609-e5dcac601652" providerId="ADAL" clId="{326C5A03-0466-4E5B-BCEE-1ED8EE1F3E62}" dt="2025-09-12T13:03:33.656" v="351" actId="1076"/>
        <pc:sldMkLst>
          <pc:docMk/>
          <pc:sldMk cId="1703414378" sldId="307"/>
        </pc:sldMkLst>
        <pc:picChg chg="mod">
          <ac:chgData name="Jemma Smith" userId="c43517b7-c020-487a-a609-e5dcac601652" providerId="ADAL" clId="{326C5A03-0466-4E5B-BCEE-1ED8EE1F3E62}" dt="2025-09-12T13:03:33.656" v="351" actId="1076"/>
          <ac:picMkLst>
            <pc:docMk/>
            <pc:sldMk cId="1703414378" sldId="307"/>
            <ac:picMk id="13" creationId="{C551D481-E815-006F-33DB-28EBFBB68551}"/>
          </ac:picMkLst>
        </pc:picChg>
      </pc:sldChg>
      <pc:sldChg chg="modSp mod">
        <pc:chgData name="Jemma Smith" userId="c43517b7-c020-487a-a609-e5dcac601652" providerId="ADAL" clId="{326C5A03-0466-4E5B-BCEE-1ED8EE1F3E62}" dt="2025-09-12T13:03:54.387" v="356" actId="1076"/>
        <pc:sldMkLst>
          <pc:docMk/>
          <pc:sldMk cId="2380139782" sldId="308"/>
        </pc:sldMkLst>
        <pc:spChg chg="mod">
          <ac:chgData name="Jemma Smith" userId="c43517b7-c020-487a-a609-e5dcac601652" providerId="ADAL" clId="{326C5A03-0466-4E5B-BCEE-1ED8EE1F3E62}" dt="2025-09-12T13:03:50.634" v="355" actId="1076"/>
          <ac:spMkLst>
            <pc:docMk/>
            <pc:sldMk cId="2380139782" sldId="308"/>
            <ac:spMk id="21" creationId="{964AF7D7-56C6-50EB-5D20-87C2DDFC5557}"/>
          </ac:spMkLst>
        </pc:spChg>
        <pc:picChg chg="mod">
          <ac:chgData name="Jemma Smith" userId="c43517b7-c020-487a-a609-e5dcac601652" providerId="ADAL" clId="{326C5A03-0466-4E5B-BCEE-1ED8EE1F3E62}" dt="2025-09-12T13:03:42.380" v="352" actId="1076"/>
          <ac:picMkLst>
            <pc:docMk/>
            <pc:sldMk cId="2380139782" sldId="308"/>
            <ac:picMk id="4" creationId="{A3B7B417-FD0B-D3AB-40A5-7D04F5A3ED50}"/>
          </ac:picMkLst>
        </pc:picChg>
        <pc:picChg chg="mod">
          <ac:chgData name="Jemma Smith" userId="c43517b7-c020-487a-a609-e5dcac601652" providerId="ADAL" clId="{326C5A03-0466-4E5B-BCEE-1ED8EE1F3E62}" dt="2025-09-12T13:03:46.323" v="353" actId="1076"/>
          <ac:picMkLst>
            <pc:docMk/>
            <pc:sldMk cId="2380139782" sldId="308"/>
            <ac:picMk id="5" creationId="{9BDFF655-86FC-6E7F-A8CA-695C3A08AF7F}"/>
          </ac:picMkLst>
        </pc:picChg>
        <pc:picChg chg="mod">
          <ac:chgData name="Jemma Smith" userId="c43517b7-c020-487a-a609-e5dcac601652" providerId="ADAL" clId="{326C5A03-0466-4E5B-BCEE-1ED8EE1F3E62}" dt="2025-09-12T13:03:54.387" v="356" actId="1076"/>
          <ac:picMkLst>
            <pc:docMk/>
            <pc:sldMk cId="2380139782" sldId="308"/>
            <ac:picMk id="7" creationId="{715B1802-7DF4-19BD-F6D6-2362D35CA730}"/>
          </ac:picMkLst>
        </pc:picChg>
      </pc:sldChg>
      <pc:sldChg chg="delSp modSp mod modAnim">
        <pc:chgData name="Jemma Smith" userId="c43517b7-c020-487a-a609-e5dcac601652" providerId="ADAL" clId="{326C5A03-0466-4E5B-BCEE-1ED8EE1F3E62}" dt="2025-09-12T12:49:06.772" v="130" actId="207"/>
        <pc:sldMkLst>
          <pc:docMk/>
          <pc:sldMk cId="2409642428" sldId="448"/>
        </pc:sldMkLst>
        <pc:spChg chg="mod">
          <ac:chgData name="Jemma Smith" userId="c43517b7-c020-487a-a609-e5dcac601652" providerId="ADAL" clId="{326C5A03-0466-4E5B-BCEE-1ED8EE1F3E62}" dt="2025-09-12T12:45:09.315" v="58" actId="115"/>
          <ac:spMkLst>
            <pc:docMk/>
            <pc:sldMk cId="2409642428" sldId="448"/>
            <ac:spMk id="2" creationId="{00000000-0000-0000-0000-000000000000}"/>
          </ac:spMkLst>
        </pc:spChg>
        <pc:spChg chg="mod">
          <ac:chgData name="Jemma Smith" userId="c43517b7-c020-487a-a609-e5dcac601652" providerId="ADAL" clId="{326C5A03-0466-4E5B-BCEE-1ED8EE1F3E62}" dt="2025-09-12T12:49:06.772" v="130" actId="207"/>
          <ac:spMkLst>
            <pc:docMk/>
            <pc:sldMk cId="2409642428" sldId="448"/>
            <ac:spMk id="3" creationId="{00000000-0000-0000-0000-000000000000}"/>
          </ac:spMkLst>
        </pc:spChg>
        <pc:picChg chg="del mod">
          <ac:chgData name="Jemma Smith" userId="c43517b7-c020-487a-a609-e5dcac601652" providerId="ADAL" clId="{326C5A03-0466-4E5B-BCEE-1ED8EE1F3E62}" dt="2025-09-12T12:44:52.007" v="36" actId="478"/>
          <ac:picMkLst>
            <pc:docMk/>
            <pc:sldMk cId="2409642428" sldId="448"/>
            <ac:picMk id="4" creationId="{FA21A60A-5BAD-760C-0580-BCC50E1F4E68}"/>
          </ac:picMkLst>
        </pc:picChg>
      </pc:sldChg>
      <pc:sldChg chg="del">
        <pc:chgData name="Jemma Smith" userId="c43517b7-c020-487a-a609-e5dcac601652" providerId="ADAL" clId="{326C5A03-0466-4E5B-BCEE-1ED8EE1F3E62}" dt="2025-09-12T12:49:21.053" v="131" actId="47"/>
        <pc:sldMkLst>
          <pc:docMk/>
          <pc:sldMk cId="648244482" sldId="450"/>
        </pc:sldMkLst>
      </pc:sldChg>
      <pc:sldChg chg="addSp modSp mod">
        <pc:chgData name="Jemma Smith" userId="c43517b7-c020-487a-a609-e5dcac601652" providerId="ADAL" clId="{326C5A03-0466-4E5B-BCEE-1ED8EE1F3E62}" dt="2025-09-12T12:58:17.980" v="155" actId="1076"/>
        <pc:sldMkLst>
          <pc:docMk/>
          <pc:sldMk cId="641476406" sldId="451"/>
        </pc:sldMkLst>
        <pc:spChg chg="mod">
          <ac:chgData name="Jemma Smith" userId="c43517b7-c020-487a-a609-e5dcac601652" providerId="ADAL" clId="{326C5A03-0466-4E5B-BCEE-1ED8EE1F3E62}" dt="2025-09-12T12:58:17.980" v="155" actId="1076"/>
          <ac:spMkLst>
            <pc:docMk/>
            <pc:sldMk cId="641476406" sldId="451"/>
            <ac:spMk id="2" creationId="{00000000-0000-0000-0000-000000000000}"/>
          </ac:spMkLst>
        </pc:spChg>
        <pc:spChg chg="mod">
          <ac:chgData name="Jemma Smith" userId="c43517b7-c020-487a-a609-e5dcac601652" providerId="ADAL" clId="{326C5A03-0466-4E5B-BCEE-1ED8EE1F3E62}" dt="2025-09-12T12:58:10.565" v="153" actId="1076"/>
          <ac:spMkLst>
            <pc:docMk/>
            <pc:sldMk cId="641476406" sldId="451"/>
            <ac:spMk id="3" creationId="{00000000-0000-0000-0000-000000000000}"/>
          </ac:spMkLst>
        </pc:spChg>
        <pc:picChg chg="add mod">
          <ac:chgData name="Jemma Smith" userId="c43517b7-c020-487a-a609-e5dcac601652" providerId="ADAL" clId="{326C5A03-0466-4E5B-BCEE-1ED8EE1F3E62}" dt="2025-09-12T12:58:12.839" v="154" actId="1076"/>
          <ac:picMkLst>
            <pc:docMk/>
            <pc:sldMk cId="641476406" sldId="451"/>
            <ac:picMk id="4" creationId="{70EA58F4-EDD5-D80A-8ED0-AEDB0ED5D2E4}"/>
          </ac:picMkLst>
        </pc:picChg>
      </pc:sldChg>
      <pc:sldChg chg="addSp delSp modSp mod">
        <pc:chgData name="Jemma Smith" userId="c43517b7-c020-487a-a609-e5dcac601652" providerId="ADAL" clId="{326C5A03-0466-4E5B-BCEE-1ED8EE1F3E62}" dt="2025-09-12T13:01:16.190" v="181" actId="1076"/>
        <pc:sldMkLst>
          <pc:docMk/>
          <pc:sldMk cId="1432745879" sldId="464"/>
        </pc:sldMkLst>
        <pc:spChg chg="mod">
          <ac:chgData name="Jemma Smith" userId="c43517b7-c020-487a-a609-e5dcac601652" providerId="ADAL" clId="{326C5A03-0466-4E5B-BCEE-1ED8EE1F3E62}" dt="2025-09-12T13:00:27.874" v="174" actId="20577"/>
          <ac:spMkLst>
            <pc:docMk/>
            <pc:sldMk cId="1432745879" sldId="464"/>
            <ac:spMk id="3" creationId="{00000000-0000-0000-0000-000000000000}"/>
          </ac:spMkLst>
        </pc:spChg>
        <pc:picChg chg="mod">
          <ac:chgData name="Jemma Smith" userId="c43517b7-c020-487a-a609-e5dcac601652" providerId="ADAL" clId="{326C5A03-0466-4E5B-BCEE-1ED8EE1F3E62}" dt="2025-09-12T13:00:15.995" v="167" actId="1076"/>
          <ac:picMkLst>
            <pc:docMk/>
            <pc:sldMk cId="1432745879" sldId="464"/>
            <ac:picMk id="4" creationId="{087EABBA-5BFB-5D93-8C57-0CD2D96D61D5}"/>
          </ac:picMkLst>
        </pc:picChg>
        <pc:picChg chg="add del mod">
          <ac:chgData name="Jemma Smith" userId="c43517b7-c020-487a-a609-e5dcac601652" providerId="ADAL" clId="{326C5A03-0466-4E5B-BCEE-1ED8EE1F3E62}" dt="2025-09-12T13:01:01.529" v="177" actId="21"/>
          <ac:picMkLst>
            <pc:docMk/>
            <pc:sldMk cId="1432745879" sldId="464"/>
            <ac:picMk id="5" creationId="{84C0CC67-4F85-B173-C1D3-A8F5E7ED8EDB}"/>
          </ac:picMkLst>
        </pc:picChg>
        <pc:picChg chg="add mod">
          <ac:chgData name="Jemma Smith" userId="c43517b7-c020-487a-a609-e5dcac601652" providerId="ADAL" clId="{326C5A03-0466-4E5B-BCEE-1ED8EE1F3E62}" dt="2025-09-12T13:01:16.190" v="181" actId="1076"/>
          <ac:picMkLst>
            <pc:docMk/>
            <pc:sldMk cId="1432745879" sldId="464"/>
            <ac:picMk id="6" creationId="{D9A3EED8-AC43-005F-73B4-E7CD40B4D0A2}"/>
          </ac:picMkLst>
        </pc:picChg>
      </pc:sldChg>
      <pc:sldChg chg="del">
        <pc:chgData name="Jemma Smith" userId="c43517b7-c020-487a-a609-e5dcac601652" providerId="ADAL" clId="{326C5A03-0466-4E5B-BCEE-1ED8EE1F3E62}" dt="2025-09-12T13:01:28.824" v="182" actId="47"/>
        <pc:sldMkLst>
          <pc:docMk/>
          <pc:sldMk cId="2274741246" sldId="467"/>
        </pc:sldMkLst>
      </pc:sldChg>
      <pc:sldChg chg="del">
        <pc:chgData name="Jemma Smith" userId="c43517b7-c020-487a-a609-e5dcac601652" providerId="ADAL" clId="{326C5A03-0466-4E5B-BCEE-1ED8EE1F3E62}" dt="2025-09-12T13:01:44.091" v="183" actId="47"/>
        <pc:sldMkLst>
          <pc:docMk/>
          <pc:sldMk cId="3899597710" sldId="482"/>
        </pc:sldMkLst>
      </pc:sldChg>
      <pc:sldChg chg="del">
        <pc:chgData name="Jemma Smith" userId="c43517b7-c020-487a-a609-e5dcac601652" providerId="ADAL" clId="{326C5A03-0466-4E5B-BCEE-1ED8EE1F3E62}" dt="2025-09-12T13:01:49.848" v="184" actId="47"/>
        <pc:sldMkLst>
          <pc:docMk/>
          <pc:sldMk cId="196117207" sldId="483"/>
        </pc:sldMkLst>
      </pc:sldChg>
      <pc:sldChg chg="del">
        <pc:chgData name="Jemma Smith" userId="c43517b7-c020-487a-a609-e5dcac601652" providerId="ADAL" clId="{326C5A03-0466-4E5B-BCEE-1ED8EE1F3E62}" dt="2025-09-12T13:01:51.238" v="185" actId="47"/>
        <pc:sldMkLst>
          <pc:docMk/>
          <pc:sldMk cId="2381026303" sldId="484"/>
        </pc:sldMkLst>
      </pc:sldChg>
      <pc:sldChg chg="del">
        <pc:chgData name="Jemma Smith" userId="c43517b7-c020-487a-a609-e5dcac601652" providerId="ADAL" clId="{326C5A03-0466-4E5B-BCEE-1ED8EE1F3E62}" dt="2025-09-12T13:01:52.585" v="186" actId="47"/>
        <pc:sldMkLst>
          <pc:docMk/>
          <pc:sldMk cId="1096380855" sldId="485"/>
        </pc:sldMkLst>
      </pc:sldChg>
      <pc:sldChg chg="modSp mod">
        <pc:chgData name="Jemma Smith" userId="c43517b7-c020-487a-a609-e5dcac601652" providerId="ADAL" clId="{326C5A03-0466-4E5B-BCEE-1ED8EE1F3E62}" dt="2025-09-12T13:02:40.325" v="343" actId="1076"/>
        <pc:sldMkLst>
          <pc:docMk/>
          <pc:sldMk cId="3672494179" sldId="487"/>
        </pc:sldMkLst>
        <pc:spChg chg="mod">
          <ac:chgData name="Jemma Smith" userId="c43517b7-c020-487a-a609-e5dcac601652" providerId="ADAL" clId="{326C5A03-0466-4E5B-BCEE-1ED8EE1F3E62}" dt="2025-09-12T13:02:34.945" v="340" actId="1076"/>
          <ac:spMkLst>
            <pc:docMk/>
            <pc:sldMk cId="3672494179" sldId="487"/>
            <ac:spMk id="2" creationId="{C3B01378-1924-5A99-B465-E813B77E02DB}"/>
          </ac:spMkLst>
        </pc:spChg>
        <pc:picChg chg="mod">
          <ac:chgData name="Jemma Smith" userId="c43517b7-c020-487a-a609-e5dcac601652" providerId="ADAL" clId="{326C5A03-0466-4E5B-BCEE-1ED8EE1F3E62}" dt="2025-09-12T13:02:40.325" v="343" actId="1076"/>
          <ac:picMkLst>
            <pc:docMk/>
            <pc:sldMk cId="3672494179" sldId="487"/>
            <ac:picMk id="4" creationId="{2D6B254F-3567-F02B-B2CD-6EEB106C5A6D}"/>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4235503" cy="336232"/>
          </a:xfrm>
          <a:prstGeom prst="rect">
            <a:avLst/>
          </a:prstGeom>
        </p:spPr>
        <p:txBody>
          <a:bodyPr vert="horz" lIns="94267" tIns="47134" rIns="94267" bIns="47134" rtlCol="0"/>
          <a:lstStyle>
            <a:lvl1pPr algn="l">
              <a:defRPr sz="1300"/>
            </a:lvl1pPr>
          </a:lstStyle>
          <a:p>
            <a:endParaRPr lang="en-GB"/>
          </a:p>
        </p:txBody>
      </p:sp>
      <p:sp>
        <p:nvSpPr>
          <p:cNvPr id="3" name="Date Placeholder 2"/>
          <p:cNvSpPr>
            <a:spLocks noGrp="1"/>
          </p:cNvSpPr>
          <p:nvPr>
            <p:ph type="dt" sz="quarter" idx="1"/>
          </p:nvPr>
        </p:nvSpPr>
        <p:spPr>
          <a:xfrm>
            <a:off x="5536473" y="1"/>
            <a:ext cx="4235503" cy="336232"/>
          </a:xfrm>
          <a:prstGeom prst="rect">
            <a:avLst/>
          </a:prstGeom>
        </p:spPr>
        <p:txBody>
          <a:bodyPr vert="horz" lIns="94267" tIns="47134" rIns="94267" bIns="47134" rtlCol="0"/>
          <a:lstStyle>
            <a:lvl1pPr algn="r">
              <a:defRPr sz="1300"/>
            </a:lvl1pPr>
          </a:lstStyle>
          <a:p>
            <a:fld id="{96D292DE-8B7A-4254-AA83-74C1F4DD4AF0}" type="datetimeFigureOut">
              <a:rPr lang="en-GB" smtClean="0"/>
              <a:t>12/09/2025</a:t>
            </a:fld>
            <a:endParaRPr lang="en-GB"/>
          </a:p>
        </p:txBody>
      </p:sp>
      <p:sp>
        <p:nvSpPr>
          <p:cNvPr id="4" name="Footer Placeholder 3"/>
          <p:cNvSpPr>
            <a:spLocks noGrp="1"/>
          </p:cNvSpPr>
          <p:nvPr>
            <p:ph type="ftr" sz="quarter" idx="2"/>
          </p:nvPr>
        </p:nvSpPr>
        <p:spPr>
          <a:xfrm>
            <a:off x="1" y="6387251"/>
            <a:ext cx="4235503" cy="336232"/>
          </a:xfrm>
          <a:prstGeom prst="rect">
            <a:avLst/>
          </a:prstGeom>
        </p:spPr>
        <p:txBody>
          <a:bodyPr vert="horz" lIns="94267" tIns="47134" rIns="94267" bIns="47134" rtlCol="0" anchor="b"/>
          <a:lstStyle>
            <a:lvl1pPr algn="l">
              <a:defRPr sz="1300"/>
            </a:lvl1pPr>
          </a:lstStyle>
          <a:p>
            <a:endParaRPr lang="en-GB"/>
          </a:p>
        </p:txBody>
      </p:sp>
      <p:sp>
        <p:nvSpPr>
          <p:cNvPr id="5" name="Slide Number Placeholder 4"/>
          <p:cNvSpPr>
            <a:spLocks noGrp="1"/>
          </p:cNvSpPr>
          <p:nvPr>
            <p:ph type="sldNum" sz="quarter" idx="3"/>
          </p:nvPr>
        </p:nvSpPr>
        <p:spPr>
          <a:xfrm>
            <a:off x="5536473" y="6387251"/>
            <a:ext cx="4235503" cy="336232"/>
          </a:xfrm>
          <a:prstGeom prst="rect">
            <a:avLst/>
          </a:prstGeom>
        </p:spPr>
        <p:txBody>
          <a:bodyPr vert="horz" lIns="94267" tIns="47134" rIns="94267" bIns="47134" rtlCol="0" anchor="b"/>
          <a:lstStyle>
            <a:lvl1pPr algn="r">
              <a:defRPr sz="1300"/>
            </a:lvl1pPr>
          </a:lstStyle>
          <a:p>
            <a:fld id="{A3C3D8D3-17FF-4C88-A759-00DBF3A84646}"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4235503" cy="336232"/>
          </a:xfrm>
          <a:prstGeom prst="rect">
            <a:avLst/>
          </a:prstGeom>
        </p:spPr>
        <p:txBody>
          <a:bodyPr vert="horz" lIns="94267" tIns="47134" rIns="94267" bIns="47134" rtlCol="0"/>
          <a:lstStyle>
            <a:lvl1pPr algn="l">
              <a:defRPr sz="1300"/>
            </a:lvl1pPr>
          </a:lstStyle>
          <a:p>
            <a:endParaRPr lang="en-US"/>
          </a:p>
        </p:txBody>
      </p:sp>
      <p:sp>
        <p:nvSpPr>
          <p:cNvPr id="3" name="Date Placeholder 2"/>
          <p:cNvSpPr>
            <a:spLocks noGrp="1"/>
          </p:cNvSpPr>
          <p:nvPr>
            <p:ph type="dt" idx="1"/>
          </p:nvPr>
        </p:nvSpPr>
        <p:spPr>
          <a:xfrm>
            <a:off x="5536473" y="1"/>
            <a:ext cx="4235503" cy="336232"/>
          </a:xfrm>
          <a:prstGeom prst="rect">
            <a:avLst/>
          </a:prstGeom>
        </p:spPr>
        <p:txBody>
          <a:bodyPr vert="horz" lIns="94267" tIns="47134" rIns="94267" bIns="47134" rtlCol="0"/>
          <a:lstStyle>
            <a:lvl1pPr algn="r">
              <a:defRPr sz="1300"/>
            </a:lvl1pPr>
          </a:lstStyle>
          <a:p>
            <a:fld id="{42C52AA0-F73F-F045-97A6-855AB18EE645}" type="datetimeFigureOut">
              <a:rPr lang="en-US" smtClean="0"/>
              <a:t>9/12/2025</a:t>
            </a:fld>
            <a:endParaRPr lang="en-US"/>
          </a:p>
        </p:txBody>
      </p:sp>
      <p:sp>
        <p:nvSpPr>
          <p:cNvPr id="4" name="Slide Image Placeholder 3"/>
          <p:cNvSpPr>
            <a:spLocks noGrp="1" noRot="1" noChangeAspect="1"/>
          </p:cNvSpPr>
          <p:nvPr>
            <p:ph type="sldImg" idx="2"/>
          </p:nvPr>
        </p:nvSpPr>
        <p:spPr>
          <a:xfrm>
            <a:off x="3206750" y="504825"/>
            <a:ext cx="3360738" cy="2520950"/>
          </a:xfrm>
          <a:prstGeom prst="rect">
            <a:avLst/>
          </a:prstGeom>
          <a:noFill/>
          <a:ln w="12700">
            <a:solidFill>
              <a:prstClr val="black"/>
            </a:solidFill>
          </a:ln>
        </p:spPr>
        <p:txBody>
          <a:bodyPr vert="horz" lIns="94267" tIns="47134" rIns="94267" bIns="47134" rtlCol="0" anchor="ctr"/>
          <a:lstStyle/>
          <a:p>
            <a:endParaRPr lang="en-US"/>
          </a:p>
        </p:txBody>
      </p:sp>
      <p:sp>
        <p:nvSpPr>
          <p:cNvPr id="5" name="Notes Placeholder 4"/>
          <p:cNvSpPr>
            <a:spLocks noGrp="1"/>
          </p:cNvSpPr>
          <p:nvPr>
            <p:ph type="body" sz="quarter" idx="3"/>
          </p:nvPr>
        </p:nvSpPr>
        <p:spPr>
          <a:xfrm>
            <a:off x="977426" y="3194209"/>
            <a:ext cx="7819389" cy="3026093"/>
          </a:xfrm>
          <a:prstGeom prst="rect">
            <a:avLst/>
          </a:prstGeom>
        </p:spPr>
        <p:txBody>
          <a:bodyPr vert="horz" lIns="94267" tIns="47134" rIns="94267" bIns="47134"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1" y="6387251"/>
            <a:ext cx="4235503" cy="336232"/>
          </a:xfrm>
          <a:prstGeom prst="rect">
            <a:avLst/>
          </a:prstGeom>
        </p:spPr>
        <p:txBody>
          <a:bodyPr vert="horz" lIns="94267" tIns="47134" rIns="94267" bIns="47134" rtlCol="0" anchor="b"/>
          <a:lstStyle>
            <a:lvl1pPr algn="l">
              <a:defRPr sz="1300"/>
            </a:lvl1pPr>
          </a:lstStyle>
          <a:p>
            <a:endParaRPr lang="en-US"/>
          </a:p>
        </p:txBody>
      </p:sp>
      <p:sp>
        <p:nvSpPr>
          <p:cNvPr id="7" name="Slide Number Placeholder 6"/>
          <p:cNvSpPr>
            <a:spLocks noGrp="1"/>
          </p:cNvSpPr>
          <p:nvPr>
            <p:ph type="sldNum" sz="quarter" idx="5"/>
          </p:nvPr>
        </p:nvSpPr>
        <p:spPr>
          <a:xfrm>
            <a:off x="5536473" y="6387251"/>
            <a:ext cx="4235503" cy="336232"/>
          </a:xfrm>
          <a:prstGeom prst="rect">
            <a:avLst/>
          </a:prstGeom>
        </p:spPr>
        <p:txBody>
          <a:bodyPr vert="horz" lIns="94267" tIns="47134" rIns="94267" bIns="47134" rtlCol="0" anchor="b"/>
          <a:lstStyle>
            <a:lvl1pPr algn="r">
              <a:defRPr sz="1300"/>
            </a:lvl1pPr>
          </a:lstStyle>
          <a:p>
            <a:fld id="{6936E1E2-17D2-5E4C-B96D-EEDAC0EF77DB}" type="slidenum">
              <a:rPr lang="en-US" smtClean="0"/>
              <a:t>‹#›</a:t>
            </a:fld>
            <a:endParaRPr lang="en-US"/>
          </a:p>
        </p:txBody>
      </p:sp>
    </p:spTree>
    <p:extLst>
      <p:ext uri="{BB962C8B-B14F-4D97-AF65-F5344CB8AC3E}">
        <p14:creationId xmlns:p14="http://schemas.microsoft.com/office/powerpoint/2010/main" val="1835976387"/>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1685138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2500418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22827857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10551325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3459262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38099868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20732241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945658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23900474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6163878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2984580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29240621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20793128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28512069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37338317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16197333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International tourist arrivals have increased from 25 million globally in 1950, to 278 million in 1980, 527 million in 1995, and  1.1 billion in 2015. They are expected to reach 1.8 billion by 2030.</a:t>
            </a:r>
          </a:p>
          <a:p>
            <a:r>
              <a:rPr lang="en-GB" dirty="0"/>
              <a:t>The average international tourist receipt is over US$700 per person and travellers spent over $1.4 trillion.</a:t>
            </a:r>
          </a:p>
          <a:p>
            <a:r>
              <a:rPr lang="en-GB" dirty="0"/>
              <a:t>Travel and tourism represents approximately 10% of total global Gross Domestic Product (GDP) in 2015 (if it include tourism related business (e.g. catering, cleaning) (US $7 trillion).</a:t>
            </a:r>
          </a:p>
          <a:p>
            <a:r>
              <a:rPr lang="en-GB" dirty="0"/>
              <a:t>The global travel and tourism industry creates approximately 11% of the world’s employment (direct &amp; indirect) in 2015</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40021431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23467408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5741583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20561581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11592585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10080519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26058625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39271280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790"/>
              </a:spcAft>
            </a:pPr>
            <a:r>
              <a:rPr lang="en-GB" sz="1800" dirty="0">
                <a:latin typeface="Calibri" panose="020F0502020204030204" pitchFamily="34" charset="0"/>
                <a:ea typeface="Calibri" panose="020F0502020204030204" pitchFamily="34" charset="0"/>
                <a:cs typeface="Times New Roman" panose="02020603050405020304" pitchFamily="18" charset="0"/>
              </a:rPr>
              <a:t>we will look at the outcomes of this a little later but we should focus on the areas identified as key hospitality industry challenges for us to examine and highlight the business case.</a:t>
            </a:r>
          </a:p>
          <a:p>
            <a:pPr>
              <a:lnSpc>
                <a:spcPct val="107000"/>
              </a:lnSpc>
              <a:spcAft>
                <a:spcPts val="790"/>
              </a:spcAft>
            </a:pPr>
            <a:r>
              <a:rPr lang="en-GB" sz="18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790"/>
              </a:spcAft>
            </a:pPr>
            <a:r>
              <a:rPr lang="en-GB" sz="1800" dirty="0">
                <a:latin typeface="Calibri" panose="020F0502020204030204" pitchFamily="34" charset="0"/>
                <a:ea typeface="Calibri" panose="020F0502020204030204" pitchFamily="34" charset="0"/>
                <a:cs typeface="Times New Roman" panose="02020603050405020304" pitchFamily="18" charset="0"/>
              </a:rPr>
              <a:t>The first is food waste, a common and substantial issue especially in hotels and dine in restaurants,</a:t>
            </a:r>
          </a:p>
          <a:p>
            <a:pPr>
              <a:lnSpc>
                <a:spcPct val="107000"/>
              </a:lnSpc>
              <a:spcAft>
                <a:spcPts val="790"/>
              </a:spcAft>
            </a:pPr>
            <a:r>
              <a:rPr lang="en-GB" sz="1800" dirty="0">
                <a:latin typeface="Calibri" panose="020F0502020204030204" pitchFamily="34" charset="0"/>
                <a:ea typeface="Calibri" panose="020F0502020204030204" pitchFamily="34" charset="0"/>
                <a:cs typeface="Times New Roman" panose="02020603050405020304" pitchFamily="18" charset="0"/>
              </a:rPr>
              <a:t>920,000 tons with some estimates up to 1.5 million tonnes discarded by the hospitality industry yearly in the UK at a cost of more than 2.5 billion with recent estimates as high as 3.2 billion or on average 10 thousand pounds per site per year with an estimated 3 quarters of the food which could have been eaten. </a:t>
            </a:r>
          </a:p>
          <a:p>
            <a:pPr defTabSz="902347">
              <a:lnSpc>
                <a:spcPct val="107000"/>
              </a:lnSpc>
              <a:spcAft>
                <a:spcPts val="790"/>
              </a:spcAft>
              <a:defRPr/>
            </a:pPr>
            <a:r>
              <a:rPr lang="en-GB" sz="1800" dirty="0">
                <a:latin typeface="+mj-lt"/>
              </a:rPr>
              <a:t>Research from 1,200 business sites across 700 companies in 17 countries found that the median company saved $14 for every $1 they invested in curbing food loss and waste.</a:t>
            </a:r>
          </a:p>
          <a:p>
            <a:pPr>
              <a:lnSpc>
                <a:spcPct val="107000"/>
              </a:lnSpc>
              <a:spcAft>
                <a:spcPts val="790"/>
              </a:spcAft>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790"/>
              </a:spcAft>
            </a:pPr>
            <a:r>
              <a:rPr lang="en-GB" sz="1800" dirty="0">
                <a:latin typeface="Calibri" panose="020F0502020204030204" pitchFamily="34" charset="0"/>
                <a:ea typeface="Calibri" panose="020F0502020204030204" pitchFamily="34" charset="0"/>
                <a:cs typeface="Times New Roman" panose="02020603050405020304" pitchFamily="18" charset="0"/>
              </a:rPr>
              <a:t>Some of this can be poor stock management, supply chain issues, </a:t>
            </a:r>
            <a:r>
              <a:rPr lang="en-GB" sz="1800" dirty="0" err="1">
                <a:latin typeface="Calibri" panose="020F0502020204030204" pitchFamily="34" charset="0"/>
                <a:ea typeface="Calibri" panose="020F0502020204030204" pitchFamily="34" charset="0"/>
                <a:cs typeface="Times New Roman" panose="02020603050405020304" pitchFamily="18" charset="0"/>
              </a:rPr>
              <a:t>overportioning</a:t>
            </a:r>
            <a:r>
              <a:rPr lang="en-GB" sz="1800" dirty="0">
                <a:latin typeface="Calibri" panose="020F0502020204030204" pitchFamily="34" charset="0"/>
                <a:ea typeface="Calibri" panose="020F0502020204030204" pitchFamily="34" charset="0"/>
                <a:cs typeface="Times New Roman" panose="02020603050405020304" pitchFamily="18" charset="0"/>
              </a:rPr>
              <a:t>, irresponsible garnishing etc as well as customer waste, </a:t>
            </a:r>
          </a:p>
          <a:p>
            <a:pPr>
              <a:lnSpc>
                <a:spcPct val="107000"/>
              </a:lnSpc>
              <a:spcAft>
                <a:spcPts val="790"/>
              </a:spcAft>
            </a:pPr>
            <a:r>
              <a:rPr lang="en-GB" sz="1800" dirty="0">
                <a:latin typeface="Calibri" panose="020F0502020204030204" pitchFamily="34" charset="0"/>
                <a:ea typeface="Calibri" panose="020F0502020204030204" pitchFamily="34" charset="0"/>
                <a:cs typeface="Times New Roman" panose="02020603050405020304" pitchFamily="18" charset="0"/>
              </a:rPr>
              <a:t>All of this at a time where people are earning less, food is costing more with areas of the world struggling  with food poverty along with the emergence of foodbanks in some of the richest economies, societal pressure is mounting  while a mountain of food is discarded year on year, this issue is quickly coming under societal scrutiny as food waste, recycling and sustainability practices are increasingly becoming part of home life so industry is coming under greater pressure to address this issue.. </a:t>
            </a:r>
          </a:p>
          <a:p>
            <a:endParaRPr lang="en-GB" dirty="0"/>
          </a:p>
        </p:txBody>
      </p:sp>
      <p:sp>
        <p:nvSpPr>
          <p:cNvPr id="4" name="Slide Number Placeholder 3"/>
          <p:cNvSpPr>
            <a:spLocks noGrp="1"/>
          </p:cNvSpPr>
          <p:nvPr>
            <p:ph type="sldNum" sz="quarter" idx="5"/>
          </p:nvPr>
        </p:nvSpPr>
        <p:spPr/>
        <p:txBody>
          <a:bodyPr/>
          <a:lstStyle/>
          <a:p>
            <a:pPr defTabSz="902347">
              <a:defRPr/>
            </a:pPr>
            <a:fld id="{140F2E4D-4C96-4791-A35B-08D096B3A1A6}" type="slidenum">
              <a:rPr lang="en-GB" sz="1200">
                <a:solidFill>
                  <a:prstClr val="black"/>
                </a:solidFill>
                <a:latin typeface="Calibri" panose="020F0502020204030204"/>
              </a:rPr>
              <a:pPr defTabSz="902347">
                <a:defRPr/>
              </a:pPr>
              <a:t>25</a:t>
            </a:fld>
            <a:endParaRPr lang="en-GB" sz="1200">
              <a:solidFill>
                <a:prstClr val="black"/>
              </a:solidFill>
              <a:latin typeface="Calibri" panose="020F0502020204030204"/>
            </a:endParaRPr>
          </a:p>
        </p:txBody>
      </p:sp>
    </p:spTree>
    <p:extLst>
      <p:ext uri="{BB962C8B-B14F-4D97-AF65-F5344CB8AC3E}">
        <p14:creationId xmlns:p14="http://schemas.microsoft.com/office/powerpoint/2010/main" val="10939609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790"/>
              </a:spcAft>
            </a:pPr>
            <a:r>
              <a:rPr lang="en-GB" sz="1800" dirty="0">
                <a:latin typeface="Calibri" panose="020F0502020204030204" pitchFamily="34" charset="0"/>
                <a:ea typeface="Calibri" panose="020F0502020204030204" pitchFamily="34" charset="0"/>
                <a:cs typeface="Times New Roman" panose="02020603050405020304" pitchFamily="18" charset="0"/>
              </a:rPr>
              <a:t>The next area identified by WRAP was water  usage, I know sat here in the Welsh summer  rain it can be easy to </a:t>
            </a:r>
            <a:r>
              <a:rPr lang="en-GB" sz="1800" dirty="0" err="1">
                <a:latin typeface="Calibri" panose="020F0502020204030204" pitchFamily="34" charset="0"/>
                <a:ea typeface="Calibri" panose="020F0502020204030204" pitchFamily="34" charset="0"/>
                <a:cs typeface="Times New Roman" panose="02020603050405020304" pitchFamily="18" charset="0"/>
              </a:rPr>
              <a:t>detatch</a:t>
            </a:r>
            <a:r>
              <a:rPr lang="en-GB" sz="1800" dirty="0">
                <a:latin typeface="Calibri" panose="020F0502020204030204" pitchFamily="34" charset="0"/>
                <a:ea typeface="Calibri" panose="020F0502020204030204" pitchFamily="34" charset="0"/>
                <a:cs typeface="Times New Roman" panose="02020603050405020304" pitchFamily="18" charset="0"/>
              </a:rPr>
              <a:t> ourselves from the serious water access problems being faced internationally but even at home WRAP found that 86% of UK rivers do not meet good ecological status and have suffered from contamination and </a:t>
            </a:r>
            <a:r>
              <a:rPr lang="en-GB" sz="1800" dirty="0" err="1">
                <a:latin typeface="Calibri" panose="020F0502020204030204" pitchFamily="34" charset="0"/>
                <a:ea typeface="Calibri" panose="020F0502020204030204" pitchFamily="34" charset="0"/>
                <a:cs typeface="Times New Roman" panose="02020603050405020304" pitchFamily="18" charset="0"/>
              </a:rPr>
              <a:t>poloution</a:t>
            </a:r>
            <a:r>
              <a:rPr lang="en-GB" sz="1800" dirty="0">
                <a:latin typeface="Calibri" panose="020F0502020204030204" pitchFamily="34" charset="0"/>
                <a:ea typeface="Calibri" panose="020F0502020204030204" pitchFamily="34" charset="0"/>
                <a:cs typeface="Times New Roman" panose="02020603050405020304" pitchFamily="18" charset="0"/>
              </a:rPr>
              <a:t> but even with these environmental issues we are still very lucky that we receive a pretty steady flow of rain and fresh water to top up our water supplies. </a:t>
            </a:r>
          </a:p>
          <a:p>
            <a:pPr>
              <a:lnSpc>
                <a:spcPct val="107000"/>
              </a:lnSpc>
              <a:spcAft>
                <a:spcPts val="790"/>
              </a:spcAft>
            </a:pPr>
            <a:r>
              <a:rPr lang="en-GB" sz="1800" dirty="0">
                <a:latin typeface="Calibri" panose="020F0502020204030204" pitchFamily="34" charset="0"/>
                <a:ea typeface="Calibri" panose="020F0502020204030204" pitchFamily="34" charset="0"/>
                <a:cs typeface="Times New Roman" panose="02020603050405020304" pitchFamily="18" charset="0"/>
              </a:rPr>
              <a:t>But  popular tourism spots are often in warm potentially costal areas,  sun sea and sand….. but you cant drink either of those,</a:t>
            </a:r>
          </a:p>
          <a:p>
            <a:pPr>
              <a:lnSpc>
                <a:spcPct val="107000"/>
              </a:lnSpc>
              <a:spcAft>
                <a:spcPts val="790"/>
              </a:spcAft>
            </a:pPr>
            <a:r>
              <a:rPr lang="en-GB" sz="1800" dirty="0">
                <a:latin typeface="Calibri" panose="020F0502020204030204" pitchFamily="34" charset="0"/>
                <a:ea typeface="Calibri" panose="020F0502020204030204" pitchFamily="34" charset="0"/>
                <a:cs typeface="Times New Roman" panose="02020603050405020304" pitchFamily="18" charset="0"/>
              </a:rPr>
              <a:t> as resource reliable water access can come under increasing threat,  it is fairly well accepted that our environment is warming and with that water is becoming more scarce in a number of areas as  Hotels and tourism are also making impacts, to the extent that many hotel and hospitality brands are making their own commitments and targets with water consumption,  like the Hilton working with communities to safeguard and help the environment and responsible water management.  </a:t>
            </a:r>
          </a:p>
          <a:p>
            <a:endParaRPr lang="en-GB" dirty="0"/>
          </a:p>
        </p:txBody>
      </p:sp>
      <p:sp>
        <p:nvSpPr>
          <p:cNvPr id="4" name="Slide Number Placeholder 3"/>
          <p:cNvSpPr>
            <a:spLocks noGrp="1"/>
          </p:cNvSpPr>
          <p:nvPr>
            <p:ph type="sldNum" sz="quarter" idx="5"/>
          </p:nvPr>
        </p:nvSpPr>
        <p:spPr/>
        <p:txBody>
          <a:bodyPr/>
          <a:lstStyle/>
          <a:p>
            <a:fld id="{140F2E4D-4C96-4791-A35B-08D096B3A1A6}" type="slidenum">
              <a:rPr lang="en-GB" smtClean="0"/>
              <a:t>26</a:t>
            </a:fld>
            <a:endParaRPr lang="en-GB"/>
          </a:p>
        </p:txBody>
      </p:sp>
    </p:spTree>
    <p:extLst>
      <p:ext uri="{BB962C8B-B14F-4D97-AF65-F5344CB8AC3E}">
        <p14:creationId xmlns:p14="http://schemas.microsoft.com/office/powerpoint/2010/main" val="31082511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790"/>
              </a:spcAft>
            </a:pPr>
            <a:r>
              <a:rPr lang="en-GB" sz="1800" dirty="0">
                <a:latin typeface="Calibri" panose="020F0502020204030204" pitchFamily="34" charset="0"/>
                <a:ea typeface="Calibri" panose="020F0502020204030204" pitchFamily="34" charset="0"/>
                <a:cs typeface="Times New Roman" panose="02020603050405020304" pitchFamily="18" charset="0"/>
              </a:rPr>
              <a:t>Next is energy, energy is a necessity in our modern way of living,  not to say water and food aren’t but energy almost defines  the modern lifestyle, and these lifestyles are changing as the rise of zero hour contracts and flexible working has given rise to digital nomads and the working tourist further embedding international working and tourism as we feel the need to travel more than ever before, even becoming part of our culture </a:t>
            </a:r>
          </a:p>
          <a:p>
            <a:pPr>
              <a:lnSpc>
                <a:spcPct val="107000"/>
              </a:lnSpc>
              <a:spcAft>
                <a:spcPts val="790"/>
              </a:spcAft>
            </a:pPr>
            <a:r>
              <a:rPr lang="en-GB" sz="1800" dirty="0">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790"/>
              </a:spcAft>
            </a:pPr>
            <a:r>
              <a:rPr lang="en-GB" sz="1800" dirty="0">
                <a:latin typeface="Calibri" panose="020F0502020204030204" pitchFamily="34" charset="0"/>
                <a:ea typeface="Calibri" panose="020F0502020204030204" pitchFamily="34" charset="0"/>
                <a:cs typeface="Times New Roman" panose="02020603050405020304" pitchFamily="18" charset="0"/>
              </a:rPr>
              <a:t>One study attributed 8% of greenhouse emissions to tourism and is set to increase if the figures continue and Speaking of hotels </a:t>
            </a:r>
          </a:p>
          <a:p>
            <a:pPr>
              <a:lnSpc>
                <a:spcPct val="107000"/>
              </a:lnSpc>
              <a:spcAft>
                <a:spcPts val="790"/>
              </a:spcAft>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790"/>
              </a:spcAft>
            </a:pPr>
            <a:r>
              <a:rPr lang="en-GB" sz="1800" dirty="0">
                <a:latin typeface="Calibri" panose="020F0502020204030204" pitchFamily="34" charset="0"/>
                <a:ea typeface="Calibri" panose="020F0502020204030204" pitchFamily="34" charset="0"/>
                <a:cs typeface="Times New Roman" panose="02020603050405020304" pitchFamily="18" charset="0"/>
              </a:rPr>
              <a:t>The average energy consumption of a small hotel, fewer than 100 rooms 12500kwh a month to put this in perspective the average </a:t>
            </a:r>
            <a:r>
              <a:rPr lang="en-GB" sz="1800" dirty="0" err="1">
                <a:latin typeface="Calibri" panose="020F0502020204030204" pitchFamily="34" charset="0"/>
                <a:ea typeface="Calibri" panose="020F0502020204030204" pitchFamily="34" charset="0"/>
                <a:cs typeface="Times New Roman" panose="02020603050405020304" pitchFamily="18" charset="0"/>
              </a:rPr>
              <a:t>uk</a:t>
            </a:r>
            <a:r>
              <a:rPr lang="en-GB" sz="1800" dirty="0">
                <a:latin typeface="Calibri" panose="020F0502020204030204" pitchFamily="34" charset="0"/>
                <a:ea typeface="Calibri" panose="020F0502020204030204" pitchFamily="34" charset="0"/>
                <a:cs typeface="Times New Roman" panose="02020603050405020304" pitchFamily="18" charset="0"/>
              </a:rPr>
              <a:t> house will use 3500 in a year, up to 45% of the energy in US hotels is with Heating Ventilations  air conditioning and lighting with an average cost of $2196 a year per room  </a:t>
            </a:r>
          </a:p>
          <a:p>
            <a:pPr>
              <a:lnSpc>
                <a:spcPct val="107000"/>
              </a:lnSpc>
              <a:spcAft>
                <a:spcPts val="790"/>
              </a:spcAft>
            </a:pPr>
            <a:r>
              <a:rPr lang="en-GB" sz="1800" dirty="0">
                <a:latin typeface="Calibri" panose="020F0502020204030204" pitchFamily="34" charset="0"/>
                <a:ea typeface="Calibri" panose="020F0502020204030204" pitchFamily="34" charset="0"/>
                <a:cs typeface="Times New Roman" panose="02020603050405020304" pitchFamily="18" charset="0"/>
              </a:rPr>
              <a:t>and with energy prices only increasing the incentives for hotels to be more energy efficient have never been greater with some proposals for energy budgets for hotel rooms whereby you pay as you go for energy or have set allowances in, here is an interesting journal article on the subject if you would like to learn more.</a:t>
            </a:r>
          </a:p>
          <a:p>
            <a:endParaRPr lang="en-GB" dirty="0"/>
          </a:p>
        </p:txBody>
      </p:sp>
      <p:sp>
        <p:nvSpPr>
          <p:cNvPr id="4" name="Slide Number Placeholder 3"/>
          <p:cNvSpPr>
            <a:spLocks noGrp="1"/>
          </p:cNvSpPr>
          <p:nvPr>
            <p:ph type="sldNum" sz="quarter" idx="5"/>
          </p:nvPr>
        </p:nvSpPr>
        <p:spPr/>
        <p:txBody>
          <a:bodyPr/>
          <a:lstStyle/>
          <a:p>
            <a:fld id="{140F2E4D-4C96-4791-A35B-08D096B3A1A6}" type="slidenum">
              <a:rPr lang="en-GB" smtClean="0"/>
              <a:t>27</a:t>
            </a:fld>
            <a:endParaRPr lang="en-GB"/>
          </a:p>
        </p:txBody>
      </p:sp>
    </p:spTree>
    <p:extLst>
      <p:ext uri="{BB962C8B-B14F-4D97-AF65-F5344CB8AC3E}">
        <p14:creationId xmlns:p14="http://schemas.microsoft.com/office/powerpoint/2010/main" val="9659321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126200193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29</a:t>
            </a:fld>
            <a:endParaRPr lang="en-US"/>
          </a:p>
        </p:txBody>
      </p:sp>
    </p:spTree>
    <p:extLst>
      <p:ext uri="{BB962C8B-B14F-4D97-AF65-F5344CB8AC3E}">
        <p14:creationId xmlns:p14="http://schemas.microsoft.com/office/powerpoint/2010/main" val="21986994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31</a:t>
            </a:fld>
            <a:endParaRPr lang="en-US"/>
          </a:p>
        </p:txBody>
      </p:sp>
    </p:spTree>
    <p:extLst>
      <p:ext uri="{BB962C8B-B14F-4D97-AF65-F5344CB8AC3E}">
        <p14:creationId xmlns:p14="http://schemas.microsoft.com/office/powerpoint/2010/main" val="394728706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32</a:t>
            </a:fld>
            <a:endParaRPr lang="en-US"/>
          </a:p>
        </p:txBody>
      </p:sp>
    </p:spTree>
    <p:extLst>
      <p:ext uri="{BB962C8B-B14F-4D97-AF65-F5344CB8AC3E}">
        <p14:creationId xmlns:p14="http://schemas.microsoft.com/office/powerpoint/2010/main" val="22728810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399665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9/12/2025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75557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9/12/2025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2873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9/12/2025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32758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9/12/2025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7863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9/12/2025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4106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9/12/2025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99066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9/12/2025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08667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9/12/2025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08950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9/12/2025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57686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9/12/2025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43612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9/12/2025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36438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9/12/2025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191317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6052477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9/12/2025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25902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9/12/2025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758371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9/12/2025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062186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9/12/2025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360849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9/12/2025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379592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9/12/2025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591811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9/12/2025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530478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9/12/2025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087872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9/12/2025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702533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9/12/2025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4292567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9/12/2025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932661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9/12/2025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327509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9/12/2025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2582442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9/12/2025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561702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9/12/2025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501835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9/12/2025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716060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9/12/2025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6340230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9/12/2025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159525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9/12/2025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765103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9/12/2025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6462853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9/12/2025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981069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9/12/2025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7831348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9/12/2025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7141177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12/09/2025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7959180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12/09/2025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253371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12/09/2025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1236985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12/09/2025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8433747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12/09/2025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723622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12/09/2025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029584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12/09/2025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198122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12/09/2025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6743085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12/09/2025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145834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12/09/2025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474882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12/09/2025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5312234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28730281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image" Target="../media/image4.pn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4.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image" Target="../media/image5.png"/><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theme" Target="../theme/theme5.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theme" Target="../theme/theme6.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 Id="rId14" Type="http://schemas.openxmlformats.org/officeDocument/2006/relationships/image" Target="../media/image6.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965427861"/>
      </p:ext>
    </p:extLst>
  </p:cSld>
  <p:clrMap bg1="lt1" tx1="dk1" bg2="lt2" tx2="dk2" accent1="accent1" accent2="accent2" accent3="accent3" accent4="accent4" accent5="accent5" accent6="accent6" hlink="hlink" folHlink="folHlink"/>
  <p:sldLayoutIdLst>
    <p:sldLayoutId id="2147483663" r:id="rId1"/>
    <p:sldLayoutId id="214748370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694617966"/>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444220206"/>
      </p:ext>
    </p:extLst>
  </p:cSld>
  <p:clrMap bg1="lt1" tx1="dk1" bg2="lt2" tx2="dk2" accent1="accent1" accent2="accent2" accent3="accent3" accent4="accent4" accent5="accent5" accent6="accent6" hlink="hlink" folHlink="folHlink"/>
  <p:sldLayoutIdLst>
    <p:sldLayoutId id="2147483677" r:id="rId1"/>
    <p:sldLayoutId id="214748370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87575354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40191259"/>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t>12/09/2025</a:t>
            </a:fld>
            <a:endParaRPr lang="en-GB" dirty="0"/>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73150253"/>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9.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40.xml"/><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39.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38.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39.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39.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39.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3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9.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39.xml"/><Relationship Id="rId1" Type="http://schemas.openxmlformats.org/officeDocument/2006/relationships/video" Target="https://www.youtube.com/embed/gZ0lbvTsvnI?feature=oembed" TargetMode="External"/><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39.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39.xml"/><Relationship Id="rId1" Type="http://schemas.openxmlformats.org/officeDocument/2006/relationships/video" Target="https://www.youtube.com/embed/B5NiTN0chj0?feature=oembed" TargetMode="External"/><Relationship Id="rId4" Type="http://schemas.openxmlformats.org/officeDocument/2006/relationships/image" Target="../media/image19.jpeg"/></Relationships>
</file>

<file path=ppt/slides/_rels/slide13.xml.rels><?xml version="1.0" encoding="UTF-8" standalone="yes"?>
<Relationships xmlns="http://schemas.openxmlformats.org/package/2006/relationships"><Relationship Id="rId3" Type="http://schemas.openxmlformats.org/officeDocument/2006/relationships/hyperlink" Target="http://www.un-documents.net/our-common-future.pdf" TargetMode="External"/><Relationship Id="rId2" Type="http://schemas.openxmlformats.org/officeDocument/2006/relationships/notesSlide" Target="../notesSlides/notesSlide13.xml"/><Relationship Id="rId1" Type="http://schemas.openxmlformats.org/officeDocument/2006/relationships/slideLayout" Target="../slideLayouts/slideLayout39.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39.xml"/><Relationship Id="rId1" Type="http://schemas.openxmlformats.org/officeDocument/2006/relationships/video" Target="https://www.youtube.com/embed/o4Cw2ASwSnU?feature=oembed" TargetMode="External"/><Relationship Id="rId4" Type="http://schemas.openxmlformats.org/officeDocument/2006/relationships/image" Target="../media/image20.jpe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39.xml"/><Relationship Id="rId1" Type="http://schemas.openxmlformats.org/officeDocument/2006/relationships/video" Target="https://www.youtube.com/embed/TMrtLsQbaok?feature=oembed" TargetMode="External"/><Relationship Id="rId4" Type="http://schemas.openxmlformats.org/officeDocument/2006/relationships/image" Target="../media/image21.jpeg"/></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6.xml"/><Relationship Id="rId1" Type="http://schemas.openxmlformats.org/officeDocument/2006/relationships/slideLayout" Target="../slideLayouts/slideLayout39.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7.xml"/><Relationship Id="rId1" Type="http://schemas.openxmlformats.org/officeDocument/2006/relationships/slideLayout" Target="../slideLayouts/slideLayout39.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39.xml"/></Relationships>
</file>

<file path=ppt/slides/_rels/slide19.xml.rels><?xml version="1.0" encoding="UTF-8" standalone="yes"?>
<Relationships xmlns="http://schemas.openxmlformats.org/package/2006/relationships"><Relationship Id="rId3" Type="http://schemas.openxmlformats.org/officeDocument/2006/relationships/hyperlink" Target="https://dashboards.sdgindex.org/rankings" TargetMode="External"/><Relationship Id="rId2" Type="http://schemas.openxmlformats.org/officeDocument/2006/relationships/notesSlide" Target="../notesSlides/notesSlide19.xml"/><Relationship Id="rId1" Type="http://schemas.openxmlformats.org/officeDocument/2006/relationships/slideLayout" Target="../slideLayouts/slideLayout39.xml"/><Relationship Id="rId4" Type="http://schemas.openxmlformats.org/officeDocument/2006/relationships/image" Target="../media/image25.png"/></Relationships>
</file>

<file path=ppt/slides/_rels/slide20.xml.rels><?xml version="1.0" encoding="UTF-8" standalone="yes"?>
<Relationships xmlns="http://schemas.openxmlformats.org/package/2006/relationships"><Relationship Id="rId3" Type="http://schemas.openxmlformats.org/officeDocument/2006/relationships/hyperlink" Target="https://www.unep.org/" TargetMode="External"/><Relationship Id="rId2" Type="http://schemas.openxmlformats.org/officeDocument/2006/relationships/notesSlide" Target="../notesSlides/notesSlide20.xml"/><Relationship Id="rId1" Type="http://schemas.openxmlformats.org/officeDocument/2006/relationships/slideLayout" Target="../slideLayouts/slideLayout39.xml"/><Relationship Id="rId5" Type="http://schemas.openxmlformats.org/officeDocument/2006/relationships/image" Target="../media/image26.png"/><Relationship Id="rId4" Type="http://schemas.openxmlformats.org/officeDocument/2006/relationships/hyperlink" Target="https://www.unwto.or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3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9.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3.xml"/><Relationship Id="rId1" Type="http://schemas.openxmlformats.org/officeDocument/2006/relationships/slideLayout" Target="../slideLayouts/slideLayout39.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39.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25.xml"/><Relationship Id="rId1" Type="http://schemas.openxmlformats.org/officeDocument/2006/relationships/slideLayout" Target="../slideLayouts/slideLayout44.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39.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43.png"/><Relationship Id="rId2" Type="http://schemas.openxmlformats.org/officeDocument/2006/relationships/notesSlide" Target="../notesSlides/notesSlide27.xml"/><Relationship Id="rId1" Type="http://schemas.openxmlformats.org/officeDocument/2006/relationships/slideLayout" Target="../slideLayouts/slideLayout39.xml"/><Relationship Id="rId6" Type="http://schemas.openxmlformats.org/officeDocument/2006/relationships/hyperlink" Target="https://www.sciencedirect.com/science/article/pii/S0278431920300906#!" TargetMode="External"/><Relationship Id="rId5" Type="http://schemas.openxmlformats.org/officeDocument/2006/relationships/image" Target="../media/image42.png"/><Relationship Id="rId4" Type="http://schemas.openxmlformats.org/officeDocument/2006/relationships/image" Target="../media/image41.png"/></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8.xml"/><Relationship Id="rId1" Type="http://schemas.openxmlformats.org/officeDocument/2006/relationships/slideLayout" Target="../slideLayouts/slideLayout39.xml"/></Relationships>
</file>

<file path=ppt/slides/_rels/slide29.xml.rels><?xml version="1.0" encoding="UTF-8" standalone="yes"?>
<Relationships xmlns="http://schemas.openxmlformats.org/package/2006/relationships"><Relationship Id="rId3" Type="http://schemas.openxmlformats.org/officeDocument/2006/relationships/hyperlink" Target="https://www.sustainablejungle.com/sustainable-food/sustainable-food-systems" TargetMode="External"/><Relationship Id="rId7" Type="http://schemas.openxmlformats.org/officeDocument/2006/relationships/image" Target="../media/image46.png"/><Relationship Id="rId2" Type="http://schemas.openxmlformats.org/officeDocument/2006/relationships/notesSlide" Target="../notesSlides/notesSlide29.xml"/><Relationship Id="rId1" Type="http://schemas.openxmlformats.org/officeDocument/2006/relationships/slideLayout" Target="../slideLayouts/slideLayout39.xml"/><Relationship Id="rId6" Type="http://schemas.openxmlformats.org/officeDocument/2006/relationships/image" Target="../media/image45.png"/><Relationship Id="rId5" Type="http://schemas.openxmlformats.org/officeDocument/2006/relationships/hyperlink" Target="http://assets.wwf.org.uk/downloads/wwf_catering_full_report.pdf" TargetMode="External"/><Relationship Id="rId4" Type="http://schemas.openxmlformats.org/officeDocument/2006/relationships/hyperlink" Target="https://www.fao.org/3/ca2079en/CA2079EN.pdf"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restaurantonline.co.uk/Article/2023/10/24/Five-sustainability-trends-for-restaurants-including-carbon-offsetting-and-carbon-labelling#:~:text=Restaurants%20are%20looking%20for%20simple%20ways%20to%20become%20more%20sustainable," TargetMode="External"/><Relationship Id="rId2" Type="http://schemas.openxmlformats.org/officeDocument/2006/relationships/hyperlink" Target="https://pos.chowbus.com/blog/article/restaurant-sustainability-trends" TargetMode="External"/><Relationship Id="rId1" Type="http://schemas.openxmlformats.org/officeDocument/2006/relationships/slideLayout" Target="../slideLayouts/slideLayout39.xml"/><Relationship Id="rId4" Type="http://schemas.openxmlformats.org/officeDocument/2006/relationships/hyperlink" Target="https://thesra.org/news-insights/insights/8-key-sustainability-trends-for-restaurants-in-2024/#:~:text=As%20the%20year%20draws%20to%20a%20close,%20we%E2%80%99re%20looking%20ahead" TargetMode="Externa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39.xml"/><Relationship Id="rId1" Type="http://schemas.openxmlformats.org/officeDocument/2006/relationships/video" Target="https://www.youtube.com/embed/eJ89At9Xxws?feature=oembed" TargetMode="External"/><Relationship Id="rId4" Type="http://schemas.openxmlformats.org/officeDocument/2006/relationships/image" Target="../media/image47.jpeg"/></Relationships>
</file>

<file path=ppt/slides/_rels/slide32.xml.rels><?xml version="1.0" encoding="UTF-8" standalone="yes"?>
<Relationships xmlns="http://schemas.openxmlformats.org/package/2006/relationships"><Relationship Id="rId3" Type="http://schemas.openxmlformats.org/officeDocument/2006/relationships/hyperlink" Target="https://doi.org/10.4060/cc6325en" TargetMode="External"/><Relationship Id="rId2" Type="http://schemas.openxmlformats.org/officeDocument/2006/relationships/notesSlide" Target="../notesSlides/notesSlide31.xml"/><Relationship Id="rId1" Type="http://schemas.openxmlformats.org/officeDocument/2006/relationships/slideLayout" Target="../slideLayouts/slideLayout39.xml"/><Relationship Id="rId4" Type="http://schemas.openxmlformats.org/officeDocument/2006/relationships/hyperlink" Target="https://sustainablehospitalityalliance.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323528" y="1340768"/>
            <a:ext cx="3880287" cy="3312368"/>
          </a:xfrm>
        </p:spPr>
        <p:txBody>
          <a:bodyPr>
            <a:normAutofit fontScale="90000"/>
          </a:bodyPr>
          <a:lstStyle/>
          <a:p>
            <a:r>
              <a:rPr lang="en-GB" sz="2000" dirty="0">
                <a:solidFill>
                  <a:schemeClr val="tx1"/>
                </a:solidFill>
              </a:rPr>
              <a:t>International Gastronomy Management</a:t>
            </a:r>
            <a:br>
              <a:rPr lang="en-GB" dirty="0">
                <a:solidFill>
                  <a:schemeClr val="tx1"/>
                </a:solidFill>
              </a:rPr>
            </a:br>
            <a:br>
              <a:rPr lang="en-GB" dirty="0">
                <a:solidFill>
                  <a:schemeClr val="tx1"/>
                </a:solidFill>
              </a:rPr>
            </a:br>
            <a:r>
              <a:rPr lang="en-GB" dirty="0">
                <a:solidFill>
                  <a:schemeClr val="tx1"/>
                </a:solidFill>
              </a:rPr>
              <a:t>BMGM5000</a:t>
            </a:r>
            <a:br>
              <a:rPr lang="en-GB" dirty="0">
                <a:solidFill>
                  <a:schemeClr val="tx1"/>
                </a:solidFill>
              </a:rPr>
            </a:br>
            <a:br>
              <a:rPr lang="en-GB" dirty="0">
                <a:solidFill>
                  <a:schemeClr val="tx1"/>
                </a:solidFill>
              </a:rPr>
            </a:br>
            <a:r>
              <a:rPr lang="en-GB" sz="2800" dirty="0">
                <a:solidFill>
                  <a:schemeClr val="tx1"/>
                </a:solidFill>
              </a:rPr>
              <a:t>Embedding Sustainability within Organisations</a:t>
            </a:r>
            <a:br>
              <a:rPr lang="en-GB" dirty="0">
                <a:solidFill>
                  <a:schemeClr val="tx1"/>
                </a:solidFill>
              </a:rPr>
            </a:br>
            <a:br>
              <a:rPr lang="en-GB" dirty="0">
                <a:solidFill>
                  <a:schemeClr val="tx1"/>
                </a:solidFill>
              </a:rPr>
            </a:br>
            <a:r>
              <a:rPr lang="en-GB" dirty="0">
                <a:solidFill>
                  <a:schemeClr val="tx1"/>
                </a:solidFill>
              </a:rPr>
              <a:t>Jemma Smith</a:t>
            </a:r>
            <a:br>
              <a:rPr lang="en-GB" dirty="0">
                <a:solidFill>
                  <a:schemeClr val="tx1"/>
                </a:solidFill>
              </a:rPr>
            </a:br>
            <a:r>
              <a:rPr lang="en-GB" sz="1800" dirty="0">
                <a:solidFill>
                  <a:schemeClr val="tx1"/>
                </a:solidFill>
              </a:rPr>
              <a:t>j.smith@uwtsd.ac.uk</a:t>
            </a:r>
          </a:p>
        </p:txBody>
      </p:sp>
      <p:pic>
        <p:nvPicPr>
          <p:cNvPr id="4" name="Picture 3">
            <a:extLst>
              <a:ext uri="{FF2B5EF4-FFF2-40B4-BE49-F238E27FC236}">
                <a16:creationId xmlns:a16="http://schemas.microsoft.com/office/drawing/2014/main" id="{C7F3A3ED-613A-5533-220E-E2BAEF955725}"/>
              </a:ext>
            </a:extLst>
          </p:cNvPr>
          <p:cNvPicPr>
            <a:picLocks noChangeAspect="1"/>
          </p:cNvPicPr>
          <p:nvPr/>
        </p:nvPicPr>
        <p:blipFill>
          <a:blip r:embed="rId3"/>
          <a:stretch>
            <a:fillRect/>
          </a:stretch>
        </p:blipFill>
        <p:spPr>
          <a:xfrm>
            <a:off x="4175448" y="1484784"/>
            <a:ext cx="4968552" cy="3312368"/>
          </a:xfrm>
          <a:prstGeom prst="rect">
            <a:avLst/>
          </a:prstGeom>
          <a:effectLst>
            <a:softEdge rad="101600"/>
          </a:effectLst>
        </p:spPr>
      </p:pic>
    </p:spTree>
    <p:extLst>
      <p:ext uri="{BB962C8B-B14F-4D97-AF65-F5344CB8AC3E}">
        <p14:creationId xmlns:p14="http://schemas.microsoft.com/office/powerpoint/2010/main" val="1393221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1B0E93E-D085-B5A8-BA3C-F867778D1406}"/>
              </a:ext>
            </a:extLst>
          </p:cNvPr>
          <p:cNvPicPr>
            <a:picLocks noChangeAspect="1"/>
          </p:cNvPicPr>
          <p:nvPr/>
        </p:nvPicPr>
        <p:blipFill>
          <a:blip r:embed="rId3"/>
          <a:stretch>
            <a:fillRect/>
          </a:stretch>
        </p:blipFill>
        <p:spPr>
          <a:xfrm>
            <a:off x="1043608" y="1556792"/>
            <a:ext cx="4677754" cy="2815183"/>
          </a:xfrm>
          <a:prstGeom prst="rect">
            <a:avLst/>
          </a:prstGeom>
        </p:spPr>
      </p:pic>
      <p:pic>
        <p:nvPicPr>
          <p:cNvPr id="2" name="Picture 1">
            <a:extLst>
              <a:ext uri="{FF2B5EF4-FFF2-40B4-BE49-F238E27FC236}">
                <a16:creationId xmlns:a16="http://schemas.microsoft.com/office/drawing/2014/main" id="{2EF569D6-8EFF-B88B-39E9-3D0E37976190}"/>
              </a:ext>
            </a:extLst>
          </p:cNvPr>
          <p:cNvPicPr>
            <a:picLocks noChangeAspect="1"/>
          </p:cNvPicPr>
          <p:nvPr/>
        </p:nvPicPr>
        <p:blipFill>
          <a:blip r:embed="rId4"/>
          <a:stretch>
            <a:fillRect/>
          </a:stretch>
        </p:blipFill>
        <p:spPr>
          <a:xfrm>
            <a:off x="6228184" y="1940445"/>
            <a:ext cx="2228850" cy="2047875"/>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93883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52367-FDA0-A754-E0C1-2C2CC2FD42E1}"/>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 Aims For Today</a:t>
            </a:r>
          </a:p>
        </p:txBody>
      </p:sp>
      <p:sp>
        <p:nvSpPr>
          <p:cNvPr id="3" name="Content Placeholder 2">
            <a:extLst>
              <a:ext uri="{FF2B5EF4-FFF2-40B4-BE49-F238E27FC236}">
                <a16:creationId xmlns:a16="http://schemas.microsoft.com/office/drawing/2014/main" id="{46131A52-5A15-A90D-B11A-75EEBEC38EEE}"/>
              </a:ext>
            </a:extLst>
          </p:cNvPr>
          <p:cNvSpPr>
            <a:spLocks noGrp="1"/>
          </p:cNvSpPr>
          <p:nvPr>
            <p:ph idx="1"/>
          </p:nvPr>
        </p:nvSpPr>
        <p:spPr>
          <a:xfrm>
            <a:off x="395042" y="1690689"/>
            <a:ext cx="4415283" cy="4937521"/>
          </a:xfrm>
        </p:spPr>
        <p:txBody>
          <a:bodyPr/>
          <a:lstStyle/>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For us to have an understanding of the Module content &amp; have an introduction to sustainability in the context of gastronomy, hospitality, and tourism.</a:t>
            </a:r>
          </a:p>
          <a:p>
            <a:endParaRPr lang="en-GB" dirty="0"/>
          </a:p>
        </p:txBody>
      </p:sp>
      <p:pic>
        <p:nvPicPr>
          <p:cNvPr id="4" name="Picture 3">
            <a:extLst>
              <a:ext uri="{FF2B5EF4-FFF2-40B4-BE49-F238E27FC236}">
                <a16:creationId xmlns:a16="http://schemas.microsoft.com/office/drawing/2014/main" id="{B07D7EE6-5FB8-0D67-B770-25CE9195EA8D}"/>
              </a:ext>
            </a:extLst>
          </p:cNvPr>
          <p:cNvPicPr>
            <a:picLocks noChangeAspect="1"/>
          </p:cNvPicPr>
          <p:nvPr/>
        </p:nvPicPr>
        <p:blipFill>
          <a:blip r:embed="rId3"/>
          <a:stretch>
            <a:fillRect/>
          </a:stretch>
        </p:blipFill>
        <p:spPr>
          <a:xfrm>
            <a:off x="4788024" y="1556792"/>
            <a:ext cx="4249280" cy="4249280"/>
          </a:xfrm>
          <a:prstGeom prst="rect">
            <a:avLst/>
          </a:prstGeom>
        </p:spPr>
      </p:pic>
    </p:spTree>
    <p:extLst>
      <p:ext uri="{BB962C8B-B14F-4D97-AF65-F5344CB8AC3E}">
        <p14:creationId xmlns:p14="http://schemas.microsoft.com/office/powerpoint/2010/main" val="1455934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F933-F88F-4632-9695-080E7ACD6589}"/>
              </a:ext>
            </a:extLst>
          </p:cNvPr>
          <p:cNvSpPr>
            <a:spLocks noGrp="1"/>
          </p:cNvSpPr>
          <p:nvPr>
            <p:ph type="ctrTitle"/>
          </p:nvPr>
        </p:nvSpPr>
        <p:spPr>
          <a:xfrm>
            <a:off x="1331640" y="693299"/>
            <a:ext cx="6858000" cy="794469"/>
          </a:xfrm>
        </p:spPr>
        <p:txBody>
          <a:bodyPr/>
          <a:lstStyle/>
          <a:p>
            <a:r>
              <a:rPr lang="en-GB" sz="4000" dirty="0">
                <a:latin typeface="Arial" panose="020B0604020202020204" pitchFamily="34" charset="0"/>
                <a:cs typeface="Arial" panose="020B0604020202020204" pitchFamily="34" charset="0"/>
              </a:rPr>
              <a:t>Topics we’ll cover today:</a:t>
            </a:r>
          </a:p>
        </p:txBody>
      </p:sp>
      <p:sp>
        <p:nvSpPr>
          <p:cNvPr id="3" name="Subtitle 2">
            <a:extLst>
              <a:ext uri="{FF2B5EF4-FFF2-40B4-BE49-F238E27FC236}">
                <a16:creationId xmlns:a16="http://schemas.microsoft.com/office/drawing/2014/main" id="{0B093274-6B36-4383-9A8B-5257AE1E734F}"/>
              </a:ext>
            </a:extLst>
          </p:cNvPr>
          <p:cNvSpPr>
            <a:spLocks noGrp="1"/>
          </p:cNvSpPr>
          <p:nvPr>
            <p:ph type="subTitle" idx="1"/>
          </p:nvPr>
        </p:nvSpPr>
        <p:spPr>
          <a:xfrm>
            <a:off x="971600" y="2060848"/>
            <a:ext cx="5544616" cy="3330542"/>
          </a:xfrm>
        </p:spPr>
        <p:txBody>
          <a:bodyPr/>
          <a:lstStyle/>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Introduction</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Module content</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Assignments</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Moodle</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Communication</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Some definitions of sustainability</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Q&amp;A</a:t>
            </a:r>
          </a:p>
        </p:txBody>
      </p:sp>
      <p:pic>
        <p:nvPicPr>
          <p:cNvPr id="4" name="Picture 3">
            <a:extLst>
              <a:ext uri="{FF2B5EF4-FFF2-40B4-BE49-F238E27FC236}">
                <a16:creationId xmlns:a16="http://schemas.microsoft.com/office/drawing/2014/main" id="{42AE7A06-DF74-7F28-B82D-EE72C4CF3BE2}"/>
              </a:ext>
            </a:extLst>
          </p:cNvPr>
          <p:cNvPicPr>
            <a:picLocks noChangeAspect="1"/>
          </p:cNvPicPr>
          <p:nvPr/>
        </p:nvPicPr>
        <p:blipFill>
          <a:blip r:embed="rId3"/>
          <a:stretch>
            <a:fillRect/>
          </a:stretch>
        </p:blipFill>
        <p:spPr>
          <a:xfrm>
            <a:off x="4932040" y="1916832"/>
            <a:ext cx="4080526" cy="2723751"/>
          </a:xfrm>
          <a:prstGeom prst="rect">
            <a:avLst/>
          </a:prstGeom>
          <a:effectLst>
            <a:softEdge rad="203200"/>
          </a:effectLst>
        </p:spPr>
      </p:pic>
    </p:spTree>
    <p:extLst>
      <p:ext uri="{BB962C8B-B14F-4D97-AF65-F5344CB8AC3E}">
        <p14:creationId xmlns:p14="http://schemas.microsoft.com/office/powerpoint/2010/main" val="419207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Module overview - Aims</a:t>
            </a:r>
          </a:p>
        </p:txBody>
      </p:sp>
      <p:sp>
        <p:nvSpPr>
          <p:cNvPr id="6" name="Content Placeholder 5">
            <a:extLst>
              <a:ext uri="{FF2B5EF4-FFF2-40B4-BE49-F238E27FC236}">
                <a16:creationId xmlns:a16="http://schemas.microsoft.com/office/drawing/2014/main" id="{D68B3A20-84C5-4C1C-9CFC-5AA321E68494}"/>
              </a:ext>
            </a:extLst>
          </p:cNvPr>
          <p:cNvSpPr>
            <a:spLocks noGrp="1"/>
          </p:cNvSpPr>
          <p:nvPr>
            <p:ph idx="1"/>
          </p:nvPr>
        </p:nvSpPr>
        <p:spPr>
          <a:xfrm>
            <a:off x="395536" y="2060848"/>
            <a:ext cx="6851104" cy="3917032"/>
          </a:xfrm>
        </p:spPr>
        <p:txBody>
          <a:bodyPr>
            <a:normAutofit/>
          </a:bodyPr>
          <a:lstStyle/>
          <a:p>
            <a:pPr marL="0" indent="0">
              <a:buNone/>
            </a:pPr>
            <a:r>
              <a:rPr lang="en-GB" sz="2400" b="1" dirty="0">
                <a:latin typeface="Arial" panose="020B0604020202020204" pitchFamily="34" charset="0"/>
                <a:cs typeface="Arial" panose="020B0604020202020204" pitchFamily="34" charset="0"/>
              </a:rPr>
              <a:t>Aims: </a:t>
            </a:r>
          </a:p>
          <a:p>
            <a:r>
              <a:rPr lang="en-GB" sz="2400" dirty="0">
                <a:latin typeface="Arial" panose="020B0604020202020204" pitchFamily="34" charset="0"/>
                <a:cs typeface="Arial" panose="020B0604020202020204" pitchFamily="34" charset="0"/>
              </a:rPr>
              <a:t>To  develop student knowledge and understanding of</a:t>
            </a:r>
            <a:r>
              <a:rPr lang="en-US" sz="2400" dirty="0">
                <a:latin typeface="Arial" panose="020B0604020202020204" pitchFamily="34" charset="0"/>
                <a:cs typeface="Arial" panose="020B0604020202020204" pitchFamily="34" charset="0"/>
              </a:rPr>
              <a:t> sustainability, and the principles of sustainability. </a:t>
            </a:r>
          </a:p>
          <a:p>
            <a:endParaRPr lang="en-US" sz="2400" b="1"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To learn about the impacts of hospitality and gastronomy on the environment.</a:t>
            </a:r>
            <a:endParaRPr lang="en-GB" sz="2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731635" y="2060848"/>
            <a:ext cx="2412365" cy="354584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8680"/>
            <a:ext cx="8229600" cy="1138138"/>
          </a:xfrm>
        </p:spPr>
        <p:txBody>
          <a:bodyPr>
            <a:noAutofit/>
          </a:bodyPr>
          <a:lstStyle/>
          <a:p>
            <a:pPr algn="ctr"/>
            <a:r>
              <a:rPr lang="en-GB" sz="4000" dirty="0">
                <a:latin typeface="Arial" panose="020B0604020202020204" pitchFamily="34" charset="0"/>
                <a:cs typeface="Arial" panose="020B0604020202020204" pitchFamily="34" charset="0"/>
                <a:sym typeface="+mn-ea"/>
              </a:rPr>
              <a:t>Module overview </a:t>
            </a:r>
            <a:br>
              <a:rPr lang="en-GB" sz="4000" dirty="0">
                <a:latin typeface="Arial" panose="020B0604020202020204" pitchFamily="34" charset="0"/>
                <a:cs typeface="Arial" panose="020B0604020202020204" pitchFamily="34" charset="0"/>
                <a:sym typeface="+mn-ea"/>
              </a:rPr>
            </a:br>
            <a:r>
              <a:rPr lang="en-GB" sz="4000" dirty="0">
                <a:latin typeface="Arial" panose="020B0604020202020204" pitchFamily="34" charset="0"/>
                <a:cs typeface="Arial" panose="020B0604020202020204" pitchFamily="34" charset="0"/>
                <a:sym typeface="+mn-ea"/>
              </a:rPr>
              <a:t>– Learning Outcomes:</a:t>
            </a:r>
            <a:br>
              <a:rPr lang="en-GB" sz="4000" dirty="0">
                <a:latin typeface="Arial" panose="020B0604020202020204" pitchFamily="34" charset="0"/>
                <a:cs typeface="Arial" panose="020B0604020202020204" pitchFamily="34" charset="0"/>
              </a:rPr>
            </a:br>
            <a:endParaRPr lang="en-US"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23528" y="1556792"/>
            <a:ext cx="6552728" cy="3816424"/>
          </a:xfrm>
        </p:spPr>
        <p:txBody>
          <a:bodyPr>
            <a:normAutofit fontScale="90000" lnSpcReduction="20000"/>
          </a:bodyPr>
          <a:lstStyle/>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700" dirty="0">
                <a:latin typeface="Arial" panose="020B0604020202020204" pitchFamily="34" charset="0"/>
                <a:cs typeface="Arial" panose="020B0604020202020204" pitchFamily="34" charset="0"/>
              </a:rPr>
              <a:t>Upon the successful completion of this module, </a:t>
            </a:r>
          </a:p>
          <a:p>
            <a:pPr marL="0" indent="0">
              <a:buNone/>
            </a:pPr>
            <a:r>
              <a:rPr lang="en-GB" sz="2700" dirty="0">
                <a:latin typeface="Arial" panose="020B0604020202020204" pitchFamily="34" charset="0"/>
                <a:cs typeface="Arial" panose="020B0604020202020204" pitchFamily="34" charset="0"/>
              </a:rPr>
              <a:t>the student should be able to:</a:t>
            </a:r>
          </a:p>
          <a:p>
            <a:pPr marL="0" indent="0">
              <a:buNone/>
            </a:pPr>
            <a:endParaRPr lang="en-GB" sz="2700" dirty="0">
              <a:latin typeface="Arial" panose="020B0604020202020204" pitchFamily="34" charset="0"/>
              <a:cs typeface="Arial" panose="020B0604020202020204" pitchFamily="34" charset="0"/>
            </a:endParaRPr>
          </a:p>
          <a:p>
            <a:r>
              <a:rPr lang="en-GB" sz="2700" dirty="0">
                <a:latin typeface="Arial" panose="020B0604020202020204" pitchFamily="34" charset="0"/>
                <a:cs typeface="Arial" panose="020B0604020202020204" pitchFamily="34" charset="0"/>
              </a:rPr>
              <a:t>Demonstrate a critical understanding of the term “sustainability” and apply it within the context of hospitality and gastronomy.</a:t>
            </a:r>
          </a:p>
          <a:p>
            <a:endParaRPr lang="en-GB" sz="2700" dirty="0">
              <a:latin typeface="Arial" panose="020B0604020202020204" pitchFamily="34" charset="0"/>
              <a:cs typeface="Arial" panose="020B0604020202020204" pitchFamily="34" charset="0"/>
            </a:endParaRPr>
          </a:p>
          <a:p>
            <a:r>
              <a:rPr lang="en-GB" sz="2700" dirty="0">
                <a:latin typeface="Arial" panose="020B0604020202020204" pitchFamily="34" charset="0"/>
                <a:cs typeface="Arial" panose="020B0604020202020204" pitchFamily="34" charset="0"/>
              </a:rPr>
              <a:t>Analyse concepts of “sustainable good practice” within the hospitality industry.</a:t>
            </a:r>
            <a:endParaRPr lang="en-US" sz="27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2258C439-EB9A-8170-C831-0D931FAC0F35}"/>
              </a:ext>
            </a:extLst>
          </p:cNvPr>
          <p:cNvPicPr>
            <a:picLocks noChangeAspect="1"/>
          </p:cNvPicPr>
          <p:nvPr/>
        </p:nvPicPr>
        <p:blipFill>
          <a:blip r:embed="rId3"/>
          <a:stretch>
            <a:fillRect/>
          </a:stretch>
        </p:blipFill>
        <p:spPr>
          <a:xfrm>
            <a:off x="6588224" y="2492896"/>
            <a:ext cx="2781320" cy="2200291"/>
          </a:xfrm>
          <a:prstGeom prst="rect">
            <a:avLst/>
          </a:prstGeom>
          <a:effectLst>
            <a:softEdge rad="21590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8C4CC-BECD-4B22-A4E2-AE5DF2F3EC98}"/>
              </a:ext>
            </a:extLst>
          </p:cNvPr>
          <p:cNvSpPr>
            <a:spLocks noGrp="1"/>
          </p:cNvSpPr>
          <p:nvPr>
            <p:ph type="title"/>
          </p:nvPr>
        </p:nvSpPr>
        <p:spPr>
          <a:xfrm>
            <a:off x="323528" y="116631"/>
            <a:ext cx="8229600" cy="1038441"/>
          </a:xfrm>
        </p:spPr>
        <p:txBody>
          <a:bodyPr>
            <a:normAutofit/>
          </a:bodyPr>
          <a:lstStyle/>
          <a:p>
            <a:pPr algn="ctr"/>
            <a:r>
              <a:rPr lang="en-GB" sz="4000" dirty="0">
                <a:latin typeface="Arial" panose="020B0604020202020204" pitchFamily="34" charset="0"/>
                <a:cs typeface="Arial" panose="020B0604020202020204" pitchFamily="34" charset="0"/>
              </a:rPr>
              <a:t>Some themes/topics</a:t>
            </a:r>
          </a:p>
        </p:txBody>
      </p:sp>
      <p:sp>
        <p:nvSpPr>
          <p:cNvPr id="3" name="Content Placeholder 2">
            <a:extLst>
              <a:ext uri="{FF2B5EF4-FFF2-40B4-BE49-F238E27FC236}">
                <a16:creationId xmlns:a16="http://schemas.microsoft.com/office/drawing/2014/main" id="{01BB6BCB-A859-4A59-8600-5A290A18D7DB}"/>
              </a:ext>
            </a:extLst>
          </p:cNvPr>
          <p:cNvSpPr>
            <a:spLocks noGrp="1"/>
          </p:cNvSpPr>
          <p:nvPr>
            <p:ph idx="1"/>
          </p:nvPr>
        </p:nvSpPr>
        <p:spPr>
          <a:xfrm>
            <a:off x="457200" y="1844824"/>
            <a:ext cx="8229600" cy="3917032"/>
          </a:xfrm>
        </p:spPr>
        <p:txBody>
          <a:bodyPr>
            <a:noAutofit/>
          </a:bodyPr>
          <a:lstStyle/>
          <a:p>
            <a:r>
              <a:rPr lang="en-GB" sz="2400" dirty="0">
                <a:latin typeface="Arial" panose="020B0604020202020204" pitchFamily="34" charset="0"/>
                <a:cs typeface="Arial" panose="020B0604020202020204" pitchFamily="34" charset="0"/>
              </a:rPr>
              <a:t>Defining sustainability</a:t>
            </a:r>
          </a:p>
          <a:p>
            <a:r>
              <a:rPr lang="en-GB" sz="2400" dirty="0">
                <a:latin typeface="Arial" panose="020B0604020202020204" pitchFamily="34" charset="0"/>
                <a:cs typeface="Arial" panose="020B0604020202020204" pitchFamily="34" charset="0"/>
              </a:rPr>
              <a:t>Market trends</a:t>
            </a:r>
          </a:p>
          <a:p>
            <a:r>
              <a:rPr lang="en-GB" sz="2400" dirty="0">
                <a:latin typeface="Arial" panose="020B0604020202020204" pitchFamily="34" charset="0"/>
                <a:cs typeface="Arial" panose="020B0604020202020204" pitchFamily="34" charset="0"/>
              </a:rPr>
              <a:t>The Circular Economy</a:t>
            </a:r>
          </a:p>
          <a:p>
            <a:r>
              <a:rPr lang="en-GB" sz="2400" dirty="0">
                <a:latin typeface="Arial" panose="020B0604020202020204" pitchFamily="34" charset="0"/>
                <a:cs typeface="Arial" panose="020B0604020202020204" pitchFamily="34" charset="0"/>
              </a:rPr>
              <a:t>Corporate Social Responsibility</a:t>
            </a:r>
          </a:p>
          <a:p>
            <a:r>
              <a:rPr lang="en-GB" sz="2400" dirty="0">
                <a:latin typeface="Arial" panose="020B0604020202020204" pitchFamily="34" charset="0"/>
                <a:cs typeface="Arial" panose="020B0604020202020204" pitchFamily="34" charset="0"/>
              </a:rPr>
              <a:t>Greening your business</a:t>
            </a:r>
          </a:p>
          <a:p>
            <a:r>
              <a:rPr lang="en-GB" sz="2400" dirty="0">
                <a:latin typeface="Arial" panose="020B0604020202020204" pitchFamily="34" charset="0"/>
                <a:cs typeface="Arial" panose="020B0604020202020204" pitchFamily="34" charset="0"/>
              </a:rPr>
              <a:t>Sustainable gastronomy development.</a:t>
            </a:r>
          </a:p>
          <a:p>
            <a:r>
              <a:rPr lang="en-GB" sz="2400" dirty="0">
                <a:latin typeface="Arial" panose="020B0604020202020204" pitchFamily="34" charset="0"/>
                <a:cs typeface="Arial" panose="020B0604020202020204" pitchFamily="34" charset="0"/>
              </a:rPr>
              <a:t>All things </a:t>
            </a:r>
            <a:r>
              <a:rPr lang="en-GB" sz="2400" b="1" dirty="0">
                <a:solidFill>
                  <a:srgbClr val="00B050"/>
                </a:solidFill>
                <a:latin typeface="Arial" panose="020B0604020202020204" pitchFamily="34" charset="0"/>
                <a:cs typeface="Arial" panose="020B0604020202020204" pitchFamily="34" charset="0"/>
              </a:rPr>
              <a:t>Green</a:t>
            </a:r>
            <a:r>
              <a:rPr lang="en-GB" sz="2400" dirty="0">
                <a:latin typeface="Arial" panose="020B0604020202020204" pitchFamily="34" charset="0"/>
                <a:cs typeface="Arial" panose="020B0604020202020204" pitchFamily="34" charset="0"/>
              </a:rPr>
              <a:t>….. and much more!</a:t>
            </a:r>
          </a:p>
        </p:txBody>
      </p:sp>
      <p:pic>
        <p:nvPicPr>
          <p:cNvPr id="5" name="Picture 4">
            <a:extLst>
              <a:ext uri="{FF2B5EF4-FFF2-40B4-BE49-F238E27FC236}">
                <a16:creationId xmlns:a16="http://schemas.microsoft.com/office/drawing/2014/main" id="{EA9AF065-BB4C-1C03-6303-E7858D3830B7}"/>
              </a:ext>
            </a:extLst>
          </p:cNvPr>
          <p:cNvPicPr>
            <a:picLocks noChangeAspect="1"/>
          </p:cNvPicPr>
          <p:nvPr/>
        </p:nvPicPr>
        <p:blipFill>
          <a:blip r:embed="rId3"/>
          <a:stretch>
            <a:fillRect/>
          </a:stretch>
        </p:blipFill>
        <p:spPr>
          <a:xfrm>
            <a:off x="5732502" y="1916832"/>
            <a:ext cx="3160419" cy="2103115"/>
          </a:xfrm>
          <a:prstGeom prst="rect">
            <a:avLst/>
          </a:prstGeom>
          <a:effectLst>
            <a:softEdge rad="152400"/>
          </a:effectLst>
        </p:spPr>
      </p:pic>
      <p:pic>
        <p:nvPicPr>
          <p:cNvPr id="4" name="Picture 3">
            <a:extLst>
              <a:ext uri="{FF2B5EF4-FFF2-40B4-BE49-F238E27FC236}">
                <a16:creationId xmlns:a16="http://schemas.microsoft.com/office/drawing/2014/main" id="{E36484C3-1843-6FC1-4695-7E303718B30F}"/>
              </a:ext>
            </a:extLst>
          </p:cNvPr>
          <p:cNvPicPr>
            <a:picLocks noChangeAspect="1"/>
          </p:cNvPicPr>
          <p:nvPr/>
        </p:nvPicPr>
        <p:blipFill>
          <a:blip r:embed="rId4"/>
          <a:stretch>
            <a:fillRect/>
          </a:stretch>
        </p:blipFill>
        <p:spPr>
          <a:xfrm>
            <a:off x="7236296" y="3945902"/>
            <a:ext cx="1656625" cy="1591659"/>
          </a:xfrm>
          <a:prstGeom prst="rect">
            <a:avLst/>
          </a:prstGeom>
        </p:spPr>
      </p:pic>
    </p:spTree>
    <p:extLst>
      <p:ext uri="{BB962C8B-B14F-4D97-AF65-F5344CB8AC3E}">
        <p14:creationId xmlns:p14="http://schemas.microsoft.com/office/powerpoint/2010/main" val="1823797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Module Handbook</a:t>
            </a:r>
          </a:p>
        </p:txBody>
      </p:sp>
      <p:sp>
        <p:nvSpPr>
          <p:cNvPr id="3" name="Content Placeholder 2"/>
          <p:cNvSpPr>
            <a:spLocks noGrp="1"/>
          </p:cNvSpPr>
          <p:nvPr>
            <p:ph idx="1"/>
          </p:nvPr>
        </p:nvSpPr>
        <p:spPr>
          <a:xfrm>
            <a:off x="395536" y="1600201"/>
            <a:ext cx="8291264" cy="3917032"/>
          </a:xfrm>
        </p:spPr>
        <p:txBody>
          <a:bodyPr>
            <a:normAutofit/>
          </a:bodyPr>
          <a:lstStyle/>
          <a:p>
            <a:r>
              <a:rPr lang="en-GB" dirty="0">
                <a:latin typeface="Arial" panose="020B0604020202020204" pitchFamily="34" charset="0"/>
                <a:cs typeface="Arial" panose="020B0604020202020204" pitchFamily="34" charset="0"/>
              </a:rPr>
              <a:t>Please go into Moodle and find the handbook. </a:t>
            </a:r>
          </a:p>
          <a:p>
            <a:r>
              <a:rPr lang="en-GB" dirty="0">
                <a:latin typeface="Arial" panose="020B0604020202020204" pitchFamily="34" charset="0"/>
                <a:cs typeface="Arial" panose="020B0604020202020204" pitchFamily="34" charset="0"/>
              </a:rPr>
              <a:t>Let’s go through the teaching plan and assessments together.</a:t>
            </a:r>
          </a:p>
        </p:txBody>
      </p:sp>
      <p:pic>
        <p:nvPicPr>
          <p:cNvPr id="4" name="Picture 3">
            <a:extLst>
              <a:ext uri="{FF2B5EF4-FFF2-40B4-BE49-F238E27FC236}">
                <a16:creationId xmlns:a16="http://schemas.microsoft.com/office/drawing/2014/main" id="{7DD87DB9-FD6E-7CE7-6101-EAFDA94FEE01}"/>
              </a:ext>
            </a:extLst>
          </p:cNvPr>
          <p:cNvPicPr>
            <a:picLocks noChangeAspect="1"/>
          </p:cNvPicPr>
          <p:nvPr/>
        </p:nvPicPr>
        <p:blipFill>
          <a:blip r:embed="rId3"/>
          <a:stretch>
            <a:fillRect/>
          </a:stretch>
        </p:blipFill>
        <p:spPr>
          <a:xfrm>
            <a:off x="2325253" y="2485980"/>
            <a:ext cx="4493493" cy="2993269"/>
          </a:xfrm>
          <a:prstGeom prst="rect">
            <a:avLst/>
          </a:prstGeom>
          <a:effectLst>
            <a:softEdge rad="1524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u="sng" dirty="0">
                <a:latin typeface="Arial" panose="020B0604020202020204" pitchFamily="34" charset="0"/>
                <a:cs typeface="Arial" panose="020B0604020202020204" pitchFamily="34" charset="0"/>
              </a:rPr>
              <a:t>Assessment</a:t>
            </a:r>
          </a:p>
        </p:txBody>
      </p:sp>
      <p:sp>
        <p:nvSpPr>
          <p:cNvPr id="3" name="Content Placeholder 2"/>
          <p:cNvSpPr>
            <a:spLocks noGrp="1"/>
          </p:cNvSpPr>
          <p:nvPr>
            <p:ph idx="1"/>
          </p:nvPr>
        </p:nvSpPr>
        <p:spPr>
          <a:xfrm>
            <a:off x="395536" y="1916831"/>
            <a:ext cx="8291264" cy="3600401"/>
          </a:xfrm>
        </p:spPr>
        <p:txBody>
          <a:bodyPr>
            <a:normAutofit/>
          </a:bodyPr>
          <a:lstStyle/>
          <a:p>
            <a:r>
              <a:rPr lang="en-GB" sz="2400" dirty="0">
                <a:latin typeface="Arial" panose="020B0604020202020204" pitchFamily="34" charset="0"/>
                <a:cs typeface="Arial" panose="020B0604020202020204" pitchFamily="34" charset="0"/>
              </a:rPr>
              <a:t>Assignment 1 – 50%</a:t>
            </a:r>
          </a:p>
          <a:p>
            <a:pPr marL="0" indent="0">
              <a:buNone/>
            </a:pPr>
            <a:r>
              <a:rPr lang="en-GB" sz="2400" dirty="0">
                <a:latin typeface="Arial" panose="020B0604020202020204" pitchFamily="34" charset="0"/>
                <a:cs typeface="Arial" panose="020B0604020202020204" pitchFamily="34" charset="0"/>
              </a:rPr>
              <a:t>2000 word Written </a:t>
            </a:r>
            <a:r>
              <a:rPr lang="en-GB" sz="2400" b="1" dirty="0">
                <a:latin typeface="Arial" panose="020B0604020202020204" pitchFamily="34" charset="0"/>
                <a:cs typeface="Arial" panose="020B0604020202020204" pitchFamily="34" charset="0"/>
              </a:rPr>
              <a:t>Essay</a:t>
            </a:r>
            <a:r>
              <a:rPr lang="en-GB" sz="2400" dirty="0">
                <a:latin typeface="Arial" panose="020B0604020202020204" pitchFamily="34" charset="0"/>
                <a:cs typeface="Arial" panose="020B0604020202020204" pitchFamily="34" charset="0"/>
              </a:rPr>
              <a:t> </a:t>
            </a:r>
          </a:p>
          <a:p>
            <a:r>
              <a:rPr lang="en-GB" sz="2400" dirty="0">
                <a:solidFill>
                  <a:srgbClr val="FF0000"/>
                </a:solidFill>
                <a:latin typeface="Arial" panose="020B0604020202020204" pitchFamily="34" charset="0"/>
                <a:cs typeface="Arial" panose="020B0604020202020204" pitchFamily="34" charset="0"/>
              </a:rPr>
              <a:t>To be submitted by</a:t>
            </a:r>
            <a:r>
              <a:rPr lang="en-US" sz="2400" b="1" dirty="0">
                <a:solidFill>
                  <a:srgbClr val="FF0000"/>
                </a:solidFill>
                <a:latin typeface="Arial" panose="020B0604020202020204" pitchFamily="34" charset="0"/>
                <a:cs typeface="Arial" panose="020B0604020202020204" pitchFamily="34" charset="0"/>
              </a:rPr>
              <a:t> 11.59 pm</a:t>
            </a:r>
            <a:r>
              <a:rPr lang="en-GB" sz="2400" b="1" dirty="0">
                <a:solidFill>
                  <a:srgbClr val="FF0000"/>
                </a:solidFill>
                <a:latin typeface="Arial" panose="020B0604020202020204" pitchFamily="34" charset="0"/>
                <a:cs typeface="Arial" panose="020B0604020202020204" pitchFamily="34" charset="0"/>
              </a:rPr>
              <a:t>, Friday 14</a:t>
            </a:r>
            <a:r>
              <a:rPr lang="en-GB" sz="2400" b="1" baseline="30000" dirty="0">
                <a:solidFill>
                  <a:srgbClr val="FF0000"/>
                </a:solidFill>
                <a:latin typeface="Arial" panose="020B0604020202020204" pitchFamily="34" charset="0"/>
                <a:cs typeface="Arial" panose="020B0604020202020204" pitchFamily="34" charset="0"/>
              </a:rPr>
              <a:t>th</a:t>
            </a:r>
            <a:r>
              <a:rPr lang="en-GB" sz="2400" b="1" dirty="0">
                <a:solidFill>
                  <a:srgbClr val="FF0000"/>
                </a:solidFill>
                <a:latin typeface="Arial" panose="020B0604020202020204" pitchFamily="34" charset="0"/>
                <a:cs typeface="Arial" panose="020B0604020202020204" pitchFamily="34" charset="0"/>
              </a:rPr>
              <a:t> November</a:t>
            </a:r>
            <a:r>
              <a:rPr lang="en-GB" sz="2400" b="1" dirty="0">
                <a:latin typeface="Arial" panose="020B0604020202020204" pitchFamily="34" charset="0"/>
                <a:cs typeface="Arial" panose="020B0604020202020204" pitchFamily="34" charset="0"/>
              </a:rPr>
              <a:t> (Draft Monday 3</a:t>
            </a:r>
            <a:r>
              <a:rPr lang="en-GB" sz="2400" b="1" baseline="30000" dirty="0">
                <a:latin typeface="Arial" panose="020B0604020202020204" pitchFamily="34" charset="0"/>
                <a:cs typeface="Arial" panose="020B0604020202020204" pitchFamily="34" charset="0"/>
              </a:rPr>
              <a:t>rd</a:t>
            </a:r>
            <a:r>
              <a:rPr lang="en-GB" sz="2400" b="1" dirty="0">
                <a:latin typeface="Arial" panose="020B0604020202020204" pitchFamily="34" charset="0"/>
                <a:cs typeface="Arial" panose="020B0604020202020204" pitchFamily="34" charset="0"/>
              </a:rPr>
              <a:t> November 5pm) </a:t>
            </a:r>
          </a:p>
          <a:p>
            <a:r>
              <a:rPr lang="en-GB" sz="2400" dirty="0">
                <a:latin typeface="Arial" panose="020B0604020202020204" pitchFamily="34" charset="0"/>
                <a:cs typeface="Arial" panose="020B0604020202020204" pitchFamily="34" charset="0"/>
              </a:rPr>
              <a:t>Assignment 2 – 50%</a:t>
            </a:r>
          </a:p>
          <a:p>
            <a:pPr marL="0" indent="0">
              <a:buNone/>
            </a:pPr>
            <a:r>
              <a:rPr lang="en-GB" sz="2400" dirty="0">
                <a:latin typeface="Arial" panose="020B0604020202020204" pitchFamily="34" charset="0"/>
                <a:cs typeface="Arial" panose="020B0604020202020204" pitchFamily="34" charset="0"/>
              </a:rPr>
              <a:t>2000 word Written </a:t>
            </a:r>
            <a:r>
              <a:rPr lang="en-GB" sz="2400" b="1" dirty="0">
                <a:latin typeface="Arial" panose="020B0604020202020204" pitchFamily="34" charset="0"/>
                <a:cs typeface="Arial" panose="020B0604020202020204" pitchFamily="34" charset="0"/>
              </a:rPr>
              <a:t>Report</a:t>
            </a:r>
          </a:p>
          <a:p>
            <a:r>
              <a:rPr lang="en-GB" sz="2400" dirty="0">
                <a:solidFill>
                  <a:srgbClr val="FF0000"/>
                </a:solidFill>
                <a:latin typeface="Arial" panose="020B0604020202020204" pitchFamily="34" charset="0"/>
                <a:cs typeface="Arial" panose="020B0604020202020204" pitchFamily="34" charset="0"/>
              </a:rPr>
              <a:t>To be submitted by</a:t>
            </a:r>
            <a:r>
              <a:rPr lang="en-US" sz="2400" b="1" dirty="0">
                <a:solidFill>
                  <a:srgbClr val="FF0000"/>
                </a:solidFill>
                <a:latin typeface="Arial" panose="020B0604020202020204" pitchFamily="34" charset="0"/>
                <a:cs typeface="Arial" panose="020B0604020202020204" pitchFamily="34" charset="0"/>
              </a:rPr>
              <a:t> 11.59 pm</a:t>
            </a:r>
            <a:r>
              <a:rPr lang="en-GB" sz="2400" b="1" dirty="0">
                <a:solidFill>
                  <a:srgbClr val="FF0000"/>
                </a:solidFill>
                <a:latin typeface="Arial" panose="020B0604020202020204" pitchFamily="34" charset="0"/>
                <a:cs typeface="Arial" panose="020B0604020202020204" pitchFamily="34" charset="0"/>
              </a:rPr>
              <a:t>, Friday 16</a:t>
            </a:r>
            <a:r>
              <a:rPr lang="en-GB" sz="2400" b="1" baseline="30000" dirty="0">
                <a:solidFill>
                  <a:srgbClr val="FF0000"/>
                </a:solidFill>
                <a:latin typeface="Arial" panose="020B0604020202020204" pitchFamily="34" charset="0"/>
                <a:cs typeface="Arial" panose="020B0604020202020204" pitchFamily="34" charset="0"/>
              </a:rPr>
              <a:t>th</a:t>
            </a:r>
            <a:r>
              <a:rPr lang="en-GB" sz="2400" b="1" dirty="0">
                <a:solidFill>
                  <a:srgbClr val="FF0000"/>
                </a:solidFill>
                <a:latin typeface="Arial" panose="020B0604020202020204" pitchFamily="34" charset="0"/>
                <a:cs typeface="Arial" panose="020B0604020202020204" pitchFamily="34" charset="0"/>
              </a:rPr>
              <a:t> January </a:t>
            </a:r>
          </a:p>
          <a:p>
            <a:pPr marL="0" indent="0">
              <a:buNone/>
            </a:pPr>
            <a:r>
              <a:rPr lang="en-GB" sz="2400" b="1" dirty="0">
                <a:latin typeface="Arial" panose="020B0604020202020204" pitchFamily="34" charset="0"/>
                <a:cs typeface="Arial" panose="020B0604020202020204" pitchFamily="34" charset="0"/>
              </a:rPr>
              <a:t>(Draft Monday 5</a:t>
            </a:r>
            <a:r>
              <a:rPr lang="en-GB" sz="2400" b="1" baseline="30000" dirty="0">
                <a:latin typeface="Arial" panose="020B0604020202020204" pitchFamily="34" charset="0"/>
                <a:cs typeface="Arial" panose="020B0604020202020204" pitchFamily="34" charset="0"/>
              </a:rPr>
              <a:t>th</a:t>
            </a:r>
            <a:r>
              <a:rPr lang="en-GB" sz="2400" b="1" dirty="0">
                <a:latin typeface="Arial" panose="020B0604020202020204" pitchFamily="34" charset="0"/>
                <a:cs typeface="Arial" panose="020B0604020202020204" pitchFamily="34" charset="0"/>
              </a:rPr>
              <a:t> January 5pm)</a:t>
            </a:r>
          </a:p>
        </p:txBody>
      </p:sp>
    </p:spTree>
    <p:extLst>
      <p:ext uri="{BB962C8B-B14F-4D97-AF65-F5344CB8AC3E}">
        <p14:creationId xmlns:p14="http://schemas.microsoft.com/office/powerpoint/2010/main" val="2409642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6632"/>
            <a:ext cx="7886700" cy="1325563"/>
          </a:xfrm>
        </p:spPr>
        <p:txBody>
          <a:bodyPr>
            <a:normAutofit/>
          </a:bodyPr>
          <a:lstStyle/>
          <a:p>
            <a:pPr algn="ctr"/>
            <a:r>
              <a:rPr lang="en-GB" sz="4000" dirty="0">
                <a:latin typeface="Arial" panose="020B0604020202020204" pitchFamily="34" charset="0"/>
                <a:cs typeface="Arial" panose="020B0604020202020204" pitchFamily="34" charset="0"/>
              </a:rPr>
              <a:t>Academic Integrity</a:t>
            </a:r>
          </a:p>
        </p:txBody>
      </p:sp>
      <p:sp>
        <p:nvSpPr>
          <p:cNvPr id="3" name="Content Placeholder 2"/>
          <p:cNvSpPr>
            <a:spLocks noGrp="1"/>
          </p:cNvSpPr>
          <p:nvPr>
            <p:ph idx="1"/>
          </p:nvPr>
        </p:nvSpPr>
        <p:spPr>
          <a:xfrm>
            <a:off x="323528" y="1600200"/>
            <a:ext cx="8363272" cy="4277071"/>
          </a:xfrm>
        </p:spPr>
        <p:txBody>
          <a:bodyPr>
            <a:normAutofit/>
          </a:bodyPr>
          <a:lstStyle/>
          <a:p>
            <a:r>
              <a:rPr lang="en-GB" sz="2400" dirty="0">
                <a:latin typeface="Arial" panose="020B0604020202020204" pitchFamily="34" charset="0"/>
                <a:cs typeface="Arial" panose="020B0604020202020204" pitchFamily="34" charset="0"/>
              </a:rPr>
              <a:t>This means being honest in the work that you do as part of your studies. </a:t>
            </a:r>
          </a:p>
          <a:p>
            <a:r>
              <a:rPr lang="en-GB" sz="2400" dirty="0">
                <a:latin typeface="Arial" panose="020B0604020202020204" pitchFamily="34" charset="0"/>
                <a:cs typeface="Arial" panose="020B0604020202020204" pitchFamily="34" charset="0"/>
              </a:rPr>
              <a:t>Let’s watch a video as a reminder…</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We will come back to this in week 2</a:t>
            </a: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4" name="Online Media 3" title="Academic Misconduct | UWTSD">
            <a:hlinkClick r:id="" action="ppaction://media"/>
            <a:extLst>
              <a:ext uri="{FF2B5EF4-FFF2-40B4-BE49-F238E27FC236}">
                <a16:creationId xmlns:a16="http://schemas.microsoft.com/office/drawing/2014/main" id="{69D6AF2C-FD7D-0EC9-BE3F-8452F270E76A}"/>
              </a:ext>
            </a:extLst>
          </p:cNvPr>
          <p:cNvPicPr>
            <a:picLocks noRot="1" noChangeAspect="1"/>
          </p:cNvPicPr>
          <p:nvPr>
            <a:videoFile r:link="rId1"/>
          </p:nvPr>
        </p:nvPicPr>
        <p:blipFill>
          <a:blip r:embed="rId4"/>
          <a:stretch>
            <a:fillRect/>
          </a:stretch>
        </p:blipFill>
        <p:spPr>
          <a:xfrm>
            <a:off x="2483768" y="2827654"/>
            <a:ext cx="4360626" cy="2463754"/>
          </a:xfrm>
          <a:prstGeom prst="rect">
            <a:avLst/>
          </a:prstGeom>
        </p:spPr>
      </p:pic>
    </p:spTree>
    <p:extLst>
      <p:ext uri="{BB962C8B-B14F-4D97-AF65-F5344CB8AC3E}">
        <p14:creationId xmlns:p14="http://schemas.microsoft.com/office/powerpoint/2010/main" val="1304224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4"/>
                </p:tgtEl>
              </p:cMediaNode>
            </p:video>
            <p:seq concurrent="1" nextAc="seek">
              <p:cTn id="20" restart="whenNotActive" fill="hold" evtFilter="cancelBubble" nodeType="interactiveSeq">
                <p:stCondLst>
                  <p:cond evt="onClick" delay="0">
                    <p:tgtEl>
                      <p:spTgt spid="4"/>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576" y="188640"/>
            <a:ext cx="7886700" cy="1325563"/>
          </a:xfrm>
        </p:spPr>
        <p:txBody>
          <a:bodyPr>
            <a:normAutofit/>
          </a:bodyPr>
          <a:lstStyle/>
          <a:p>
            <a:pPr algn="ctr"/>
            <a:r>
              <a:rPr lang="en-GB" sz="4000" b="1" u="sng" dirty="0">
                <a:latin typeface="Arial" panose="020B0604020202020204" pitchFamily="34" charset="0"/>
                <a:cs typeface="Arial" panose="020B0604020202020204" pitchFamily="34" charset="0"/>
              </a:rPr>
              <a:t>Individual Activity</a:t>
            </a:r>
          </a:p>
        </p:txBody>
      </p:sp>
      <p:sp>
        <p:nvSpPr>
          <p:cNvPr id="3" name="Content Placeholder 2"/>
          <p:cNvSpPr>
            <a:spLocks noGrp="1"/>
          </p:cNvSpPr>
          <p:nvPr>
            <p:ph idx="1"/>
          </p:nvPr>
        </p:nvSpPr>
        <p:spPr>
          <a:xfrm>
            <a:off x="285750" y="2564904"/>
            <a:ext cx="8229600" cy="2836911"/>
          </a:xfrm>
          <a:solidFill>
            <a:schemeClr val="accent4">
              <a:lumMod val="20000"/>
              <a:lumOff val="80000"/>
            </a:schemeClr>
          </a:solidFill>
        </p:spPr>
        <p:txBody>
          <a:bodyPr>
            <a:normAutofit/>
          </a:bodyPr>
          <a:lstStyle/>
          <a:p>
            <a:pPr marL="0" indent="0">
              <a:buNone/>
            </a:pPr>
            <a:r>
              <a:rPr lang="en-GB" sz="2400" dirty="0">
                <a:latin typeface="Arial" panose="020B0604020202020204" pitchFamily="34" charset="0"/>
                <a:cs typeface="Arial" panose="020B0604020202020204" pitchFamily="34" charset="0"/>
              </a:rPr>
              <a:t>What comes to mind when you think of sustainability? </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What is your definition of sustainability?</a:t>
            </a:r>
          </a:p>
          <a:p>
            <a:r>
              <a:rPr lang="en-GB" sz="2400" dirty="0">
                <a:latin typeface="Arial" panose="020B0604020202020204" pitchFamily="34" charset="0"/>
                <a:cs typeface="Arial" panose="020B0604020202020204" pitchFamily="34" charset="0"/>
              </a:rPr>
              <a:t>Do you think it is important? </a:t>
            </a:r>
          </a:p>
          <a:p>
            <a:r>
              <a:rPr lang="en-GB" sz="2400" dirty="0">
                <a:latin typeface="Arial" panose="020B0604020202020204" pitchFamily="34" charset="0"/>
                <a:cs typeface="Arial" panose="020B0604020202020204" pitchFamily="34" charset="0"/>
              </a:rPr>
              <a:t>If so, why? If not, why not?</a:t>
            </a:r>
          </a:p>
        </p:txBody>
      </p:sp>
      <p:pic>
        <p:nvPicPr>
          <p:cNvPr id="4" name="Picture 3">
            <a:extLst>
              <a:ext uri="{FF2B5EF4-FFF2-40B4-BE49-F238E27FC236}">
                <a16:creationId xmlns:a16="http://schemas.microsoft.com/office/drawing/2014/main" id="{70EA58F4-EDD5-D80A-8ED0-AEDB0ED5D2E4}"/>
              </a:ext>
            </a:extLst>
          </p:cNvPr>
          <p:cNvPicPr>
            <a:picLocks noChangeAspect="1"/>
          </p:cNvPicPr>
          <p:nvPr/>
        </p:nvPicPr>
        <p:blipFill>
          <a:blip r:embed="rId3"/>
          <a:stretch>
            <a:fillRect/>
          </a:stretch>
        </p:blipFill>
        <p:spPr>
          <a:xfrm>
            <a:off x="6948264" y="116632"/>
            <a:ext cx="1981200" cy="2314575"/>
          </a:xfrm>
          <a:prstGeom prst="rect">
            <a:avLst/>
          </a:prstGeom>
        </p:spPr>
      </p:pic>
    </p:spTree>
    <p:extLst>
      <p:ext uri="{BB962C8B-B14F-4D97-AF65-F5344CB8AC3E}">
        <p14:creationId xmlns:p14="http://schemas.microsoft.com/office/powerpoint/2010/main" val="641476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FA378-727C-A12D-757D-81F03ED30304}"/>
              </a:ext>
            </a:extLst>
          </p:cNvPr>
          <p:cNvSpPr>
            <a:spLocks noGrp="1"/>
          </p:cNvSpPr>
          <p:nvPr>
            <p:ph type="title"/>
          </p:nvPr>
        </p:nvSpPr>
        <p:spPr/>
        <p:txBody>
          <a:bodyPr/>
          <a:lstStyle/>
          <a:p>
            <a:endParaRPr lang="en-GB" dirty="0"/>
          </a:p>
        </p:txBody>
      </p:sp>
      <p:pic>
        <p:nvPicPr>
          <p:cNvPr id="4" name="Online Media 3" title="Sustainability explained through animation">
            <a:hlinkClick r:id="" action="ppaction://media"/>
            <a:extLst>
              <a:ext uri="{FF2B5EF4-FFF2-40B4-BE49-F238E27FC236}">
                <a16:creationId xmlns:a16="http://schemas.microsoft.com/office/drawing/2014/main" id="{150B4D51-9256-82FE-1FEE-6ECF781749C9}"/>
              </a:ext>
            </a:extLst>
          </p:cNvPr>
          <p:cNvPicPr>
            <a:picLocks noGrp="1" noRot="1" noChangeAspect="1"/>
          </p:cNvPicPr>
          <p:nvPr>
            <p:ph idx="1"/>
            <a:videoFile r:link="rId1"/>
          </p:nvPr>
        </p:nvPicPr>
        <p:blipFill>
          <a:blip r:embed="rId4"/>
          <a:stretch>
            <a:fillRect/>
          </a:stretch>
        </p:blipFill>
        <p:spPr>
          <a:xfrm>
            <a:off x="303213" y="293688"/>
            <a:ext cx="8537575" cy="4802187"/>
          </a:xfrm>
          <a:prstGeom prst="rect">
            <a:avLst/>
          </a:prstGeom>
        </p:spPr>
      </p:pic>
    </p:spTree>
    <p:extLst>
      <p:ext uri="{BB962C8B-B14F-4D97-AF65-F5344CB8AC3E}">
        <p14:creationId xmlns:p14="http://schemas.microsoft.com/office/powerpoint/2010/main" val="2854973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C896D-0735-4741-965F-7866137234A6}"/>
              </a:ext>
            </a:extLst>
          </p:cNvPr>
          <p:cNvSpPr>
            <a:spLocks noGrp="1"/>
          </p:cNvSpPr>
          <p:nvPr>
            <p:ph type="title"/>
          </p:nvPr>
        </p:nvSpPr>
        <p:spPr/>
        <p:txBody>
          <a:bodyPr>
            <a:normAutofit/>
          </a:bodyPr>
          <a:lstStyle/>
          <a:p>
            <a:pPr algn="ctr"/>
            <a:r>
              <a:rPr lang="en-US" sz="4000" dirty="0">
                <a:latin typeface="Arial" panose="020B0604020202020204" pitchFamily="34" charset="0"/>
                <a:cs typeface="Arial" panose="020B0604020202020204" pitchFamily="34" charset="0"/>
              </a:rPr>
              <a:t>Definitions of Sustainability </a:t>
            </a:r>
          </a:p>
        </p:txBody>
      </p:sp>
      <p:sp>
        <p:nvSpPr>
          <p:cNvPr id="3" name="Content Placeholder 2">
            <a:extLst>
              <a:ext uri="{FF2B5EF4-FFF2-40B4-BE49-F238E27FC236}">
                <a16:creationId xmlns:a16="http://schemas.microsoft.com/office/drawing/2014/main" id="{59808FD4-4D12-3F47-8618-09C3480D269D}"/>
              </a:ext>
            </a:extLst>
          </p:cNvPr>
          <p:cNvSpPr>
            <a:spLocks noGrp="1"/>
          </p:cNvSpPr>
          <p:nvPr>
            <p:ph idx="1"/>
          </p:nvPr>
        </p:nvSpPr>
        <p:spPr>
          <a:xfrm>
            <a:off x="457200" y="2060847"/>
            <a:ext cx="8229600" cy="3456385"/>
          </a:xfrm>
        </p:spPr>
        <p:txBody>
          <a:bodyPr>
            <a:normAutofit/>
          </a:bodyPr>
          <a:lstStyle/>
          <a:p>
            <a:r>
              <a:rPr lang="en-GB" sz="2400" dirty="0"/>
              <a:t>In 1987, the </a:t>
            </a:r>
            <a:r>
              <a:rPr lang="en-GB" sz="2400" dirty="0">
                <a:hlinkClick r:id="rId3"/>
              </a:rPr>
              <a:t>United Nations </a:t>
            </a:r>
            <a:r>
              <a:rPr lang="en-GB" sz="2400" dirty="0" err="1">
                <a:hlinkClick r:id="rId3"/>
              </a:rPr>
              <a:t>Brundtland</a:t>
            </a:r>
            <a:r>
              <a:rPr lang="en-GB" sz="2400" dirty="0">
                <a:hlinkClick r:id="rId3"/>
              </a:rPr>
              <a:t> Commission</a:t>
            </a:r>
            <a:r>
              <a:rPr lang="en-GB" sz="2400" dirty="0"/>
              <a:t> defined sustainability as “meeting the needs of the present without compromising the ability of future generations to meet their own needs.” </a:t>
            </a:r>
          </a:p>
          <a:p>
            <a:pPr marL="0" indent="0">
              <a:buNone/>
            </a:pPr>
            <a:endParaRPr lang="en-US" dirty="0"/>
          </a:p>
          <a:p>
            <a:pPr marL="0" indent="0">
              <a:buNone/>
            </a:pPr>
            <a:r>
              <a:rPr lang="en-US" sz="1600" dirty="0"/>
              <a:t>https://www.un.org/en/academic-impact/sustainability</a:t>
            </a:r>
          </a:p>
        </p:txBody>
      </p:sp>
    </p:spTree>
    <p:extLst>
      <p:ext uri="{BB962C8B-B14F-4D97-AF65-F5344CB8AC3E}">
        <p14:creationId xmlns:p14="http://schemas.microsoft.com/office/powerpoint/2010/main" val="2460730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9EDAA-DFB3-4028-A7B3-DE44D43A0463}"/>
              </a:ext>
            </a:extLst>
          </p:cNvPr>
          <p:cNvSpPr>
            <a:spLocks noGrp="1"/>
          </p:cNvSpPr>
          <p:nvPr>
            <p:ph type="title"/>
          </p:nvPr>
        </p:nvSpPr>
        <p:spPr>
          <a:xfrm>
            <a:off x="314574" y="0"/>
            <a:ext cx="8433890" cy="1143000"/>
          </a:xfrm>
        </p:spPr>
        <p:txBody>
          <a:bodyPr>
            <a:normAutofit/>
          </a:bodyPr>
          <a:lstStyle/>
          <a:p>
            <a:pPr algn="ctr"/>
            <a:r>
              <a:rPr lang="en-GB" sz="4000" dirty="0">
                <a:latin typeface="Arial" panose="020B0604020202020204" pitchFamily="34" charset="0"/>
                <a:cs typeface="Arial" panose="020B0604020202020204" pitchFamily="34" charset="0"/>
              </a:rPr>
              <a:t>High Profile…</a:t>
            </a:r>
          </a:p>
        </p:txBody>
      </p:sp>
      <p:sp>
        <p:nvSpPr>
          <p:cNvPr id="3" name="Content Placeholder 2">
            <a:extLst>
              <a:ext uri="{FF2B5EF4-FFF2-40B4-BE49-F238E27FC236}">
                <a16:creationId xmlns:a16="http://schemas.microsoft.com/office/drawing/2014/main" id="{0896DA4D-DF46-4439-9527-0FF07B709F35}"/>
              </a:ext>
            </a:extLst>
          </p:cNvPr>
          <p:cNvSpPr>
            <a:spLocks noGrp="1"/>
          </p:cNvSpPr>
          <p:nvPr>
            <p:ph idx="1"/>
          </p:nvPr>
        </p:nvSpPr>
        <p:spPr>
          <a:xfrm>
            <a:off x="314574" y="980728"/>
            <a:ext cx="8229600" cy="1252735"/>
          </a:xfrm>
        </p:spPr>
        <p:txBody>
          <a:bodyPr>
            <a:normAutofit/>
          </a:bodyPr>
          <a:lstStyle/>
          <a:p>
            <a:r>
              <a:rPr lang="en-GB" sz="2400" dirty="0">
                <a:latin typeface="Arial" panose="020B0604020202020204" pitchFamily="34" charset="0"/>
                <a:cs typeface="Arial" panose="020B0604020202020204" pitchFamily="34" charset="0"/>
              </a:rPr>
              <a:t>Greta Thunberg</a:t>
            </a:r>
          </a:p>
          <a:p>
            <a:r>
              <a:rPr lang="en-GB" sz="2400" dirty="0">
                <a:latin typeface="Arial" panose="020B0604020202020204" pitchFamily="34" charset="0"/>
                <a:cs typeface="Arial" panose="020B0604020202020204" pitchFamily="34" charset="0"/>
              </a:rPr>
              <a:t>Sir David Attenborough </a:t>
            </a:r>
          </a:p>
        </p:txBody>
      </p:sp>
      <p:pic>
        <p:nvPicPr>
          <p:cNvPr id="10" name="Online Media 9" title="'People are listening', Greta meets Sir David - BBC">
            <a:hlinkClick r:id="" action="ppaction://media"/>
            <a:extLst>
              <a:ext uri="{FF2B5EF4-FFF2-40B4-BE49-F238E27FC236}">
                <a16:creationId xmlns:a16="http://schemas.microsoft.com/office/drawing/2014/main" id="{022A44FB-87AF-49C5-A15D-E1F5637B7F71}"/>
              </a:ext>
            </a:extLst>
          </p:cNvPr>
          <p:cNvPicPr>
            <a:picLocks noRot="1" noChangeAspect="1"/>
          </p:cNvPicPr>
          <p:nvPr>
            <a:videoFile r:link="rId1"/>
          </p:nvPr>
        </p:nvPicPr>
        <p:blipFill>
          <a:blip r:embed="rId4"/>
          <a:stretch>
            <a:fillRect/>
          </a:stretch>
        </p:blipFill>
        <p:spPr>
          <a:xfrm>
            <a:off x="1691680" y="1844824"/>
            <a:ext cx="6441786" cy="3639609"/>
          </a:xfrm>
          <a:prstGeom prst="rect">
            <a:avLst/>
          </a:prstGeom>
        </p:spPr>
      </p:pic>
    </p:spTree>
    <p:extLst>
      <p:ext uri="{BB962C8B-B14F-4D97-AF65-F5344CB8AC3E}">
        <p14:creationId xmlns:p14="http://schemas.microsoft.com/office/powerpoint/2010/main" val="1819456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838DB6-B5B0-4FB7-8454-51659CFC841B}"/>
              </a:ext>
            </a:extLst>
          </p:cNvPr>
          <p:cNvSpPr>
            <a:spLocks noGrp="1"/>
          </p:cNvSpPr>
          <p:nvPr>
            <p:ph idx="1"/>
          </p:nvPr>
        </p:nvSpPr>
        <p:spPr>
          <a:xfrm>
            <a:off x="395536" y="4365104"/>
            <a:ext cx="8229600" cy="1584176"/>
          </a:xfrm>
        </p:spPr>
        <p:txBody>
          <a:bodyPr>
            <a:normAutofit/>
          </a:bodyPr>
          <a:lstStyle/>
          <a:p>
            <a:r>
              <a:rPr lang="en-GB" sz="2400" b="0" i="0" dirty="0">
                <a:solidFill>
                  <a:srgbClr val="030303"/>
                </a:solidFill>
                <a:effectLst/>
                <a:latin typeface="Arial" panose="020B0604020202020204" pitchFamily="34" charset="0"/>
                <a:cs typeface="Arial" panose="020B0604020202020204" pitchFamily="34" charset="0"/>
              </a:rPr>
              <a:t>'You have stolen my dreams and my childhood with your empty words,' climate activist Greta Thunberg has told world leaders at the 2019 UN climate action summit in New York  </a:t>
            </a:r>
            <a:r>
              <a:rPr lang="en-GB" sz="1600" dirty="0">
                <a:solidFill>
                  <a:srgbClr val="030303"/>
                </a:solidFill>
                <a:latin typeface="Arial" panose="020B0604020202020204" pitchFamily="34" charset="0"/>
                <a:cs typeface="Arial" panose="020B0604020202020204" pitchFamily="34" charset="0"/>
              </a:rPr>
              <a:t>(YouTube 2019) 9.4m views (checked 14/8/2025 at 15:04pm)</a:t>
            </a:r>
            <a:endParaRPr lang="en-GB" sz="1600" dirty="0">
              <a:latin typeface="Arial" panose="020B0604020202020204" pitchFamily="34" charset="0"/>
              <a:cs typeface="Arial" panose="020B0604020202020204" pitchFamily="34" charset="0"/>
            </a:endParaRPr>
          </a:p>
        </p:txBody>
      </p:sp>
      <p:pic>
        <p:nvPicPr>
          <p:cNvPr id="4" name="Online Media 10" title="Greta Thunberg to world leaders: 'How dare you? You have stolen my dreams and my childhood'">
            <a:hlinkClick r:id="" action="ppaction://media"/>
            <a:extLst>
              <a:ext uri="{FF2B5EF4-FFF2-40B4-BE49-F238E27FC236}">
                <a16:creationId xmlns:a16="http://schemas.microsoft.com/office/drawing/2014/main" id="{530D5153-A6AF-4B8D-998A-E834CB8D0630}"/>
              </a:ext>
            </a:extLst>
          </p:cNvPr>
          <p:cNvPicPr>
            <a:picLocks noRot="1" noChangeAspect="1"/>
          </p:cNvPicPr>
          <p:nvPr>
            <a:videoFile r:link="rId1"/>
          </p:nvPr>
        </p:nvPicPr>
        <p:blipFill>
          <a:blip r:embed="rId4"/>
          <a:stretch>
            <a:fillRect/>
          </a:stretch>
        </p:blipFill>
        <p:spPr>
          <a:xfrm>
            <a:off x="902141" y="185400"/>
            <a:ext cx="7270259" cy="4107696"/>
          </a:xfrm>
          <a:prstGeom prst="rect">
            <a:avLst/>
          </a:prstGeom>
        </p:spPr>
      </p:pic>
    </p:spTree>
    <p:extLst>
      <p:ext uri="{BB962C8B-B14F-4D97-AF65-F5344CB8AC3E}">
        <p14:creationId xmlns:p14="http://schemas.microsoft.com/office/powerpoint/2010/main" val="2852942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7F533-4EF5-25D7-67BF-AF2FAA0C1B99}"/>
              </a:ext>
            </a:extLst>
          </p:cNvPr>
          <p:cNvSpPr>
            <a:spLocks noGrp="1"/>
          </p:cNvSpPr>
          <p:nvPr>
            <p:ph type="title"/>
          </p:nvPr>
        </p:nvSpPr>
        <p:spPr>
          <a:xfrm>
            <a:off x="628650" y="365127"/>
            <a:ext cx="7886700" cy="687610"/>
          </a:xfrm>
        </p:spPr>
        <p:txBody>
          <a:bodyPr/>
          <a:lstStyle/>
          <a:p>
            <a:r>
              <a:rPr lang="en-GB" dirty="0"/>
              <a:t>What’s all the fuss about?</a:t>
            </a:r>
          </a:p>
        </p:txBody>
      </p:sp>
      <p:sp>
        <p:nvSpPr>
          <p:cNvPr id="3" name="Content Placeholder 2">
            <a:extLst>
              <a:ext uri="{FF2B5EF4-FFF2-40B4-BE49-F238E27FC236}">
                <a16:creationId xmlns:a16="http://schemas.microsoft.com/office/drawing/2014/main" id="{DB0BAA59-5D25-CB1D-BCC9-BC25C46246DB}"/>
              </a:ext>
            </a:extLst>
          </p:cNvPr>
          <p:cNvSpPr>
            <a:spLocks noGrp="1"/>
          </p:cNvSpPr>
          <p:nvPr>
            <p:ph idx="1"/>
          </p:nvPr>
        </p:nvSpPr>
        <p:spPr>
          <a:xfrm>
            <a:off x="107504" y="1719831"/>
            <a:ext cx="9001000" cy="4013425"/>
          </a:xfrm>
        </p:spPr>
        <p:txBody>
          <a:bodyPr>
            <a:normAutofit lnSpcReduction="10000"/>
          </a:bodyPr>
          <a:lstStyle/>
          <a:p>
            <a:r>
              <a:rPr lang="en-GB" dirty="0"/>
              <a:t>Since 1970 a third of the natural world has been destroyed by human activity.</a:t>
            </a:r>
          </a:p>
          <a:p>
            <a:r>
              <a:rPr lang="en-GB" dirty="0"/>
              <a:t>The number of cars on the road surpassed 1 billion in 2010. Today it is 1.2 billion and will be 2 billion by 2035.</a:t>
            </a:r>
          </a:p>
          <a:p>
            <a:r>
              <a:rPr lang="en-GB" dirty="0"/>
              <a:t>Nearly 2/3 of Caribbean reefs are in jeopardy.</a:t>
            </a:r>
          </a:p>
          <a:p>
            <a:r>
              <a:rPr lang="en-GB" dirty="0"/>
              <a:t>By 2050 climate change could have directly led to the extinction of 30% of species, the death of 90% of coral reefs and the loss of half the Amazon rainforest.</a:t>
            </a:r>
          </a:p>
          <a:p>
            <a:r>
              <a:rPr lang="en-GB" dirty="0"/>
              <a:t>A species of animal or plant life disappears at a rate of one every three minutes.</a:t>
            </a:r>
          </a:p>
          <a:p>
            <a:pPr lvl="1"/>
            <a:r>
              <a:rPr lang="en-GB" dirty="0"/>
              <a:t>70% of marine mammals are threatened</a:t>
            </a:r>
          </a:p>
          <a:p>
            <a:pPr lvl="1"/>
            <a:r>
              <a:rPr lang="en-GB" dirty="0"/>
              <a:t>The Western world (with 17% of the worlds’ population) currently consumes 52% of total global energy</a:t>
            </a:r>
          </a:p>
          <a:p>
            <a:pPr lvl="1"/>
            <a:r>
              <a:rPr lang="en-GB" dirty="0"/>
              <a:t>A species of animal or plant life disappears at a rate of one every three minutes.</a:t>
            </a:r>
          </a:p>
          <a:p>
            <a:r>
              <a:rPr lang="en-GB" dirty="0"/>
              <a:t>Seawater is expected to rise 70 cm in the next 10 years.</a:t>
            </a:r>
          </a:p>
          <a:p>
            <a:endParaRPr lang="en-GB" dirty="0"/>
          </a:p>
          <a:p>
            <a:endParaRPr lang="en-GB" dirty="0"/>
          </a:p>
          <a:p>
            <a:endParaRPr lang="en-GB" dirty="0"/>
          </a:p>
          <a:p>
            <a:endParaRPr lang="en-GB" dirty="0"/>
          </a:p>
        </p:txBody>
      </p:sp>
      <p:pic>
        <p:nvPicPr>
          <p:cNvPr id="2050" name="Picture 2" descr="Shocking truth about the Great Barrier Reef is exposed in worrying ...">
            <a:extLst>
              <a:ext uri="{FF2B5EF4-FFF2-40B4-BE49-F238E27FC236}">
                <a16:creationId xmlns:a16="http://schemas.microsoft.com/office/drawing/2014/main" id="{B0249A6E-42AD-66CD-1B92-176E3BAECCD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6216" y="53700"/>
            <a:ext cx="2507233" cy="1666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56037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726737-0BFA-4B75-6238-580C1514C0ED}"/>
              </a:ext>
            </a:extLst>
          </p:cNvPr>
          <p:cNvSpPr>
            <a:spLocks noGrp="1"/>
          </p:cNvSpPr>
          <p:nvPr>
            <p:ph idx="1"/>
          </p:nvPr>
        </p:nvSpPr>
        <p:spPr>
          <a:xfrm>
            <a:off x="611560" y="3098309"/>
            <a:ext cx="7831782" cy="3540051"/>
          </a:xfrm>
        </p:spPr>
        <p:txBody>
          <a:bodyPr>
            <a:normAutofit/>
          </a:bodyPr>
          <a:lstStyle/>
          <a:p>
            <a:r>
              <a:rPr lang="en-GB" dirty="0"/>
              <a:t>Although the Bellagio hotel in Las Vegas recycles its water – it still uses 12 million litres of water per year in a water scarce region</a:t>
            </a:r>
          </a:p>
          <a:p>
            <a:r>
              <a:rPr lang="en-GB" dirty="0"/>
              <a:t>a village of 700 in a developing country uses an average of 500 litres of water per month AND a luxury hotel room guest uses 1800 litres of water per person per night.</a:t>
            </a:r>
          </a:p>
          <a:p>
            <a:r>
              <a:rPr lang="en-GB" dirty="0"/>
              <a:t>The average UK household used 400 litres of water per day</a:t>
            </a:r>
          </a:p>
          <a:p>
            <a:r>
              <a:rPr lang="en-GB" dirty="0"/>
              <a:t>The average person in the UK uses approximately 150 litres of water per day – 3 times that of a local village in Asia.</a:t>
            </a:r>
          </a:p>
          <a:p>
            <a:endParaRPr lang="en-GB" dirty="0"/>
          </a:p>
        </p:txBody>
      </p:sp>
      <p:pic>
        <p:nvPicPr>
          <p:cNvPr id="1026" name="Picture 2">
            <a:extLst>
              <a:ext uri="{FF2B5EF4-FFF2-40B4-BE49-F238E27FC236}">
                <a16:creationId xmlns:a16="http://schemas.microsoft.com/office/drawing/2014/main" id="{32BC2DC3-2B9C-3F9C-79FA-49F8673C87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9752" y="254122"/>
            <a:ext cx="4680520" cy="2632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0377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796627-E11E-4092-9B35-1989265C7E8C}"/>
              </a:ext>
            </a:extLst>
          </p:cNvPr>
          <p:cNvSpPr>
            <a:spLocks noGrp="1"/>
          </p:cNvSpPr>
          <p:nvPr>
            <p:ph idx="1"/>
          </p:nvPr>
        </p:nvSpPr>
        <p:spPr>
          <a:xfrm>
            <a:off x="578691" y="368660"/>
            <a:ext cx="8229600" cy="4392488"/>
          </a:xfrm>
        </p:spPr>
        <p:txBody>
          <a:bodyPr>
            <a:normAutofit fontScale="92500" lnSpcReduction="10000"/>
          </a:bodyPr>
          <a:lstStyle/>
          <a:p>
            <a:pPr marL="0" indent="0" algn="ctr">
              <a:buNone/>
            </a:pPr>
            <a:r>
              <a:rPr lang="en-GB" sz="4300" dirty="0">
                <a:latin typeface="Arial" panose="020B0604020202020204" pitchFamily="34" charset="0"/>
                <a:cs typeface="Arial" panose="020B0604020202020204" pitchFamily="34" charset="0"/>
              </a:rPr>
              <a:t>Where does the UK rank in the world for sustainability?</a:t>
            </a:r>
          </a:p>
          <a:p>
            <a:pPr marL="0" indent="0" algn="r">
              <a:buNone/>
            </a:pPr>
            <a:r>
              <a:rPr lang="en-GB" sz="2300" dirty="0">
                <a:latin typeface="Arial" panose="020B0604020202020204" pitchFamily="34" charset="0"/>
                <a:cs typeface="Arial" panose="020B0604020202020204" pitchFamily="34" charset="0"/>
              </a:rPr>
              <a:t>	sdgindex.org</a:t>
            </a:r>
          </a:p>
          <a:p>
            <a:endParaRPr lang="en-GB" sz="2300" dirty="0">
              <a:latin typeface="Arial" panose="020B0604020202020204" pitchFamily="34" charset="0"/>
              <a:cs typeface="Arial" panose="020B0604020202020204" pitchFamily="34" charset="0"/>
            </a:endParaRPr>
          </a:p>
          <a:p>
            <a:r>
              <a:rPr lang="en-GB" sz="2300" dirty="0">
                <a:latin typeface="Arial" panose="020B0604020202020204" pitchFamily="34" charset="0"/>
                <a:cs typeface="Arial" panose="020B0604020202020204" pitchFamily="34" charset="0"/>
              </a:rPr>
              <a:t>What do you think are the Top 5 most sustainable countries?</a:t>
            </a:r>
          </a:p>
          <a:p>
            <a:endParaRPr lang="en-GB" sz="2300" dirty="0">
              <a:latin typeface="Arial" panose="020B0604020202020204" pitchFamily="34" charset="0"/>
              <a:cs typeface="Arial" panose="020B0604020202020204" pitchFamily="34" charset="0"/>
            </a:endParaRPr>
          </a:p>
          <a:p>
            <a:r>
              <a:rPr lang="en-GB" sz="2300" dirty="0">
                <a:latin typeface="Arial" panose="020B0604020202020204" pitchFamily="34" charset="0"/>
                <a:cs typeface="Arial" panose="020B0604020202020204" pitchFamily="34" charset="0"/>
              </a:rPr>
              <a:t>1.</a:t>
            </a:r>
          </a:p>
          <a:p>
            <a:r>
              <a:rPr lang="en-GB" sz="2300" dirty="0">
                <a:latin typeface="Arial" panose="020B0604020202020204" pitchFamily="34" charset="0"/>
                <a:cs typeface="Arial" panose="020B0604020202020204" pitchFamily="34" charset="0"/>
              </a:rPr>
              <a:t>2.</a:t>
            </a:r>
          </a:p>
          <a:p>
            <a:r>
              <a:rPr lang="en-GB" sz="2300" dirty="0">
                <a:latin typeface="Arial" panose="020B0604020202020204" pitchFamily="34" charset="0"/>
                <a:cs typeface="Arial" panose="020B0604020202020204" pitchFamily="34" charset="0"/>
              </a:rPr>
              <a:t>3.</a:t>
            </a:r>
          </a:p>
          <a:p>
            <a:r>
              <a:rPr lang="en-GB" sz="2300" dirty="0">
                <a:latin typeface="Arial" panose="020B0604020202020204" pitchFamily="34" charset="0"/>
                <a:cs typeface="Arial" panose="020B0604020202020204" pitchFamily="34" charset="0"/>
              </a:rPr>
              <a:t>4.</a:t>
            </a:r>
          </a:p>
          <a:p>
            <a:r>
              <a:rPr lang="en-GB" sz="2300" dirty="0">
                <a:latin typeface="Arial" panose="020B0604020202020204" pitchFamily="34" charset="0"/>
                <a:cs typeface="Arial" panose="020B0604020202020204" pitchFamily="34" charset="0"/>
              </a:rPr>
              <a:t>5.</a:t>
            </a:r>
          </a:p>
        </p:txBody>
      </p:sp>
      <p:pic>
        <p:nvPicPr>
          <p:cNvPr id="2" name="Picture 1">
            <a:extLst>
              <a:ext uri="{FF2B5EF4-FFF2-40B4-BE49-F238E27FC236}">
                <a16:creationId xmlns:a16="http://schemas.microsoft.com/office/drawing/2014/main" id="{0660C85F-6B3B-17DA-F70C-4CC50E0738B8}"/>
              </a:ext>
            </a:extLst>
          </p:cNvPr>
          <p:cNvPicPr>
            <a:picLocks noChangeAspect="1"/>
          </p:cNvPicPr>
          <p:nvPr/>
        </p:nvPicPr>
        <p:blipFill>
          <a:blip r:embed="rId3"/>
          <a:stretch>
            <a:fillRect/>
          </a:stretch>
        </p:blipFill>
        <p:spPr>
          <a:xfrm>
            <a:off x="6444208" y="2420888"/>
            <a:ext cx="2304256" cy="3227250"/>
          </a:xfrm>
          <a:prstGeom prst="rect">
            <a:avLst/>
          </a:prstGeom>
          <a:effectLst>
            <a:softEdge rad="63500"/>
          </a:effectLst>
        </p:spPr>
      </p:pic>
    </p:spTree>
    <p:extLst>
      <p:ext uri="{BB962C8B-B14F-4D97-AF65-F5344CB8AC3E}">
        <p14:creationId xmlns:p14="http://schemas.microsoft.com/office/powerpoint/2010/main" val="2658373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421595" y="5033963"/>
            <a:ext cx="5400600" cy="46166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yriad Pro"/>
                <a:ea typeface="+mn-ea"/>
                <a:cs typeface="+mn-cs"/>
                <a:hlinkClick r:id="rId3"/>
              </a:rPr>
              <a:t>Countries ranked by their performance against the 17 SDG’s  https://dashboards.sdgindex.org/rankings</a:t>
            </a:r>
            <a:r>
              <a:rPr kumimoji="0" lang="en-GB" sz="1200" b="0" i="0" u="none" strike="noStrike" kern="1200" cap="none" spc="0" normalizeH="0" baseline="0" noProof="0" dirty="0">
                <a:ln>
                  <a:noFill/>
                </a:ln>
                <a:solidFill>
                  <a:prstClr val="black"/>
                </a:solidFill>
                <a:effectLst/>
                <a:uLnTx/>
                <a:uFillTx/>
                <a:latin typeface="Myriad Pro"/>
                <a:ea typeface="+mn-ea"/>
                <a:cs typeface="+mn-cs"/>
              </a:rPr>
              <a:t>, accessed </a:t>
            </a:r>
            <a:r>
              <a:rPr lang="en-GB" sz="1200" dirty="0">
                <a:solidFill>
                  <a:prstClr val="black"/>
                </a:solidFill>
                <a:latin typeface="Myriad Pro"/>
              </a:rPr>
              <a:t>10/4/2024 at 5pm</a:t>
            </a:r>
            <a:endParaRPr kumimoji="0" lang="en-GB" sz="12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4" name="Picture 3">
            <a:extLst>
              <a:ext uri="{FF2B5EF4-FFF2-40B4-BE49-F238E27FC236}">
                <a16:creationId xmlns:a16="http://schemas.microsoft.com/office/drawing/2014/main" id="{26142B8C-FADD-0DD8-BB28-2DA0153DAD1E}"/>
              </a:ext>
            </a:extLst>
          </p:cNvPr>
          <p:cNvPicPr>
            <a:picLocks noChangeAspect="1"/>
          </p:cNvPicPr>
          <p:nvPr/>
        </p:nvPicPr>
        <p:blipFill>
          <a:blip r:embed="rId4"/>
          <a:stretch>
            <a:fillRect/>
          </a:stretch>
        </p:blipFill>
        <p:spPr>
          <a:xfrm>
            <a:off x="1331640" y="260649"/>
            <a:ext cx="7056784" cy="4773314"/>
          </a:xfrm>
          <a:prstGeom prst="rect">
            <a:avLst/>
          </a:prstGeom>
        </p:spPr>
      </p:pic>
    </p:spTree>
    <p:extLst>
      <p:ext uri="{BB962C8B-B14F-4D97-AF65-F5344CB8AC3E}">
        <p14:creationId xmlns:p14="http://schemas.microsoft.com/office/powerpoint/2010/main" val="19753823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4000" dirty="0">
                <a:latin typeface="Arial" panose="020B0604020202020204" pitchFamily="34" charset="0"/>
                <a:cs typeface="Arial" panose="020B0604020202020204" pitchFamily="34" charset="0"/>
              </a:rPr>
              <a:t>Definitions of </a:t>
            </a:r>
            <a:br>
              <a:rPr lang="en-US"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Sustainable Tourism</a:t>
            </a:r>
            <a:endParaRPr lang="en-US"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772816"/>
            <a:ext cx="8229600" cy="3917032"/>
          </a:xfrm>
        </p:spPr>
        <p:txBody>
          <a:bodyPr>
            <a:noAutofit/>
          </a:bodyPr>
          <a:lstStyle/>
          <a:p>
            <a:r>
              <a:rPr lang="en-GB" sz="2400" dirty="0">
                <a:solidFill>
                  <a:srgbClr val="0070C0"/>
                </a:solidFill>
                <a:latin typeface="Arial" panose="020B0604020202020204" pitchFamily="34" charset="0"/>
                <a:cs typeface="Arial" panose="020B0604020202020204" pitchFamily="34" charset="0"/>
              </a:rPr>
              <a:t>…“tourism that takes full account of its current and future economic, social and environmental impacts, addressing the needs of visitors, the industry, the environment and host communities.”</a:t>
            </a:r>
          </a:p>
          <a:p>
            <a:r>
              <a:rPr lang="en-GB" sz="2400" dirty="0">
                <a:latin typeface="Arial" panose="020B0604020202020204" pitchFamily="34" charset="0"/>
                <a:cs typeface="Arial" panose="020B0604020202020204" pitchFamily="34" charset="0"/>
              </a:rPr>
              <a:t>…sustainable tourism “refers to the environmental, economic, and socio-cultural aspects of tourism development, and a suitable balance must be established between these three dimensions to guarantee its long-term sustainability” </a:t>
            </a:r>
          </a:p>
          <a:p>
            <a:pPr marL="400050" lvl="1" indent="0">
              <a:buNone/>
            </a:pPr>
            <a:r>
              <a:rPr lang="en-GB" sz="1200"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hlinkClick r:id="rId3"/>
              </a:rPr>
              <a:t>UNEP</a:t>
            </a:r>
            <a:r>
              <a:rPr lang="en-GB" sz="1200" dirty="0">
                <a:latin typeface="Arial" panose="020B0604020202020204" pitchFamily="34" charset="0"/>
                <a:cs typeface="Arial" panose="020B0604020202020204" pitchFamily="34" charset="0"/>
              </a:rPr>
              <a:t> &amp; </a:t>
            </a:r>
            <a:r>
              <a:rPr lang="en-GB" sz="1200" dirty="0">
                <a:latin typeface="Arial" panose="020B0604020202020204" pitchFamily="34" charset="0"/>
                <a:cs typeface="Arial" panose="020B0604020202020204" pitchFamily="34" charset="0"/>
                <a:hlinkClick r:id="rId4"/>
              </a:rPr>
              <a:t>UNWTO</a:t>
            </a:r>
            <a:r>
              <a:rPr lang="en-GB" sz="1200" dirty="0">
                <a:latin typeface="Arial" panose="020B0604020202020204" pitchFamily="34" charset="0"/>
                <a:cs typeface="Arial" panose="020B0604020202020204" pitchFamily="34" charset="0"/>
              </a:rPr>
              <a:t>, 2005: 11-12. </a:t>
            </a:r>
            <a:r>
              <a:rPr lang="en-GB" sz="1200" i="1" dirty="0">
                <a:latin typeface="Arial" panose="020B0604020202020204" pitchFamily="34" charset="0"/>
                <a:cs typeface="Arial" panose="020B0604020202020204" pitchFamily="34" charset="0"/>
              </a:rPr>
              <a:t>Making Tourism More Sustainable – A Guide for Policy Makers</a:t>
            </a:r>
            <a:r>
              <a:rPr lang="en-GB" sz="1200" dirty="0">
                <a:latin typeface="Arial" panose="020B0604020202020204" pitchFamily="34" charset="0"/>
                <a:cs typeface="Arial" panose="020B0604020202020204" pitchFamily="34" charset="0"/>
              </a:rPr>
              <a:t>).</a:t>
            </a:r>
          </a:p>
        </p:txBody>
      </p:sp>
      <p:pic>
        <p:nvPicPr>
          <p:cNvPr id="4" name="Picture 3">
            <a:extLst>
              <a:ext uri="{FF2B5EF4-FFF2-40B4-BE49-F238E27FC236}">
                <a16:creationId xmlns:a16="http://schemas.microsoft.com/office/drawing/2014/main" id="{76BB6F5D-CC6D-D802-CB86-9A1E09C23025}"/>
              </a:ext>
            </a:extLst>
          </p:cNvPr>
          <p:cNvPicPr>
            <a:picLocks noChangeAspect="1"/>
          </p:cNvPicPr>
          <p:nvPr/>
        </p:nvPicPr>
        <p:blipFill rotWithShape="1">
          <a:blip r:embed="rId5"/>
          <a:srcRect r="23162"/>
          <a:stretch/>
        </p:blipFill>
        <p:spPr>
          <a:xfrm>
            <a:off x="454026" y="116632"/>
            <a:ext cx="1462212" cy="1902995"/>
          </a:xfrm>
          <a:prstGeom prst="rect">
            <a:avLst/>
          </a:prstGeom>
          <a:effectLst>
            <a:softEdge rad="177800"/>
          </a:effectLst>
        </p:spPr>
      </p:pic>
    </p:spTree>
    <p:extLst>
      <p:ext uri="{BB962C8B-B14F-4D97-AF65-F5344CB8AC3E}">
        <p14:creationId xmlns:p14="http://schemas.microsoft.com/office/powerpoint/2010/main" val="23549002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365126"/>
            <a:ext cx="8335838" cy="1325563"/>
          </a:xfrm>
        </p:spPr>
        <p:txBody>
          <a:bodyPr>
            <a:noAutofit/>
          </a:bodyPr>
          <a:lstStyle/>
          <a:p>
            <a:pPr algn="ctr"/>
            <a:r>
              <a:rPr lang="en-US" sz="4000" dirty="0">
                <a:latin typeface="Arial" panose="020B0604020202020204" pitchFamily="34" charset="0"/>
                <a:cs typeface="Arial" panose="020B0604020202020204" pitchFamily="34" charset="0"/>
              </a:rPr>
              <a:t>Definitions of </a:t>
            </a:r>
            <a:br>
              <a:rPr lang="en-US"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Sustainable Gastronomy</a:t>
            </a:r>
            <a:endParaRPr lang="en-US"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2780928"/>
            <a:ext cx="8229600" cy="2908920"/>
          </a:xfrm>
        </p:spPr>
        <p:txBody>
          <a:bodyPr>
            <a:normAutofit/>
          </a:bodyPr>
          <a:lstStyle/>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“Sustainable gastronomy means cuisine that takes into account where the ingredients are from, how the food is grown and how it gets to our markets and eventually onto our plates.” </a:t>
            </a:r>
          </a:p>
          <a:p>
            <a:pPr marL="0" indent="0" algn="r">
              <a:buNone/>
            </a:pPr>
            <a:r>
              <a:rPr lang="en-GB" sz="1800" dirty="0">
                <a:latin typeface="Arial" panose="020B0604020202020204" pitchFamily="34" charset="0"/>
                <a:cs typeface="Arial" panose="020B0604020202020204" pitchFamily="34" charset="0"/>
              </a:rPr>
              <a:t>(Food and Agricultural Organization of the United Nations)</a:t>
            </a:r>
          </a:p>
        </p:txBody>
      </p:sp>
      <p:pic>
        <p:nvPicPr>
          <p:cNvPr id="5" name="Picture 4">
            <a:extLst>
              <a:ext uri="{FF2B5EF4-FFF2-40B4-BE49-F238E27FC236}">
                <a16:creationId xmlns:a16="http://schemas.microsoft.com/office/drawing/2014/main" id="{02E5F95D-DDF3-3379-4E32-DCFFD997002E}"/>
              </a:ext>
            </a:extLst>
          </p:cNvPr>
          <p:cNvPicPr>
            <a:picLocks noChangeAspect="1"/>
          </p:cNvPicPr>
          <p:nvPr/>
        </p:nvPicPr>
        <p:blipFill>
          <a:blip r:embed="rId3"/>
          <a:stretch>
            <a:fillRect/>
          </a:stretch>
        </p:blipFill>
        <p:spPr>
          <a:xfrm>
            <a:off x="2843713" y="1484784"/>
            <a:ext cx="3456574" cy="2089688"/>
          </a:xfrm>
          <a:prstGeom prst="rect">
            <a:avLst/>
          </a:prstGeom>
          <a:effectLst>
            <a:softEdge rad="101600"/>
          </a:effectLst>
        </p:spPr>
      </p:pic>
    </p:spTree>
    <p:extLst>
      <p:ext uri="{BB962C8B-B14F-4D97-AF65-F5344CB8AC3E}">
        <p14:creationId xmlns:p14="http://schemas.microsoft.com/office/powerpoint/2010/main" val="26079727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F71D71-997C-11D5-9107-7DF42EFB5AF0}"/>
              </a:ext>
            </a:extLst>
          </p:cNvPr>
          <p:cNvSpPr>
            <a:spLocks noGrp="1"/>
          </p:cNvSpPr>
          <p:nvPr>
            <p:ph idx="1"/>
          </p:nvPr>
        </p:nvSpPr>
        <p:spPr>
          <a:xfrm>
            <a:off x="755576" y="404664"/>
            <a:ext cx="7740352" cy="5184577"/>
          </a:xfrm>
        </p:spPr>
        <p:txBody>
          <a:bodyPr>
            <a:noAutofit/>
          </a:bodyPr>
          <a:lstStyle/>
          <a:p>
            <a:r>
              <a:rPr lang="en-GB" sz="2400" dirty="0">
                <a:latin typeface="Arial" panose="020B0604020202020204" pitchFamily="34" charset="0"/>
                <a:cs typeface="Arial" panose="020B0604020202020204" pitchFamily="34" charset="0"/>
              </a:rPr>
              <a:t>“Gastronomy is a cultural expression related to the natural and cultural food diversity of the world.</a:t>
            </a:r>
          </a:p>
          <a:p>
            <a:r>
              <a:rPr lang="en-GB" sz="2400" dirty="0">
                <a:solidFill>
                  <a:srgbClr val="0070C0"/>
                </a:solidFill>
                <a:latin typeface="Arial" panose="020B0604020202020204" pitchFamily="34" charset="0"/>
                <a:cs typeface="Arial" panose="020B0604020202020204" pitchFamily="34" charset="0"/>
              </a:rPr>
              <a:t>Sustainability is the idea that the preparation of food is done in a way that is not wasteful of natural resources and can be continued into the future without being detrimental to environment or health.</a:t>
            </a:r>
          </a:p>
          <a:p>
            <a:r>
              <a:rPr lang="en-GB" sz="2400" dirty="0">
                <a:latin typeface="Arial" panose="020B0604020202020204" pitchFamily="34" charset="0"/>
                <a:cs typeface="Arial" panose="020B0604020202020204" pitchFamily="34" charset="0"/>
              </a:rPr>
              <a:t>Sustainable gastronomy celebrates seasonal ingredients and producers, preserving wildlife as well as culinary traditions.</a:t>
            </a:r>
          </a:p>
          <a:p>
            <a:r>
              <a:rPr lang="en-GB" sz="2400" dirty="0">
                <a:solidFill>
                  <a:srgbClr val="0070C0"/>
                </a:solidFill>
                <a:latin typeface="Arial" panose="020B0604020202020204" pitchFamily="34" charset="0"/>
                <a:cs typeface="Arial" panose="020B0604020202020204" pitchFamily="34" charset="0"/>
              </a:rPr>
              <a:t>All cultures and civilizations can contribute to and are crucial enablers of sustainable development.</a:t>
            </a:r>
          </a:p>
          <a:p>
            <a:r>
              <a:rPr lang="en-GB" sz="2400" dirty="0">
                <a:latin typeface="Arial" panose="020B0604020202020204" pitchFamily="34" charset="0"/>
                <a:cs typeface="Arial" panose="020B0604020202020204" pitchFamily="34" charset="0"/>
              </a:rPr>
              <a:t>A common vision for sustainable food and agriculture must equally address social, economic and environmental dimensions to ensure sustainability”.</a:t>
            </a:r>
          </a:p>
        </p:txBody>
      </p:sp>
    </p:spTree>
    <p:extLst>
      <p:ext uri="{BB962C8B-B14F-4D97-AF65-F5344CB8AC3E}">
        <p14:creationId xmlns:p14="http://schemas.microsoft.com/office/powerpoint/2010/main" val="7562120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34D15-9899-E426-A249-C8F2E15B114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EF72A88-F90F-850E-4F42-2F5CE08BB49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2BDA8B9-5933-780A-FE6E-3B57D00A793C}"/>
              </a:ext>
            </a:extLst>
          </p:cNvPr>
          <p:cNvPicPr>
            <a:picLocks noChangeAspect="1"/>
          </p:cNvPicPr>
          <p:nvPr/>
        </p:nvPicPr>
        <p:blipFill>
          <a:blip r:embed="rId3"/>
          <a:stretch>
            <a:fillRect/>
          </a:stretch>
        </p:blipFill>
        <p:spPr>
          <a:xfrm>
            <a:off x="20462" y="3508"/>
            <a:ext cx="9123537" cy="5726474"/>
          </a:xfrm>
          <a:prstGeom prst="rect">
            <a:avLst/>
          </a:prstGeom>
        </p:spPr>
      </p:pic>
    </p:spTree>
    <p:extLst>
      <p:ext uri="{BB962C8B-B14F-4D97-AF65-F5344CB8AC3E}">
        <p14:creationId xmlns:p14="http://schemas.microsoft.com/office/powerpoint/2010/main" val="919395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66"/>
            <a:ext cx="8229600" cy="913886"/>
          </a:xfrm>
        </p:spPr>
        <p:txBody>
          <a:bodyPr>
            <a:normAutofit/>
          </a:bodyPr>
          <a:lstStyle/>
          <a:p>
            <a:pPr algn="ctr"/>
            <a:r>
              <a:rPr lang="en-GB" sz="4000" dirty="0">
                <a:latin typeface="Arial" panose="020B0604020202020204" pitchFamily="34" charset="0"/>
                <a:cs typeface="Arial" panose="020B0604020202020204" pitchFamily="34" charset="0"/>
              </a:rPr>
              <a:t>Class Activity</a:t>
            </a:r>
          </a:p>
        </p:txBody>
      </p:sp>
      <p:sp>
        <p:nvSpPr>
          <p:cNvPr id="3" name="Content Placeholder 2"/>
          <p:cNvSpPr>
            <a:spLocks noGrp="1"/>
          </p:cNvSpPr>
          <p:nvPr>
            <p:ph idx="1"/>
          </p:nvPr>
        </p:nvSpPr>
        <p:spPr>
          <a:xfrm>
            <a:off x="539552" y="3284985"/>
            <a:ext cx="8229600" cy="2376264"/>
          </a:xfrm>
          <a:solidFill>
            <a:schemeClr val="accent4">
              <a:lumMod val="20000"/>
              <a:lumOff val="80000"/>
            </a:schemeClr>
          </a:solidFill>
        </p:spPr>
        <p:txBody>
          <a:bodyPr>
            <a:normAutofit/>
          </a:bodyPr>
          <a:lstStyle/>
          <a:p>
            <a:pPr marL="0" indent="0">
              <a:buNone/>
            </a:pPr>
            <a:r>
              <a:rPr lang="en-GB" sz="2400" dirty="0">
                <a:latin typeface="Arial" panose="020B0604020202020204" pitchFamily="34" charset="0"/>
                <a:cs typeface="Arial" panose="020B0604020202020204" pitchFamily="34" charset="0"/>
              </a:rPr>
              <a:t>What resources does gastronomy rely on?</a:t>
            </a:r>
          </a:p>
          <a:p>
            <a:r>
              <a:rPr lang="en-GB" sz="2000" dirty="0">
                <a:latin typeface="Arial" panose="020B0604020202020204" pitchFamily="34" charset="0"/>
                <a:cs typeface="Arial" panose="020B0604020202020204" pitchFamily="34" charset="0"/>
              </a:rPr>
              <a:t>Produce, farm/factory</a:t>
            </a:r>
          </a:p>
          <a:p>
            <a:r>
              <a:rPr lang="en-GB" sz="2000" dirty="0">
                <a:latin typeface="Arial" panose="020B0604020202020204" pitchFamily="34" charset="0"/>
                <a:cs typeface="Arial" panose="020B0604020202020204" pitchFamily="34" charset="0"/>
              </a:rPr>
              <a:t>Energy</a:t>
            </a:r>
          </a:p>
          <a:p>
            <a:r>
              <a:rPr lang="en-GB" sz="2000" dirty="0">
                <a:latin typeface="Arial" panose="020B0604020202020204" pitchFamily="34" charset="0"/>
                <a:cs typeface="Arial" panose="020B0604020202020204" pitchFamily="34" charset="0"/>
              </a:rPr>
              <a:t>People</a:t>
            </a:r>
          </a:p>
          <a:p>
            <a:r>
              <a:rPr lang="en-GB" sz="2000" dirty="0">
                <a:latin typeface="Arial" panose="020B0604020202020204" pitchFamily="34" charset="0"/>
                <a:cs typeface="Arial" panose="020B0604020202020204" pitchFamily="34" charset="0"/>
              </a:rPr>
              <a:t>Premises</a:t>
            </a:r>
          </a:p>
          <a:p>
            <a:r>
              <a:rPr lang="en-GB" sz="2000" dirty="0">
                <a:latin typeface="Arial" panose="020B0604020202020204" pitchFamily="34" charset="0"/>
                <a:cs typeface="Arial" panose="020B0604020202020204" pitchFamily="34" charset="0"/>
              </a:rPr>
              <a:t>Others?</a:t>
            </a:r>
          </a:p>
          <a:p>
            <a:pPr marL="0" indent="0">
              <a:buNone/>
            </a:pP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C74064B-D572-6A23-C68D-9E2F46275047}"/>
              </a:ext>
            </a:extLst>
          </p:cNvPr>
          <p:cNvPicPr>
            <a:picLocks noChangeAspect="1"/>
          </p:cNvPicPr>
          <p:nvPr/>
        </p:nvPicPr>
        <p:blipFill>
          <a:blip r:embed="rId3"/>
          <a:stretch>
            <a:fillRect/>
          </a:stretch>
        </p:blipFill>
        <p:spPr>
          <a:xfrm>
            <a:off x="2628381" y="892846"/>
            <a:ext cx="4051942" cy="2279217"/>
          </a:xfrm>
          <a:prstGeom prst="rect">
            <a:avLst/>
          </a:prstGeom>
        </p:spPr>
      </p:pic>
    </p:spTree>
    <p:extLst>
      <p:ext uri="{BB962C8B-B14F-4D97-AF65-F5344CB8AC3E}">
        <p14:creationId xmlns:p14="http://schemas.microsoft.com/office/powerpoint/2010/main" val="526585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14E786D-9BF8-5055-D521-8DC2D98B7153}"/>
              </a:ext>
            </a:extLst>
          </p:cNvPr>
          <p:cNvPicPr>
            <a:picLocks noChangeAspect="1"/>
          </p:cNvPicPr>
          <p:nvPr/>
        </p:nvPicPr>
        <p:blipFill>
          <a:blip r:embed="rId3"/>
          <a:stretch>
            <a:fillRect/>
          </a:stretch>
        </p:blipFill>
        <p:spPr>
          <a:xfrm rot="21293269">
            <a:off x="3766638" y="651133"/>
            <a:ext cx="2358809" cy="1326830"/>
          </a:xfrm>
          <a:prstGeom prst="rect">
            <a:avLst/>
          </a:prstGeom>
        </p:spPr>
      </p:pic>
      <p:sp>
        <p:nvSpPr>
          <p:cNvPr id="2" name="Title 1">
            <a:extLst>
              <a:ext uri="{FF2B5EF4-FFF2-40B4-BE49-F238E27FC236}">
                <a16:creationId xmlns:a16="http://schemas.microsoft.com/office/drawing/2014/main" id="{BB23CDD5-0A26-5CBD-ABAB-7B593B18FE87}"/>
              </a:ext>
            </a:extLst>
          </p:cNvPr>
          <p:cNvSpPr>
            <a:spLocks noGrp="1"/>
          </p:cNvSpPr>
          <p:nvPr>
            <p:ph type="title" idx="4294967295"/>
          </p:nvPr>
        </p:nvSpPr>
        <p:spPr>
          <a:xfrm>
            <a:off x="6408098" y="1652552"/>
            <a:ext cx="2246709" cy="1250156"/>
          </a:xfrm>
        </p:spPr>
        <p:txBody>
          <a:bodyPr>
            <a:normAutofit/>
          </a:bodyPr>
          <a:lstStyle/>
          <a:p>
            <a:r>
              <a:rPr lang="en-GB" sz="2775" dirty="0">
                <a:solidFill>
                  <a:schemeClr val="bg1"/>
                </a:solidFill>
              </a:rPr>
              <a:t>The hospitality impact</a:t>
            </a:r>
          </a:p>
        </p:txBody>
      </p:sp>
      <p:sp>
        <p:nvSpPr>
          <p:cNvPr id="3" name="Content Placeholder 2">
            <a:extLst>
              <a:ext uri="{FF2B5EF4-FFF2-40B4-BE49-F238E27FC236}">
                <a16:creationId xmlns:a16="http://schemas.microsoft.com/office/drawing/2014/main" id="{B39A040C-7AA1-5583-9D62-4E5A81D4F7C3}"/>
              </a:ext>
            </a:extLst>
          </p:cNvPr>
          <p:cNvSpPr>
            <a:spLocks noGrp="1"/>
          </p:cNvSpPr>
          <p:nvPr>
            <p:ph idx="4294967295"/>
          </p:nvPr>
        </p:nvSpPr>
        <p:spPr>
          <a:xfrm>
            <a:off x="6469927" y="2801779"/>
            <a:ext cx="2246709" cy="2612231"/>
          </a:xfrm>
        </p:spPr>
        <p:txBody>
          <a:bodyPr>
            <a:normAutofit/>
          </a:bodyPr>
          <a:lstStyle/>
          <a:p>
            <a:pPr fontAlgn="base">
              <a:lnSpc>
                <a:spcPct val="100000"/>
              </a:lnSpc>
            </a:pPr>
            <a:r>
              <a:rPr lang="en-GB" sz="1800" dirty="0">
                <a:latin typeface="inherit"/>
              </a:rPr>
              <a:t>key hospitality industry  sustainability challenges </a:t>
            </a:r>
          </a:p>
          <a:p>
            <a:pPr fontAlgn="base">
              <a:lnSpc>
                <a:spcPct val="100000"/>
              </a:lnSpc>
              <a:buFont typeface="Arial" panose="020B0604020202020204" pitchFamily="34" charset="0"/>
              <a:buChar char="•"/>
            </a:pPr>
            <a:r>
              <a:rPr lang="en-GB" sz="1800" b="1" dirty="0">
                <a:latin typeface="inherit"/>
              </a:rPr>
              <a:t>Food waste. </a:t>
            </a:r>
          </a:p>
          <a:p>
            <a:pPr fontAlgn="base">
              <a:lnSpc>
                <a:spcPct val="100000"/>
              </a:lnSpc>
              <a:buFont typeface="Arial" panose="020B0604020202020204" pitchFamily="34" charset="0"/>
              <a:buChar char="•"/>
            </a:pPr>
            <a:r>
              <a:rPr lang="en-GB" sz="1800" dirty="0">
                <a:latin typeface="inherit"/>
              </a:rPr>
              <a:t>Water usage.</a:t>
            </a:r>
          </a:p>
          <a:p>
            <a:pPr fontAlgn="base">
              <a:lnSpc>
                <a:spcPct val="100000"/>
              </a:lnSpc>
              <a:buFont typeface="Arial" panose="020B0604020202020204" pitchFamily="34" charset="0"/>
              <a:buChar char="•"/>
            </a:pPr>
            <a:r>
              <a:rPr lang="en-GB" sz="1800" dirty="0">
                <a:latin typeface="inherit"/>
              </a:rPr>
              <a:t>Conserving energy. </a:t>
            </a:r>
          </a:p>
        </p:txBody>
      </p:sp>
      <p:pic>
        <p:nvPicPr>
          <p:cNvPr id="5" name="Picture 4">
            <a:extLst>
              <a:ext uri="{FF2B5EF4-FFF2-40B4-BE49-F238E27FC236}">
                <a16:creationId xmlns:a16="http://schemas.microsoft.com/office/drawing/2014/main" id="{CE55EB08-4B2E-BA04-21C1-B866BB43DB83}"/>
              </a:ext>
            </a:extLst>
          </p:cNvPr>
          <p:cNvPicPr>
            <a:picLocks noChangeAspect="1"/>
          </p:cNvPicPr>
          <p:nvPr/>
        </p:nvPicPr>
        <p:blipFill rotWithShape="1">
          <a:blip r:embed="rId4"/>
          <a:srcRect b="11275"/>
          <a:stretch/>
        </p:blipFill>
        <p:spPr>
          <a:xfrm>
            <a:off x="337906" y="400491"/>
            <a:ext cx="3056982" cy="2278339"/>
          </a:xfrm>
          <a:prstGeom prst="rect">
            <a:avLst/>
          </a:prstGeom>
        </p:spPr>
      </p:pic>
      <p:pic>
        <p:nvPicPr>
          <p:cNvPr id="4" name="Picture 3">
            <a:extLst>
              <a:ext uri="{FF2B5EF4-FFF2-40B4-BE49-F238E27FC236}">
                <a16:creationId xmlns:a16="http://schemas.microsoft.com/office/drawing/2014/main" id="{5A905FB0-042D-E9DC-8465-DE7FF2F901D8}"/>
              </a:ext>
            </a:extLst>
          </p:cNvPr>
          <p:cNvPicPr>
            <a:picLocks noChangeAspect="1"/>
          </p:cNvPicPr>
          <p:nvPr/>
        </p:nvPicPr>
        <p:blipFill>
          <a:blip r:embed="rId5"/>
          <a:stretch>
            <a:fillRect/>
          </a:stretch>
        </p:blipFill>
        <p:spPr>
          <a:xfrm rot="476825">
            <a:off x="3474021" y="2790443"/>
            <a:ext cx="2880629" cy="1922819"/>
          </a:xfrm>
          <a:prstGeom prst="rect">
            <a:avLst/>
          </a:prstGeom>
        </p:spPr>
      </p:pic>
      <p:pic>
        <p:nvPicPr>
          <p:cNvPr id="8" name="Picture 7">
            <a:extLst>
              <a:ext uri="{FF2B5EF4-FFF2-40B4-BE49-F238E27FC236}">
                <a16:creationId xmlns:a16="http://schemas.microsoft.com/office/drawing/2014/main" id="{C68983F5-4822-9F32-DCD9-E3F09B554C42}"/>
              </a:ext>
            </a:extLst>
          </p:cNvPr>
          <p:cNvPicPr>
            <a:picLocks noChangeAspect="1"/>
          </p:cNvPicPr>
          <p:nvPr/>
        </p:nvPicPr>
        <p:blipFill>
          <a:blip r:embed="rId6"/>
          <a:stretch>
            <a:fillRect/>
          </a:stretch>
        </p:blipFill>
        <p:spPr>
          <a:xfrm rot="21214421">
            <a:off x="303363" y="3058321"/>
            <a:ext cx="2880629" cy="1780701"/>
          </a:xfrm>
          <a:prstGeom prst="rect">
            <a:avLst/>
          </a:prstGeom>
        </p:spPr>
      </p:pic>
      <p:sp>
        <p:nvSpPr>
          <p:cNvPr id="10" name="TextBox 9">
            <a:extLst>
              <a:ext uri="{FF2B5EF4-FFF2-40B4-BE49-F238E27FC236}">
                <a16:creationId xmlns:a16="http://schemas.microsoft.com/office/drawing/2014/main" id="{76F9E0D2-63C8-57A3-4018-6CC8715A4D83}"/>
              </a:ext>
            </a:extLst>
          </p:cNvPr>
          <p:cNvSpPr txBox="1"/>
          <p:nvPr/>
        </p:nvSpPr>
        <p:spPr>
          <a:xfrm>
            <a:off x="7441976" y="1652552"/>
            <a:ext cx="1196994" cy="300082"/>
          </a:xfrm>
          <a:prstGeom prst="rect">
            <a:avLst/>
          </a:prstGeom>
          <a:noFill/>
        </p:spPr>
        <p:txBody>
          <a:bodyPr wrap="none" rtlCol="0">
            <a:spAutoFit/>
          </a:bodyPr>
          <a:lstStyle/>
          <a:p>
            <a:pPr defTabSz="685800">
              <a:defRPr/>
            </a:pPr>
            <a:r>
              <a:rPr lang="en-GB" sz="1350" dirty="0">
                <a:latin typeface="Franklin Gothic Book" panose="020F0502020204030204"/>
              </a:rPr>
              <a:t>(WRAP, 2020)</a:t>
            </a:r>
          </a:p>
        </p:txBody>
      </p:sp>
      <p:pic>
        <p:nvPicPr>
          <p:cNvPr id="14" name="Picture 13">
            <a:extLst>
              <a:ext uri="{FF2B5EF4-FFF2-40B4-BE49-F238E27FC236}">
                <a16:creationId xmlns:a16="http://schemas.microsoft.com/office/drawing/2014/main" id="{ADCF0B1D-FFE2-ABC7-5834-F5D33D8E2AE8}"/>
              </a:ext>
            </a:extLst>
          </p:cNvPr>
          <p:cNvPicPr>
            <a:picLocks noChangeAspect="1"/>
          </p:cNvPicPr>
          <p:nvPr/>
        </p:nvPicPr>
        <p:blipFill>
          <a:blip r:embed="rId7"/>
          <a:stretch>
            <a:fillRect/>
          </a:stretch>
        </p:blipFill>
        <p:spPr>
          <a:xfrm>
            <a:off x="7743992" y="863240"/>
            <a:ext cx="563692" cy="563692"/>
          </a:xfrm>
          <a:prstGeom prst="rect">
            <a:avLst/>
          </a:prstGeom>
        </p:spPr>
      </p:pic>
      <p:sp>
        <p:nvSpPr>
          <p:cNvPr id="19" name="TextBox 18">
            <a:extLst>
              <a:ext uri="{FF2B5EF4-FFF2-40B4-BE49-F238E27FC236}">
                <a16:creationId xmlns:a16="http://schemas.microsoft.com/office/drawing/2014/main" id="{BBF651EB-0BE1-747B-AABB-5D04841927CA}"/>
              </a:ext>
            </a:extLst>
          </p:cNvPr>
          <p:cNvSpPr txBox="1"/>
          <p:nvPr/>
        </p:nvSpPr>
        <p:spPr>
          <a:xfrm>
            <a:off x="1790231" y="5029360"/>
            <a:ext cx="3829197" cy="300082"/>
          </a:xfrm>
          <a:prstGeom prst="rect">
            <a:avLst/>
          </a:prstGeom>
          <a:noFill/>
        </p:spPr>
        <p:txBody>
          <a:bodyPr wrap="square">
            <a:spAutoFit/>
          </a:bodyPr>
          <a:lstStyle/>
          <a:p>
            <a:pPr defTabSz="685800">
              <a:defRPr/>
            </a:pPr>
            <a:r>
              <a:rPr lang="en-GB" sz="1350" dirty="0">
                <a:solidFill>
                  <a:prstClr val="white"/>
                </a:solidFill>
                <a:latin typeface="Franklin Gothic Book" panose="020F0502020204030204"/>
              </a:rPr>
              <a:t> </a:t>
            </a:r>
            <a:r>
              <a:rPr lang="en-GB" sz="1350" dirty="0">
                <a:solidFill>
                  <a:schemeClr val="bg1"/>
                </a:solidFill>
                <a:latin typeface="Franklin Gothic Book" panose="020F0502020204030204"/>
              </a:rPr>
              <a:t>Waste and Resources Action Programme (WRAP)</a:t>
            </a:r>
          </a:p>
        </p:txBody>
      </p:sp>
    </p:spTree>
    <p:extLst>
      <p:ext uri="{BB962C8B-B14F-4D97-AF65-F5344CB8AC3E}">
        <p14:creationId xmlns:p14="http://schemas.microsoft.com/office/powerpoint/2010/main" val="1959521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withEffect">
                                  <p:stCondLst>
                                    <p:cond delay="4500"/>
                                  </p:stCondLst>
                                  <p:childTnLst>
                                    <p:animEffect transition="out" filter="fade">
                                      <p:cBhvr>
                                        <p:cTn id="6" dur="500" tmFilter="0, 0; .2, .5; .8, .5; 1, 0"/>
                                        <p:tgtEl>
                                          <p:spTgt spid="3">
                                            <p:txEl>
                                              <p:pRg st="1" end="1"/>
                                            </p:txEl>
                                          </p:spTgt>
                                        </p:tgtEl>
                                      </p:cBhvr>
                                    </p:animEffect>
                                    <p:animScale>
                                      <p:cBhvr>
                                        <p:cTn id="7" dur="250" autoRev="1" fill="hold"/>
                                        <p:tgtEl>
                                          <p:spTgt spid="3">
                                            <p:txEl>
                                              <p:pRg st="1" end="1"/>
                                            </p:txEl>
                                          </p:spTgt>
                                        </p:tgtEl>
                                      </p:cBhvr>
                                      <p:by x="105000" y="105000"/>
                                    </p:animScale>
                                  </p:childTnLst>
                                </p:cTn>
                              </p:par>
                            </p:childTnLst>
                          </p:cTn>
                        </p:par>
                        <p:par>
                          <p:cTn id="8" fill="hold">
                            <p:stCondLst>
                              <p:cond delay="5000"/>
                            </p:stCondLst>
                            <p:childTnLst>
                              <p:par>
                                <p:cTn id="9" presetID="10" presetClass="entr" presetSubtype="0"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fade">
                                      <p:cBhvr>
                                        <p:cTn id="11" dur="500"/>
                                        <p:tgtEl>
                                          <p:spTgt spid="14"/>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9"/>
                                        </p:tgtEl>
                                        <p:attrNameLst>
                                          <p:attrName>style.visibility</p:attrName>
                                        </p:attrNameLst>
                                      </p:cBhvr>
                                      <p:to>
                                        <p:strVal val="visible"/>
                                      </p:to>
                                    </p:set>
                                    <p:animEffect transition="in" filter="fade">
                                      <p:cBhvr>
                                        <p:cTn id="14" dur="500"/>
                                        <p:tgtEl>
                                          <p:spTgt spid="19"/>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par>
                          <p:cTn id="18" fill="hold">
                            <p:stCondLst>
                              <p:cond delay="5500"/>
                            </p:stCondLst>
                            <p:childTnLst>
                              <p:par>
                                <p:cTn id="19" presetID="10" presetClass="entr" presetSubtype="0" fill="hold" nodeType="after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500"/>
                                        <p:tgtEl>
                                          <p:spTgt spid="4"/>
                                        </p:tgtEl>
                                      </p:cBhvr>
                                    </p:animEffect>
                                  </p:childTnLst>
                                </p:cTn>
                              </p:par>
                              <p:par>
                                <p:cTn id="22" presetID="10" presetClass="entr" presetSubtype="0" fill="hold" nodeType="with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500"/>
                                        <p:tgtEl>
                                          <p:spTgt spid="5"/>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childTnLst>
                          </p:cTn>
                        </p:par>
                        <p:par>
                          <p:cTn id="29" fill="hold">
                            <p:stCondLst>
                              <p:cond delay="6500"/>
                            </p:stCondLst>
                            <p:childTnLst>
                              <p:par>
                                <p:cTn id="30" presetID="10" presetClass="entr" presetSubtype="0" fill="hold" nodeType="afterEffect">
                                  <p:stCondLst>
                                    <p:cond delay="3000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9"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CDD5-0A26-5CBD-ABAB-7B593B18FE87}"/>
              </a:ext>
            </a:extLst>
          </p:cNvPr>
          <p:cNvSpPr>
            <a:spLocks noGrp="1"/>
          </p:cNvSpPr>
          <p:nvPr>
            <p:ph type="title"/>
          </p:nvPr>
        </p:nvSpPr>
        <p:spPr>
          <a:xfrm>
            <a:off x="6143608" y="1583084"/>
            <a:ext cx="2246111" cy="1249876"/>
          </a:xfrm>
        </p:spPr>
        <p:txBody>
          <a:bodyPr>
            <a:normAutofit/>
          </a:bodyPr>
          <a:lstStyle/>
          <a:p>
            <a:r>
              <a:rPr lang="en-GB" sz="2775" dirty="0"/>
              <a:t>The hospitality impact</a:t>
            </a:r>
          </a:p>
        </p:txBody>
      </p:sp>
      <p:pic>
        <p:nvPicPr>
          <p:cNvPr id="15" name="Picture 14">
            <a:extLst>
              <a:ext uri="{FF2B5EF4-FFF2-40B4-BE49-F238E27FC236}">
                <a16:creationId xmlns:a16="http://schemas.microsoft.com/office/drawing/2014/main" id="{67F9DAFE-7D19-91AC-EC41-057CA003F2C4}"/>
              </a:ext>
            </a:extLst>
          </p:cNvPr>
          <p:cNvPicPr>
            <a:picLocks noChangeAspect="1"/>
          </p:cNvPicPr>
          <p:nvPr/>
        </p:nvPicPr>
        <p:blipFill>
          <a:blip r:embed="rId3"/>
          <a:stretch>
            <a:fillRect/>
          </a:stretch>
        </p:blipFill>
        <p:spPr>
          <a:xfrm rot="250364">
            <a:off x="150281" y="3689046"/>
            <a:ext cx="3692130" cy="1846065"/>
          </a:xfrm>
          <a:prstGeom prst="rect">
            <a:avLst/>
          </a:prstGeom>
        </p:spPr>
      </p:pic>
      <p:sp>
        <p:nvSpPr>
          <p:cNvPr id="3" name="Content Placeholder 2">
            <a:extLst>
              <a:ext uri="{FF2B5EF4-FFF2-40B4-BE49-F238E27FC236}">
                <a16:creationId xmlns:a16="http://schemas.microsoft.com/office/drawing/2014/main" id="{B39A040C-7AA1-5583-9D62-4E5A81D4F7C3}"/>
              </a:ext>
            </a:extLst>
          </p:cNvPr>
          <p:cNvSpPr>
            <a:spLocks noGrp="1"/>
          </p:cNvSpPr>
          <p:nvPr>
            <p:ph idx="1"/>
          </p:nvPr>
        </p:nvSpPr>
        <p:spPr>
          <a:xfrm>
            <a:off x="6156825" y="2769150"/>
            <a:ext cx="2246111" cy="2612379"/>
          </a:xfrm>
        </p:spPr>
        <p:txBody>
          <a:bodyPr>
            <a:normAutofit/>
          </a:bodyPr>
          <a:lstStyle/>
          <a:p>
            <a:pPr fontAlgn="base">
              <a:lnSpc>
                <a:spcPct val="100000"/>
              </a:lnSpc>
            </a:pPr>
            <a:r>
              <a:rPr lang="en-GB" sz="1800" dirty="0">
                <a:latin typeface="inherit"/>
              </a:rPr>
              <a:t>Key hospitality industry sustainability challenges </a:t>
            </a:r>
          </a:p>
          <a:p>
            <a:pPr fontAlgn="base">
              <a:lnSpc>
                <a:spcPct val="100000"/>
              </a:lnSpc>
              <a:buFont typeface="Arial" panose="020B0604020202020204" pitchFamily="34" charset="0"/>
              <a:buChar char="•"/>
            </a:pPr>
            <a:r>
              <a:rPr lang="en-GB" sz="1800" dirty="0">
                <a:latin typeface="inherit"/>
              </a:rPr>
              <a:t>Food waste. </a:t>
            </a:r>
          </a:p>
          <a:p>
            <a:pPr fontAlgn="base">
              <a:lnSpc>
                <a:spcPct val="100000"/>
              </a:lnSpc>
              <a:buFont typeface="Arial" panose="020B0604020202020204" pitchFamily="34" charset="0"/>
              <a:buChar char="•"/>
            </a:pPr>
            <a:r>
              <a:rPr lang="en-GB" sz="1800" b="1" dirty="0">
                <a:latin typeface="inherit"/>
              </a:rPr>
              <a:t>Water usage.</a:t>
            </a:r>
          </a:p>
          <a:p>
            <a:pPr fontAlgn="base">
              <a:lnSpc>
                <a:spcPct val="100000"/>
              </a:lnSpc>
              <a:buFont typeface="Arial" panose="020B0604020202020204" pitchFamily="34" charset="0"/>
              <a:buChar char="•"/>
            </a:pPr>
            <a:r>
              <a:rPr lang="en-GB" sz="1800" dirty="0">
                <a:latin typeface="inherit"/>
              </a:rPr>
              <a:t>Conserving energy. </a:t>
            </a:r>
          </a:p>
        </p:txBody>
      </p:sp>
      <p:pic>
        <p:nvPicPr>
          <p:cNvPr id="13" name="Picture 12">
            <a:extLst>
              <a:ext uri="{FF2B5EF4-FFF2-40B4-BE49-F238E27FC236}">
                <a16:creationId xmlns:a16="http://schemas.microsoft.com/office/drawing/2014/main" id="{C551D481-E815-006F-33DB-28EBFBB68551}"/>
              </a:ext>
            </a:extLst>
          </p:cNvPr>
          <p:cNvPicPr>
            <a:picLocks noChangeAspect="1"/>
          </p:cNvPicPr>
          <p:nvPr/>
        </p:nvPicPr>
        <p:blipFill>
          <a:blip r:embed="rId4"/>
          <a:stretch>
            <a:fillRect/>
          </a:stretch>
        </p:blipFill>
        <p:spPr>
          <a:xfrm>
            <a:off x="156412" y="263965"/>
            <a:ext cx="5010479" cy="2638237"/>
          </a:xfrm>
          <a:prstGeom prst="rect">
            <a:avLst/>
          </a:prstGeom>
        </p:spPr>
      </p:pic>
      <p:pic>
        <p:nvPicPr>
          <p:cNvPr id="11" name="Picture 10">
            <a:extLst>
              <a:ext uri="{FF2B5EF4-FFF2-40B4-BE49-F238E27FC236}">
                <a16:creationId xmlns:a16="http://schemas.microsoft.com/office/drawing/2014/main" id="{B4B0FBCB-9286-9487-C4C0-6A99E9C9FC99}"/>
              </a:ext>
            </a:extLst>
          </p:cNvPr>
          <p:cNvPicPr>
            <a:picLocks noChangeAspect="1"/>
          </p:cNvPicPr>
          <p:nvPr/>
        </p:nvPicPr>
        <p:blipFill>
          <a:blip r:embed="rId5"/>
          <a:stretch>
            <a:fillRect/>
          </a:stretch>
        </p:blipFill>
        <p:spPr>
          <a:xfrm rot="489795">
            <a:off x="3586989" y="1018141"/>
            <a:ext cx="2393311" cy="3096945"/>
          </a:xfrm>
          <a:prstGeom prst="rect">
            <a:avLst/>
          </a:prstGeom>
        </p:spPr>
      </p:pic>
      <p:pic>
        <p:nvPicPr>
          <p:cNvPr id="6" name="Picture 5">
            <a:extLst>
              <a:ext uri="{FF2B5EF4-FFF2-40B4-BE49-F238E27FC236}">
                <a16:creationId xmlns:a16="http://schemas.microsoft.com/office/drawing/2014/main" id="{E8776DB3-D0E2-5EA3-14F8-1B74B49D133C}"/>
              </a:ext>
            </a:extLst>
          </p:cNvPr>
          <p:cNvPicPr>
            <a:picLocks noChangeAspect="1"/>
          </p:cNvPicPr>
          <p:nvPr/>
        </p:nvPicPr>
        <p:blipFill>
          <a:blip r:embed="rId6"/>
          <a:stretch>
            <a:fillRect/>
          </a:stretch>
        </p:blipFill>
        <p:spPr>
          <a:xfrm rot="21422722">
            <a:off x="2781574" y="3822579"/>
            <a:ext cx="2927798" cy="1937123"/>
          </a:xfrm>
          <a:prstGeom prst="rect">
            <a:avLst/>
          </a:prstGeom>
        </p:spPr>
      </p:pic>
      <p:pic>
        <p:nvPicPr>
          <p:cNvPr id="17" name="Picture 16">
            <a:extLst>
              <a:ext uri="{FF2B5EF4-FFF2-40B4-BE49-F238E27FC236}">
                <a16:creationId xmlns:a16="http://schemas.microsoft.com/office/drawing/2014/main" id="{315D7A35-E43C-052E-15EB-399252D8C87F}"/>
              </a:ext>
            </a:extLst>
          </p:cNvPr>
          <p:cNvPicPr>
            <a:picLocks noChangeAspect="1"/>
          </p:cNvPicPr>
          <p:nvPr/>
        </p:nvPicPr>
        <p:blipFill>
          <a:blip r:embed="rId7"/>
          <a:stretch>
            <a:fillRect/>
          </a:stretch>
        </p:blipFill>
        <p:spPr>
          <a:xfrm>
            <a:off x="8404763" y="913428"/>
            <a:ext cx="595756" cy="595756"/>
          </a:xfrm>
          <a:prstGeom prst="rect">
            <a:avLst/>
          </a:prstGeom>
        </p:spPr>
      </p:pic>
      <p:sp>
        <p:nvSpPr>
          <p:cNvPr id="22" name="TextBox 21">
            <a:extLst>
              <a:ext uri="{FF2B5EF4-FFF2-40B4-BE49-F238E27FC236}">
                <a16:creationId xmlns:a16="http://schemas.microsoft.com/office/drawing/2014/main" id="{EDB89AB8-E39B-86B5-2A6F-BE838735798E}"/>
              </a:ext>
            </a:extLst>
          </p:cNvPr>
          <p:cNvSpPr txBox="1"/>
          <p:nvPr/>
        </p:nvSpPr>
        <p:spPr>
          <a:xfrm>
            <a:off x="8289633" y="1476472"/>
            <a:ext cx="854356" cy="715581"/>
          </a:xfrm>
          <a:prstGeom prst="rect">
            <a:avLst/>
          </a:prstGeom>
          <a:noFill/>
        </p:spPr>
        <p:txBody>
          <a:bodyPr wrap="square" rtlCol="0">
            <a:spAutoFit/>
          </a:bodyPr>
          <a:lstStyle/>
          <a:p>
            <a:pPr algn="ctr"/>
            <a:r>
              <a:rPr lang="en-GB" sz="1350" dirty="0"/>
              <a:t>WRAP, </a:t>
            </a:r>
          </a:p>
          <a:p>
            <a:pPr algn="ctr"/>
            <a:r>
              <a:rPr lang="en-GB" sz="1350" dirty="0"/>
              <a:t>2025 water </a:t>
            </a:r>
          </a:p>
        </p:txBody>
      </p:sp>
    </p:spTree>
    <p:extLst>
      <p:ext uri="{BB962C8B-B14F-4D97-AF65-F5344CB8AC3E}">
        <p14:creationId xmlns:p14="http://schemas.microsoft.com/office/powerpoint/2010/main" val="1703414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withEffect">
                                  <p:stCondLst>
                                    <p:cond delay="0"/>
                                  </p:stCondLst>
                                  <p:childTnLst>
                                    <p:animEffect transition="out" filter="fade">
                                      <p:cBhvr>
                                        <p:cTn id="6" dur="500" tmFilter="0, 0; .2, .5; .8, .5; 1, 0"/>
                                        <p:tgtEl>
                                          <p:spTgt spid="3">
                                            <p:txEl>
                                              <p:pRg st="2" end="2"/>
                                            </p:txEl>
                                          </p:spTgt>
                                        </p:tgtEl>
                                      </p:cBhvr>
                                    </p:animEffect>
                                    <p:animScale>
                                      <p:cBhvr>
                                        <p:cTn id="7" dur="250" autoRev="1" fill="hold"/>
                                        <p:tgtEl>
                                          <p:spTgt spid="3">
                                            <p:txEl>
                                              <p:pRg st="2" end="2"/>
                                            </p:txEl>
                                          </p:spTgt>
                                        </p:tgtEl>
                                      </p:cBhvr>
                                      <p:by x="105000" y="105000"/>
                                    </p:animScale>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500"/>
                                        <p:tgtEl>
                                          <p:spTgt spid="13"/>
                                        </p:tgtEl>
                                      </p:cBhvr>
                                    </p:animEffect>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2"/>
                                        </p:tgtEl>
                                        <p:attrNameLst>
                                          <p:attrName>style.visibility</p:attrName>
                                        </p:attrNameLst>
                                      </p:cBhvr>
                                      <p:to>
                                        <p:strVal val="visible"/>
                                      </p:to>
                                    </p:set>
                                    <p:animEffect transition="in" filter="fade">
                                      <p:cBhvr>
                                        <p:cTn id="21" dur="500"/>
                                        <p:tgtEl>
                                          <p:spTgt spid="22"/>
                                        </p:tgtEl>
                                      </p:cBhvr>
                                    </p:animEffect>
                                  </p:childTnLst>
                                </p:cTn>
                              </p:par>
                            </p:childTnLst>
                          </p:cTn>
                        </p:par>
                        <p:par>
                          <p:cTn id="22" fill="hold">
                            <p:stCondLst>
                              <p:cond delay="1500"/>
                            </p:stCondLst>
                            <p:childTnLst>
                              <p:par>
                                <p:cTn id="23" presetID="10" presetClass="entr" presetSubtype="0" fill="hold" nodeType="after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par>
                                <p:cTn id="26" presetID="10" presetClass="entr" presetSubtype="0" fill="hold"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CDD5-0A26-5CBD-ABAB-7B593B18FE87}"/>
              </a:ext>
            </a:extLst>
          </p:cNvPr>
          <p:cNvSpPr>
            <a:spLocks noGrp="1"/>
          </p:cNvSpPr>
          <p:nvPr>
            <p:ph type="title"/>
          </p:nvPr>
        </p:nvSpPr>
        <p:spPr>
          <a:xfrm>
            <a:off x="6415289" y="1383729"/>
            <a:ext cx="2246111" cy="1249876"/>
          </a:xfrm>
        </p:spPr>
        <p:txBody>
          <a:bodyPr>
            <a:normAutofit/>
          </a:bodyPr>
          <a:lstStyle/>
          <a:p>
            <a:r>
              <a:rPr lang="en-GB" sz="2775" dirty="0"/>
              <a:t>The hospitality impact</a:t>
            </a:r>
          </a:p>
        </p:txBody>
      </p:sp>
      <p:sp>
        <p:nvSpPr>
          <p:cNvPr id="3" name="Content Placeholder 2">
            <a:extLst>
              <a:ext uri="{FF2B5EF4-FFF2-40B4-BE49-F238E27FC236}">
                <a16:creationId xmlns:a16="http://schemas.microsoft.com/office/drawing/2014/main" id="{B39A040C-7AA1-5583-9D62-4E5A81D4F7C3}"/>
              </a:ext>
            </a:extLst>
          </p:cNvPr>
          <p:cNvSpPr>
            <a:spLocks noGrp="1"/>
          </p:cNvSpPr>
          <p:nvPr>
            <p:ph idx="1"/>
          </p:nvPr>
        </p:nvSpPr>
        <p:spPr>
          <a:xfrm>
            <a:off x="6263749" y="2421734"/>
            <a:ext cx="2246111" cy="2612379"/>
          </a:xfrm>
        </p:spPr>
        <p:txBody>
          <a:bodyPr>
            <a:normAutofit/>
          </a:bodyPr>
          <a:lstStyle/>
          <a:p>
            <a:pPr fontAlgn="base">
              <a:lnSpc>
                <a:spcPct val="100000"/>
              </a:lnSpc>
            </a:pPr>
            <a:r>
              <a:rPr lang="en-GB" sz="1800" dirty="0">
                <a:latin typeface="inherit"/>
              </a:rPr>
              <a:t>key hospitality industry sustainability challenges </a:t>
            </a:r>
          </a:p>
          <a:p>
            <a:pPr fontAlgn="base">
              <a:lnSpc>
                <a:spcPct val="100000"/>
              </a:lnSpc>
              <a:buFont typeface="Arial" panose="020B0604020202020204" pitchFamily="34" charset="0"/>
              <a:buChar char="•"/>
            </a:pPr>
            <a:r>
              <a:rPr lang="en-GB" sz="1800" dirty="0">
                <a:latin typeface="inherit"/>
              </a:rPr>
              <a:t>Food waste. </a:t>
            </a:r>
          </a:p>
          <a:p>
            <a:pPr fontAlgn="base">
              <a:lnSpc>
                <a:spcPct val="100000"/>
              </a:lnSpc>
              <a:buFont typeface="Arial" panose="020B0604020202020204" pitchFamily="34" charset="0"/>
              <a:buChar char="•"/>
            </a:pPr>
            <a:r>
              <a:rPr lang="en-GB" sz="1800" dirty="0">
                <a:latin typeface="inherit"/>
              </a:rPr>
              <a:t>Water usage.</a:t>
            </a:r>
          </a:p>
          <a:p>
            <a:pPr fontAlgn="base">
              <a:lnSpc>
                <a:spcPct val="100000"/>
              </a:lnSpc>
              <a:buFont typeface="Arial" panose="020B0604020202020204" pitchFamily="34" charset="0"/>
              <a:buChar char="•"/>
            </a:pPr>
            <a:r>
              <a:rPr lang="en-GB" sz="1800" b="1" dirty="0">
                <a:latin typeface="inherit"/>
              </a:rPr>
              <a:t>Conserving energy</a:t>
            </a:r>
            <a:r>
              <a:rPr lang="en-GB" sz="1800" dirty="0">
                <a:latin typeface="inherit"/>
              </a:rPr>
              <a:t>. </a:t>
            </a:r>
          </a:p>
        </p:txBody>
      </p:sp>
      <p:pic>
        <p:nvPicPr>
          <p:cNvPr id="4" name="Picture 3">
            <a:extLst>
              <a:ext uri="{FF2B5EF4-FFF2-40B4-BE49-F238E27FC236}">
                <a16:creationId xmlns:a16="http://schemas.microsoft.com/office/drawing/2014/main" id="{A3B7B417-FD0B-D3AB-40A5-7D04F5A3ED50}"/>
              </a:ext>
            </a:extLst>
          </p:cNvPr>
          <p:cNvPicPr>
            <a:picLocks noChangeAspect="1"/>
          </p:cNvPicPr>
          <p:nvPr/>
        </p:nvPicPr>
        <p:blipFill>
          <a:blip r:embed="rId3"/>
          <a:stretch>
            <a:fillRect/>
          </a:stretch>
        </p:blipFill>
        <p:spPr>
          <a:xfrm>
            <a:off x="110264" y="182376"/>
            <a:ext cx="3974741" cy="2649827"/>
          </a:xfrm>
          <a:prstGeom prst="rect">
            <a:avLst/>
          </a:prstGeom>
        </p:spPr>
      </p:pic>
      <p:pic>
        <p:nvPicPr>
          <p:cNvPr id="7" name="Picture 6">
            <a:extLst>
              <a:ext uri="{FF2B5EF4-FFF2-40B4-BE49-F238E27FC236}">
                <a16:creationId xmlns:a16="http://schemas.microsoft.com/office/drawing/2014/main" id="{715B1802-7DF4-19BD-F6D6-2362D35CA730}"/>
              </a:ext>
            </a:extLst>
          </p:cNvPr>
          <p:cNvPicPr>
            <a:picLocks noChangeAspect="1"/>
          </p:cNvPicPr>
          <p:nvPr/>
        </p:nvPicPr>
        <p:blipFill rotWithShape="1">
          <a:blip r:embed="rId4"/>
          <a:srcRect b="14441"/>
          <a:stretch/>
        </p:blipFill>
        <p:spPr>
          <a:xfrm rot="21035784">
            <a:off x="552225" y="2599577"/>
            <a:ext cx="2709501" cy="2011057"/>
          </a:xfrm>
          <a:prstGeom prst="rect">
            <a:avLst/>
          </a:prstGeom>
        </p:spPr>
      </p:pic>
      <p:pic>
        <p:nvPicPr>
          <p:cNvPr id="5" name="Picture 4">
            <a:extLst>
              <a:ext uri="{FF2B5EF4-FFF2-40B4-BE49-F238E27FC236}">
                <a16:creationId xmlns:a16="http://schemas.microsoft.com/office/drawing/2014/main" id="{9BDFF655-86FC-6E7F-A8CA-695C3A08AF7F}"/>
              </a:ext>
            </a:extLst>
          </p:cNvPr>
          <p:cNvPicPr>
            <a:picLocks noChangeAspect="1"/>
          </p:cNvPicPr>
          <p:nvPr/>
        </p:nvPicPr>
        <p:blipFill>
          <a:blip r:embed="rId5"/>
          <a:stretch>
            <a:fillRect/>
          </a:stretch>
        </p:blipFill>
        <p:spPr>
          <a:xfrm rot="486950">
            <a:off x="3869888" y="338984"/>
            <a:ext cx="2479955" cy="3683485"/>
          </a:xfrm>
          <a:prstGeom prst="rect">
            <a:avLst/>
          </a:prstGeom>
        </p:spPr>
      </p:pic>
      <p:sp>
        <p:nvSpPr>
          <p:cNvPr id="14" name="TextBox 13">
            <a:extLst>
              <a:ext uri="{FF2B5EF4-FFF2-40B4-BE49-F238E27FC236}">
                <a16:creationId xmlns:a16="http://schemas.microsoft.com/office/drawing/2014/main" id="{3668E6E5-9C8D-E356-AB07-07232BC7DD8E}"/>
              </a:ext>
            </a:extLst>
          </p:cNvPr>
          <p:cNvSpPr txBox="1"/>
          <p:nvPr/>
        </p:nvSpPr>
        <p:spPr>
          <a:xfrm>
            <a:off x="7112260" y="4919822"/>
            <a:ext cx="2127943" cy="300082"/>
          </a:xfrm>
          <a:prstGeom prst="rect">
            <a:avLst/>
          </a:prstGeom>
          <a:noFill/>
        </p:spPr>
        <p:txBody>
          <a:bodyPr wrap="square">
            <a:spAutoFit/>
          </a:bodyPr>
          <a:lstStyle/>
          <a:p>
            <a:r>
              <a:rPr lang="en-GB" sz="1350" dirty="0">
                <a:solidFill>
                  <a:srgbClr val="FF6C00"/>
                </a:solidFill>
                <a:latin typeface="NexusSans"/>
                <a:hlinkClick r:id="rId6"/>
              </a:rPr>
              <a:t>(Filimonau</a:t>
            </a:r>
            <a:r>
              <a:rPr lang="en-GB" sz="1350" dirty="0">
                <a:solidFill>
                  <a:srgbClr val="FF6C00"/>
                </a:solidFill>
                <a:latin typeface="NexusSans"/>
              </a:rPr>
              <a:t>,2020)</a:t>
            </a:r>
            <a:endParaRPr lang="en-GB" sz="1350" dirty="0"/>
          </a:p>
        </p:txBody>
      </p:sp>
      <p:pic>
        <p:nvPicPr>
          <p:cNvPr id="10" name="Picture 9">
            <a:extLst>
              <a:ext uri="{FF2B5EF4-FFF2-40B4-BE49-F238E27FC236}">
                <a16:creationId xmlns:a16="http://schemas.microsoft.com/office/drawing/2014/main" id="{F1003B37-2E35-5EF1-36B0-3658BCED08A2}"/>
              </a:ext>
            </a:extLst>
          </p:cNvPr>
          <p:cNvPicPr>
            <a:picLocks noChangeAspect="1"/>
          </p:cNvPicPr>
          <p:nvPr/>
        </p:nvPicPr>
        <p:blipFill>
          <a:blip r:embed="rId7"/>
          <a:stretch>
            <a:fillRect/>
          </a:stretch>
        </p:blipFill>
        <p:spPr>
          <a:xfrm>
            <a:off x="8396197" y="4562650"/>
            <a:ext cx="572684" cy="572684"/>
          </a:xfrm>
          <a:prstGeom prst="rect">
            <a:avLst/>
          </a:prstGeom>
        </p:spPr>
      </p:pic>
      <p:sp>
        <p:nvSpPr>
          <p:cNvPr id="19" name="TextBox 18">
            <a:extLst>
              <a:ext uri="{FF2B5EF4-FFF2-40B4-BE49-F238E27FC236}">
                <a16:creationId xmlns:a16="http://schemas.microsoft.com/office/drawing/2014/main" id="{EB0080C6-4BEA-939F-FAE0-19E26285CE62}"/>
              </a:ext>
            </a:extLst>
          </p:cNvPr>
          <p:cNvSpPr txBox="1"/>
          <p:nvPr/>
        </p:nvSpPr>
        <p:spPr>
          <a:xfrm>
            <a:off x="73075" y="1445326"/>
            <a:ext cx="3725939" cy="946413"/>
          </a:xfrm>
          <a:prstGeom prst="rect">
            <a:avLst/>
          </a:prstGeom>
          <a:noFill/>
        </p:spPr>
        <p:txBody>
          <a:bodyPr wrap="square">
            <a:spAutoFit/>
          </a:bodyPr>
          <a:lstStyle/>
          <a:p>
            <a:pPr>
              <a:buFont typeface="Wingdings" panose="05000000000000000000" pitchFamily="2" charset="2"/>
              <a:buChar char="§"/>
            </a:pPr>
            <a:r>
              <a:rPr lang="en-GB" sz="1350" dirty="0">
                <a:solidFill>
                  <a:schemeClr val="bg1"/>
                </a:solidFill>
                <a:latin typeface="arial" panose="020B0604020202020204" pitchFamily="34" charset="0"/>
              </a:rPr>
              <a:t>According to one study, tourism accounts for </a:t>
            </a:r>
            <a:r>
              <a:rPr lang="en-GB" sz="1350" b="1" dirty="0">
                <a:solidFill>
                  <a:schemeClr val="bg1"/>
                </a:solidFill>
                <a:latin typeface="arial" panose="020B0604020202020204" pitchFamily="34" charset="0"/>
              </a:rPr>
              <a:t>8% </a:t>
            </a:r>
            <a:r>
              <a:rPr lang="en-GB" sz="1350" dirty="0">
                <a:solidFill>
                  <a:schemeClr val="bg1"/>
                </a:solidFill>
                <a:latin typeface="arial" panose="020B0604020202020204" pitchFamily="34" charset="0"/>
              </a:rPr>
              <a:t>of the world’s greenhouse gas </a:t>
            </a:r>
            <a:r>
              <a:rPr lang="en-GB" sz="1350" b="1" dirty="0">
                <a:solidFill>
                  <a:schemeClr val="bg1"/>
                </a:solidFill>
                <a:latin typeface="arial" panose="020B0604020202020204" pitchFamily="34" charset="0"/>
              </a:rPr>
              <a:t>emissions</a:t>
            </a:r>
            <a:r>
              <a:rPr lang="en-GB" sz="1350" dirty="0">
                <a:solidFill>
                  <a:schemeClr val="bg1"/>
                </a:solidFill>
                <a:latin typeface="arial" panose="020B0604020202020204" pitchFamily="34" charset="0"/>
              </a:rPr>
              <a:t>. About </a:t>
            </a:r>
            <a:r>
              <a:rPr lang="en-GB" sz="1350" b="1" dirty="0">
                <a:solidFill>
                  <a:schemeClr val="bg1"/>
                </a:solidFill>
                <a:latin typeface="arial" panose="020B0604020202020204" pitchFamily="34" charset="0"/>
              </a:rPr>
              <a:t>90% </a:t>
            </a:r>
            <a:r>
              <a:rPr lang="en-GB" sz="1350" dirty="0">
                <a:solidFill>
                  <a:schemeClr val="bg1"/>
                </a:solidFill>
                <a:latin typeface="arial" panose="020B0604020202020204" pitchFamily="34" charset="0"/>
              </a:rPr>
              <a:t>of these emissions come from </a:t>
            </a:r>
            <a:r>
              <a:rPr lang="en-GB" sz="1350" b="1" dirty="0">
                <a:solidFill>
                  <a:schemeClr val="bg1"/>
                </a:solidFill>
                <a:latin typeface="arial" panose="020B0604020202020204" pitchFamily="34" charset="0"/>
              </a:rPr>
              <a:t>transportation</a:t>
            </a:r>
            <a:r>
              <a:rPr lang="en-GB" sz="1350" dirty="0">
                <a:solidFill>
                  <a:schemeClr val="bg1"/>
                </a:solidFill>
                <a:latin typeface="arial" panose="020B0604020202020204" pitchFamily="34" charset="0"/>
              </a:rPr>
              <a:t>.</a:t>
            </a:r>
            <a:r>
              <a:rPr lang="en-GB" sz="1500" dirty="0">
                <a:solidFill>
                  <a:schemeClr val="bg1"/>
                </a:solidFill>
                <a:latin typeface="arial" panose="020B0604020202020204" pitchFamily="34" charset="0"/>
              </a:rPr>
              <a:t> </a:t>
            </a:r>
            <a:r>
              <a:rPr lang="en-GB" sz="1350" dirty="0">
                <a:solidFill>
                  <a:schemeClr val="bg1"/>
                </a:solidFill>
                <a:latin typeface="Arial" panose="020B0604020202020204" pitchFamily="34" charset="0"/>
                <a:cs typeface="Arial" panose="020B0604020202020204" pitchFamily="34" charset="0"/>
              </a:rPr>
              <a:t>(</a:t>
            </a:r>
            <a:r>
              <a:rPr lang="en-GB" sz="1350" dirty="0" err="1">
                <a:solidFill>
                  <a:schemeClr val="bg1"/>
                </a:solidFill>
                <a:latin typeface="Arial" panose="020B0604020202020204" pitchFamily="34" charset="0"/>
                <a:cs typeface="Arial" panose="020B0604020202020204" pitchFamily="34" charset="0"/>
              </a:rPr>
              <a:t>Lenzen</a:t>
            </a:r>
            <a:r>
              <a:rPr lang="en-GB" sz="1350" dirty="0">
                <a:solidFill>
                  <a:schemeClr val="bg1"/>
                </a:solidFill>
                <a:latin typeface="Arial" panose="020B0604020202020204" pitchFamily="34" charset="0"/>
                <a:cs typeface="Arial" panose="020B0604020202020204" pitchFamily="34" charset="0"/>
              </a:rPr>
              <a:t> et al., 2018)</a:t>
            </a:r>
            <a:endParaRPr lang="en-GB" sz="1500" dirty="0">
              <a:solidFill>
                <a:schemeClr val="bg1"/>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964AF7D7-56C6-50EB-5D20-87C2DDFC5557}"/>
              </a:ext>
            </a:extLst>
          </p:cNvPr>
          <p:cNvSpPr txBox="1"/>
          <p:nvPr/>
        </p:nvSpPr>
        <p:spPr>
          <a:xfrm>
            <a:off x="128581" y="4848992"/>
            <a:ext cx="4580466" cy="715581"/>
          </a:xfrm>
          <a:prstGeom prst="rect">
            <a:avLst/>
          </a:prstGeom>
          <a:noFill/>
        </p:spPr>
        <p:txBody>
          <a:bodyPr wrap="square">
            <a:spAutoFit/>
          </a:bodyPr>
          <a:lstStyle/>
          <a:p>
            <a:r>
              <a:rPr lang="en-GB" sz="1350" dirty="0">
                <a:latin typeface="Arial" panose="020B0604020202020204" pitchFamily="34" charset="0"/>
                <a:cs typeface="Arial" panose="020B0604020202020204" pitchFamily="34" charset="0"/>
              </a:rPr>
              <a:t>The average small hotel uses approximately </a:t>
            </a:r>
            <a:r>
              <a:rPr lang="en-GB" sz="1350" b="1" dirty="0">
                <a:latin typeface="Arial" panose="020B0604020202020204" pitchFamily="34" charset="0"/>
                <a:cs typeface="Arial" panose="020B0604020202020204" pitchFamily="34" charset="0"/>
              </a:rPr>
              <a:t>12,500 kWh </a:t>
            </a:r>
            <a:r>
              <a:rPr lang="en-GB" sz="1350" dirty="0">
                <a:latin typeface="Arial" panose="020B0604020202020204" pitchFamily="34" charset="0"/>
                <a:cs typeface="Arial" panose="020B0604020202020204" pitchFamily="34" charset="0"/>
              </a:rPr>
              <a:t>of electricity per </a:t>
            </a:r>
            <a:r>
              <a:rPr lang="en-GB" sz="1350" b="1" dirty="0">
                <a:latin typeface="Arial" panose="020B0604020202020204" pitchFamily="34" charset="0"/>
                <a:cs typeface="Arial" panose="020B0604020202020204" pitchFamily="34" charset="0"/>
              </a:rPr>
              <a:t>month</a:t>
            </a:r>
            <a:r>
              <a:rPr lang="en-GB" sz="1350" dirty="0">
                <a:latin typeface="Arial" panose="020B0604020202020204" pitchFamily="34" charset="0"/>
                <a:cs typeface="Arial" panose="020B0604020202020204" pitchFamily="34" charset="0"/>
              </a:rPr>
              <a:t>.(House-3500KWh a year)</a:t>
            </a:r>
          </a:p>
          <a:p>
            <a:r>
              <a:rPr lang="en-GB" sz="1350" dirty="0">
                <a:latin typeface="Arial" panose="020B0604020202020204" pitchFamily="34" charset="0"/>
                <a:cs typeface="Arial" panose="020B0604020202020204" pitchFamily="34" charset="0"/>
              </a:rPr>
              <a:t>(OVO energy,2022)</a:t>
            </a:r>
          </a:p>
        </p:txBody>
      </p:sp>
    </p:spTree>
    <p:extLst>
      <p:ext uri="{BB962C8B-B14F-4D97-AF65-F5344CB8AC3E}">
        <p14:creationId xmlns:p14="http://schemas.microsoft.com/office/powerpoint/2010/main" val="2380139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afterEffect">
                                  <p:stCondLst>
                                    <p:cond delay="0"/>
                                  </p:stCondLst>
                                  <p:childTnLst>
                                    <p:animEffect transition="out" filter="fade">
                                      <p:cBhvr>
                                        <p:cTn id="6" dur="500" tmFilter="0, 0; .2, .5; .8, .5; 1, 0"/>
                                        <p:tgtEl>
                                          <p:spTgt spid="3">
                                            <p:txEl>
                                              <p:pRg st="3" end="3"/>
                                            </p:txEl>
                                          </p:spTgt>
                                        </p:tgtEl>
                                      </p:cBhvr>
                                    </p:animEffect>
                                    <p:animScale>
                                      <p:cBhvr>
                                        <p:cTn id="7" dur="250" autoRev="1" fill="hold"/>
                                        <p:tgtEl>
                                          <p:spTgt spid="3">
                                            <p:txEl>
                                              <p:pRg st="3" end="3"/>
                                            </p:txEl>
                                          </p:spTgt>
                                        </p:tgtEl>
                                      </p:cBhvr>
                                      <p:by x="105000" y="105000"/>
                                    </p:animScale>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fade">
                                      <p:cBhvr>
                                        <p:cTn id="11" dur="500"/>
                                        <p:tgtEl>
                                          <p:spTgt spid="19"/>
                                        </p:tgtEl>
                                      </p:cBhvr>
                                    </p:animEffect>
                                  </p:childTnLst>
                                </p:cTn>
                              </p:par>
                              <p:par>
                                <p:cTn id="12" presetID="10" presetClass="entr" presetSubtype="0" fill="hold"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par>
                          <p:cTn id="15" fill="hold">
                            <p:stCondLst>
                              <p:cond delay="1000"/>
                            </p:stCondLst>
                            <p:childTnLst>
                              <p:par>
                                <p:cTn id="16" presetID="10" presetClass="entr" presetSubtype="0" fill="hold" nodeType="afterEffect">
                                  <p:stCondLst>
                                    <p:cond delay="100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10" presetClass="entr" presetSubtype="0" fill="hold" grpId="0" nodeType="withEffect">
                                  <p:stCondLst>
                                    <p:cond delay="1000"/>
                                  </p:stCondLst>
                                  <p:childTnLst>
                                    <p:set>
                                      <p:cBhvr>
                                        <p:cTn id="20" dur="1" fill="hold">
                                          <p:stCondLst>
                                            <p:cond delay="0"/>
                                          </p:stCondLst>
                                        </p:cTn>
                                        <p:tgtEl>
                                          <p:spTgt spid="21"/>
                                        </p:tgtEl>
                                        <p:attrNameLst>
                                          <p:attrName>style.visibility</p:attrName>
                                        </p:attrNameLst>
                                      </p:cBhvr>
                                      <p:to>
                                        <p:strVal val="visible"/>
                                      </p:to>
                                    </p:set>
                                    <p:animEffect transition="in" filter="fade">
                                      <p:cBhvr>
                                        <p:cTn id="21" dur="500"/>
                                        <p:tgtEl>
                                          <p:spTgt spid="21"/>
                                        </p:tgtEl>
                                      </p:cBhvr>
                                    </p:animEffect>
                                  </p:childTnLst>
                                </p:cTn>
                              </p:par>
                            </p:childTnLst>
                          </p:cTn>
                        </p:par>
                        <p:par>
                          <p:cTn id="22" fill="hold">
                            <p:stCondLst>
                              <p:cond delay="2500"/>
                            </p:stCondLst>
                            <p:childTnLst>
                              <p:par>
                                <p:cTn id="23" presetID="10" presetClass="entr" presetSubtype="0" fill="hold" nodeType="afterEffect">
                                  <p:stCondLst>
                                    <p:cond delay="75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childTnLst>
                                </p:cTn>
                              </p:par>
                            </p:childTnLst>
                          </p:cTn>
                        </p:par>
                        <p:par>
                          <p:cTn id="26" fill="hold">
                            <p:stCondLst>
                              <p:cond delay="3750"/>
                            </p:stCondLst>
                            <p:childTnLst>
                              <p:par>
                                <p:cTn id="27" presetID="10" presetClass="entr" presetSubtype="0" fill="hold" grpId="0" nodeType="afterEffect">
                                  <p:stCondLst>
                                    <p:cond delay="75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500"/>
                                        <p:tgtEl>
                                          <p:spTgt spid="14"/>
                                        </p:tgtEl>
                                      </p:cBhvr>
                                    </p:animEffect>
                                  </p:childTnLst>
                                </p:cTn>
                              </p:par>
                            </p:childTnLst>
                          </p:cTn>
                        </p:par>
                        <p:par>
                          <p:cTn id="30" fill="hold">
                            <p:stCondLst>
                              <p:cond delay="5000"/>
                            </p:stCondLst>
                            <p:childTnLst>
                              <p:par>
                                <p:cTn id="31" presetID="10" presetClass="entr" presetSubtype="0" fill="hold" nodeType="afterEffect">
                                  <p:stCondLst>
                                    <p:cond delay="75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9" grpId="0"/>
      <p:bldP spid="21"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25DC1-DB9A-A147-70F9-08CF8F4FD23B}"/>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Factors</a:t>
            </a:r>
          </a:p>
        </p:txBody>
      </p:sp>
      <p:sp>
        <p:nvSpPr>
          <p:cNvPr id="3" name="Content Placeholder 2">
            <a:extLst>
              <a:ext uri="{FF2B5EF4-FFF2-40B4-BE49-F238E27FC236}">
                <a16:creationId xmlns:a16="http://schemas.microsoft.com/office/drawing/2014/main" id="{85586C38-F82A-E32C-6485-BA62F51594DA}"/>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Fashion</a:t>
            </a:r>
          </a:p>
          <a:p>
            <a:pPr lvl="1"/>
            <a:r>
              <a:rPr lang="en-GB" sz="2000" dirty="0">
                <a:latin typeface="Arial" panose="020B0604020202020204" pitchFamily="34" charset="0"/>
                <a:cs typeface="Arial" panose="020B0604020202020204" pitchFamily="34" charset="0"/>
              </a:rPr>
              <a:t>Market demand</a:t>
            </a:r>
          </a:p>
          <a:p>
            <a:r>
              <a:rPr lang="en-GB" sz="2400" dirty="0">
                <a:latin typeface="Arial" panose="020B0604020202020204" pitchFamily="34" charset="0"/>
                <a:cs typeface="Arial" panose="020B0604020202020204" pitchFamily="34" charset="0"/>
              </a:rPr>
              <a:t>Cultural</a:t>
            </a:r>
          </a:p>
          <a:p>
            <a:pPr lvl="1"/>
            <a:r>
              <a:rPr lang="en-GB" sz="2000" dirty="0">
                <a:latin typeface="Arial" panose="020B0604020202020204" pitchFamily="34" charset="0"/>
                <a:cs typeface="Arial" panose="020B0604020202020204" pitchFamily="34" charset="0"/>
              </a:rPr>
              <a:t>Authenticity</a:t>
            </a:r>
          </a:p>
          <a:p>
            <a:pPr lvl="1"/>
            <a:r>
              <a:rPr lang="en-GB" sz="2000" dirty="0">
                <a:latin typeface="Arial" panose="020B0604020202020204" pitchFamily="34" charset="0"/>
                <a:cs typeface="Arial" panose="020B0604020202020204" pitchFamily="34" charset="0"/>
              </a:rPr>
              <a:t>Seasonality</a:t>
            </a:r>
          </a:p>
          <a:p>
            <a:r>
              <a:rPr lang="en-GB" sz="2400" dirty="0">
                <a:latin typeface="Arial" panose="020B0604020202020204" pitchFamily="34" charset="0"/>
                <a:cs typeface="Arial" panose="020B0604020202020204" pitchFamily="34" charset="0"/>
              </a:rPr>
              <a:t>Environmental</a:t>
            </a:r>
          </a:p>
          <a:p>
            <a:pPr lvl="1"/>
            <a:r>
              <a:rPr lang="en-GB" sz="2000" dirty="0">
                <a:latin typeface="Arial" panose="020B0604020202020204" pitchFamily="34" charset="0"/>
                <a:cs typeface="Arial" panose="020B0604020202020204" pitchFamily="34" charset="0"/>
              </a:rPr>
              <a:t>Pollution</a:t>
            </a:r>
          </a:p>
          <a:p>
            <a:pPr lvl="1"/>
            <a:r>
              <a:rPr lang="en-GB" sz="2000" dirty="0">
                <a:latin typeface="Arial" panose="020B0604020202020204" pitchFamily="34" charset="0"/>
                <a:cs typeface="Arial" panose="020B0604020202020204" pitchFamily="34" charset="0"/>
              </a:rPr>
              <a:t>Sustainable produce/over-use of resources</a:t>
            </a:r>
          </a:p>
          <a:p>
            <a:pPr lvl="1"/>
            <a:r>
              <a:rPr lang="en-GB" sz="2000" dirty="0">
                <a:latin typeface="Arial" panose="020B0604020202020204" pitchFamily="34" charset="0"/>
                <a:cs typeface="Arial" panose="020B0604020202020204" pitchFamily="34" charset="0"/>
              </a:rPr>
              <a:t>Destruction of habitats</a:t>
            </a:r>
          </a:p>
        </p:txBody>
      </p:sp>
      <p:pic>
        <p:nvPicPr>
          <p:cNvPr id="5" name="Picture 4">
            <a:extLst>
              <a:ext uri="{FF2B5EF4-FFF2-40B4-BE49-F238E27FC236}">
                <a16:creationId xmlns:a16="http://schemas.microsoft.com/office/drawing/2014/main" id="{F9DEE499-2270-0C44-B638-99D90AD90CC3}"/>
              </a:ext>
            </a:extLst>
          </p:cNvPr>
          <p:cNvPicPr>
            <a:picLocks noChangeAspect="1"/>
          </p:cNvPicPr>
          <p:nvPr/>
        </p:nvPicPr>
        <p:blipFill>
          <a:blip r:embed="rId3"/>
          <a:stretch>
            <a:fillRect/>
          </a:stretch>
        </p:blipFill>
        <p:spPr>
          <a:xfrm>
            <a:off x="3995936" y="1598772"/>
            <a:ext cx="4148453" cy="2686049"/>
          </a:xfrm>
          <a:prstGeom prst="rect">
            <a:avLst/>
          </a:prstGeom>
          <a:effectLst>
            <a:softEdge rad="139700"/>
          </a:effectLst>
        </p:spPr>
      </p:pic>
    </p:spTree>
    <p:extLst>
      <p:ext uri="{BB962C8B-B14F-4D97-AF65-F5344CB8AC3E}">
        <p14:creationId xmlns:p14="http://schemas.microsoft.com/office/powerpoint/2010/main" val="8670367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4624"/>
            <a:ext cx="7886700" cy="1296143"/>
          </a:xfrm>
        </p:spPr>
        <p:txBody>
          <a:bodyPr>
            <a:normAutofit/>
          </a:bodyPr>
          <a:lstStyle/>
          <a:p>
            <a:pPr algn="ctr"/>
            <a:r>
              <a:rPr lang="en-GB" sz="4000" dirty="0">
                <a:latin typeface="Arial" panose="020B0604020202020204" pitchFamily="34" charset="0"/>
                <a:cs typeface="Arial" panose="020B0604020202020204" pitchFamily="34" charset="0"/>
              </a:rPr>
              <a:t>Main Activity</a:t>
            </a:r>
          </a:p>
        </p:txBody>
      </p:sp>
      <p:sp>
        <p:nvSpPr>
          <p:cNvPr id="3" name="Content Placeholder 2"/>
          <p:cNvSpPr>
            <a:spLocks noGrp="1"/>
          </p:cNvSpPr>
          <p:nvPr>
            <p:ph idx="1"/>
          </p:nvPr>
        </p:nvSpPr>
        <p:spPr>
          <a:xfrm>
            <a:off x="322717" y="1844824"/>
            <a:ext cx="6768752" cy="2304256"/>
          </a:xfrm>
          <a:solidFill>
            <a:schemeClr val="accent4">
              <a:lumMod val="20000"/>
              <a:lumOff val="80000"/>
            </a:schemeClr>
          </a:solidFill>
        </p:spPr>
        <p:txBody>
          <a:bodyPr>
            <a:noAutofit/>
          </a:bodyPr>
          <a:lstStyle/>
          <a:p>
            <a:pPr marL="0" indent="0">
              <a:buNone/>
            </a:pPr>
            <a:r>
              <a:rPr lang="en-GB" sz="2400" dirty="0"/>
              <a:t>Research sustainable food systems. Prepare a short PowerPoint to illustrate your findings. Be ready to report back to the class.</a:t>
            </a:r>
            <a:endParaRPr lang="en-GB" sz="2000" dirty="0"/>
          </a:p>
          <a:p>
            <a:pPr marL="0" indent="0">
              <a:buNone/>
            </a:pPr>
            <a:r>
              <a:rPr lang="en-GB" sz="2400" dirty="0"/>
              <a:t>Use the resources below and find some of your own:</a:t>
            </a:r>
            <a:endParaRPr lang="en-GB" sz="1600" dirty="0">
              <a:hlinkClick r:id="rId3"/>
            </a:endParaRPr>
          </a:p>
          <a:p>
            <a:pPr marL="0" indent="0">
              <a:buNone/>
            </a:pPr>
            <a:endParaRPr lang="en-GB" sz="1600" dirty="0">
              <a:hlinkClick r:id="rId3"/>
            </a:endParaRPr>
          </a:p>
          <a:p>
            <a:pPr marL="0" indent="0">
              <a:buNone/>
            </a:pPr>
            <a:endParaRPr lang="en-GB" sz="1600" dirty="0">
              <a:hlinkClick r:id="rId3"/>
            </a:endParaRPr>
          </a:p>
          <a:p>
            <a:pPr marL="0" indent="0">
              <a:buNone/>
            </a:pPr>
            <a:endParaRPr lang="en-GB" sz="1600" dirty="0">
              <a:hlinkClick r:id="rId3"/>
            </a:endParaRPr>
          </a:p>
          <a:p>
            <a:pPr marL="0" indent="0">
              <a:buNone/>
            </a:pPr>
            <a:r>
              <a:rPr lang="en-GB" sz="1600" dirty="0">
                <a:hlinkClick r:id="rId3"/>
              </a:rPr>
              <a:t>https://www.sustainablejungle.com/sustainable-food/sustainable-food-systems</a:t>
            </a:r>
            <a:endParaRPr lang="en-GB" sz="1600" dirty="0"/>
          </a:p>
          <a:p>
            <a:pPr marL="0" indent="0">
              <a:buNone/>
            </a:pPr>
            <a:r>
              <a:rPr lang="en-GB" sz="1600" dirty="0">
                <a:hlinkClick r:id="rId4"/>
              </a:rPr>
              <a:t>https://www.fao.org/3/ca2079en/CA2079EN.pdf</a:t>
            </a:r>
            <a:endParaRPr lang="en-GB" sz="1600" dirty="0"/>
          </a:p>
          <a:p>
            <a:pPr marL="0" indent="0">
              <a:buNone/>
            </a:pPr>
            <a:r>
              <a:rPr lang="en-GB" sz="1600" dirty="0">
                <a:hlinkClick r:id="rId5"/>
              </a:rPr>
              <a:t>http://assets.wwf.org.uk/downloads/wwf_catering_full_report.pdf</a:t>
            </a:r>
            <a:endParaRPr lang="en-GB" sz="1600" dirty="0"/>
          </a:p>
          <a:p>
            <a:pPr marL="0" indent="0">
              <a:buNone/>
            </a:pPr>
            <a:endParaRPr lang="en-GB" sz="2000" dirty="0"/>
          </a:p>
          <a:p>
            <a:pPr marL="0" indent="0">
              <a:buNone/>
            </a:pPr>
            <a:endParaRPr lang="en-GB" sz="2000" dirty="0"/>
          </a:p>
        </p:txBody>
      </p:sp>
      <p:pic>
        <p:nvPicPr>
          <p:cNvPr id="4" name="Picture 3">
            <a:extLst>
              <a:ext uri="{FF2B5EF4-FFF2-40B4-BE49-F238E27FC236}">
                <a16:creationId xmlns:a16="http://schemas.microsoft.com/office/drawing/2014/main" id="{087EABBA-5BFB-5D93-8C57-0CD2D96D61D5}"/>
              </a:ext>
            </a:extLst>
          </p:cNvPr>
          <p:cNvPicPr>
            <a:picLocks noChangeAspect="1"/>
          </p:cNvPicPr>
          <p:nvPr/>
        </p:nvPicPr>
        <p:blipFill rotWithShape="1">
          <a:blip r:embed="rId6"/>
          <a:srcRect l="8571" r="7857"/>
          <a:stretch/>
        </p:blipFill>
        <p:spPr>
          <a:xfrm>
            <a:off x="322717" y="120790"/>
            <a:ext cx="1725106" cy="1548172"/>
          </a:xfrm>
          <a:prstGeom prst="rect">
            <a:avLst/>
          </a:prstGeom>
        </p:spPr>
      </p:pic>
      <p:pic>
        <p:nvPicPr>
          <p:cNvPr id="6" name="Picture 5">
            <a:extLst>
              <a:ext uri="{FF2B5EF4-FFF2-40B4-BE49-F238E27FC236}">
                <a16:creationId xmlns:a16="http://schemas.microsoft.com/office/drawing/2014/main" id="{D9A3EED8-AC43-005F-73B4-E7CD40B4D0A2}"/>
              </a:ext>
            </a:extLst>
          </p:cNvPr>
          <p:cNvPicPr>
            <a:picLocks noChangeAspect="1"/>
          </p:cNvPicPr>
          <p:nvPr/>
        </p:nvPicPr>
        <p:blipFill>
          <a:blip r:embed="rId7"/>
          <a:stretch>
            <a:fillRect/>
          </a:stretch>
        </p:blipFill>
        <p:spPr>
          <a:xfrm>
            <a:off x="7091469" y="260648"/>
            <a:ext cx="1855904" cy="1855904"/>
          </a:xfrm>
          <a:prstGeom prst="rect">
            <a:avLst/>
          </a:prstGeom>
        </p:spPr>
      </p:pic>
    </p:spTree>
    <p:extLst>
      <p:ext uri="{BB962C8B-B14F-4D97-AF65-F5344CB8AC3E}">
        <p14:creationId xmlns:p14="http://schemas.microsoft.com/office/powerpoint/2010/main" val="14327458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ADDAC-AE4C-A987-32E1-C09753981626}"/>
              </a:ext>
            </a:extLst>
          </p:cNvPr>
          <p:cNvSpPr>
            <a:spLocks noGrp="1"/>
          </p:cNvSpPr>
          <p:nvPr>
            <p:ph type="title"/>
          </p:nvPr>
        </p:nvSpPr>
        <p:spPr/>
        <p:txBody>
          <a:bodyPr/>
          <a:lstStyle/>
          <a:p>
            <a:r>
              <a:rPr lang="en-GB" dirty="0"/>
              <a:t>TRENDS</a:t>
            </a:r>
          </a:p>
        </p:txBody>
      </p:sp>
      <p:sp>
        <p:nvSpPr>
          <p:cNvPr id="3" name="Content Placeholder 2">
            <a:extLst>
              <a:ext uri="{FF2B5EF4-FFF2-40B4-BE49-F238E27FC236}">
                <a16:creationId xmlns:a16="http://schemas.microsoft.com/office/drawing/2014/main" id="{1A5E617E-5754-8470-B54A-564964C52E82}"/>
              </a:ext>
            </a:extLst>
          </p:cNvPr>
          <p:cNvSpPr>
            <a:spLocks noGrp="1"/>
          </p:cNvSpPr>
          <p:nvPr>
            <p:ph idx="1"/>
          </p:nvPr>
        </p:nvSpPr>
        <p:spPr/>
        <p:txBody>
          <a:bodyPr/>
          <a:lstStyle/>
          <a:p>
            <a:r>
              <a:rPr lang="en-GB" dirty="0">
                <a:hlinkClick r:id="rId2"/>
              </a:rPr>
              <a:t>Restaurant Sustainability Trends: Top 10 Trends of 2024 (chowbus.com)</a:t>
            </a:r>
            <a:endParaRPr lang="en-GB" dirty="0"/>
          </a:p>
          <a:p>
            <a:r>
              <a:rPr lang="en-GB" dirty="0">
                <a:hlinkClick r:id="rId3"/>
              </a:rPr>
              <a:t>Five sustainability trends for restaurants including carbon offsetting and carbon labelling (restaurantonline.co.uk)</a:t>
            </a:r>
            <a:endParaRPr lang="en-GB" dirty="0"/>
          </a:p>
          <a:p>
            <a:r>
              <a:rPr lang="en-GB" dirty="0">
                <a:hlinkClick r:id="rId4"/>
              </a:rPr>
              <a:t>https://thesra.org/news-insights/insights/8-key-sustainability-trends-for-restaurants-in-2024/#:~:text=As%20the%20year%20draws%20to%20a%20close,%20we%E2%80%99re%20looking%20ahead</a:t>
            </a:r>
            <a:endParaRPr lang="en-GB" dirty="0"/>
          </a:p>
          <a:p>
            <a:endParaRPr lang="en-GB" dirty="0"/>
          </a:p>
        </p:txBody>
      </p:sp>
    </p:spTree>
    <p:extLst>
      <p:ext uri="{BB962C8B-B14F-4D97-AF65-F5344CB8AC3E}">
        <p14:creationId xmlns:p14="http://schemas.microsoft.com/office/powerpoint/2010/main" val="26601418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01378-1924-5A99-B465-E813B77E02DB}"/>
              </a:ext>
            </a:extLst>
          </p:cNvPr>
          <p:cNvSpPr>
            <a:spLocks noGrp="1"/>
          </p:cNvSpPr>
          <p:nvPr>
            <p:ph type="title"/>
          </p:nvPr>
        </p:nvSpPr>
        <p:spPr>
          <a:xfrm>
            <a:off x="323528" y="260648"/>
            <a:ext cx="7471742" cy="1142009"/>
          </a:xfrm>
        </p:spPr>
        <p:txBody>
          <a:bodyPr/>
          <a:lstStyle/>
          <a:p>
            <a:r>
              <a:rPr lang="en-GB" dirty="0"/>
              <a:t>By next week, take a listen. What are your thoughts?</a:t>
            </a:r>
          </a:p>
        </p:txBody>
      </p:sp>
      <p:pic>
        <p:nvPicPr>
          <p:cNvPr id="4" name="Online Media 3" title="Arthur Potts Dawson: A vision for sustainable restaurants">
            <a:hlinkClick r:id="" action="ppaction://media"/>
            <a:extLst>
              <a:ext uri="{FF2B5EF4-FFF2-40B4-BE49-F238E27FC236}">
                <a16:creationId xmlns:a16="http://schemas.microsoft.com/office/drawing/2014/main" id="{2D6B254F-3567-F02B-B2CD-6EEB106C5A6D}"/>
              </a:ext>
            </a:extLst>
          </p:cNvPr>
          <p:cNvPicPr>
            <a:picLocks noGrp="1" noRot="1" noChangeAspect="1"/>
          </p:cNvPicPr>
          <p:nvPr>
            <p:ph idx="1"/>
            <a:videoFile r:link="rId1"/>
          </p:nvPr>
        </p:nvPicPr>
        <p:blipFill>
          <a:blip r:embed="rId4"/>
          <a:stretch>
            <a:fillRect/>
          </a:stretch>
        </p:blipFill>
        <p:spPr>
          <a:xfrm>
            <a:off x="327483" y="1318090"/>
            <a:ext cx="7471742" cy="4221820"/>
          </a:xfrm>
          <a:prstGeom prst="rect">
            <a:avLst/>
          </a:prstGeom>
        </p:spPr>
      </p:pic>
    </p:spTree>
    <p:extLst>
      <p:ext uri="{BB962C8B-B14F-4D97-AF65-F5344CB8AC3E}">
        <p14:creationId xmlns:p14="http://schemas.microsoft.com/office/powerpoint/2010/main" val="3672494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B0996-1FD7-584E-8576-72F0563E5AA1}"/>
              </a:ext>
            </a:extLst>
          </p:cNvPr>
          <p:cNvSpPr>
            <a:spLocks noGrp="1"/>
          </p:cNvSpPr>
          <p:nvPr>
            <p:ph type="title"/>
          </p:nvPr>
        </p:nvSpPr>
        <p:spPr/>
        <p:txBody>
          <a:bodyPr>
            <a:normAutofit/>
          </a:bodyPr>
          <a:lstStyle/>
          <a:p>
            <a:pPr algn="ctr"/>
            <a:r>
              <a:rPr lang="en-US" sz="4000"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D85962DA-FE29-3F48-BD99-3873EDDEB3AB}"/>
              </a:ext>
            </a:extLst>
          </p:cNvPr>
          <p:cNvSpPr>
            <a:spLocks noGrp="1"/>
          </p:cNvSpPr>
          <p:nvPr>
            <p:ph idx="1"/>
          </p:nvPr>
        </p:nvSpPr>
        <p:spPr/>
        <p:txBody>
          <a:bodyPr>
            <a:normAutofit/>
          </a:bodyPr>
          <a:lstStyle/>
          <a:p>
            <a:pPr marL="0" indent="0">
              <a:lnSpc>
                <a:spcPct val="80000"/>
              </a:lnSpc>
              <a:buClrTx/>
              <a:buNone/>
            </a:pPr>
            <a:endParaRPr lang="en-GB" sz="2400" dirty="0">
              <a:latin typeface="Arial" pitchFamily="34" charset="0"/>
              <a:cs typeface="Arial" pitchFamily="34" charset="0"/>
            </a:endParaRPr>
          </a:p>
          <a:p>
            <a:pPr>
              <a:lnSpc>
                <a:spcPct val="80000"/>
              </a:lnSpc>
              <a:buClrTx/>
            </a:pPr>
            <a:r>
              <a:rPr lang="en-GB" sz="2400" dirty="0">
                <a:latin typeface="Arial" pitchFamily="34" charset="0"/>
                <a:cs typeface="Arial" pitchFamily="34" charset="0"/>
              </a:rPr>
              <a:t>Rethinking our Food Systems: UN </a:t>
            </a:r>
          </a:p>
          <a:p>
            <a:pPr marL="0" indent="0">
              <a:lnSpc>
                <a:spcPct val="80000"/>
              </a:lnSpc>
              <a:buClrTx/>
              <a:buNone/>
            </a:pPr>
            <a:r>
              <a:rPr lang="en-GB" sz="2400" dirty="0">
                <a:latin typeface="Arial" pitchFamily="34" charset="0"/>
                <a:cs typeface="Arial" pitchFamily="34" charset="0"/>
                <a:hlinkClick r:id="rId3"/>
              </a:rPr>
              <a:t>https://doi.org/10.4060/cc6325en</a:t>
            </a:r>
            <a:endParaRPr lang="en-GB" sz="2400" dirty="0">
              <a:latin typeface="Arial" pitchFamily="34" charset="0"/>
              <a:cs typeface="Arial" pitchFamily="34" charset="0"/>
            </a:endParaRPr>
          </a:p>
          <a:p>
            <a:pPr marL="0" indent="0">
              <a:lnSpc>
                <a:spcPct val="80000"/>
              </a:lnSpc>
              <a:buClrTx/>
              <a:buNone/>
            </a:pPr>
            <a:endParaRPr lang="en-GB" sz="2400" dirty="0">
              <a:latin typeface="Arial" pitchFamily="34" charset="0"/>
              <a:cs typeface="Arial" pitchFamily="34" charset="0"/>
            </a:endParaRPr>
          </a:p>
          <a:p>
            <a:pPr>
              <a:lnSpc>
                <a:spcPct val="80000"/>
              </a:lnSpc>
              <a:buClrTx/>
            </a:pPr>
            <a:r>
              <a:rPr lang="en-GB" sz="2400" dirty="0">
                <a:latin typeface="Arial" pitchFamily="34" charset="0"/>
                <a:cs typeface="Arial" pitchFamily="34" charset="0"/>
              </a:rPr>
              <a:t>SustainableHospitalityAlliance.org</a:t>
            </a:r>
          </a:p>
          <a:p>
            <a:pPr marL="0" indent="0">
              <a:lnSpc>
                <a:spcPct val="80000"/>
              </a:lnSpc>
              <a:buClrTx/>
              <a:buNone/>
            </a:pPr>
            <a:r>
              <a:rPr lang="en-GB" sz="2400" dirty="0">
                <a:latin typeface="Arial" panose="020B0604020202020204" pitchFamily="34" charset="0"/>
                <a:cs typeface="Arial" panose="020B0604020202020204" pitchFamily="34" charset="0"/>
                <a:hlinkClick r:id="rId4"/>
              </a:rPr>
              <a:t>Sustainable Hospitality Alliance – Advancing responsibility</a:t>
            </a:r>
            <a:r>
              <a:rPr lang="en-GB" sz="2400" dirty="0">
                <a:latin typeface="Arial" panose="020B0604020202020204" pitchFamily="34" charset="0"/>
                <a:cs typeface="Arial" panose="020B0604020202020204" pitchFamily="34" charset="0"/>
              </a:rPr>
              <a:t> </a:t>
            </a:r>
          </a:p>
          <a:p>
            <a:pPr marL="0" indent="0">
              <a:lnSpc>
                <a:spcPct val="80000"/>
              </a:lnSpc>
              <a:buClrTx/>
              <a:buNone/>
            </a:pPr>
            <a:endParaRPr lang="en-GB" sz="2400" dirty="0">
              <a:latin typeface="Arial" panose="020B0604020202020204" pitchFamily="34" charset="0"/>
              <a:cs typeface="Arial" panose="020B0604020202020204" pitchFamily="34" charset="0"/>
            </a:endParaRPr>
          </a:p>
          <a:p>
            <a:pPr>
              <a:lnSpc>
                <a:spcPct val="80000"/>
              </a:lnSpc>
            </a:pPr>
            <a:r>
              <a:rPr lang="en-GB" sz="2400" dirty="0">
                <a:latin typeface="Arial" panose="020B0604020202020204" pitchFamily="34" charset="0"/>
                <a:cs typeface="Arial" panose="020B0604020202020204" pitchFamily="34" charset="0"/>
              </a:rPr>
              <a:t>Please also see links in the slides</a:t>
            </a:r>
          </a:p>
        </p:txBody>
      </p:sp>
    </p:spTree>
    <p:extLst>
      <p:ext uri="{BB962C8B-B14F-4D97-AF65-F5344CB8AC3E}">
        <p14:creationId xmlns:p14="http://schemas.microsoft.com/office/powerpoint/2010/main" val="3852757764"/>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 id="{FF45DBA2-CD6A-4650-B6C6-AB18B91BA115}" vid="{FBC77213-00C1-421F-A4DD-0DA82D01A76C}"/>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BB65FAC1E955B4A9FA799A57921B376" ma:contentTypeVersion="6" ma:contentTypeDescription="Create a new document." ma:contentTypeScope="" ma:versionID="d92b8fa03678255de7773a256c102bbc">
  <xsd:schema xmlns:xsd="http://www.w3.org/2001/XMLSchema" xmlns:xs="http://www.w3.org/2001/XMLSchema" xmlns:p="http://schemas.microsoft.com/office/2006/metadata/properties" xmlns:ns2="53dee7a5-4bb4-4d39-8e6b-0cf7ae7cfb67" xmlns:ns3="6b04df16-e266-45db-b562-cb152c97e6c3" targetNamespace="http://schemas.microsoft.com/office/2006/metadata/properties" ma:root="true" ma:fieldsID="36aefbea08a50622706bc6357935338c" ns2:_="" ns3:_="">
    <xsd:import namespace="53dee7a5-4bb4-4d39-8e6b-0cf7ae7cfb67"/>
    <xsd:import namespace="6b04df16-e266-45db-b562-cb152c97e6c3"/>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3dee7a5-4bb4-4d39-8e6b-0cf7ae7cfb6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b04df16-e266-45db-b562-cb152c97e6c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C3B6348-2BE4-41A7-8B67-729BD148A45D}">
  <ds:schemaRefs>
    <ds:schemaRef ds:uri="http://schemas.microsoft.com/sharepoint/v3/contenttype/forms"/>
  </ds:schemaRefs>
</ds:datastoreItem>
</file>

<file path=customXml/itemProps2.xml><?xml version="1.0" encoding="utf-8"?>
<ds:datastoreItem xmlns:ds="http://schemas.openxmlformats.org/officeDocument/2006/customXml" ds:itemID="{FEF428E2-93EE-4CB2-9FB9-A0796578BA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3dee7a5-4bb4-4d39-8e6b-0cf7ae7cfb67"/>
    <ds:schemaRef ds:uri="6b04df16-e266-45db-b562-cb152c97e6c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2B84042-1126-46E8-9059-B6ECAB2A4E5D}">
  <ds:schemaRefs>
    <ds:schemaRef ds:uri="http://purl.org/dc/dcmitype/"/>
    <ds:schemaRef ds:uri="6b04df16-e266-45db-b562-cb152c97e6c3"/>
    <ds:schemaRef ds:uri="http://www.w3.org/XML/1998/namespace"/>
    <ds:schemaRef ds:uri="http://schemas.microsoft.com/office/2006/documentManagement/types"/>
    <ds:schemaRef ds:uri="http://schemas.microsoft.com/office/infopath/2007/PartnerControls"/>
    <ds:schemaRef ds:uri="http://purl.org/dc/elements/1.1/"/>
    <ds:schemaRef ds:uri="http://schemas.openxmlformats.org/package/2006/metadata/core-properties"/>
    <ds:schemaRef ds:uri="53dee7a5-4bb4-4d39-8e6b-0cf7ae7cfb67"/>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29</TotalTime>
  <Words>2198</Words>
  <Application>Microsoft Office PowerPoint</Application>
  <PresentationFormat>On-screen Show (4:3)</PresentationFormat>
  <Paragraphs>224</Paragraphs>
  <Slides>32</Slides>
  <Notes>31</Notes>
  <HiddenSlides>0</HiddenSlides>
  <MMClips>5</MMClips>
  <ScaleCrop>false</ScaleCrop>
  <HeadingPairs>
    <vt:vector size="6" baseType="variant">
      <vt:variant>
        <vt:lpstr>Fonts Used</vt:lpstr>
      </vt:variant>
      <vt:variant>
        <vt:i4>9</vt:i4>
      </vt:variant>
      <vt:variant>
        <vt:lpstr>Theme</vt:lpstr>
      </vt:variant>
      <vt:variant>
        <vt:i4>6</vt:i4>
      </vt:variant>
      <vt:variant>
        <vt:lpstr>Slide Titles</vt:lpstr>
      </vt:variant>
      <vt:variant>
        <vt:i4>32</vt:i4>
      </vt:variant>
    </vt:vector>
  </HeadingPairs>
  <TitlesOfParts>
    <vt:vector size="47" baseType="lpstr">
      <vt:lpstr>inherit</vt:lpstr>
      <vt:lpstr>Myriad Pro</vt:lpstr>
      <vt:lpstr>NexusSans</vt:lpstr>
      <vt:lpstr>arial</vt:lpstr>
      <vt:lpstr>arial</vt:lpstr>
      <vt:lpstr>Calibri</vt:lpstr>
      <vt:lpstr>Calibri Light</vt:lpstr>
      <vt:lpstr>Franklin Gothic Book</vt:lpstr>
      <vt:lpstr>Wingdings</vt:lpstr>
      <vt:lpstr>Title Slide 1</vt:lpstr>
      <vt:lpstr>Text 1</vt:lpstr>
      <vt:lpstr>Sub Title 2</vt:lpstr>
      <vt:lpstr>Text Break / Info Slide 1</vt:lpstr>
      <vt:lpstr>Text Break Info Slide 2</vt:lpstr>
      <vt:lpstr>theme</vt:lpstr>
      <vt:lpstr>International Gastronomy Management  BMGM5000  Embedding Sustainability within Organisations  Jemma Smith j.smith@uwtsd.ac.uk</vt:lpstr>
      <vt:lpstr>PowerPoint Presentation</vt:lpstr>
      <vt:lpstr> Aims For Today</vt:lpstr>
      <vt:lpstr>Topics we’ll cover today:</vt:lpstr>
      <vt:lpstr>Module overview - Aims</vt:lpstr>
      <vt:lpstr>Module overview  – Learning Outcomes: </vt:lpstr>
      <vt:lpstr>Some themes/topics</vt:lpstr>
      <vt:lpstr>Module Handbook</vt:lpstr>
      <vt:lpstr>Assessment</vt:lpstr>
      <vt:lpstr>Academic Integrity</vt:lpstr>
      <vt:lpstr>Individual Activity</vt:lpstr>
      <vt:lpstr>PowerPoint Presentation</vt:lpstr>
      <vt:lpstr>Definitions of Sustainability </vt:lpstr>
      <vt:lpstr>High Profile…</vt:lpstr>
      <vt:lpstr>PowerPoint Presentation</vt:lpstr>
      <vt:lpstr>What’s all the fuss about?</vt:lpstr>
      <vt:lpstr>PowerPoint Presentation</vt:lpstr>
      <vt:lpstr>PowerPoint Presentation</vt:lpstr>
      <vt:lpstr>PowerPoint Presentation</vt:lpstr>
      <vt:lpstr>Definitions of  Sustainable Tourism</vt:lpstr>
      <vt:lpstr>Definitions of  Sustainable Gastronomy</vt:lpstr>
      <vt:lpstr>PowerPoint Presentation</vt:lpstr>
      <vt:lpstr>PowerPoint Presentation</vt:lpstr>
      <vt:lpstr>Class Activity</vt:lpstr>
      <vt:lpstr>The hospitality impact</vt:lpstr>
      <vt:lpstr>The hospitality impact</vt:lpstr>
      <vt:lpstr>The hospitality impact</vt:lpstr>
      <vt:lpstr>Factors</vt:lpstr>
      <vt:lpstr>Main Activity</vt:lpstr>
      <vt:lpstr>TRENDS</vt:lpstr>
      <vt:lpstr>By next week, take a listen. What are your thoughts?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Jemma Smith</cp:lastModifiedBy>
  <cp:revision>178</cp:revision>
  <cp:lastPrinted>2023-04-25T07:52:39Z</cp:lastPrinted>
  <dcterms:created xsi:type="dcterms:W3CDTF">2015-04-14T15:21:00Z</dcterms:created>
  <dcterms:modified xsi:type="dcterms:W3CDTF">2025-09-12T13:04:05Z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0x0101006BB65FAC1E955B4A9FA799A57921B376</vt:lpwstr>
  </property>
  <property fmtid="{D5CDD505-2E9C-101B-9397-08002B2CF9AE}" pid="3" name="KSOProductBuildVer">
    <vt:lpwstr>1033-10.2.0.7646</vt:lpwstr>
  </property>
</Properties>
</file>