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24">
          <p15:clr>
            <a:srgbClr val="A4A3A4"/>
          </p15:clr>
        </p15:guide>
        <p15:guide id="2" pos="403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F4A7F"/>
    <a:srgbClr val="2251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1380" y="24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BBD45-6045-412E-9507-B41AEB60E942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B8536-6B4A-4286-A7BA-E818DA5563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306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B8536-6B4A-4286-A7BA-E818DA5563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125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6"/>
            <a:ext cx="10881360" cy="205803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9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4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1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399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3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5669" y="3135948"/>
            <a:ext cx="7958772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67800" y="3135948"/>
            <a:ext cx="7958773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9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6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6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5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1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2009141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9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9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994959" y="537845"/>
            <a:ext cx="4031615" cy="114703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5668" y="537845"/>
            <a:ext cx="11885930" cy="114703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6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1"/>
            <a:ext cx="11521440" cy="6336348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3F33-33E6-4261-AF37-FF9C6FA58035}" type="datetimeFigureOut">
              <a:rPr lang="en-GB" smtClean="0"/>
              <a:t>04/05/2018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1"/>
            <a:ext cx="40538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6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736" y="2982596"/>
            <a:ext cx="10881360" cy="2058035"/>
          </a:xfrm>
        </p:spPr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90856" y="5440680"/>
            <a:ext cx="8961120" cy="24536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0CA504B-CF9E-4D1B-9E3D-44EFE05562E2}"/>
              </a:ext>
            </a:extLst>
          </p:cNvPr>
          <p:cNvSpPr/>
          <p:nvPr/>
        </p:nvSpPr>
        <p:spPr>
          <a:xfrm>
            <a:off x="0" y="0"/>
            <a:ext cx="12801600" cy="9601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3ED7C6B-B7AC-441A-9DDF-81F7AB0FD0BB}"/>
              </a:ext>
            </a:extLst>
          </p:cNvPr>
          <p:cNvSpPr/>
          <p:nvPr/>
        </p:nvSpPr>
        <p:spPr>
          <a:xfrm>
            <a:off x="69272" y="99059"/>
            <a:ext cx="12732327" cy="11831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4" descr="Image result for uwtsd logo">
            <a:extLst>
              <a:ext uri="{FF2B5EF4-FFF2-40B4-BE49-F238E27FC236}">
                <a16:creationId xmlns:a16="http://schemas.microsoft.com/office/drawing/2014/main" id="{77AA529F-D128-4E8F-9B9F-5CF9F3A632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4483" y="133593"/>
            <a:ext cx="2560541" cy="89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603661C-F408-4527-9CCC-BF17B4BB709D}"/>
              </a:ext>
            </a:extLst>
          </p:cNvPr>
          <p:cNvSpPr/>
          <p:nvPr/>
        </p:nvSpPr>
        <p:spPr>
          <a:xfrm>
            <a:off x="228600" y="2901575"/>
            <a:ext cx="2879179" cy="31231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344AE3-5D10-4B33-9408-20FED482B845}"/>
              </a:ext>
            </a:extLst>
          </p:cNvPr>
          <p:cNvSpPr/>
          <p:nvPr/>
        </p:nvSpPr>
        <p:spPr>
          <a:xfrm>
            <a:off x="229137" y="2901575"/>
            <a:ext cx="2878642" cy="27725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3FCCE6-37B6-40BC-8A38-38111DD30E87}"/>
              </a:ext>
            </a:extLst>
          </p:cNvPr>
          <p:cNvSpPr txBox="1"/>
          <p:nvPr/>
        </p:nvSpPr>
        <p:spPr>
          <a:xfrm>
            <a:off x="374080" y="2840277"/>
            <a:ext cx="25970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Aims and Objectives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ED1967-0017-4C5E-BA40-F69B58607AA2}"/>
              </a:ext>
            </a:extLst>
          </p:cNvPr>
          <p:cNvSpPr/>
          <p:nvPr/>
        </p:nvSpPr>
        <p:spPr>
          <a:xfrm>
            <a:off x="236047" y="6149505"/>
            <a:ext cx="2867890" cy="323162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A12486-AB11-4E73-9A7F-73E8880DD565}"/>
              </a:ext>
            </a:extLst>
          </p:cNvPr>
          <p:cNvSpPr/>
          <p:nvPr/>
        </p:nvSpPr>
        <p:spPr>
          <a:xfrm>
            <a:off x="257797" y="6165416"/>
            <a:ext cx="2846140" cy="298236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DDABA6-E7EE-4142-857C-9F0E4A79E36F}"/>
              </a:ext>
            </a:extLst>
          </p:cNvPr>
          <p:cNvSpPr txBox="1"/>
          <p:nvPr/>
        </p:nvSpPr>
        <p:spPr>
          <a:xfrm>
            <a:off x="231911" y="6168752"/>
            <a:ext cx="26924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Initial questionnaire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129EEE0-9E62-4264-9913-78153A21D242}"/>
              </a:ext>
            </a:extLst>
          </p:cNvPr>
          <p:cNvSpPr txBox="1"/>
          <p:nvPr/>
        </p:nvSpPr>
        <p:spPr>
          <a:xfrm>
            <a:off x="0" y="240912"/>
            <a:ext cx="98531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A Usability Study of Mobile Applications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698839-226C-4949-BEA0-42C14548D91B}"/>
              </a:ext>
            </a:extLst>
          </p:cNvPr>
          <p:cNvSpPr txBox="1"/>
          <p:nvPr/>
        </p:nvSpPr>
        <p:spPr>
          <a:xfrm>
            <a:off x="75210" y="882022"/>
            <a:ext cx="51119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By Leah Cahill P140092 BSC Web Development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6F8014A-EF4E-4A25-9CBA-E3C6D17CF571}"/>
              </a:ext>
            </a:extLst>
          </p:cNvPr>
          <p:cNvSpPr txBox="1"/>
          <p:nvPr/>
        </p:nvSpPr>
        <p:spPr>
          <a:xfrm>
            <a:off x="222425" y="3169049"/>
            <a:ext cx="2867890" cy="2862322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aim of this project is to evaluate usability of an existing app and to create a mobile application based upon feedback on how users find the usability. </a:t>
            </a:r>
            <a:br>
              <a:rPr lang="en-GB" sz="1200" dirty="0">
                <a:solidFill>
                  <a:schemeClr val="bg1"/>
                </a:solidFill>
              </a:rPr>
            </a:b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An objective of this project is to research and fully understand how the designers design with usability in mind.</a:t>
            </a:r>
            <a:br>
              <a:rPr lang="en-GB" sz="1200" dirty="0">
                <a:solidFill>
                  <a:schemeClr val="bg1"/>
                </a:solidFill>
              </a:rPr>
            </a:b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A second objective is to be successful in implementing an application using a hybrid mobile application framework. </a:t>
            </a:r>
            <a:br>
              <a:rPr lang="en-GB" sz="1200" dirty="0">
                <a:solidFill>
                  <a:schemeClr val="bg1"/>
                </a:solidFill>
              </a:rPr>
            </a:br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A third objective of this project is to receive feedback by questionnaires.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F17D851-F063-480B-B27D-A87A23F8A3B4}"/>
              </a:ext>
            </a:extLst>
          </p:cNvPr>
          <p:cNvSpPr txBox="1"/>
          <p:nvPr/>
        </p:nvSpPr>
        <p:spPr>
          <a:xfrm>
            <a:off x="6819384" y="7050196"/>
            <a:ext cx="268402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1"/>
              </a:solidFill>
            </a:endParaRPr>
          </a:p>
          <a:p>
            <a:pPr algn="ctr"/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8610BF4-D773-4E86-9D1E-617D5BC83074}"/>
              </a:ext>
            </a:extLst>
          </p:cNvPr>
          <p:cNvSpPr/>
          <p:nvPr/>
        </p:nvSpPr>
        <p:spPr>
          <a:xfrm>
            <a:off x="260471" y="1427435"/>
            <a:ext cx="2867639" cy="138613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B7BF6B3-2EB7-449B-8866-7ACF8F289412}"/>
              </a:ext>
            </a:extLst>
          </p:cNvPr>
          <p:cNvSpPr/>
          <p:nvPr/>
        </p:nvSpPr>
        <p:spPr>
          <a:xfrm>
            <a:off x="278379" y="1427436"/>
            <a:ext cx="2849982" cy="229965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F4EA68E-4837-4210-A418-D3A80A1A3C8B}"/>
              </a:ext>
            </a:extLst>
          </p:cNvPr>
          <p:cNvSpPr txBox="1"/>
          <p:nvPr/>
        </p:nvSpPr>
        <p:spPr>
          <a:xfrm>
            <a:off x="315938" y="1364002"/>
            <a:ext cx="25970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Abstract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DB43D77-738F-42AB-9F3C-AD5A97DFD1A7}"/>
              </a:ext>
            </a:extLst>
          </p:cNvPr>
          <p:cNvSpPr/>
          <p:nvPr/>
        </p:nvSpPr>
        <p:spPr>
          <a:xfrm>
            <a:off x="3304241" y="1425047"/>
            <a:ext cx="5823457" cy="7967898"/>
          </a:xfrm>
          <a:prstGeom prst="rect">
            <a:avLst/>
          </a:prstGeom>
          <a:solidFill>
            <a:srgbClr val="2251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67A81A2-C17A-4329-A16C-74121423C73D}"/>
              </a:ext>
            </a:extLst>
          </p:cNvPr>
          <p:cNvSpPr/>
          <p:nvPr/>
        </p:nvSpPr>
        <p:spPr>
          <a:xfrm>
            <a:off x="3306223" y="1419727"/>
            <a:ext cx="5821476" cy="273006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B02C7EC-6A96-4F3F-B0CD-F80B59727E89}"/>
              </a:ext>
            </a:extLst>
          </p:cNvPr>
          <p:cNvSpPr txBox="1"/>
          <p:nvPr/>
        </p:nvSpPr>
        <p:spPr>
          <a:xfrm>
            <a:off x="3237934" y="1382603"/>
            <a:ext cx="57128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Design and implementation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A8959B1-BD59-44DF-8A0C-DB2D8CEBF29A}"/>
              </a:ext>
            </a:extLst>
          </p:cNvPr>
          <p:cNvSpPr txBox="1"/>
          <p:nvPr/>
        </p:nvSpPr>
        <p:spPr>
          <a:xfrm>
            <a:off x="3283557" y="5137700"/>
            <a:ext cx="57809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Ionic framework is built upon Angular and Cordova and can be used to develop a cross platform mobile app using HTML, CSS and Typescript/JavaScript.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A combination of development methods have been used in this project such as feature driven development, by using a </a:t>
            </a:r>
            <a:r>
              <a:rPr lang="en-GB" sz="1200" dirty="0" err="1">
                <a:solidFill>
                  <a:schemeClr val="bg1"/>
                </a:solidFill>
              </a:rPr>
              <a:t>MoSCoW</a:t>
            </a:r>
            <a:r>
              <a:rPr lang="en-GB" sz="1200" dirty="0">
                <a:solidFill>
                  <a:schemeClr val="bg1"/>
                </a:solidFill>
              </a:rPr>
              <a:t> list to prioritise the development features implemented. An iterative design approach have been used for the UI.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B3D9695-EC1A-4041-B7A7-7B90EA2577AD}"/>
              </a:ext>
            </a:extLst>
          </p:cNvPr>
          <p:cNvSpPr/>
          <p:nvPr/>
        </p:nvSpPr>
        <p:spPr>
          <a:xfrm>
            <a:off x="9320941" y="1414770"/>
            <a:ext cx="3286772" cy="38703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A31C867-6954-41E1-AEA0-244F949F52B9}"/>
              </a:ext>
            </a:extLst>
          </p:cNvPr>
          <p:cNvSpPr/>
          <p:nvPr/>
        </p:nvSpPr>
        <p:spPr>
          <a:xfrm>
            <a:off x="9338849" y="1414770"/>
            <a:ext cx="3266248" cy="284984"/>
          </a:xfrm>
          <a:prstGeom prst="rect">
            <a:avLst/>
          </a:prstGeom>
          <a:solidFill>
            <a:srgbClr val="1F4A7F"/>
          </a:solidFill>
          <a:ln>
            <a:solidFill>
              <a:srgbClr val="2251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B1B547B4-6304-481C-A9EA-64598A0E07B6}"/>
              </a:ext>
            </a:extLst>
          </p:cNvPr>
          <p:cNvSpPr txBox="1"/>
          <p:nvPr/>
        </p:nvSpPr>
        <p:spPr>
          <a:xfrm>
            <a:off x="9455131" y="1385651"/>
            <a:ext cx="29763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Results from questionnaire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F50C22F-E017-4CFB-9A17-457CDE577EAD}"/>
              </a:ext>
            </a:extLst>
          </p:cNvPr>
          <p:cNvSpPr/>
          <p:nvPr/>
        </p:nvSpPr>
        <p:spPr>
          <a:xfrm>
            <a:off x="9318325" y="5342018"/>
            <a:ext cx="3286772" cy="40047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7CCE2247-025B-49A9-AA1D-DA63579410AA}"/>
              </a:ext>
            </a:extLst>
          </p:cNvPr>
          <p:cNvSpPr/>
          <p:nvPr/>
        </p:nvSpPr>
        <p:spPr>
          <a:xfrm>
            <a:off x="9340074" y="5357929"/>
            <a:ext cx="3261845" cy="307064"/>
          </a:xfrm>
          <a:prstGeom prst="rect">
            <a:avLst/>
          </a:prstGeom>
          <a:solidFill>
            <a:srgbClr val="1F4A7F"/>
          </a:solidFill>
          <a:ln>
            <a:solidFill>
              <a:srgbClr val="22518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F7A684C-00FA-44D4-83F3-A8FEB17F7E74}"/>
              </a:ext>
            </a:extLst>
          </p:cNvPr>
          <p:cNvSpPr txBox="1"/>
          <p:nvPr/>
        </p:nvSpPr>
        <p:spPr>
          <a:xfrm>
            <a:off x="9318325" y="5322804"/>
            <a:ext cx="3020272" cy="341660"/>
          </a:xfrm>
          <a:prstGeom prst="rect">
            <a:avLst/>
          </a:prstGeom>
          <a:solidFill>
            <a:srgbClr val="1F4A7F"/>
          </a:solidFill>
          <a:ln>
            <a:solidFill>
              <a:srgbClr val="22518A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42A20EE-6A71-40BD-872D-4FE50D4F55FC}"/>
              </a:ext>
            </a:extLst>
          </p:cNvPr>
          <p:cNvSpPr txBox="1"/>
          <p:nvPr/>
        </p:nvSpPr>
        <p:spPr>
          <a:xfrm>
            <a:off x="287309" y="6534016"/>
            <a:ext cx="196849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An SUS questionnaire was used for the usability evaluation method in this project. Users answer statements that range from strongly disagree (1) to strongly agree (5) .</a:t>
            </a:r>
          </a:p>
          <a:p>
            <a:r>
              <a:rPr lang="en-GB" sz="1200" dirty="0">
                <a:solidFill>
                  <a:schemeClr val="bg1"/>
                </a:solidFill>
              </a:rPr>
              <a:t>The  questionnaire was carried out on an existing app called Kitchen Bowl.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B48137F-565B-417A-9BD0-53D58AB61A98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910" y="6616802"/>
            <a:ext cx="939765" cy="165098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1B2F3D6A-8993-4A73-963F-94D3ABD3EB46}"/>
              </a:ext>
            </a:extLst>
          </p:cNvPr>
          <p:cNvSpPr txBox="1"/>
          <p:nvPr/>
        </p:nvSpPr>
        <p:spPr>
          <a:xfrm>
            <a:off x="274419" y="8377282"/>
            <a:ext cx="28529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users liked the layout and navigation but some did not understand the customised icon of “</a:t>
            </a:r>
            <a:r>
              <a:rPr lang="en-GB" sz="1200" dirty="0" err="1">
                <a:solidFill>
                  <a:schemeClr val="bg1"/>
                </a:solidFill>
              </a:rPr>
              <a:t>KlipIt</a:t>
            </a:r>
            <a:r>
              <a:rPr lang="en-GB" sz="1200" dirty="0">
                <a:solidFill>
                  <a:schemeClr val="bg1"/>
                </a:solidFill>
              </a:rPr>
              <a:t>”. Others did not like suggested content on the newsfeed.</a:t>
            </a:r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A23CA5D0-9308-4AAE-9B23-CF767743D453}"/>
              </a:ext>
            </a:extLst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73" r="73093" b="8948"/>
          <a:stretch/>
        </p:blipFill>
        <p:spPr bwMode="auto">
          <a:xfrm>
            <a:off x="5223378" y="6455906"/>
            <a:ext cx="1601882" cy="2737182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5EFF1401-CC18-4AF8-8F2D-AF8239CACD1C}"/>
              </a:ext>
            </a:extLst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36" r="73576" b="5419"/>
          <a:stretch/>
        </p:blipFill>
        <p:spPr bwMode="auto">
          <a:xfrm>
            <a:off x="3481215" y="6430384"/>
            <a:ext cx="1587265" cy="2762703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A7D6C6C9-ACD3-4903-8777-289DD506DC80}"/>
              </a:ext>
            </a:extLst>
          </p:cNvPr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50" t="12309" r="38630" b="10222"/>
          <a:stretch/>
        </p:blipFill>
        <p:spPr>
          <a:xfrm>
            <a:off x="7433195" y="1772472"/>
            <a:ext cx="1648097" cy="3164435"/>
          </a:xfrm>
          <a:prstGeom prst="rect">
            <a:avLst/>
          </a:prstGeom>
        </p:spPr>
      </p:pic>
      <p:sp>
        <p:nvSpPr>
          <p:cNvPr id="55" name="TextBox 54">
            <a:extLst>
              <a:ext uri="{FF2B5EF4-FFF2-40B4-BE49-F238E27FC236}">
                <a16:creationId xmlns:a16="http://schemas.microsoft.com/office/drawing/2014/main" id="{5D60F521-3B51-49F1-BEBF-C84F41F0CC51}"/>
              </a:ext>
            </a:extLst>
          </p:cNvPr>
          <p:cNvSpPr txBox="1"/>
          <p:nvPr/>
        </p:nvSpPr>
        <p:spPr>
          <a:xfrm>
            <a:off x="3363960" y="1780124"/>
            <a:ext cx="40692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chosen framework for this development project was Ionic 2, therefore the interface for this project have been created with Ionic components.</a:t>
            </a:r>
          </a:p>
          <a:p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The design strategy for this project was experimental design. The designs of the interfaces were decided by testing and retesting them against the usability guidelines identified in the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A789E8E1-C01D-4510-BAA1-7D385A3137C9}"/>
              </a:ext>
            </a:extLst>
          </p:cNvPr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91" t="10635" r="38011" b="31160"/>
          <a:stretch/>
        </p:blipFill>
        <p:spPr bwMode="auto">
          <a:xfrm>
            <a:off x="3481216" y="3147835"/>
            <a:ext cx="1335420" cy="18444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56D9D34D-C9D0-497E-950D-F174E14A4C3F}"/>
              </a:ext>
            </a:extLst>
          </p:cNvPr>
          <p:cNvSpPr txBox="1"/>
          <p:nvPr/>
        </p:nvSpPr>
        <p:spPr>
          <a:xfrm>
            <a:off x="6839757" y="6381475"/>
            <a:ext cx="230243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Ionic and Cordova provide a set of plugins which provide access to native device functionality. </a:t>
            </a:r>
            <a:br>
              <a:rPr lang="en-GB" sz="1200" dirty="0">
                <a:solidFill>
                  <a:schemeClr val="bg1"/>
                </a:solidFill>
              </a:rPr>
            </a:b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These plugins enable the app to use the native functionality of the device such as the camera for the “share” page of the app.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The ionic app was loaded onto a Samsung tablet for the questionnaire. </a:t>
            </a:r>
          </a:p>
          <a:p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6A3E54D6-437B-4660-826B-001B533BBE25}"/>
              </a:ext>
            </a:extLst>
          </p:cNvPr>
          <p:cNvSpPr txBox="1"/>
          <p:nvPr/>
        </p:nvSpPr>
        <p:spPr>
          <a:xfrm>
            <a:off x="9358711" y="1714613"/>
            <a:ext cx="32432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SUS score of the existing app was 54, the SUS Score of the Ionic app was 58. </a:t>
            </a:r>
          </a:p>
          <a:p>
            <a:r>
              <a:rPr lang="en-GB" sz="1200" dirty="0">
                <a:solidFill>
                  <a:schemeClr val="bg1"/>
                </a:solidFill>
              </a:rPr>
              <a:t>To measure the SUS scores: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anything below 51 means it fails the usability test. 68 is considered the average score and anything above 80.3 means  that the usability is really good [1].</a:t>
            </a:r>
            <a:br>
              <a:rPr lang="en-GB" sz="1200" dirty="0">
                <a:solidFill>
                  <a:schemeClr val="bg1"/>
                </a:solidFill>
              </a:rPr>
            </a:br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E49CA5D-AAE5-4A1B-8125-9B06503C014B}"/>
              </a:ext>
            </a:extLst>
          </p:cNvPr>
          <p:cNvSpPr txBox="1"/>
          <p:nvPr/>
        </p:nvSpPr>
        <p:spPr>
          <a:xfrm>
            <a:off x="9303828" y="5698004"/>
            <a:ext cx="3327155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Overall, an understanding of usability and how it is implemented have been achieved by the research for the literature review. The objectives have been met as a mobile app have been successfully implemented based upon feedback from the questionnaire done on an existing app.</a:t>
            </a:r>
            <a:br>
              <a:rPr lang="en-GB" sz="1200" dirty="0">
                <a:solidFill>
                  <a:schemeClr val="bg1"/>
                </a:solidFill>
              </a:rPr>
            </a:b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However, as the app scored 58, this shows that </a:t>
            </a:r>
          </a:p>
          <a:p>
            <a:r>
              <a:rPr lang="en-GB" sz="1200" dirty="0">
                <a:solidFill>
                  <a:schemeClr val="bg1"/>
                </a:solidFill>
              </a:rPr>
              <a:t>There are still areas for improvement regarding usability.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 Future work would focus upon the lowest scoring statement and the negative comments from the participants.</a:t>
            </a:r>
          </a:p>
        </p:txBody>
      </p:sp>
      <p:graphicFrame>
        <p:nvGraphicFramePr>
          <p:cNvPr id="65" name="Table 64">
            <a:extLst>
              <a:ext uri="{FF2B5EF4-FFF2-40B4-BE49-F238E27FC236}">
                <a16:creationId xmlns:a16="http://schemas.microsoft.com/office/drawing/2014/main" id="{1C62F9D5-7927-4AC4-A013-CC3458EA06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223365"/>
              </p:ext>
            </p:extLst>
          </p:nvPr>
        </p:nvGraphicFramePr>
        <p:xfrm>
          <a:off x="9359950" y="8414915"/>
          <a:ext cx="3203522" cy="8990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03522">
                  <a:extLst>
                    <a:ext uri="{9D8B030D-6E8A-4147-A177-3AD203B41FA5}">
                      <a16:colId xmlns:a16="http://schemas.microsoft.com/office/drawing/2014/main" val="286821893"/>
                    </a:ext>
                  </a:extLst>
                </a:gridCol>
              </a:tblGrid>
              <a:tr h="8990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 b="0" dirty="0">
                          <a:effectLst/>
                        </a:rPr>
                        <a:t>Reference</a:t>
                      </a:r>
                      <a:br>
                        <a:rPr lang="en-GB" sz="800" b="0" dirty="0">
                          <a:effectLst/>
                        </a:rPr>
                      </a:br>
                      <a:r>
                        <a:rPr lang="en-GB" sz="800" b="0" dirty="0">
                          <a:effectLst/>
                        </a:rPr>
                        <a:t>[1] N. Thomas, “How To Use The System Usability Scale (SUS) To Evaluate The Usability Of Your Website,” Usability Geek, 13 July 2015. [Online]. Available: https://usabilitygeek.com/how-to-use-the-system-usability-scale-sus-to-evaluate-the-usability-of-your-website/. [Accessed 20 November 2017].</a:t>
                      </a:r>
                      <a:endParaRPr lang="en-GB" sz="8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373617985"/>
                  </a:ext>
                </a:extLst>
              </a:tr>
            </a:tbl>
          </a:graphicData>
        </a:graphic>
      </p:graphicFrame>
      <p:sp>
        <p:nvSpPr>
          <p:cNvPr id="66" name="TextBox 65">
            <a:extLst>
              <a:ext uri="{FF2B5EF4-FFF2-40B4-BE49-F238E27FC236}">
                <a16:creationId xmlns:a16="http://schemas.microsoft.com/office/drawing/2014/main" id="{EBC9C207-873D-46C7-B1F7-217855DA4A9F}"/>
              </a:ext>
            </a:extLst>
          </p:cNvPr>
          <p:cNvSpPr txBox="1"/>
          <p:nvPr/>
        </p:nvSpPr>
        <p:spPr>
          <a:xfrm>
            <a:off x="4816624" y="3208873"/>
            <a:ext cx="26107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The designs were created using visual studios and the screenshots are taken when running it in the browser on an LG device.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8A1946C2-410C-4ACE-A8C1-72E30DCCB489}"/>
              </a:ext>
            </a:extLst>
          </p:cNvPr>
          <p:cNvSpPr/>
          <p:nvPr/>
        </p:nvSpPr>
        <p:spPr>
          <a:xfrm>
            <a:off x="4838660" y="3071862"/>
            <a:ext cx="259453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literature review.   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32CFF64-C92C-4E95-9F47-CE431F423228}"/>
              </a:ext>
            </a:extLst>
          </p:cNvPr>
          <p:cNvSpPr txBox="1"/>
          <p:nvPr/>
        </p:nvSpPr>
        <p:spPr>
          <a:xfrm>
            <a:off x="240543" y="1638280"/>
            <a:ext cx="28786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usability of an existing app is evaluated through a questionnaire. A new app, using a hybrid mobile application framework have been designed and developed upon the results. The questionnaire will then be carried out on the implemented app.</a:t>
            </a:r>
          </a:p>
        </p:txBody>
      </p:sp>
      <p:pic>
        <p:nvPicPr>
          <p:cNvPr id="70" name="Picture 69" descr="C:\Users\p140092\AppData\Local\Microsoft\Windows\INetCache\Content.Word\20180316_105738254_iOS.JPG">
            <a:extLst>
              <a:ext uri="{FF2B5EF4-FFF2-40B4-BE49-F238E27FC236}">
                <a16:creationId xmlns:a16="http://schemas.microsoft.com/office/drawing/2014/main" id="{5BE70CD0-DE26-4B41-B2CA-53CEB0A0DAA5}"/>
              </a:ext>
            </a:extLst>
          </p:cNvPr>
          <p:cNvPicPr/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5" t="7143"/>
          <a:stretch/>
        </p:blipFill>
        <p:spPr bwMode="auto">
          <a:xfrm rot="5400000">
            <a:off x="11266622" y="3802474"/>
            <a:ext cx="1431851" cy="101468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BE09DAEC-5DE5-49C1-928F-07CF6B3B314A}"/>
              </a:ext>
            </a:extLst>
          </p:cNvPr>
          <p:cNvSpPr/>
          <p:nvPr/>
        </p:nvSpPr>
        <p:spPr>
          <a:xfrm>
            <a:off x="9358384" y="3084887"/>
            <a:ext cx="21826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positive points of the developed app was that the layout was clear and the users liked the simplicity of the newsfeed.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A negative point is that the recipes page could have had more content overall,  and a user also commented that they did not like they layout of the share page.</a:t>
            </a:r>
          </a:p>
        </p:txBody>
      </p:sp>
    </p:spTree>
    <p:extLst>
      <p:ext uri="{BB962C8B-B14F-4D97-AF65-F5344CB8AC3E}">
        <p14:creationId xmlns:p14="http://schemas.microsoft.com/office/powerpoint/2010/main" val="13737243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383</Words>
  <Application>Microsoft Office PowerPoint</Application>
  <PresentationFormat>A3 Paper (297x420 mm)</PresentationFormat>
  <Paragraphs>32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Times New Roman</vt:lpstr>
      <vt:lpstr>Office Theme</vt:lpstr>
      <vt:lpstr>5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Nik Whitehead</dc:creator>
  <cp:lastModifiedBy>Leah Cahill (P140092)</cp:lastModifiedBy>
  <cp:revision>34</cp:revision>
  <dcterms:created xsi:type="dcterms:W3CDTF">2014-10-01T08:15:24Z</dcterms:created>
  <dcterms:modified xsi:type="dcterms:W3CDTF">2018-05-04T13:28:30Z</dcterms:modified>
</cp:coreProperties>
</file>