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57"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7"/>
    <p:restoredTop sz="94675"/>
  </p:normalViewPr>
  <p:slideViewPr>
    <p:cSldViewPr snapToGrid="0">
      <p:cViewPr varScale="1">
        <p:scale>
          <a:sx n="96" d="100"/>
          <a:sy n="96" d="100"/>
        </p:scale>
        <p:origin x="200" y="6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FD8FD2-0B04-4DCC-AA09-1D963739F0D3}"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ED329B12-B86D-460B-836B-134BB9F740BA}">
      <dgm:prSet/>
      <dgm:spPr/>
      <dgm:t>
        <a:bodyPr/>
        <a:lstStyle/>
        <a:p>
          <a:r>
            <a:rPr lang="en-GB"/>
            <a:t>Technological leadership – investing into research for development, memorable aircraft Boeing (747).</a:t>
          </a:r>
          <a:endParaRPr lang="en-US"/>
        </a:p>
      </dgm:t>
    </dgm:pt>
    <dgm:pt modelId="{E6B16488-087D-44EE-8F57-EC4E57EC4068}" type="parTrans" cxnId="{B96F3CDA-B041-402E-89A0-10293CD70E8B}">
      <dgm:prSet/>
      <dgm:spPr/>
      <dgm:t>
        <a:bodyPr/>
        <a:lstStyle/>
        <a:p>
          <a:endParaRPr lang="en-US"/>
        </a:p>
      </dgm:t>
    </dgm:pt>
    <dgm:pt modelId="{04894EB3-B807-4E12-A67F-7C8CBBC500E7}" type="sibTrans" cxnId="{B96F3CDA-B041-402E-89A0-10293CD70E8B}">
      <dgm:prSet/>
      <dgm:spPr/>
      <dgm:t>
        <a:bodyPr/>
        <a:lstStyle/>
        <a:p>
          <a:endParaRPr lang="en-US"/>
        </a:p>
      </dgm:t>
    </dgm:pt>
    <dgm:pt modelId="{35C4CE42-678A-4E9D-AC0F-CC95F4C01678}">
      <dgm:prSet/>
      <dgm:spPr/>
      <dgm:t>
        <a:bodyPr/>
        <a:lstStyle/>
        <a:p>
          <a:r>
            <a:rPr lang="en-GB"/>
            <a:t>Presence in global market - operations spread across numerous continents allowing the company to keep track of the ever changing economical and technological changes.</a:t>
          </a:r>
          <a:endParaRPr lang="en-US"/>
        </a:p>
      </dgm:t>
    </dgm:pt>
    <dgm:pt modelId="{F4948DAE-7492-4810-B12B-21827E5E84E4}" type="parTrans" cxnId="{D756C4AC-80B1-4ED4-970E-905C535A895C}">
      <dgm:prSet/>
      <dgm:spPr/>
      <dgm:t>
        <a:bodyPr/>
        <a:lstStyle/>
        <a:p>
          <a:endParaRPr lang="en-US"/>
        </a:p>
      </dgm:t>
    </dgm:pt>
    <dgm:pt modelId="{CB423352-A68F-4CA0-B8D1-649A979264BA}" type="sibTrans" cxnId="{D756C4AC-80B1-4ED4-970E-905C535A895C}">
      <dgm:prSet/>
      <dgm:spPr/>
      <dgm:t>
        <a:bodyPr/>
        <a:lstStyle/>
        <a:p>
          <a:endParaRPr lang="en-US"/>
        </a:p>
      </dgm:t>
    </dgm:pt>
    <dgm:pt modelId="{029C886F-BAB3-4D5F-BFC2-373B7D79DAB5}">
      <dgm:prSet/>
      <dgm:spPr/>
      <dgm:t>
        <a:bodyPr/>
        <a:lstStyle/>
        <a:p>
          <a:r>
            <a:rPr lang="en-GB"/>
            <a:t>Risk management procedures and reputation damage after grounding of 737 planes.</a:t>
          </a:r>
          <a:endParaRPr lang="en-US"/>
        </a:p>
      </dgm:t>
    </dgm:pt>
    <dgm:pt modelId="{4BB96F27-3B18-4753-AC36-8886C8C1D4F9}" type="parTrans" cxnId="{29DDF35B-31F4-4A8E-A797-6E4F221E1E83}">
      <dgm:prSet/>
      <dgm:spPr/>
      <dgm:t>
        <a:bodyPr/>
        <a:lstStyle/>
        <a:p>
          <a:endParaRPr lang="en-US"/>
        </a:p>
      </dgm:t>
    </dgm:pt>
    <dgm:pt modelId="{9E544EB7-E050-462A-95D9-6E5B24AEE9A5}" type="sibTrans" cxnId="{29DDF35B-31F4-4A8E-A797-6E4F221E1E83}">
      <dgm:prSet/>
      <dgm:spPr/>
      <dgm:t>
        <a:bodyPr/>
        <a:lstStyle/>
        <a:p>
          <a:endParaRPr lang="en-US"/>
        </a:p>
      </dgm:t>
    </dgm:pt>
    <dgm:pt modelId="{45372139-E999-458F-928D-D5BA368BD55F}">
      <dgm:prSet/>
      <dgm:spPr/>
      <dgm:t>
        <a:bodyPr/>
        <a:lstStyle/>
        <a:p>
          <a:r>
            <a:rPr lang="en-GB"/>
            <a:t>Supply chain risk – quality control and shortage of components have prevented the company to meet customer demand in terms of their time manufacturing and supply management.</a:t>
          </a:r>
          <a:endParaRPr lang="en-US"/>
        </a:p>
      </dgm:t>
    </dgm:pt>
    <dgm:pt modelId="{F4368967-C71F-442C-B352-F016C10DB150}" type="parTrans" cxnId="{CDD9FFCD-2193-4AC0-833E-D3E67816DFED}">
      <dgm:prSet/>
      <dgm:spPr/>
      <dgm:t>
        <a:bodyPr/>
        <a:lstStyle/>
        <a:p>
          <a:endParaRPr lang="en-US"/>
        </a:p>
      </dgm:t>
    </dgm:pt>
    <dgm:pt modelId="{0F27C851-003D-40F0-A3FE-486B9C01B4A3}" type="sibTrans" cxnId="{CDD9FFCD-2193-4AC0-833E-D3E67816DFED}">
      <dgm:prSet/>
      <dgm:spPr/>
      <dgm:t>
        <a:bodyPr/>
        <a:lstStyle/>
        <a:p>
          <a:endParaRPr lang="en-US"/>
        </a:p>
      </dgm:t>
    </dgm:pt>
    <dgm:pt modelId="{7B949666-725A-844D-AFE9-43355A51E8E2}" type="pres">
      <dgm:prSet presAssocID="{6EFD8FD2-0B04-4DCC-AA09-1D963739F0D3}" presName="outerComposite" presStyleCnt="0">
        <dgm:presLayoutVars>
          <dgm:chMax val="5"/>
          <dgm:dir/>
          <dgm:resizeHandles val="exact"/>
        </dgm:presLayoutVars>
      </dgm:prSet>
      <dgm:spPr/>
    </dgm:pt>
    <dgm:pt modelId="{DBA92E07-E1E6-064C-BC3B-C183F98E79AF}" type="pres">
      <dgm:prSet presAssocID="{6EFD8FD2-0B04-4DCC-AA09-1D963739F0D3}" presName="dummyMaxCanvas" presStyleCnt="0">
        <dgm:presLayoutVars/>
      </dgm:prSet>
      <dgm:spPr/>
    </dgm:pt>
    <dgm:pt modelId="{08109D4F-08FE-2243-881F-15C36B6190FF}" type="pres">
      <dgm:prSet presAssocID="{6EFD8FD2-0B04-4DCC-AA09-1D963739F0D3}" presName="FourNodes_1" presStyleLbl="node1" presStyleIdx="0" presStyleCnt="4">
        <dgm:presLayoutVars>
          <dgm:bulletEnabled val="1"/>
        </dgm:presLayoutVars>
      </dgm:prSet>
      <dgm:spPr/>
    </dgm:pt>
    <dgm:pt modelId="{D6A3D9EB-F118-CA40-B28A-B866B9153B69}" type="pres">
      <dgm:prSet presAssocID="{6EFD8FD2-0B04-4DCC-AA09-1D963739F0D3}" presName="FourNodes_2" presStyleLbl="node1" presStyleIdx="1" presStyleCnt="4">
        <dgm:presLayoutVars>
          <dgm:bulletEnabled val="1"/>
        </dgm:presLayoutVars>
      </dgm:prSet>
      <dgm:spPr/>
    </dgm:pt>
    <dgm:pt modelId="{2D16E1E1-7B8F-0648-A0E6-E41A0DDE458E}" type="pres">
      <dgm:prSet presAssocID="{6EFD8FD2-0B04-4DCC-AA09-1D963739F0D3}" presName="FourNodes_3" presStyleLbl="node1" presStyleIdx="2" presStyleCnt="4">
        <dgm:presLayoutVars>
          <dgm:bulletEnabled val="1"/>
        </dgm:presLayoutVars>
      </dgm:prSet>
      <dgm:spPr/>
    </dgm:pt>
    <dgm:pt modelId="{F91E9060-7077-D743-AF69-B36EFC94AFD6}" type="pres">
      <dgm:prSet presAssocID="{6EFD8FD2-0B04-4DCC-AA09-1D963739F0D3}" presName="FourNodes_4" presStyleLbl="node1" presStyleIdx="3" presStyleCnt="4">
        <dgm:presLayoutVars>
          <dgm:bulletEnabled val="1"/>
        </dgm:presLayoutVars>
      </dgm:prSet>
      <dgm:spPr/>
    </dgm:pt>
    <dgm:pt modelId="{F7DA10D2-8DCA-BC4B-9665-27060C83E6BE}" type="pres">
      <dgm:prSet presAssocID="{6EFD8FD2-0B04-4DCC-AA09-1D963739F0D3}" presName="FourConn_1-2" presStyleLbl="fgAccFollowNode1" presStyleIdx="0" presStyleCnt="3">
        <dgm:presLayoutVars>
          <dgm:bulletEnabled val="1"/>
        </dgm:presLayoutVars>
      </dgm:prSet>
      <dgm:spPr/>
    </dgm:pt>
    <dgm:pt modelId="{6E6AF15D-AEBE-044D-A346-9D93C921183F}" type="pres">
      <dgm:prSet presAssocID="{6EFD8FD2-0B04-4DCC-AA09-1D963739F0D3}" presName="FourConn_2-3" presStyleLbl="fgAccFollowNode1" presStyleIdx="1" presStyleCnt="3">
        <dgm:presLayoutVars>
          <dgm:bulletEnabled val="1"/>
        </dgm:presLayoutVars>
      </dgm:prSet>
      <dgm:spPr/>
    </dgm:pt>
    <dgm:pt modelId="{CFD30285-CBA9-5246-9F1D-BEB7299E03C9}" type="pres">
      <dgm:prSet presAssocID="{6EFD8FD2-0B04-4DCC-AA09-1D963739F0D3}" presName="FourConn_3-4" presStyleLbl="fgAccFollowNode1" presStyleIdx="2" presStyleCnt="3">
        <dgm:presLayoutVars>
          <dgm:bulletEnabled val="1"/>
        </dgm:presLayoutVars>
      </dgm:prSet>
      <dgm:spPr/>
    </dgm:pt>
    <dgm:pt modelId="{BC6DC709-7771-8146-B712-CCE881699E28}" type="pres">
      <dgm:prSet presAssocID="{6EFD8FD2-0B04-4DCC-AA09-1D963739F0D3}" presName="FourNodes_1_text" presStyleLbl="node1" presStyleIdx="3" presStyleCnt="4">
        <dgm:presLayoutVars>
          <dgm:bulletEnabled val="1"/>
        </dgm:presLayoutVars>
      </dgm:prSet>
      <dgm:spPr/>
    </dgm:pt>
    <dgm:pt modelId="{EB4256F9-247A-7E44-B07F-AF7EC9DEC50B}" type="pres">
      <dgm:prSet presAssocID="{6EFD8FD2-0B04-4DCC-AA09-1D963739F0D3}" presName="FourNodes_2_text" presStyleLbl="node1" presStyleIdx="3" presStyleCnt="4">
        <dgm:presLayoutVars>
          <dgm:bulletEnabled val="1"/>
        </dgm:presLayoutVars>
      </dgm:prSet>
      <dgm:spPr/>
    </dgm:pt>
    <dgm:pt modelId="{AEE7F482-562A-3A4B-B370-8F2BDC296885}" type="pres">
      <dgm:prSet presAssocID="{6EFD8FD2-0B04-4DCC-AA09-1D963739F0D3}" presName="FourNodes_3_text" presStyleLbl="node1" presStyleIdx="3" presStyleCnt="4">
        <dgm:presLayoutVars>
          <dgm:bulletEnabled val="1"/>
        </dgm:presLayoutVars>
      </dgm:prSet>
      <dgm:spPr/>
    </dgm:pt>
    <dgm:pt modelId="{08B63E69-6504-F74C-8545-19FD0861FAE7}" type="pres">
      <dgm:prSet presAssocID="{6EFD8FD2-0B04-4DCC-AA09-1D963739F0D3}" presName="FourNodes_4_text" presStyleLbl="node1" presStyleIdx="3" presStyleCnt="4">
        <dgm:presLayoutVars>
          <dgm:bulletEnabled val="1"/>
        </dgm:presLayoutVars>
      </dgm:prSet>
      <dgm:spPr/>
    </dgm:pt>
  </dgm:ptLst>
  <dgm:cxnLst>
    <dgm:cxn modelId="{34613E1E-A01F-F94F-9D5E-A331633BFC6A}" type="presOf" srcId="{ED329B12-B86D-460B-836B-134BB9F740BA}" destId="{BC6DC709-7771-8146-B712-CCE881699E28}" srcOrd="1" destOrd="0" presId="urn:microsoft.com/office/officeart/2005/8/layout/vProcess5"/>
    <dgm:cxn modelId="{92D4E237-A1B8-6D45-8115-0C45E382BF3B}" type="presOf" srcId="{029C886F-BAB3-4D5F-BFC2-373B7D79DAB5}" destId="{AEE7F482-562A-3A4B-B370-8F2BDC296885}" srcOrd="1" destOrd="0" presId="urn:microsoft.com/office/officeart/2005/8/layout/vProcess5"/>
    <dgm:cxn modelId="{066C063A-36ED-F54D-95E1-36B6EA0BEF2C}" type="presOf" srcId="{029C886F-BAB3-4D5F-BFC2-373B7D79DAB5}" destId="{2D16E1E1-7B8F-0648-A0E6-E41A0DDE458E}" srcOrd="0" destOrd="0" presId="urn:microsoft.com/office/officeart/2005/8/layout/vProcess5"/>
    <dgm:cxn modelId="{29DDF35B-31F4-4A8E-A797-6E4F221E1E83}" srcId="{6EFD8FD2-0B04-4DCC-AA09-1D963739F0D3}" destId="{029C886F-BAB3-4D5F-BFC2-373B7D79DAB5}" srcOrd="2" destOrd="0" parTransId="{4BB96F27-3B18-4753-AC36-8886C8C1D4F9}" sibTransId="{9E544EB7-E050-462A-95D9-6E5B24AEE9A5}"/>
    <dgm:cxn modelId="{D6A6D066-860D-5949-BAA8-DCA764EC8C19}" type="presOf" srcId="{04894EB3-B807-4E12-A67F-7C8CBBC500E7}" destId="{F7DA10D2-8DCA-BC4B-9665-27060C83E6BE}" srcOrd="0" destOrd="0" presId="urn:microsoft.com/office/officeart/2005/8/layout/vProcess5"/>
    <dgm:cxn modelId="{DAF9CD6B-ACF9-C649-B335-08E3C03B9E3A}" type="presOf" srcId="{45372139-E999-458F-928D-D5BA368BD55F}" destId="{F91E9060-7077-D743-AF69-B36EFC94AFD6}" srcOrd="0" destOrd="0" presId="urn:microsoft.com/office/officeart/2005/8/layout/vProcess5"/>
    <dgm:cxn modelId="{0F674472-2A71-184C-AF5F-E337BAA297C9}" type="presOf" srcId="{CB423352-A68F-4CA0-B8D1-649A979264BA}" destId="{6E6AF15D-AEBE-044D-A346-9D93C921183F}" srcOrd="0" destOrd="0" presId="urn:microsoft.com/office/officeart/2005/8/layout/vProcess5"/>
    <dgm:cxn modelId="{E119C78C-1800-2946-B22F-E9785E58468D}" type="presOf" srcId="{9E544EB7-E050-462A-95D9-6E5B24AEE9A5}" destId="{CFD30285-CBA9-5246-9F1D-BEB7299E03C9}" srcOrd="0" destOrd="0" presId="urn:microsoft.com/office/officeart/2005/8/layout/vProcess5"/>
    <dgm:cxn modelId="{D756C4AC-80B1-4ED4-970E-905C535A895C}" srcId="{6EFD8FD2-0B04-4DCC-AA09-1D963739F0D3}" destId="{35C4CE42-678A-4E9D-AC0F-CC95F4C01678}" srcOrd="1" destOrd="0" parTransId="{F4948DAE-7492-4810-B12B-21827E5E84E4}" sibTransId="{CB423352-A68F-4CA0-B8D1-649A979264BA}"/>
    <dgm:cxn modelId="{2825E1C3-5C00-454B-BFED-EA3018B8382E}" type="presOf" srcId="{ED329B12-B86D-460B-836B-134BB9F740BA}" destId="{08109D4F-08FE-2243-881F-15C36B6190FF}" srcOrd="0" destOrd="0" presId="urn:microsoft.com/office/officeart/2005/8/layout/vProcess5"/>
    <dgm:cxn modelId="{D15408C7-8BEB-9743-AA67-C4C11EE474F9}" type="presOf" srcId="{35C4CE42-678A-4E9D-AC0F-CC95F4C01678}" destId="{EB4256F9-247A-7E44-B07F-AF7EC9DEC50B}" srcOrd="1" destOrd="0" presId="urn:microsoft.com/office/officeart/2005/8/layout/vProcess5"/>
    <dgm:cxn modelId="{29A363C7-CE57-794A-BF28-801D2F1FA473}" type="presOf" srcId="{35C4CE42-678A-4E9D-AC0F-CC95F4C01678}" destId="{D6A3D9EB-F118-CA40-B28A-B866B9153B69}" srcOrd="0" destOrd="0" presId="urn:microsoft.com/office/officeart/2005/8/layout/vProcess5"/>
    <dgm:cxn modelId="{CDD9FFCD-2193-4AC0-833E-D3E67816DFED}" srcId="{6EFD8FD2-0B04-4DCC-AA09-1D963739F0D3}" destId="{45372139-E999-458F-928D-D5BA368BD55F}" srcOrd="3" destOrd="0" parTransId="{F4368967-C71F-442C-B352-F016C10DB150}" sibTransId="{0F27C851-003D-40F0-A3FE-486B9C01B4A3}"/>
    <dgm:cxn modelId="{71739BD0-9690-2D4C-878F-E7BCF5DF966B}" type="presOf" srcId="{6EFD8FD2-0B04-4DCC-AA09-1D963739F0D3}" destId="{7B949666-725A-844D-AFE9-43355A51E8E2}" srcOrd="0" destOrd="0" presId="urn:microsoft.com/office/officeart/2005/8/layout/vProcess5"/>
    <dgm:cxn modelId="{6A69E6D9-2FFC-B243-8E5A-034704D292B2}" type="presOf" srcId="{45372139-E999-458F-928D-D5BA368BD55F}" destId="{08B63E69-6504-F74C-8545-19FD0861FAE7}" srcOrd="1" destOrd="0" presId="urn:microsoft.com/office/officeart/2005/8/layout/vProcess5"/>
    <dgm:cxn modelId="{B96F3CDA-B041-402E-89A0-10293CD70E8B}" srcId="{6EFD8FD2-0B04-4DCC-AA09-1D963739F0D3}" destId="{ED329B12-B86D-460B-836B-134BB9F740BA}" srcOrd="0" destOrd="0" parTransId="{E6B16488-087D-44EE-8F57-EC4E57EC4068}" sibTransId="{04894EB3-B807-4E12-A67F-7C8CBBC500E7}"/>
    <dgm:cxn modelId="{0949527F-F3E6-2E4C-9DEE-4B31E7657C12}" type="presParOf" srcId="{7B949666-725A-844D-AFE9-43355A51E8E2}" destId="{DBA92E07-E1E6-064C-BC3B-C183F98E79AF}" srcOrd="0" destOrd="0" presId="urn:microsoft.com/office/officeart/2005/8/layout/vProcess5"/>
    <dgm:cxn modelId="{9D24AE07-C75D-4E47-882D-78AC0543458D}" type="presParOf" srcId="{7B949666-725A-844D-AFE9-43355A51E8E2}" destId="{08109D4F-08FE-2243-881F-15C36B6190FF}" srcOrd="1" destOrd="0" presId="urn:microsoft.com/office/officeart/2005/8/layout/vProcess5"/>
    <dgm:cxn modelId="{46F5CDB8-D9AA-6040-B988-A7BE4FFA7C22}" type="presParOf" srcId="{7B949666-725A-844D-AFE9-43355A51E8E2}" destId="{D6A3D9EB-F118-CA40-B28A-B866B9153B69}" srcOrd="2" destOrd="0" presId="urn:microsoft.com/office/officeart/2005/8/layout/vProcess5"/>
    <dgm:cxn modelId="{5482F9F8-9C7C-7448-A054-006C3831F517}" type="presParOf" srcId="{7B949666-725A-844D-AFE9-43355A51E8E2}" destId="{2D16E1E1-7B8F-0648-A0E6-E41A0DDE458E}" srcOrd="3" destOrd="0" presId="urn:microsoft.com/office/officeart/2005/8/layout/vProcess5"/>
    <dgm:cxn modelId="{586A1553-D667-5747-8263-E378A8817F89}" type="presParOf" srcId="{7B949666-725A-844D-AFE9-43355A51E8E2}" destId="{F91E9060-7077-D743-AF69-B36EFC94AFD6}" srcOrd="4" destOrd="0" presId="urn:microsoft.com/office/officeart/2005/8/layout/vProcess5"/>
    <dgm:cxn modelId="{18DDC93F-F421-0147-92BF-9DFCC12F6783}" type="presParOf" srcId="{7B949666-725A-844D-AFE9-43355A51E8E2}" destId="{F7DA10D2-8DCA-BC4B-9665-27060C83E6BE}" srcOrd="5" destOrd="0" presId="urn:microsoft.com/office/officeart/2005/8/layout/vProcess5"/>
    <dgm:cxn modelId="{10D10141-085A-E347-B33E-E5A118D370F1}" type="presParOf" srcId="{7B949666-725A-844D-AFE9-43355A51E8E2}" destId="{6E6AF15D-AEBE-044D-A346-9D93C921183F}" srcOrd="6" destOrd="0" presId="urn:microsoft.com/office/officeart/2005/8/layout/vProcess5"/>
    <dgm:cxn modelId="{B7D8F8AD-4102-E54B-B820-4CC878C6DA25}" type="presParOf" srcId="{7B949666-725A-844D-AFE9-43355A51E8E2}" destId="{CFD30285-CBA9-5246-9F1D-BEB7299E03C9}" srcOrd="7" destOrd="0" presId="urn:microsoft.com/office/officeart/2005/8/layout/vProcess5"/>
    <dgm:cxn modelId="{BFBC4A4F-802F-FF40-8B8B-EDFEE38066A2}" type="presParOf" srcId="{7B949666-725A-844D-AFE9-43355A51E8E2}" destId="{BC6DC709-7771-8146-B712-CCE881699E28}" srcOrd="8" destOrd="0" presId="urn:microsoft.com/office/officeart/2005/8/layout/vProcess5"/>
    <dgm:cxn modelId="{3F394AED-F473-B94C-A5F1-DBBBFF2DAC12}" type="presParOf" srcId="{7B949666-725A-844D-AFE9-43355A51E8E2}" destId="{EB4256F9-247A-7E44-B07F-AF7EC9DEC50B}" srcOrd="9" destOrd="0" presId="urn:microsoft.com/office/officeart/2005/8/layout/vProcess5"/>
    <dgm:cxn modelId="{0CF25CD5-EE8A-2646-94E3-51A2289F8111}" type="presParOf" srcId="{7B949666-725A-844D-AFE9-43355A51E8E2}" destId="{AEE7F482-562A-3A4B-B370-8F2BDC296885}" srcOrd="10" destOrd="0" presId="urn:microsoft.com/office/officeart/2005/8/layout/vProcess5"/>
    <dgm:cxn modelId="{3E57F536-5F3A-7D42-BEDF-361C15C84A52}" type="presParOf" srcId="{7B949666-725A-844D-AFE9-43355A51E8E2}" destId="{08B63E69-6504-F74C-8545-19FD0861FAE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7F68AE-A862-42A3-8925-453C6D627F8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F38AF05-783F-4741-B098-C387183A5A3E}">
      <dgm:prSet/>
      <dgm:spPr/>
      <dgm:t>
        <a:bodyPr/>
        <a:lstStyle/>
        <a:p>
          <a:r>
            <a:rPr lang="en-GB"/>
            <a:t>Diversifications – well developed ideas and projects in different fields of healthcare technological developments as well graphic design, imaging and photography.</a:t>
          </a:r>
          <a:endParaRPr lang="en-US"/>
        </a:p>
      </dgm:t>
    </dgm:pt>
    <dgm:pt modelId="{3CD9E2A7-878F-4C9B-912B-0351A2825341}" type="parTrans" cxnId="{03D9DAA0-C32C-44FF-A5C5-43D732E7124C}">
      <dgm:prSet/>
      <dgm:spPr/>
      <dgm:t>
        <a:bodyPr/>
        <a:lstStyle/>
        <a:p>
          <a:endParaRPr lang="en-US"/>
        </a:p>
      </dgm:t>
    </dgm:pt>
    <dgm:pt modelId="{A6EB57A5-6F2A-4F89-9E00-B8818A167926}" type="sibTrans" cxnId="{03D9DAA0-C32C-44FF-A5C5-43D732E7124C}">
      <dgm:prSet/>
      <dgm:spPr/>
      <dgm:t>
        <a:bodyPr/>
        <a:lstStyle/>
        <a:p>
          <a:endParaRPr lang="en-US"/>
        </a:p>
      </dgm:t>
    </dgm:pt>
    <dgm:pt modelId="{F8D61173-27B7-4B0A-BACE-EA937ECC7BB6}">
      <dgm:prSet/>
      <dgm:spPr/>
      <dgm:t>
        <a:bodyPr/>
        <a:lstStyle/>
        <a:p>
          <a:r>
            <a:rPr lang="en-GB"/>
            <a:t>Research and development: As a company like Boeing, Fujifilm have invested heavily into research and development within their manufacturing designs and projects.</a:t>
          </a:r>
          <a:endParaRPr lang="en-US"/>
        </a:p>
      </dgm:t>
    </dgm:pt>
    <dgm:pt modelId="{C9B478F6-A1AF-4F9E-84EC-6A52981B1B67}" type="parTrans" cxnId="{DA3DA5FF-0FFB-4CA0-AFFE-9875CBAE494A}">
      <dgm:prSet/>
      <dgm:spPr/>
      <dgm:t>
        <a:bodyPr/>
        <a:lstStyle/>
        <a:p>
          <a:endParaRPr lang="en-US"/>
        </a:p>
      </dgm:t>
    </dgm:pt>
    <dgm:pt modelId="{D707AAA3-25CF-47F2-AC37-30D59356D025}" type="sibTrans" cxnId="{DA3DA5FF-0FFB-4CA0-AFFE-9875CBAE494A}">
      <dgm:prSet/>
      <dgm:spPr/>
      <dgm:t>
        <a:bodyPr/>
        <a:lstStyle/>
        <a:p>
          <a:endParaRPr lang="en-US"/>
        </a:p>
      </dgm:t>
    </dgm:pt>
    <dgm:pt modelId="{8510F2FD-CFEE-406A-915A-85CFC2A89E46}">
      <dgm:prSet/>
      <dgm:spPr/>
      <dgm:t>
        <a:bodyPr/>
        <a:lstStyle/>
        <a:p>
          <a:r>
            <a:rPr lang="en-GB"/>
            <a:t>Market concentration - considerations of other ideas would further diversify the outreach and collection of geographic revenue sources.</a:t>
          </a:r>
          <a:endParaRPr lang="en-US"/>
        </a:p>
      </dgm:t>
    </dgm:pt>
    <dgm:pt modelId="{7C9C145A-7B8C-46CC-8301-B4A135D11868}" type="parTrans" cxnId="{68F9B2C3-4925-4C3F-B910-F97D3A0376A8}">
      <dgm:prSet/>
      <dgm:spPr/>
      <dgm:t>
        <a:bodyPr/>
        <a:lstStyle/>
        <a:p>
          <a:endParaRPr lang="en-US"/>
        </a:p>
      </dgm:t>
    </dgm:pt>
    <dgm:pt modelId="{23A84CBB-0A2E-49DD-B230-07995A35E125}" type="sibTrans" cxnId="{68F9B2C3-4925-4C3F-B910-F97D3A0376A8}">
      <dgm:prSet/>
      <dgm:spPr/>
      <dgm:t>
        <a:bodyPr/>
        <a:lstStyle/>
        <a:p>
          <a:endParaRPr lang="en-US"/>
        </a:p>
      </dgm:t>
    </dgm:pt>
    <dgm:pt modelId="{2EE10BA0-8F3A-4CD0-BD4F-52830AAFA5DF}">
      <dgm:prSet/>
      <dgm:spPr/>
      <dgm:t>
        <a:bodyPr/>
        <a:lstStyle/>
        <a:p>
          <a:r>
            <a:rPr lang="en-GB"/>
            <a:t>Dependency on imaging could also be a weakness of the conglomerate simply because it could become a focal point within the organisation preventing the development of other areas such as healthcare and sustainability to meet consumer needs.</a:t>
          </a:r>
          <a:endParaRPr lang="en-US"/>
        </a:p>
      </dgm:t>
    </dgm:pt>
    <dgm:pt modelId="{47CD367C-CFCE-4B6C-8592-A076FF898418}" type="parTrans" cxnId="{B48964F7-7F07-4256-99F5-C07BF8A5D95F}">
      <dgm:prSet/>
      <dgm:spPr/>
      <dgm:t>
        <a:bodyPr/>
        <a:lstStyle/>
        <a:p>
          <a:endParaRPr lang="en-US"/>
        </a:p>
      </dgm:t>
    </dgm:pt>
    <dgm:pt modelId="{E36450AA-B2FB-4C5C-B700-C7AC79CE29A2}" type="sibTrans" cxnId="{B48964F7-7F07-4256-99F5-C07BF8A5D95F}">
      <dgm:prSet/>
      <dgm:spPr/>
      <dgm:t>
        <a:bodyPr/>
        <a:lstStyle/>
        <a:p>
          <a:endParaRPr lang="en-US"/>
        </a:p>
      </dgm:t>
    </dgm:pt>
    <dgm:pt modelId="{93DDD85E-EB2C-4BD8-BB08-12112E5B98BE}" type="pres">
      <dgm:prSet presAssocID="{1D7F68AE-A862-42A3-8925-453C6D627F8F}" presName="root" presStyleCnt="0">
        <dgm:presLayoutVars>
          <dgm:dir/>
          <dgm:resizeHandles val="exact"/>
        </dgm:presLayoutVars>
      </dgm:prSet>
      <dgm:spPr/>
    </dgm:pt>
    <dgm:pt modelId="{E6EC9504-F95A-4507-9F70-661F014E5E78}" type="pres">
      <dgm:prSet presAssocID="{5F38AF05-783F-4741-B098-C387183A5A3E}" presName="compNode" presStyleCnt="0"/>
      <dgm:spPr/>
    </dgm:pt>
    <dgm:pt modelId="{3719C57D-5B39-428D-BA85-1936AB01C35B}" type="pres">
      <dgm:prSet presAssocID="{5F38AF05-783F-4741-B098-C387183A5A3E}" presName="bgRect" presStyleLbl="bgShp" presStyleIdx="0" presStyleCnt="4"/>
      <dgm:spPr/>
    </dgm:pt>
    <dgm:pt modelId="{79963FB6-DD32-48F5-9071-9861253BBCB2}" type="pres">
      <dgm:prSet presAssocID="{5F38AF05-783F-4741-B098-C387183A5A3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scope"/>
        </a:ext>
      </dgm:extLst>
    </dgm:pt>
    <dgm:pt modelId="{562376A2-1A00-4D6D-B534-A62B2EFED11C}" type="pres">
      <dgm:prSet presAssocID="{5F38AF05-783F-4741-B098-C387183A5A3E}" presName="spaceRect" presStyleCnt="0"/>
      <dgm:spPr/>
    </dgm:pt>
    <dgm:pt modelId="{7E7F96D2-C48C-459A-BBBA-7DDCD1BA608D}" type="pres">
      <dgm:prSet presAssocID="{5F38AF05-783F-4741-B098-C387183A5A3E}" presName="parTx" presStyleLbl="revTx" presStyleIdx="0" presStyleCnt="4">
        <dgm:presLayoutVars>
          <dgm:chMax val="0"/>
          <dgm:chPref val="0"/>
        </dgm:presLayoutVars>
      </dgm:prSet>
      <dgm:spPr/>
    </dgm:pt>
    <dgm:pt modelId="{9D9C045A-4F89-405D-AF52-20A18C177A68}" type="pres">
      <dgm:prSet presAssocID="{A6EB57A5-6F2A-4F89-9E00-B8818A167926}" presName="sibTrans" presStyleCnt="0"/>
      <dgm:spPr/>
    </dgm:pt>
    <dgm:pt modelId="{311A1798-3D51-4C83-914A-B06C679F1606}" type="pres">
      <dgm:prSet presAssocID="{F8D61173-27B7-4B0A-BACE-EA937ECC7BB6}" presName="compNode" presStyleCnt="0"/>
      <dgm:spPr/>
    </dgm:pt>
    <dgm:pt modelId="{9D71E9FD-DB8E-4978-AF13-63C6A0FC54E3}" type="pres">
      <dgm:prSet presAssocID="{F8D61173-27B7-4B0A-BACE-EA937ECC7BB6}" presName="bgRect" presStyleLbl="bgShp" presStyleIdx="1" presStyleCnt="4"/>
      <dgm:spPr/>
    </dgm:pt>
    <dgm:pt modelId="{3E754F02-7EDB-44E4-91C9-8BE1D2E6E1D9}" type="pres">
      <dgm:prSet presAssocID="{F8D61173-27B7-4B0A-BACE-EA937ECC7B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eroplane"/>
        </a:ext>
      </dgm:extLst>
    </dgm:pt>
    <dgm:pt modelId="{3F388F42-9123-442C-9430-CE2186DC63B0}" type="pres">
      <dgm:prSet presAssocID="{F8D61173-27B7-4B0A-BACE-EA937ECC7BB6}" presName="spaceRect" presStyleCnt="0"/>
      <dgm:spPr/>
    </dgm:pt>
    <dgm:pt modelId="{1038D1EE-7955-472B-9C59-AA3E346D8D69}" type="pres">
      <dgm:prSet presAssocID="{F8D61173-27B7-4B0A-BACE-EA937ECC7BB6}" presName="parTx" presStyleLbl="revTx" presStyleIdx="1" presStyleCnt="4">
        <dgm:presLayoutVars>
          <dgm:chMax val="0"/>
          <dgm:chPref val="0"/>
        </dgm:presLayoutVars>
      </dgm:prSet>
      <dgm:spPr/>
    </dgm:pt>
    <dgm:pt modelId="{D44E7444-3776-4283-845B-EFD4DD0E2152}" type="pres">
      <dgm:prSet presAssocID="{D707AAA3-25CF-47F2-AC37-30D59356D025}" presName="sibTrans" presStyleCnt="0"/>
      <dgm:spPr/>
    </dgm:pt>
    <dgm:pt modelId="{FEFDE151-75BF-4348-B81D-377A557F032B}" type="pres">
      <dgm:prSet presAssocID="{8510F2FD-CFEE-406A-915A-85CFC2A89E46}" presName="compNode" presStyleCnt="0"/>
      <dgm:spPr/>
    </dgm:pt>
    <dgm:pt modelId="{36D5F1E6-BD93-4CDF-ABB5-97A27317112F}" type="pres">
      <dgm:prSet presAssocID="{8510F2FD-CFEE-406A-915A-85CFC2A89E46}" presName="bgRect" presStyleLbl="bgShp" presStyleIdx="2" presStyleCnt="4"/>
      <dgm:spPr/>
    </dgm:pt>
    <dgm:pt modelId="{2367201E-98B4-4B5E-8EE1-AFC0E71086FD}" type="pres">
      <dgm:prSet presAssocID="{8510F2FD-CFEE-406A-915A-85CFC2A89E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B1E32A0D-95AA-4F4D-818C-36FF78A9BB6E}" type="pres">
      <dgm:prSet presAssocID="{8510F2FD-CFEE-406A-915A-85CFC2A89E46}" presName="spaceRect" presStyleCnt="0"/>
      <dgm:spPr/>
    </dgm:pt>
    <dgm:pt modelId="{69940F42-55D4-4F61-BFF1-280C161DD558}" type="pres">
      <dgm:prSet presAssocID="{8510F2FD-CFEE-406A-915A-85CFC2A89E46}" presName="parTx" presStyleLbl="revTx" presStyleIdx="2" presStyleCnt="4">
        <dgm:presLayoutVars>
          <dgm:chMax val="0"/>
          <dgm:chPref val="0"/>
        </dgm:presLayoutVars>
      </dgm:prSet>
      <dgm:spPr/>
    </dgm:pt>
    <dgm:pt modelId="{BD471629-1148-43BB-8C1F-5A8AB2C76707}" type="pres">
      <dgm:prSet presAssocID="{23A84CBB-0A2E-49DD-B230-07995A35E125}" presName="sibTrans" presStyleCnt="0"/>
      <dgm:spPr/>
    </dgm:pt>
    <dgm:pt modelId="{41C07CBB-FD1A-4A4A-AD7A-F975A733516D}" type="pres">
      <dgm:prSet presAssocID="{2EE10BA0-8F3A-4CD0-BD4F-52830AAFA5DF}" presName="compNode" presStyleCnt="0"/>
      <dgm:spPr/>
    </dgm:pt>
    <dgm:pt modelId="{17F43B3D-B304-47E3-A90F-0B39482CC09C}" type="pres">
      <dgm:prSet presAssocID="{2EE10BA0-8F3A-4CD0-BD4F-52830AAFA5DF}" presName="bgRect" presStyleLbl="bgShp" presStyleIdx="3" presStyleCnt="4"/>
      <dgm:spPr/>
    </dgm:pt>
    <dgm:pt modelId="{4CD72600-30C4-45B4-A5D7-DE3DB726FF36}" type="pres">
      <dgm:prSet presAssocID="{2EE10BA0-8F3A-4CD0-BD4F-52830AAFA5D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ximise"/>
        </a:ext>
      </dgm:extLst>
    </dgm:pt>
    <dgm:pt modelId="{86422E2C-B3E8-4359-B13E-C69E34E647EC}" type="pres">
      <dgm:prSet presAssocID="{2EE10BA0-8F3A-4CD0-BD4F-52830AAFA5DF}" presName="spaceRect" presStyleCnt="0"/>
      <dgm:spPr/>
    </dgm:pt>
    <dgm:pt modelId="{BCAA81AF-E3E1-475F-9995-7601486020FE}" type="pres">
      <dgm:prSet presAssocID="{2EE10BA0-8F3A-4CD0-BD4F-52830AAFA5DF}" presName="parTx" presStyleLbl="revTx" presStyleIdx="3" presStyleCnt="4">
        <dgm:presLayoutVars>
          <dgm:chMax val="0"/>
          <dgm:chPref val="0"/>
        </dgm:presLayoutVars>
      </dgm:prSet>
      <dgm:spPr/>
    </dgm:pt>
  </dgm:ptLst>
  <dgm:cxnLst>
    <dgm:cxn modelId="{B2456225-AC4A-46C0-9018-335B0977848C}" type="presOf" srcId="{8510F2FD-CFEE-406A-915A-85CFC2A89E46}" destId="{69940F42-55D4-4F61-BFF1-280C161DD558}" srcOrd="0" destOrd="0" presId="urn:microsoft.com/office/officeart/2018/2/layout/IconVerticalSolidList"/>
    <dgm:cxn modelId="{03D9DAA0-C32C-44FF-A5C5-43D732E7124C}" srcId="{1D7F68AE-A862-42A3-8925-453C6D627F8F}" destId="{5F38AF05-783F-4741-B098-C387183A5A3E}" srcOrd="0" destOrd="0" parTransId="{3CD9E2A7-878F-4C9B-912B-0351A2825341}" sibTransId="{A6EB57A5-6F2A-4F89-9E00-B8818A167926}"/>
    <dgm:cxn modelId="{9F9AABB3-AFAA-448F-8333-BFABCB4C7CFB}" type="presOf" srcId="{F8D61173-27B7-4B0A-BACE-EA937ECC7BB6}" destId="{1038D1EE-7955-472B-9C59-AA3E346D8D69}" srcOrd="0" destOrd="0" presId="urn:microsoft.com/office/officeart/2018/2/layout/IconVerticalSolidList"/>
    <dgm:cxn modelId="{68F9B2C3-4925-4C3F-B910-F97D3A0376A8}" srcId="{1D7F68AE-A862-42A3-8925-453C6D627F8F}" destId="{8510F2FD-CFEE-406A-915A-85CFC2A89E46}" srcOrd="2" destOrd="0" parTransId="{7C9C145A-7B8C-46CC-8301-B4A135D11868}" sibTransId="{23A84CBB-0A2E-49DD-B230-07995A35E125}"/>
    <dgm:cxn modelId="{AF7154D0-2AAC-4093-986A-326715368228}" type="presOf" srcId="{1D7F68AE-A862-42A3-8925-453C6D627F8F}" destId="{93DDD85E-EB2C-4BD8-BB08-12112E5B98BE}" srcOrd="0" destOrd="0" presId="urn:microsoft.com/office/officeart/2018/2/layout/IconVerticalSolidList"/>
    <dgm:cxn modelId="{5694F2E9-5916-4445-8374-CAE05CBE14ED}" type="presOf" srcId="{2EE10BA0-8F3A-4CD0-BD4F-52830AAFA5DF}" destId="{BCAA81AF-E3E1-475F-9995-7601486020FE}" srcOrd="0" destOrd="0" presId="urn:microsoft.com/office/officeart/2018/2/layout/IconVerticalSolidList"/>
    <dgm:cxn modelId="{B70613F4-1226-4FA6-A30F-7FD7E62A1FD8}" type="presOf" srcId="{5F38AF05-783F-4741-B098-C387183A5A3E}" destId="{7E7F96D2-C48C-459A-BBBA-7DDCD1BA608D}" srcOrd="0" destOrd="0" presId="urn:microsoft.com/office/officeart/2018/2/layout/IconVerticalSolidList"/>
    <dgm:cxn modelId="{B48964F7-7F07-4256-99F5-C07BF8A5D95F}" srcId="{1D7F68AE-A862-42A3-8925-453C6D627F8F}" destId="{2EE10BA0-8F3A-4CD0-BD4F-52830AAFA5DF}" srcOrd="3" destOrd="0" parTransId="{47CD367C-CFCE-4B6C-8592-A076FF898418}" sibTransId="{E36450AA-B2FB-4C5C-B700-C7AC79CE29A2}"/>
    <dgm:cxn modelId="{DA3DA5FF-0FFB-4CA0-AFFE-9875CBAE494A}" srcId="{1D7F68AE-A862-42A3-8925-453C6D627F8F}" destId="{F8D61173-27B7-4B0A-BACE-EA937ECC7BB6}" srcOrd="1" destOrd="0" parTransId="{C9B478F6-A1AF-4F9E-84EC-6A52981B1B67}" sibTransId="{D707AAA3-25CF-47F2-AC37-30D59356D025}"/>
    <dgm:cxn modelId="{1323DCF0-05E9-4065-B7B8-09D9E332F2D9}" type="presParOf" srcId="{93DDD85E-EB2C-4BD8-BB08-12112E5B98BE}" destId="{E6EC9504-F95A-4507-9F70-661F014E5E78}" srcOrd="0" destOrd="0" presId="urn:microsoft.com/office/officeart/2018/2/layout/IconVerticalSolidList"/>
    <dgm:cxn modelId="{75AC9258-6806-4C19-8E8B-9E3EB7DFAF14}" type="presParOf" srcId="{E6EC9504-F95A-4507-9F70-661F014E5E78}" destId="{3719C57D-5B39-428D-BA85-1936AB01C35B}" srcOrd="0" destOrd="0" presId="urn:microsoft.com/office/officeart/2018/2/layout/IconVerticalSolidList"/>
    <dgm:cxn modelId="{E7FE02C2-BCD9-47A1-B39C-E39EA810BA6F}" type="presParOf" srcId="{E6EC9504-F95A-4507-9F70-661F014E5E78}" destId="{79963FB6-DD32-48F5-9071-9861253BBCB2}" srcOrd="1" destOrd="0" presId="urn:microsoft.com/office/officeart/2018/2/layout/IconVerticalSolidList"/>
    <dgm:cxn modelId="{B331DFF2-CDA5-470F-A27D-DCE65660AE6E}" type="presParOf" srcId="{E6EC9504-F95A-4507-9F70-661F014E5E78}" destId="{562376A2-1A00-4D6D-B534-A62B2EFED11C}" srcOrd="2" destOrd="0" presId="urn:microsoft.com/office/officeart/2018/2/layout/IconVerticalSolidList"/>
    <dgm:cxn modelId="{37865651-73E8-448F-96B2-C9EDD4B5BE9E}" type="presParOf" srcId="{E6EC9504-F95A-4507-9F70-661F014E5E78}" destId="{7E7F96D2-C48C-459A-BBBA-7DDCD1BA608D}" srcOrd="3" destOrd="0" presId="urn:microsoft.com/office/officeart/2018/2/layout/IconVerticalSolidList"/>
    <dgm:cxn modelId="{D10574F2-5EE1-47FF-A8E0-976D3C09F3BF}" type="presParOf" srcId="{93DDD85E-EB2C-4BD8-BB08-12112E5B98BE}" destId="{9D9C045A-4F89-405D-AF52-20A18C177A68}" srcOrd="1" destOrd="0" presId="urn:microsoft.com/office/officeart/2018/2/layout/IconVerticalSolidList"/>
    <dgm:cxn modelId="{9AC3FD1E-2C89-47B0-8C52-ECEB45380C1D}" type="presParOf" srcId="{93DDD85E-EB2C-4BD8-BB08-12112E5B98BE}" destId="{311A1798-3D51-4C83-914A-B06C679F1606}" srcOrd="2" destOrd="0" presId="urn:microsoft.com/office/officeart/2018/2/layout/IconVerticalSolidList"/>
    <dgm:cxn modelId="{F24B1500-E26A-4AAF-BF56-6BBDEBE3EF65}" type="presParOf" srcId="{311A1798-3D51-4C83-914A-B06C679F1606}" destId="{9D71E9FD-DB8E-4978-AF13-63C6A0FC54E3}" srcOrd="0" destOrd="0" presId="urn:microsoft.com/office/officeart/2018/2/layout/IconVerticalSolidList"/>
    <dgm:cxn modelId="{37D1190A-3936-41C5-A560-A95BF51FA667}" type="presParOf" srcId="{311A1798-3D51-4C83-914A-B06C679F1606}" destId="{3E754F02-7EDB-44E4-91C9-8BE1D2E6E1D9}" srcOrd="1" destOrd="0" presId="urn:microsoft.com/office/officeart/2018/2/layout/IconVerticalSolidList"/>
    <dgm:cxn modelId="{6878B189-0360-4942-83F0-83BD389B9FAA}" type="presParOf" srcId="{311A1798-3D51-4C83-914A-B06C679F1606}" destId="{3F388F42-9123-442C-9430-CE2186DC63B0}" srcOrd="2" destOrd="0" presId="urn:microsoft.com/office/officeart/2018/2/layout/IconVerticalSolidList"/>
    <dgm:cxn modelId="{029C3DAB-A4DE-4AE6-AC40-59A716EE0581}" type="presParOf" srcId="{311A1798-3D51-4C83-914A-B06C679F1606}" destId="{1038D1EE-7955-472B-9C59-AA3E346D8D69}" srcOrd="3" destOrd="0" presId="urn:microsoft.com/office/officeart/2018/2/layout/IconVerticalSolidList"/>
    <dgm:cxn modelId="{1F702B1D-70CD-4B25-8F08-E03BC3D48AD3}" type="presParOf" srcId="{93DDD85E-EB2C-4BD8-BB08-12112E5B98BE}" destId="{D44E7444-3776-4283-845B-EFD4DD0E2152}" srcOrd="3" destOrd="0" presId="urn:microsoft.com/office/officeart/2018/2/layout/IconVerticalSolidList"/>
    <dgm:cxn modelId="{48CF9BB1-58D1-4BF3-BFAF-0E2F979D9158}" type="presParOf" srcId="{93DDD85E-EB2C-4BD8-BB08-12112E5B98BE}" destId="{FEFDE151-75BF-4348-B81D-377A557F032B}" srcOrd="4" destOrd="0" presId="urn:microsoft.com/office/officeart/2018/2/layout/IconVerticalSolidList"/>
    <dgm:cxn modelId="{70C635C7-6EA3-4F39-A8E5-9477927585A6}" type="presParOf" srcId="{FEFDE151-75BF-4348-B81D-377A557F032B}" destId="{36D5F1E6-BD93-4CDF-ABB5-97A27317112F}" srcOrd="0" destOrd="0" presId="urn:microsoft.com/office/officeart/2018/2/layout/IconVerticalSolidList"/>
    <dgm:cxn modelId="{C933578F-EF19-48AB-98AD-3523E69015C9}" type="presParOf" srcId="{FEFDE151-75BF-4348-B81D-377A557F032B}" destId="{2367201E-98B4-4B5E-8EE1-AFC0E71086FD}" srcOrd="1" destOrd="0" presId="urn:microsoft.com/office/officeart/2018/2/layout/IconVerticalSolidList"/>
    <dgm:cxn modelId="{F9B1730A-9823-4BC4-9F06-ACD77DC5ACFB}" type="presParOf" srcId="{FEFDE151-75BF-4348-B81D-377A557F032B}" destId="{B1E32A0D-95AA-4F4D-818C-36FF78A9BB6E}" srcOrd="2" destOrd="0" presId="urn:microsoft.com/office/officeart/2018/2/layout/IconVerticalSolidList"/>
    <dgm:cxn modelId="{7AA93F53-FEFE-4818-9FB6-D29FA3AD4509}" type="presParOf" srcId="{FEFDE151-75BF-4348-B81D-377A557F032B}" destId="{69940F42-55D4-4F61-BFF1-280C161DD558}" srcOrd="3" destOrd="0" presId="urn:microsoft.com/office/officeart/2018/2/layout/IconVerticalSolidList"/>
    <dgm:cxn modelId="{41D8A737-8C16-4EF7-A28C-2997B5ADA275}" type="presParOf" srcId="{93DDD85E-EB2C-4BD8-BB08-12112E5B98BE}" destId="{BD471629-1148-43BB-8C1F-5A8AB2C76707}" srcOrd="5" destOrd="0" presId="urn:microsoft.com/office/officeart/2018/2/layout/IconVerticalSolidList"/>
    <dgm:cxn modelId="{76C9952E-C7BB-4F26-9B27-2CBE912498A6}" type="presParOf" srcId="{93DDD85E-EB2C-4BD8-BB08-12112E5B98BE}" destId="{41C07CBB-FD1A-4A4A-AD7A-F975A733516D}" srcOrd="6" destOrd="0" presId="urn:microsoft.com/office/officeart/2018/2/layout/IconVerticalSolidList"/>
    <dgm:cxn modelId="{4E8E6DB3-7C73-454A-BE82-A40DD0225C8B}" type="presParOf" srcId="{41C07CBB-FD1A-4A4A-AD7A-F975A733516D}" destId="{17F43B3D-B304-47E3-A90F-0B39482CC09C}" srcOrd="0" destOrd="0" presId="urn:microsoft.com/office/officeart/2018/2/layout/IconVerticalSolidList"/>
    <dgm:cxn modelId="{CF40FEB8-D6DE-4842-B5D1-23AD1E04A9BD}" type="presParOf" srcId="{41C07CBB-FD1A-4A4A-AD7A-F975A733516D}" destId="{4CD72600-30C4-45B4-A5D7-DE3DB726FF36}" srcOrd="1" destOrd="0" presId="urn:microsoft.com/office/officeart/2018/2/layout/IconVerticalSolidList"/>
    <dgm:cxn modelId="{62F5B97D-3E78-4365-A14A-569BB36D718C}" type="presParOf" srcId="{41C07CBB-FD1A-4A4A-AD7A-F975A733516D}" destId="{86422E2C-B3E8-4359-B13E-C69E34E647EC}" srcOrd="2" destOrd="0" presId="urn:microsoft.com/office/officeart/2018/2/layout/IconVerticalSolidList"/>
    <dgm:cxn modelId="{C0D27245-7404-4C28-8493-F62B9BEB25A9}" type="presParOf" srcId="{41C07CBB-FD1A-4A4A-AD7A-F975A733516D}" destId="{BCAA81AF-E3E1-475F-9995-7601486020F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F8D4AB0-C813-470E-B86F-36FA5541680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11CBD81-0581-45D3-891C-45CB6F277B15}">
      <dgm:prSet/>
      <dgm:spPr/>
      <dgm:t>
        <a:bodyPr/>
        <a:lstStyle/>
        <a:p>
          <a:r>
            <a:rPr lang="en-US"/>
            <a:t>Kim, T.H. et al. (2014) ‘Understanding the effect of knowledge management strategies on Knowledge Management Performance: A contingency perspective’, Information &amp;amp; Management, 51(4), pp. 398–416. doi:10.1016/j.im.2014.03.001. </a:t>
          </a:r>
        </a:p>
      </dgm:t>
    </dgm:pt>
    <dgm:pt modelId="{09358B1B-497B-4172-B1BB-56E13CD382B1}" type="parTrans" cxnId="{561CBCA5-ACBC-4369-B38A-F121F250F7D7}">
      <dgm:prSet/>
      <dgm:spPr/>
      <dgm:t>
        <a:bodyPr/>
        <a:lstStyle/>
        <a:p>
          <a:endParaRPr lang="en-US"/>
        </a:p>
      </dgm:t>
    </dgm:pt>
    <dgm:pt modelId="{07EDC25C-49A3-4BD1-994A-218EBA09B7AD}" type="sibTrans" cxnId="{561CBCA5-ACBC-4369-B38A-F121F250F7D7}">
      <dgm:prSet/>
      <dgm:spPr/>
      <dgm:t>
        <a:bodyPr/>
        <a:lstStyle/>
        <a:p>
          <a:endParaRPr lang="en-US"/>
        </a:p>
      </dgm:t>
    </dgm:pt>
    <dgm:pt modelId="{6D3894A4-8DC6-4355-B757-00BA7F257F49}">
      <dgm:prSet/>
      <dgm:spPr/>
      <dgm:t>
        <a:bodyPr/>
        <a:lstStyle/>
        <a:p>
          <a:r>
            <a:rPr lang="en-US"/>
            <a:t>Pasher, E. and Ronen, T. (2021) The Complete Guide to Knowledge Management: A strategic plan to leverage your company’s intellectual capital. Hoboken, NJ: John Wiley &amp; Sons, Inc.</a:t>
          </a:r>
          <a:r>
            <a:rPr lang="en-GB"/>
            <a:t> </a:t>
          </a:r>
          <a:endParaRPr lang="en-US"/>
        </a:p>
      </dgm:t>
    </dgm:pt>
    <dgm:pt modelId="{9AF62507-6B47-4FE8-83D4-5DC710E5A293}" type="parTrans" cxnId="{BEBD0DF1-8203-462C-8EDF-B00C6955835B}">
      <dgm:prSet/>
      <dgm:spPr/>
      <dgm:t>
        <a:bodyPr/>
        <a:lstStyle/>
        <a:p>
          <a:endParaRPr lang="en-US"/>
        </a:p>
      </dgm:t>
    </dgm:pt>
    <dgm:pt modelId="{E196CBD1-57B6-4EEB-B0F8-4C4DA8C7ED49}" type="sibTrans" cxnId="{BEBD0DF1-8203-462C-8EDF-B00C6955835B}">
      <dgm:prSet/>
      <dgm:spPr/>
      <dgm:t>
        <a:bodyPr/>
        <a:lstStyle/>
        <a:p>
          <a:endParaRPr lang="en-US"/>
        </a:p>
      </dgm:t>
    </dgm:pt>
    <dgm:pt modelId="{7400D32B-24F7-428E-B13B-B91F1FD92974}">
      <dgm:prSet/>
      <dgm:spPr/>
      <dgm:t>
        <a:bodyPr/>
        <a:lstStyle/>
        <a:p>
          <a:r>
            <a:rPr lang="en-US"/>
            <a:t>ROY, A.K. (2023) Information and knowledge management: Tools, techniques and practices. S.l.: NIPA. </a:t>
          </a:r>
        </a:p>
      </dgm:t>
    </dgm:pt>
    <dgm:pt modelId="{A340C95B-C2EC-4570-BC2C-0418264B4F52}" type="parTrans" cxnId="{8BF6CCAB-E807-4092-A18A-929F5DE20D1E}">
      <dgm:prSet/>
      <dgm:spPr/>
      <dgm:t>
        <a:bodyPr/>
        <a:lstStyle/>
        <a:p>
          <a:endParaRPr lang="en-US"/>
        </a:p>
      </dgm:t>
    </dgm:pt>
    <dgm:pt modelId="{06254DE3-21CB-4E50-9E26-85F26F5AB5F2}" type="sibTrans" cxnId="{8BF6CCAB-E807-4092-A18A-929F5DE20D1E}">
      <dgm:prSet/>
      <dgm:spPr/>
      <dgm:t>
        <a:bodyPr/>
        <a:lstStyle/>
        <a:p>
          <a:endParaRPr lang="en-US"/>
        </a:p>
      </dgm:t>
    </dgm:pt>
    <dgm:pt modelId="{C9814547-3819-744D-B209-73A5EB9FD510}" type="pres">
      <dgm:prSet presAssocID="{AF8D4AB0-C813-470E-B86F-36FA55416807}" presName="vert0" presStyleCnt="0">
        <dgm:presLayoutVars>
          <dgm:dir/>
          <dgm:animOne val="branch"/>
          <dgm:animLvl val="lvl"/>
        </dgm:presLayoutVars>
      </dgm:prSet>
      <dgm:spPr/>
    </dgm:pt>
    <dgm:pt modelId="{8F25AE77-FFA3-FB49-BF09-34F755EEF49C}" type="pres">
      <dgm:prSet presAssocID="{711CBD81-0581-45D3-891C-45CB6F277B15}" presName="thickLine" presStyleLbl="alignNode1" presStyleIdx="0" presStyleCnt="3"/>
      <dgm:spPr/>
    </dgm:pt>
    <dgm:pt modelId="{DC5B5E1A-9D06-DD40-AFAC-0C86066CA2A3}" type="pres">
      <dgm:prSet presAssocID="{711CBD81-0581-45D3-891C-45CB6F277B15}" presName="horz1" presStyleCnt="0"/>
      <dgm:spPr/>
    </dgm:pt>
    <dgm:pt modelId="{F4055FEC-BBA8-E941-9F83-4AB35D85C07B}" type="pres">
      <dgm:prSet presAssocID="{711CBD81-0581-45D3-891C-45CB6F277B15}" presName="tx1" presStyleLbl="revTx" presStyleIdx="0" presStyleCnt="3"/>
      <dgm:spPr/>
    </dgm:pt>
    <dgm:pt modelId="{FBD028FA-2A3C-5F4D-91B1-337712FAFED1}" type="pres">
      <dgm:prSet presAssocID="{711CBD81-0581-45D3-891C-45CB6F277B15}" presName="vert1" presStyleCnt="0"/>
      <dgm:spPr/>
    </dgm:pt>
    <dgm:pt modelId="{DFE026AE-C3F8-0848-8D67-DBB508B88AE9}" type="pres">
      <dgm:prSet presAssocID="{6D3894A4-8DC6-4355-B757-00BA7F257F49}" presName="thickLine" presStyleLbl="alignNode1" presStyleIdx="1" presStyleCnt="3"/>
      <dgm:spPr/>
    </dgm:pt>
    <dgm:pt modelId="{89B67F74-D0F7-454D-8841-AE522936B1F0}" type="pres">
      <dgm:prSet presAssocID="{6D3894A4-8DC6-4355-B757-00BA7F257F49}" presName="horz1" presStyleCnt="0"/>
      <dgm:spPr/>
    </dgm:pt>
    <dgm:pt modelId="{075AE4C7-DD91-3248-BDA5-5B076D747D4C}" type="pres">
      <dgm:prSet presAssocID="{6D3894A4-8DC6-4355-B757-00BA7F257F49}" presName="tx1" presStyleLbl="revTx" presStyleIdx="1" presStyleCnt="3"/>
      <dgm:spPr/>
    </dgm:pt>
    <dgm:pt modelId="{8CC96628-FB76-0D44-9ED9-FE0C48E33C13}" type="pres">
      <dgm:prSet presAssocID="{6D3894A4-8DC6-4355-B757-00BA7F257F49}" presName="vert1" presStyleCnt="0"/>
      <dgm:spPr/>
    </dgm:pt>
    <dgm:pt modelId="{BF037529-7246-0C46-8DC3-C799E4A7862E}" type="pres">
      <dgm:prSet presAssocID="{7400D32B-24F7-428E-B13B-B91F1FD92974}" presName="thickLine" presStyleLbl="alignNode1" presStyleIdx="2" presStyleCnt="3"/>
      <dgm:spPr/>
    </dgm:pt>
    <dgm:pt modelId="{0E0F1363-CE15-5C4C-8BCB-B07FD1D40BCC}" type="pres">
      <dgm:prSet presAssocID="{7400D32B-24F7-428E-B13B-B91F1FD92974}" presName="horz1" presStyleCnt="0"/>
      <dgm:spPr/>
    </dgm:pt>
    <dgm:pt modelId="{652812B6-696B-6344-846B-EC99FE1D6E61}" type="pres">
      <dgm:prSet presAssocID="{7400D32B-24F7-428E-B13B-B91F1FD92974}" presName="tx1" presStyleLbl="revTx" presStyleIdx="2" presStyleCnt="3"/>
      <dgm:spPr/>
    </dgm:pt>
    <dgm:pt modelId="{90F83ABA-9FA3-3646-9B12-BC921C7529BF}" type="pres">
      <dgm:prSet presAssocID="{7400D32B-24F7-428E-B13B-B91F1FD92974}" presName="vert1" presStyleCnt="0"/>
      <dgm:spPr/>
    </dgm:pt>
  </dgm:ptLst>
  <dgm:cxnLst>
    <dgm:cxn modelId="{CFB90028-33BA-C544-80B2-553E5A0A9026}" type="presOf" srcId="{AF8D4AB0-C813-470E-B86F-36FA55416807}" destId="{C9814547-3819-744D-B209-73A5EB9FD510}" srcOrd="0" destOrd="0" presId="urn:microsoft.com/office/officeart/2008/layout/LinedList"/>
    <dgm:cxn modelId="{D987A783-CA2C-A645-B855-A8EAC2902985}" type="presOf" srcId="{6D3894A4-8DC6-4355-B757-00BA7F257F49}" destId="{075AE4C7-DD91-3248-BDA5-5B076D747D4C}" srcOrd="0" destOrd="0" presId="urn:microsoft.com/office/officeart/2008/layout/LinedList"/>
    <dgm:cxn modelId="{561CBCA5-ACBC-4369-B38A-F121F250F7D7}" srcId="{AF8D4AB0-C813-470E-B86F-36FA55416807}" destId="{711CBD81-0581-45D3-891C-45CB6F277B15}" srcOrd="0" destOrd="0" parTransId="{09358B1B-497B-4172-B1BB-56E13CD382B1}" sibTransId="{07EDC25C-49A3-4BD1-994A-218EBA09B7AD}"/>
    <dgm:cxn modelId="{8BF6CCAB-E807-4092-A18A-929F5DE20D1E}" srcId="{AF8D4AB0-C813-470E-B86F-36FA55416807}" destId="{7400D32B-24F7-428E-B13B-B91F1FD92974}" srcOrd="2" destOrd="0" parTransId="{A340C95B-C2EC-4570-BC2C-0418264B4F52}" sibTransId="{06254DE3-21CB-4E50-9E26-85F26F5AB5F2}"/>
    <dgm:cxn modelId="{4FF270B4-0E0C-9545-8074-8096E16CFB6E}" type="presOf" srcId="{711CBD81-0581-45D3-891C-45CB6F277B15}" destId="{F4055FEC-BBA8-E941-9F83-4AB35D85C07B}" srcOrd="0" destOrd="0" presId="urn:microsoft.com/office/officeart/2008/layout/LinedList"/>
    <dgm:cxn modelId="{7093A2EB-D61B-A842-A08D-314B760477A6}" type="presOf" srcId="{7400D32B-24F7-428E-B13B-B91F1FD92974}" destId="{652812B6-696B-6344-846B-EC99FE1D6E61}" srcOrd="0" destOrd="0" presId="urn:microsoft.com/office/officeart/2008/layout/LinedList"/>
    <dgm:cxn modelId="{BEBD0DF1-8203-462C-8EDF-B00C6955835B}" srcId="{AF8D4AB0-C813-470E-B86F-36FA55416807}" destId="{6D3894A4-8DC6-4355-B757-00BA7F257F49}" srcOrd="1" destOrd="0" parTransId="{9AF62507-6B47-4FE8-83D4-5DC710E5A293}" sibTransId="{E196CBD1-57B6-4EEB-B0F8-4C4DA8C7ED49}"/>
    <dgm:cxn modelId="{83C2FF6F-2C6A-114E-A8E6-BE96ED11D3F1}" type="presParOf" srcId="{C9814547-3819-744D-B209-73A5EB9FD510}" destId="{8F25AE77-FFA3-FB49-BF09-34F755EEF49C}" srcOrd="0" destOrd="0" presId="urn:microsoft.com/office/officeart/2008/layout/LinedList"/>
    <dgm:cxn modelId="{5B886EC6-D79D-6C4A-96CC-3D984A3BFFE9}" type="presParOf" srcId="{C9814547-3819-744D-B209-73A5EB9FD510}" destId="{DC5B5E1A-9D06-DD40-AFAC-0C86066CA2A3}" srcOrd="1" destOrd="0" presId="urn:microsoft.com/office/officeart/2008/layout/LinedList"/>
    <dgm:cxn modelId="{E9EDF449-745A-8E43-90C4-C6323EF9E6E2}" type="presParOf" srcId="{DC5B5E1A-9D06-DD40-AFAC-0C86066CA2A3}" destId="{F4055FEC-BBA8-E941-9F83-4AB35D85C07B}" srcOrd="0" destOrd="0" presId="urn:microsoft.com/office/officeart/2008/layout/LinedList"/>
    <dgm:cxn modelId="{B00649B5-EC3F-754D-8EB6-3AEAF9D2AA53}" type="presParOf" srcId="{DC5B5E1A-9D06-DD40-AFAC-0C86066CA2A3}" destId="{FBD028FA-2A3C-5F4D-91B1-337712FAFED1}" srcOrd="1" destOrd="0" presId="urn:microsoft.com/office/officeart/2008/layout/LinedList"/>
    <dgm:cxn modelId="{EEA59AFA-36D2-0546-8279-D8429D61F5DA}" type="presParOf" srcId="{C9814547-3819-744D-B209-73A5EB9FD510}" destId="{DFE026AE-C3F8-0848-8D67-DBB508B88AE9}" srcOrd="2" destOrd="0" presId="urn:microsoft.com/office/officeart/2008/layout/LinedList"/>
    <dgm:cxn modelId="{545417F2-89AD-7340-B531-69E21AD8B819}" type="presParOf" srcId="{C9814547-3819-744D-B209-73A5EB9FD510}" destId="{89B67F74-D0F7-454D-8841-AE522936B1F0}" srcOrd="3" destOrd="0" presId="urn:microsoft.com/office/officeart/2008/layout/LinedList"/>
    <dgm:cxn modelId="{D33A6DBA-30D2-0E4F-8473-1D074423831E}" type="presParOf" srcId="{89B67F74-D0F7-454D-8841-AE522936B1F0}" destId="{075AE4C7-DD91-3248-BDA5-5B076D747D4C}" srcOrd="0" destOrd="0" presId="urn:microsoft.com/office/officeart/2008/layout/LinedList"/>
    <dgm:cxn modelId="{ABC741CE-30A9-4F41-9148-C55B49EC13F3}" type="presParOf" srcId="{89B67F74-D0F7-454D-8841-AE522936B1F0}" destId="{8CC96628-FB76-0D44-9ED9-FE0C48E33C13}" srcOrd="1" destOrd="0" presId="urn:microsoft.com/office/officeart/2008/layout/LinedList"/>
    <dgm:cxn modelId="{C5BD22C9-6C0C-5A4B-ABE9-07C2BC8CC557}" type="presParOf" srcId="{C9814547-3819-744D-B209-73A5EB9FD510}" destId="{BF037529-7246-0C46-8DC3-C799E4A7862E}" srcOrd="4" destOrd="0" presId="urn:microsoft.com/office/officeart/2008/layout/LinedList"/>
    <dgm:cxn modelId="{B63A8A73-D24C-964B-8D5D-3D29BA6546F2}" type="presParOf" srcId="{C9814547-3819-744D-B209-73A5EB9FD510}" destId="{0E0F1363-CE15-5C4C-8BCB-B07FD1D40BCC}" srcOrd="5" destOrd="0" presId="urn:microsoft.com/office/officeart/2008/layout/LinedList"/>
    <dgm:cxn modelId="{33AE0B5C-683B-5640-A780-954B8781DFBF}" type="presParOf" srcId="{0E0F1363-CE15-5C4C-8BCB-B07FD1D40BCC}" destId="{652812B6-696B-6344-846B-EC99FE1D6E61}" srcOrd="0" destOrd="0" presId="urn:microsoft.com/office/officeart/2008/layout/LinedList"/>
    <dgm:cxn modelId="{00B65493-BFB1-C04A-8CB3-C0F5151CB719}" type="presParOf" srcId="{0E0F1363-CE15-5C4C-8BCB-B07FD1D40BCC}" destId="{90F83ABA-9FA3-3646-9B12-BC921C7529B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09D4F-08FE-2243-881F-15C36B6190FF}">
      <dsp:nvSpPr>
        <dsp:cNvPr id="0" name=""/>
        <dsp:cNvSpPr/>
      </dsp:nvSpPr>
      <dsp:spPr>
        <a:xfrm>
          <a:off x="0" y="0"/>
          <a:ext cx="7060527" cy="75158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Technological leadership – investing into research for development, memorable aircraft Boeing (747).</a:t>
          </a:r>
          <a:endParaRPr lang="en-US" sz="1400" kern="1200"/>
        </a:p>
      </dsp:txBody>
      <dsp:txXfrm>
        <a:off x="22013" y="22013"/>
        <a:ext cx="6185998" cy="707560"/>
      </dsp:txXfrm>
    </dsp:sp>
    <dsp:sp modelId="{D6A3D9EB-F118-CA40-B28A-B866B9153B69}">
      <dsp:nvSpPr>
        <dsp:cNvPr id="0" name=""/>
        <dsp:cNvSpPr/>
      </dsp:nvSpPr>
      <dsp:spPr>
        <a:xfrm>
          <a:off x="591319" y="888238"/>
          <a:ext cx="7060527" cy="75158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Presence in global market - operations spread across numerous continents allowing the company to keep track of the ever changing economical and technological changes.</a:t>
          </a:r>
          <a:endParaRPr lang="en-US" sz="1400" kern="1200"/>
        </a:p>
      </dsp:txBody>
      <dsp:txXfrm>
        <a:off x="613332" y="910251"/>
        <a:ext cx="5936651" cy="707560"/>
      </dsp:txXfrm>
    </dsp:sp>
    <dsp:sp modelId="{2D16E1E1-7B8F-0648-A0E6-E41A0DDE458E}">
      <dsp:nvSpPr>
        <dsp:cNvPr id="0" name=""/>
        <dsp:cNvSpPr/>
      </dsp:nvSpPr>
      <dsp:spPr>
        <a:xfrm>
          <a:off x="1173812" y="1776476"/>
          <a:ext cx="7060527" cy="75158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Risk management procedures and reputation damage after grounding of 737 planes.</a:t>
          </a:r>
          <a:endParaRPr lang="en-US" sz="1400" kern="1200"/>
        </a:p>
      </dsp:txBody>
      <dsp:txXfrm>
        <a:off x="1195825" y="1798489"/>
        <a:ext cx="5945476" cy="707560"/>
      </dsp:txXfrm>
    </dsp:sp>
    <dsp:sp modelId="{F91E9060-7077-D743-AF69-B36EFC94AFD6}">
      <dsp:nvSpPr>
        <dsp:cNvPr id="0" name=""/>
        <dsp:cNvSpPr/>
      </dsp:nvSpPr>
      <dsp:spPr>
        <a:xfrm>
          <a:off x="1765131" y="2664714"/>
          <a:ext cx="7060527" cy="75158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Supply chain risk – quality control and shortage of components have prevented the company to meet customer demand in terms of their time manufacturing and supply management.</a:t>
          </a:r>
          <a:endParaRPr lang="en-US" sz="1400" kern="1200"/>
        </a:p>
      </dsp:txBody>
      <dsp:txXfrm>
        <a:off x="1787144" y="2686727"/>
        <a:ext cx="5936651" cy="707560"/>
      </dsp:txXfrm>
    </dsp:sp>
    <dsp:sp modelId="{F7DA10D2-8DCA-BC4B-9665-27060C83E6BE}">
      <dsp:nvSpPr>
        <dsp:cNvPr id="0" name=""/>
        <dsp:cNvSpPr/>
      </dsp:nvSpPr>
      <dsp:spPr>
        <a:xfrm>
          <a:off x="6571996" y="575646"/>
          <a:ext cx="488530" cy="48853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681915" y="575646"/>
        <a:ext cx="268692" cy="367619"/>
      </dsp:txXfrm>
    </dsp:sp>
    <dsp:sp modelId="{6E6AF15D-AEBE-044D-A346-9D93C921183F}">
      <dsp:nvSpPr>
        <dsp:cNvPr id="0" name=""/>
        <dsp:cNvSpPr/>
      </dsp:nvSpPr>
      <dsp:spPr>
        <a:xfrm>
          <a:off x="7163315" y="1463884"/>
          <a:ext cx="488530" cy="48853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273234" y="1463884"/>
        <a:ext cx="268692" cy="367619"/>
      </dsp:txXfrm>
    </dsp:sp>
    <dsp:sp modelId="{CFD30285-CBA9-5246-9F1D-BEB7299E03C9}">
      <dsp:nvSpPr>
        <dsp:cNvPr id="0" name=""/>
        <dsp:cNvSpPr/>
      </dsp:nvSpPr>
      <dsp:spPr>
        <a:xfrm>
          <a:off x="7745808" y="2352122"/>
          <a:ext cx="488530" cy="48853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855727" y="2352122"/>
        <a:ext cx="268692" cy="367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9C57D-5B39-428D-BA85-1936AB01C35B}">
      <dsp:nvSpPr>
        <dsp:cNvPr id="0" name=""/>
        <dsp:cNvSpPr/>
      </dsp:nvSpPr>
      <dsp:spPr>
        <a:xfrm>
          <a:off x="0" y="4737"/>
          <a:ext cx="6391275" cy="95357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963FB6-DD32-48F5-9071-9861253BBCB2}">
      <dsp:nvSpPr>
        <dsp:cNvPr id="0" name=""/>
        <dsp:cNvSpPr/>
      </dsp:nvSpPr>
      <dsp:spPr>
        <a:xfrm>
          <a:off x="288456" y="219291"/>
          <a:ext cx="524978" cy="5244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E7F96D2-C48C-459A-BBBA-7DDCD1BA608D}">
      <dsp:nvSpPr>
        <dsp:cNvPr id="0" name=""/>
        <dsp:cNvSpPr/>
      </dsp:nvSpPr>
      <dsp:spPr>
        <a:xfrm>
          <a:off x="1101891" y="4737"/>
          <a:ext cx="5206791"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marL="0" lvl="0" indent="0" algn="l" defTabSz="622300">
            <a:lnSpc>
              <a:spcPct val="90000"/>
            </a:lnSpc>
            <a:spcBef>
              <a:spcPct val="0"/>
            </a:spcBef>
            <a:spcAft>
              <a:spcPct val="35000"/>
            </a:spcAft>
            <a:buNone/>
          </a:pPr>
          <a:r>
            <a:rPr lang="en-GB" sz="1400" kern="1200"/>
            <a:t>Diversifications – well developed ideas and projects in different fields of healthcare technological developments as well graphic design, imaging and photography.</a:t>
          </a:r>
          <a:endParaRPr lang="en-US" sz="1400" kern="1200"/>
        </a:p>
      </dsp:txBody>
      <dsp:txXfrm>
        <a:off x="1101891" y="4737"/>
        <a:ext cx="5206791" cy="1102571"/>
      </dsp:txXfrm>
    </dsp:sp>
    <dsp:sp modelId="{9D71E9FD-DB8E-4978-AF13-63C6A0FC54E3}">
      <dsp:nvSpPr>
        <dsp:cNvPr id="0" name=""/>
        <dsp:cNvSpPr/>
      </dsp:nvSpPr>
      <dsp:spPr>
        <a:xfrm>
          <a:off x="0" y="1382951"/>
          <a:ext cx="6391275" cy="95357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754F02-7EDB-44E4-91C9-8BE1D2E6E1D9}">
      <dsp:nvSpPr>
        <dsp:cNvPr id="0" name=""/>
        <dsp:cNvSpPr/>
      </dsp:nvSpPr>
      <dsp:spPr>
        <a:xfrm>
          <a:off x="288456" y="1597505"/>
          <a:ext cx="524978" cy="5244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38D1EE-7955-472B-9C59-AA3E346D8D69}">
      <dsp:nvSpPr>
        <dsp:cNvPr id="0" name=""/>
        <dsp:cNvSpPr/>
      </dsp:nvSpPr>
      <dsp:spPr>
        <a:xfrm>
          <a:off x="1101891" y="1382951"/>
          <a:ext cx="5206791"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marL="0" lvl="0" indent="0" algn="l" defTabSz="622300">
            <a:lnSpc>
              <a:spcPct val="90000"/>
            </a:lnSpc>
            <a:spcBef>
              <a:spcPct val="0"/>
            </a:spcBef>
            <a:spcAft>
              <a:spcPct val="35000"/>
            </a:spcAft>
            <a:buNone/>
          </a:pPr>
          <a:r>
            <a:rPr lang="en-GB" sz="1400" kern="1200"/>
            <a:t>Research and development: As a company like Boeing, Fujifilm have invested heavily into research and development within their manufacturing designs and projects.</a:t>
          </a:r>
          <a:endParaRPr lang="en-US" sz="1400" kern="1200"/>
        </a:p>
      </dsp:txBody>
      <dsp:txXfrm>
        <a:off x="1101891" y="1382951"/>
        <a:ext cx="5206791" cy="1102571"/>
      </dsp:txXfrm>
    </dsp:sp>
    <dsp:sp modelId="{36D5F1E6-BD93-4CDF-ABB5-97A27317112F}">
      <dsp:nvSpPr>
        <dsp:cNvPr id="0" name=""/>
        <dsp:cNvSpPr/>
      </dsp:nvSpPr>
      <dsp:spPr>
        <a:xfrm>
          <a:off x="0" y="2761164"/>
          <a:ext cx="6391275" cy="95357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67201E-98B4-4B5E-8EE1-AFC0E71086FD}">
      <dsp:nvSpPr>
        <dsp:cNvPr id="0" name=""/>
        <dsp:cNvSpPr/>
      </dsp:nvSpPr>
      <dsp:spPr>
        <a:xfrm>
          <a:off x="288456" y="2975719"/>
          <a:ext cx="524978" cy="5244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940F42-55D4-4F61-BFF1-280C161DD558}">
      <dsp:nvSpPr>
        <dsp:cNvPr id="0" name=""/>
        <dsp:cNvSpPr/>
      </dsp:nvSpPr>
      <dsp:spPr>
        <a:xfrm>
          <a:off x="1101891" y="2761164"/>
          <a:ext cx="5206791"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marL="0" lvl="0" indent="0" algn="l" defTabSz="622300">
            <a:lnSpc>
              <a:spcPct val="90000"/>
            </a:lnSpc>
            <a:spcBef>
              <a:spcPct val="0"/>
            </a:spcBef>
            <a:spcAft>
              <a:spcPct val="35000"/>
            </a:spcAft>
            <a:buNone/>
          </a:pPr>
          <a:r>
            <a:rPr lang="en-GB" sz="1400" kern="1200"/>
            <a:t>Market concentration - considerations of other ideas would further diversify the outreach and collection of geographic revenue sources.</a:t>
          </a:r>
          <a:endParaRPr lang="en-US" sz="1400" kern="1200"/>
        </a:p>
      </dsp:txBody>
      <dsp:txXfrm>
        <a:off x="1101891" y="2761164"/>
        <a:ext cx="5206791" cy="1102571"/>
      </dsp:txXfrm>
    </dsp:sp>
    <dsp:sp modelId="{17F43B3D-B304-47E3-A90F-0B39482CC09C}">
      <dsp:nvSpPr>
        <dsp:cNvPr id="0" name=""/>
        <dsp:cNvSpPr/>
      </dsp:nvSpPr>
      <dsp:spPr>
        <a:xfrm>
          <a:off x="0" y="4139378"/>
          <a:ext cx="6391275" cy="95357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D72600-30C4-45B4-A5D7-DE3DB726FF36}">
      <dsp:nvSpPr>
        <dsp:cNvPr id="0" name=""/>
        <dsp:cNvSpPr/>
      </dsp:nvSpPr>
      <dsp:spPr>
        <a:xfrm>
          <a:off x="288738" y="4353933"/>
          <a:ext cx="524978" cy="5244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AA81AF-E3E1-475F-9995-7601486020FE}">
      <dsp:nvSpPr>
        <dsp:cNvPr id="0" name=""/>
        <dsp:cNvSpPr/>
      </dsp:nvSpPr>
      <dsp:spPr>
        <a:xfrm>
          <a:off x="1102455" y="4139378"/>
          <a:ext cx="5116560" cy="1102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689" tIns="116689" rIns="116689" bIns="116689" numCol="1" spcCol="1270" anchor="ctr" anchorCtr="0">
          <a:noAutofit/>
        </a:bodyPr>
        <a:lstStyle/>
        <a:p>
          <a:pPr marL="0" lvl="0" indent="0" algn="l" defTabSz="622300">
            <a:lnSpc>
              <a:spcPct val="90000"/>
            </a:lnSpc>
            <a:spcBef>
              <a:spcPct val="0"/>
            </a:spcBef>
            <a:spcAft>
              <a:spcPct val="35000"/>
            </a:spcAft>
            <a:buNone/>
          </a:pPr>
          <a:r>
            <a:rPr lang="en-GB" sz="1400" kern="1200"/>
            <a:t>Dependency on imaging could also be a weakness of the conglomerate simply because it could become a focal point within the organisation preventing the development of other areas such as healthcare and sustainability to meet consumer needs.</a:t>
          </a:r>
          <a:endParaRPr lang="en-US" sz="1400" kern="1200"/>
        </a:p>
      </dsp:txBody>
      <dsp:txXfrm>
        <a:off x="1102455" y="4139378"/>
        <a:ext cx="5116560" cy="11025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5AE77-FFA3-FB49-BF09-34F755EEF49C}">
      <dsp:nvSpPr>
        <dsp:cNvPr id="0" name=""/>
        <dsp:cNvSpPr/>
      </dsp:nvSpPr>
      <dsp:spPr>
        <a:xfrm>
          <a:off x="0" y="1393"/>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055FEC-BBA8-E941-9F83-4AB35D85C07B}">
      <dsp:nvSpPr>
        <dsp:cNvPr id="0" name=""/>
        <dsp:cNvSpPr/>
      </dsp:nvSpPr>
      <dsp:spPr>
        <a:xfrm>
          <a:off x="0" y="1393"/>
          <a:ext cx="10515600" cy="950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Kim, T.H. et al. (2014) ‘Understanding the effect of knowledge management strategies on Knowledge Management Performance: A contingency perspective’, Information &amp;amp; Management, 51(4), pp. 398–416. doi:10.1016/j.im.2014.03.001. </a:t>
          </a:r>
        </a:p>
      </dsp:txBody>
      <dsp:txXfrm>
        <a:off x="0" y="1393"/>
        <a:ext cx="10515600" cy="950311"/>
      </dsp:txXfrm>
    </dsp:sp>
    <dsp:sp modelId="{DFE026AE-C3F8-0848-8D67-DBB508B88AE9}">
      <dsp:nvSpPr>
        <dsp:cNvPr id="0" name=""/>
        <dsp:cNvSpPr/>
      </dsp:nvSpPr>
      <dsp:spPr>
        <a:xfrm>
          <a:off x="0" y="951704"/>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5AE4C7-DD91-3248-BDA5-5B076D747D4C}">
      <dsp:nvSpPr>
        <dsp:cNvPr id="0" name=""/>
        <dsp:cNvSpPr/>
      </dsp:nvSpPr>
      <dsp:spPr>
        <a:xfrm>
          <a:off x="0" y="951704"/>
          <a:ext cx="10515600" cy="950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Pasher, E. and Ronen, T. (2021) The Complete Guide to Knowledge Management: A strategic plan to leverage your company’s intellectual capital. Hoboken, NJ: John Wiley &amp; Sons, Inc.</a:t>
          </a:r>
          <a:r>
            <a:rPr lang="en-GB" sz="1900" kern="1200"/>
            <a:t> </a:t>
          </a:r>
          <a:endParaRPr lang="en-US" sz="1900" kern="1200"/>
        </a:p>
      </dsp:txBody>
      <dsp:txXfrm>
        <a:off x="0" y="951704"/>
        <a:ext cx="10515600" cy="950311"/>
      </dsp:txXfrm>
    </dsp:sp>
    <dsp:sp modelId="{BF037529-7246-0C46-8DC3-C799E4A7862E}">
      <dsp:nvSpPr>
        <dsp:cNvPr id="0" name=""/>
        <dsp:cNvSpPr/>
      </dsp:nvSpPr>
      <dsp:spPr>
        <a:xfrm>
          <a:off x="0" y="1902016"/>
          <a:ext cx="10515600"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2812B6-696B-6344-846B-EC99FE1D6E61}">
      <dsp:nvSpPr>
        <dsp:cNvPr id="0" name=""/>
        <dsp:cNvSpPr/>
      </dsp:nvSpPr>
      <dsp:spPr>
        <a:xfrm>
          <a:off x="0" y="1902016"/>
          <a:ext cx="10515600" cy="9503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ROY, A.K. (2023) Information and knowledge management: Tools, techniques and practices. S.l.: NIPA. </a:t>
          </a:r>
        </a:p>
      </dsp:txBody>
      <dsp:txXfrm>
        <a:off x="0" y="1902016"/>
        <a:ext cx="10515600" cy="95031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C6BACEB4-3171-A141-A037-DB385CF3E6AA}" type="datetimeFigureOut">
              <a:rPr lang="en-US" smtClean="0"/>
              <a:t>3/17/24</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793680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BACEB4-3171-A141-A037-DB385CF3E6AA}" type="datetimeFigureOut">
              <a:rPr lang="en-US" smtClean="0"/>
              <a:t>3/17/24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417286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BACEB4-3171-A141-A037-DB385CF3E6AA}" type="datetimeFigureOut">
              <a:rPr lang="en-US" smtClean="0"/>
              <a:t>3/17/24</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99141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6BACEB4-3171-A141-A037-DB385CF3E6AA}" type="datetimeFigureOut">
              <a:rPr lang="en-US" smtClean="0"/>
              <a:t>3/17/24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3456721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6BACEB4-3171-A141-A037-DB385CF3E6AA}" type="datetimeFigureOut">
              <a:rPr lang="en-US" smtClean="0"/>
              <a:t>3/17/24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2325099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6BACEB4-3171-A141-A037-DB385CF3E6AA}" type="datetimeFigureOut">
              <a:rPr lang="en-US" smtClean="0"/>
              <a:t>3/17/24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3402632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BACEB4-3171-A141-A037-DB385CF3E6AA}" type="datetimeFigureOut">
              <a:rPr lang="en-US" smtClean="0"/>
              <a:t>3/17/24</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1353125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6BACEB4-3171-A141-A037-DB385CF3E6AA}" type="datetimeFigureOut">
              <a:rPr lang="en-US" smtClean="0"/>
              <a:t>3/17/24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3555125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6BACEB4-3171-A141-A037-DB385CF3E6AA}" type="datetimeFigureOut">
              <a:rPr lang="en-US" smtClean="0"/>
              <a:t>3/17/24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3550913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6BACEB4-3171-A141-A037-DB385CF3E6AA}" type="datetimeFigureOut">
              <a:rPr lang="en-US" smtClean="0"/>
              <a:t>3/17/24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3734856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6BACEB4-3171-A141-A037-DB385CF3E6AA}" type="datetimeFigureOut">
              <a:rPr lang="en-US" smtClean="0"/>
              <a:t>3/17/24</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26360034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6BACEB4-3171-A141-A037-DB385CF3E6AA}" type="datetimeFigureOut">
              <a:rPr lang="en-US" smtClean="0"/>
              <a:t>3/17/24</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625911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BACEB4-3171-A141-A037-DB385CF3E6AA}" type="datetimeFigureOut">
              <a:rPr lang="en-US" smtClean="0"/>
              <a:t>3/17/24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28883139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6BACEB4-3171-A141-A037-DB385CF3E6AA}" type="datetimeFigureOut">
              <a:rPr lang="en-US" smtClean="0"/>
              <a:t>3/17/24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40679531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C6BACEB4-3171-A141-A037-DB385CF3E6AA}" type="datetimeFigureOut">
              <a:rPr lang="en-US" smtClean="0"/>
              <a:t>3/17/24</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25863489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C6BACEB4-3171-A141-A037-DB385CF3E6AA}" type="datetimeFigureOut">
              <a:rPr lang="en-US" smtClean="0"/>
              <a:t>3/17/24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25520644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6BACEB4-3171-A141-A037-DB385CF3E6AA}" type="datetimeFigureOut">
              <a:rPr lang="en-US" smtClean="0"/>
              <a:t>3/17/24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00D7FD-01E2-2D4B-9A06-12C184795D26}" type="slidenum">
              <a:rPr lang="en-US" smtClean="0"/>
              <a:t>‹#›</a:t>
            </a:fld>
            <a:endParaRPr lang="en-US"/>
          </a:p>
        </p:txBody>
      </p:sp>
    </p:spTree>
    <p:extLst>
      <p:ext uri="{BB962C8B-B14F-4D97-AF65-F5344CB8AC3E}">
        <p14:creationId xmlns:p14="http://schemas.microsoft.com/office/powerpoint/2010/main" val="517266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C6BACEB4-3171-A141-A037-DB385CF3E6AA}" type="datetimeFigureOut">
              <a:rPr lang="en-US" smtClean="0"/>
              <a:t>3/17/24</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D00D7FD-01E2-2D4B-9A06-12C184795D26}" type="slidenum">
              <a:rPr lang="en-US" smtClean="0"/>
              <a:t>‹#›</a:t>
            </a:fld>
            <a:endParaRPr lang="en-US"/>
          </a:p>
        </p:txBody>
      </p:sp>
    </p:spTree>
    <p:extLst>
      <p:ext uri="{BB962C8B-B14F-4D97-AF65-F5344CB8AC3E}">
        <p14:creationId xmlns:p14="http://schemas.microsoft.com/office/powerpoint/2010/main" val="37122462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A073F-3691-8666-50AE-A77146235B70}"/>
              </a:ext>
            </a:extLst>
          </p:cNvPr>
          <p:cNvSpPr>
            <a:spLocks noGrp="1"/>
          </p:cNvSpPr>
          <p:nvPr>
            <p:ph type="ctrTitle"/>
          </p:nvPr>
        </p:nvSpPr>
        <p:spPr>
          <a:xfrm>
            <a:off x="1524000" y="668791"/>
            <a:ext cx="9144000" cy="2387600"/>
          </a:xfrm>
        </p:spPr>
        <p:txBody>
          <a:bodyPr/>
          <a:lstStyle/>
          <a:p>
            <a:r>
              <a:rPr lang="en-GB" dirty="0"/>
              <a:t>Individual Presentation on </a:t>
            </a:r>
            <a:br>
              <a:rPr lang="en-GB" dirty="0"/>
            </a:br>
            <a:r>
              <a:rPr lang="en-GB" dirty="0"/>
              <a:t>Boeing and </a:t>
            </a:r>
            <a:r>
              <a:rPr lang="en-GB" dirty="0" err="1"/>
              <a:t>Fujifilm</a:t>
            </a:r>
            <a:endParaRPr lang="en-US" dirty="0"/>
          </a:p>
        </p:txBody>
      </p:sp>
      <p:sp>
        <p:nvSpPr>
          <p:cNvPr id="3" name="Subtitle 2">
            <a:extLst>
              <a:ext uri="{FF2B5EF4-FFF2-40B4-BE49-F238E27FC236}">
                <a16:creationId xmlns:a16="http://schemas.microsoft.com/office/drawing/2014/main" id="{587731BD-AF56-63ED-A76E-BF93FC4E228D}"/>
              </a:ext>
            </a:extLst>
          </p:cNvPr>
          <p:cNvSpPr>
            <a:spLocks noGrp="1"/>
          </p:cNvSpPr>
          <p:nvPr>
            <p:ph type="subTitle" idx="1"/>
          </p:nvPr>
        </p:nvSpPr>
        <p:spPr>
          <a:xfrm>
            <a:off x="1524000" y="3509963"/>
            <a:ext cx="9144000" cy="2387600"/>
          </a:xfrm>
        </p:spPr>
        <p:txBody>
          <a:bodyPr>
            <a:normAutofit/>
          </a:bodyPr>
          <a:lstStyle/>
          <a:p>
            <a:r>
              <a:rPr lang="en-GB" dirty="0"/>
              <a:t>Name: Petko Petkov</a:t>
            </a:r>
          </a:p>
          <a:p>
            <a:r>
              <a:rPr lang="en-GB" dirty="0"/>
              <a:t>Student Number: 2125440</a:t>
            </a:r>
          </a:p>
          <a:p>
            <a:r>
              <a:rPr lang="en-GB" dirty="0"/>
              <a:t>Module name: Knowledge and Information Management </a:t>
            </a:r>
          </a:p>
          <a:p>
            <a:r>
              <a:rPr lang="en-GB" dirty="0"/>
              <a:t>Module code: BMSW5106_BIRM</a:t>
            </a:r>
          </a:p>
          <a:p>
            <a:r>
              <a:rPr lang="en-GB" dirty="0"/>
              <a:t>Module Lecturer:  Essa Bah</a:t>
            </a:r>
          </a:p>
          <a:p>
            <a:r>
              <a:rPr lang="en-GB" dirty="0"/>
              <a:t>Assignment Tittle: Individual Presentation based on report</a:t>
            </a:r>
            <a:endParaRPr lang="en-US" dirty="0"/>
          </a:p>
        </p:txBody>
      </p:sp>
    </p:spTree>
    <p:extLst>
      <p:ext uri="{BB962C8B-B14F-4D97-AF65-F5344CB8AC3E}">
        <p14:creationId xmlns:p14="http://schemas.microsoft.com/office/powerpoint/2010/main" val="28015170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AEE8E-D5A0-0CD1-DE5A-0768927B8460}"/>
              </a:ext>
            </a:extLst>
          </p:cNvPr>
          <p:cNvSpPr>
            <a:spLocks noGrp="1"/>
          </p:cNvSpPr>
          <p:nvPr>
            <p:ph type="title"/>
          </p:nvPr>
        </p:nvSpPr>
        <p:spPr/>
        <p:txBody>
          <a:bodyPr/>
          <a:lstStyle/>
          <a:p>
            <a:r>
              <a:rPr lang="en-GB" dirty="0"/>
              <a:t>Boeing strengths and weaknesses </a:t>
            </a:r>
            <a:endParaRPr lang="en-US" dirty="0"/>
          </a:p>
        </p:txBody>
      </p:sp>
      <p:graphicFrame>
        <p:nvGraphicFramePr>
          <p:cNvPr id="5" name="Content Placeholder 2">
            <a:extLst>
              <a:ext uri="{FF2B5EF4-FFF2-40B4-BE49-F238E27FC236}">
                <a16:creationId xmlns:a16="http://schemas.microsoft.com/office/drawing/2014/main" id="{8E7C7BE4-1538-3C7C-2AC7-6AD9FB02D7F1}"/>
              </a:ext>
            </a:extLst>
          </p:cNvPr>
          <p:cNvGraphicFramePr>
            <a:graphicFrameLocks noGrp="1"/>
          </p:cNvGraphicFramePr>
          <p:nvPr>
            <p:ph idx="1"/>
          </p:nvPr>
        </p:nvGraphicFramePr>
        <p:xfrm>
          <a:off x="1154954" y="2603500"/>
          <a:ext cx="8825659"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8162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US"/>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grpSp>
      <p:sp>
        <p:nvSpPr>
          <p:cNvPr id="2" name="Title 1">
            <a:extLst>
              <a:ext uri="{FF2B5EF4-FFF2-40B4-BE49-F238E27FC236}">
                <a16:creationId xmlns:a16="http://schemas.microsoft.com/office/drawing/2014/main" id="{92D3B6AE-E362-E062-5887-C68B1C30BBD3}"/>
              </a:ext>
            </a:extLst>
          </p:cNvPr>
          <p:cNvSpPr>
            <a:spLocks noGrp="1"/>
          </p:cNvSpPr>
          <p:nvPr>
            <p:ph type="title"/>
          </p:nvPr>
        </p:nvSpPr>
        <p:spPr>
          <a:xfrm>
            <a:off x="1154955" y="973667"/>
            <a:ext cx="2942210" cy="4833745"/>
          </a:xfrm>
        </p:spPr>
        <p:txBody>
          <a:bodyPr>
            <a:normAutofit/>
          </a:bodyPr>
          <a:lstStyle/>
          <a:p>
            <a:r>
              <a:rPr lang="en-GB">
                <a:solidFill>
                  <a:srgbClr val="EBEBEB"/>
                </a:solidFill>
              </a:rPr>
              <a:t>Fujifilm areas of weaknesses and strengths</a:t>
            </a:r>
            <a:endParaRPr lang="en-US">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A764A9C5-D1A2-7116-DA75-402D7D5CC39C}"/>
              </a:ext>
            </a:extLst>
          </p:cNvPr>
          <p:cNvGraphicFramePr>
            <a:graphicFrameLocks noGrp="1"/>
          </p:cNvGraphicFramePr>
          <p:nvPr>
            <p:ph idx="1"/>
            <p:extLst>
              <p:ext uri="{D42A27DB-BD31-4B8C-83A1-F6EECF244321}">
                <p14:modId xmlns:p14="http://schemas.microsoft.com/office/powerpoint/2010/main" val="277499540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9825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US"/>
          </a:p>
        </p:txBody>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US"/>
          </a:p>
        </p:txBody>
      </p:sp>
      <p:sp>
        <p:nvSpPr>
          <p:cNvPr id="2" name="Title 1">
            <a:extLst>
              <a:ext uri="{FF2B5EF4-FFF2-40B4-BE49-F238E27FC236}">
                <a16:creationId xmlns:a16="http://schemas.microsoft.com/office/drawing/2014/main" id="{E0DA3C9C-5BE1-B795-8A8D-49769E5B4534}"/>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As a result…</a:t>
            </a:r>
            <a:endParaRPr lang="en-US" sz="3200">
              <a:solidFill>
                <a:srgbClr val="EBEBEB"/>
              </a:solidFill>
            </a:endParaRPr>
          </a:p>
        </p:txBody>
      </p:sp>
      <p:sp>
        <p:nvSpPr>
          <p:cNvPr id="3" name="Content Placeholder 2">
            <a:extLst>
              <a:ext uri="{FF2B5EF4-FFF2-40B4-BE49-F238E27FC236}">
                <a16:creationId xmlns:a16="http://schemas.microsoft.com/office/drawing/2014/main" id="{4730E023-A6D8-A259-49EF-94A7D8568634}"/>
              </a:ext>
            </a:extLst>
          </p:cNvPr>
          <p:cNvSpPr>
            <a:spLocks noGrp="1"/>
          </p:cNvSpPr>
          <p:nvPr>
            <p:ph idx="1"/>
          </p:nvPr>
        </p:nvSpPr>
        <p:spPr>
          <a:xfrm>
            <a:off x="5290077" y="437513"/>
            <a:ext cx="5502614" cy="5954325"/>
          </a:xfrm>
        </p:spPr>
        <p:txBody>
          <a:bodyPr anchor="ctr">
            <a:normAutofit/>
          </a:bodyPr>
          <a:lstStyle/>
          <a:p>
            <a:pPr>
              <a:lnSpc>
                <a:spcPct val="90000"/>
              </a:lnSpc>
            </a:pPr>
            <a:r>
              <a:rPr lang="en-GB" sz="1400"/>
              <a:t>Boeing and Fujifilm both have areas of improvement to focus on</a:t>
            </a:r>
          </a:p>
          <a:p>
            <a:pPr>
              <a:lnSpc>
                <a:spcPct val="90000"/>
              </a:lnSpc>
            </a:pPr>
            <a:r>
              <a:rPr lang="en-GB" sz="1400"/>
              <a:t>Boeing – The KM value chains and IT systems implemented by the company enhance the effectiveness of the company, however the company can work on establishing a centralised platform enabling the company to collaboratively share information with people in real time.</a:t>
            </a:r>
          </a:p>
          <a:p>
            <a:pPr>
              <a:lnSpc>
                <a:spcPct val="90000"/>
              </a:lnSpc>
            </a:pPr>
            <a:r>
              <a:rPr lang="en-GB" sz="1400"/>
              <a:t>Another area of improvement which the company currently lacks judging by the TWOS analysis is their reach. By implementing a more up to date and advanced technology in order to expand their knowledge and collaborate within the promotions of other world wide companies which will open doors for communication with more diverse audiences and companies to manage their knowledge.</a:t>
            </a:r>
          </a:p>
          <a:p>
            <a:pPr>
              <a:lnSpc>
                <a:spcPct val="90000"/>
              </a:lnSpc>
            </a:pPr>
            <a:endParaRPr lang="en-GB" sz="1400"/>
          </a:p>
          <a:p>
            <a:pPr>
              <a:lnSpc>
                <a:spcPct val="90000"/>
              </a:lnSpc>
            </a:pPr>
            <a:r>
              <a:rPr lang="en-GB" sz="1400"/>
              <a:t>Fujifilm – Implementation of cross-training programs and sessions where knowledge is exchanged with other large aerospace firms. Also establishing a technological watch team will ensure the employees within the conglomerate will have the shared knowledge required for innovative business models and ideas to further develop and strengthen their outreach and prospects.</a:t>
            </a:r>
          </a:p>
          <a:p>
            <a:pPr>
              <a:lnSpc>
                <a:spcPct val="90000"/>
              </a:lnSpc>
            </a:pPr>
            <a:r>
              <a:rPr lang="en-GB" sz="1400"/>
              <a:t>Fujifilm must also focus on practical applications of their technological capabilities in order to sustain a level of competitiveness and innovation within the industry.</a:t>
            </a:r>
            <a:endParaRPr lang="en-US" sz="1400"/>
          </a:p>
        </p:txBody>
      </p:sp>
    </p:spTree>
    <p:extLst>
      <p:ext uri="{BB962C8B-B14F-4D97-AF65-F5344CB8AC3E}">
        <p14:creationId xmlns:p14="http://schemas.microsoft.com/office/powerpoint/2010/main" val="1035183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CA1EB-D94A-A735-87E7-B12A16AF8D25}"/>
              </a:ext>
            </a:extLst>
          </p:cNvPr>
          <p:cNvSpPr>
            <a:spLocks noGrp="1"/>
          </p:cNvSpPr>
          <p:nvPr>
            <p:ph type="title"/>
          </p:nvPr>
        </p:nvSpPr>
        <p:spPr/>
        <p:txBody>
          <a:bodyPr/>
          <a:lstStyle/>
          <a:p>
            <a:r>
              <a:rPr lang="en-GB" dirty="0"/>
              <a:t>Reference List</a:t>
            </a:r>
            <a:endParaRPr lang="en-US" dirty="0"/>
          </a:p>
        </p:txBody>
      </p:sp>
      <p:graphicFrame>
        <p:nvGraphicFramePr>
          <p:cNvPr id="5" name="Content Placeholder 2">
            <a:extLst>
              <a:ext uri="{FF2B5EF4-FFF2-40B4-BE49-F238E27FC236}">
                <a16:creationId xmlns:a16="http://schemas.microsoft.com/office/drawing/2014/main" id="{A479DD88-168F-D99A-CDB5-401306D03A24}"/>
              </a:ext>
            </a:extLst>
          </p:cNvPr>
          <p:cNvGraphicFramePr>
            <a:graphicFrameLocks noGrp="1"/>
          </p:cNvGraphicFramePr>
          <p:nvPr>
            <p:ph idx="1"/>
          </p:nvPr>
        </p:nvGraphicFramePr>
        <p:xfrm>
          <a:off x="838200" y="2347231"/>
          <a:ext cx="10515600" cy="28537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06550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{E4A0A856-7CF8-4541-B293-232530D96DE3}tf10001076</Template>
  <TotalTime>0</TotalTime>
  <Words>552</Words>
  <Application>Microsoft Macintosh PowerPoint</Application>
  <PresentationFormat>Widescreen</PresentationFormat>
  <Paragraphs>28</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Century Gothic</vt:lpstr>
      <vt:lpstr>Wingdings 3</vt:lpstr>
      <vt:lpstr>Ion Boardroom</vt:lpstr>
      <vt:lpstr>Individual Presentation on  Boeing and Fujifilm</vt:lpstr>
      <vt:lpstr>Boeing strengths and weaknesses </vt:lpstr>
      <vt:lpstr>Fujifilm areas of weaknesses and strengths</vt:lpstr>
      <vt:lpstr>As a result…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 on  Boeing and Fujifilm</dc:title>
  <dc:creator>Petko Petkov (2125440)</dc:creator>
  <cp:lastModifiedBy>Petko Petkov (2125440)</cp:lastModifiedBy>
  <cp:revision>2</cp:revision>
  <dcterms:created xsi:type="dcterms:W3CDTF">2024-03-17T08:48:04Z</dcterms:created>
  <dcterms:modified xsi:type="dcterms:W3CDTF">2024-03-17T09:48:50Z</dcterms:modified>
</cp:coreProperties>
</file>