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70" r:id="rId6"/>
    <p:sldId id="271" r:id="rId7"/>
    <p:sldId id="268" r:id="rId8"/>
    <p:sldId id="26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373"/>
    <p:restoredTop sz="94671"/>
  </p:normalViewPr>
  <p:slideViewPr>
    <p:cSldViewPr snapToGrid="0" snapToObjects="1">
      <p:cViewPr varScale="1">
        <p:scale>
          <a:sx n="109" d="100"/>
          <a:sy n="109" d="100"/>
        </p:scale>
        <p:origin x="30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01567E-DE15-6D4F-ADA8-951E26DE8AB0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70AC1-E29F-D64F-958A-C0B51F29B7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876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070AC1-E29F-D64F-958A-C0B51F29B77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910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3B7BC-E3B7-D749-9508-C4DDDEC55C3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E26-DE14-A246-A299-EBB2181E7B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082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3B7BC-E3B7-D749-9508-C4DDDEC55C3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E26-DE14-A246-A299-EBB2181E7B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874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3B7BC-E3B7-D749-9508-C4DDDEC55C3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E26-DE14-A246-A299-EBB2181E7B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6487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3B7BC-E3B7-D749-9508-C4DDDEC55C3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E26-DE14-A246-A299-EBB2181E7B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001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3B7BC-E3B7-D749-9508-C4DDDEC55C3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E26-DE14-A246-A299-EBB2181E7B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522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3B7BC-E3B7-D749-9508-C4DDDEC55C3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E26-DE14-A246-A299-EBB2181E7B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6876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3B7BC-E3B7-D749-9508-C4DDDEC55C3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E26-DE14-A246-A299-EBB2181E7B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083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3B7BC-E3B7-D749-9508-C4DDDEC55C3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E26-DE14-A246-A299-EBB2181E7B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448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3B7BC-E3B7-D749-9508-C4DDDEC55C3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E26-DE14-A246-A299-EBB2181E7B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477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3B7BC-E3B7-D749-9508-C4DDDEC55C3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E26-DE14-A246-A299-EBB2181E7B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198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3B7BC-E3B7-D749-9508-C4DDDEC55C3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E26-DE14-A246-A299-EBB2181E7B85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93118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3B7BC-E3B7-D749-9508-C4DDDEC55C3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E26-DE14-A246-A299-EBB2181E7B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1524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3B7BC-E3B7-D749-9508-C4DDDEC55C3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E26-DE14-A246-A299-EBB2181E7B85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037694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3B7BC-E3B7-D749-9508-C4DDDEC55C3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E26-DE14-A246-A299-EBB2181E7B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9114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3B7BC-E3B7-D749-9508-C4DDDEC55C3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E26-DE14-A246-A299-EBB2181E7B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165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3B7BC-E3B7-D749-9508-C4DDDEC55C3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E26-DE14-A246-A299-EBB2181E7B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47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43B7BC-E3B7-D749-9508-C4DDDEC55C3C}" type="datetimeFigureOut">
              <a:rPr lang="en-US" smtClean="0"/>
              <a:t>1/17/2018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3F9AE26-DE14-A246-A299-EBB2181E7B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367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s://www.youtube.com/watch?v=Q3ur8wzzhBU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martscities.com/en/technology/how-iot-can-become-social-iot" TargetMode="External"/><Relationship Id="rId3" Type="http://schemas.openxmlformats.org/officeDocument/2006/relationships/hyperlink" Target="https://www.forbes.com/sites/gilpress/2017/03/20/6-hot-internet-of-things-iot-security-technologies/#56104f7f1b49" TargetMode="External"/><Relationship Id="rId7" Type="http://schemas.openxmlformats.org/officeDocument/2006/relationships/hyperlink" Target="https://www.hindawi.com/journals/jece/2017/9324035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thesai.org/Downloads/Volume8No6/Paper_50-Security_Issues_in_the_Internet_of_Things.pdf" TargetMode="External"/><Relationship Id="rId5" Type="http://schemas.openxmlformats.org/officeDocument/2006/relationships/hyperlink" Target="https://www.youtube.com/watch?v=Q3ur8wzzhBU" TargetMode="External"/><Relationship Id="rId10" Type="http://schemas.openxmlformats.org/officeDocument/2006/relationships/hyperlink" Target="https://search-proquest-com.openathens-proxy.swan.ac.uk/docview/1775395733?OpenUrlRefId=info:xri/sid:primo&amp;accountid=14680" TargetMode="External"/><Relationship Id="rId4" Type="http://schemas.openxmlformats.org/officeDocument/2006/relationships/hyperlink" Target="https://www.pushtechnology.com/blog/tag/internet-of-things/" TargetMode="External"/><Relationship Id="rId9" Type="http://schemas.openxmlformats.org/officeDocument/2006/relationships/hyperlink" Target="https://www.postscapes.com/trackers/video/the-internet-of-things-and-sensors-and-actuato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1676" y="1043231"/>
            <a:ext cx="9144000" cy="1745529"/>
          </a:xfrm>
        </p:spPr>
        <p:txBody>
          <a:bodyPr>
            <a:normAutofit/>
          </a:bodyPr>
          <a:lstStyle/>
          <a:p>
            <a:r>
              <a:rPr lang="en-US" sz="4800" b="1" dirty="0">
                <a:latin typeface="Times New Roman" charset="0"/>
                <a:ea typeface="Times New Roman" charset="0"/>
                <a:cs typeface="Times New Roman" charset="0"/>
              </a:rPr>
              <a:t>Internet of Things Security and Privacy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2664069"/>
            <a:ext cx="7766936" cy="2483664"/>
          </a:xfrm>
        </p:spPr>
        <p:txBody>
          <a:bodyPr>
            <a:normAutofit/>
          </a:bodyPr>
          <a:lstStyle/>
          <a:p>
            <a:endParaRPr lang="en-US" sz="1200" b="1" i="1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US" sz="1200" b="1" i="1" dirty="0" smtClean="0">
                <a:latin typeface="Times New Roman" charset="0"/>
                <a:ea typeface="Times New Roman" charset="0"/>
                <a:cs typeface="Times New Roman" charset="0"/>
              </a:rPr>
              <a:t>Ehsan A-</a:t>
            </a:r>
            <a:r>
              <a:rPr lang="en-US" sz="1200" b="1" i="1" dirty="0" err="1" smtClean="0">
                <a:latin typeface="Times New Roman" charset="0"/>
                <a:ea typeface="Times New Roman" charset="0"/>
                <a:cs typeface="Times New Roman" charset="0"/>
              </a:rPr>
              <a:t>Dehkordi</a:t>
            </a:r>
            <a:endParaRPr lang="en-US" sz="1200" b="1" i="1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US" sz="1200" b="1" i="1" dirty="0">
                <a:latin typeface="Times New Roman" charset="0"/>
                <a:ea typeface="Times New Roman" charset="0"/>
                <a:cs typeface="Times New Roman" charset="0"/>
              </a:rPr>
              <a:t>PhD </a:t>
            </a:r>
            <a:r>
              <a:rPr lang="en-US" sz="1200" b="1" i="1" dirty="0" smtClean="0">
                <a:latin typeface="Times New Roman" charset="0"/>
                <a:ea typeface="Times New Roman" charset="0"/>
                <a:cs typeface="Times New Roman" charset="0"/>
              </a:rPr>
              <a:t>student</a:t>
            </a:r>
          </a:p>
          <a:p>
            <a:r>
              <a:rPr lang="en-US" sz="1200" b="1" i="1" dirty="0" smtClean="0">
                <a:latin typeface="Times New Roman" charset="0"/>
                <a:ea typeface="Times New Roman" charset="0"/>
                <a:cs typeface="Times New Roman" charset="0"/>
              </a:rPr>
              <a:t>School of Applied Computing</a:t>
            </a:r>
          </a:p>
          <a:p>
            <a:r>
              <a:rPr lang="en-US" sz="1200" b="1" i="1" dirty="0" smtClean="0">
                <a:latin typeface="Times New Roman" charset="0"/>
                <a:ea typeface="Times New Roman" charset="0"/>
                <a:cs typeface="Times New Roman" charset="0"/>
              </a:rPr>
              <a:t>University of Wales Trinity Saint David </a:t>
            </a:r>
          </a:p>
          <a:p>
            <a:r>
              <a:rPr lang="en-US" sz="1200" b="1" i="1" dirty="0" smtClean="0">
                <a:latin typeface="Times New Roman" charset="0"/>
                <a:ea typeface="Times New Roman" charset="0"/>
                <a:cs typeface="Times New Roman" charset="0"/>
              </a:rPr>
              <a:t>Jan 2018</a:t>
            </a:r>
          </a:p>
          <a:p>
            <a:endParaRPr lang="en-US" sz="1200" b="1" i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3136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269711"/>
          </a:xfrm>
        </p:spPr>
        <p:txBody>
          <a:bodyPr/>
          <a:lstStyle/>
          <a:p>
            <a:pPr algn="ctr"/>
            <a:r>
              <a:rPr lang="en-US" b="1" dirty="0" smtClean="0">
                <a:latin typeface="+mn-lt"/>
                <a:ea typeface="Times New Roman" charset="0"/>
                <a:cs typeface="Times New Roman" charset="0"/>
              </a:rPr>
              <a:t>Internet of Things (IoT) </a:t>
            </a:r>
            <a:endParaRPr lang="en-US" b="1" dirty="0">
              <a:latin typeface="+mn-lt"/>
              <a:ea typeface="Times New Roman" charset="0"/>
              <a:cs typeface="Times New Roman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89166"/>
            <a:ext cx="10515600" cy="4687797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 </a:t>
            </a:r>
            <a:endParaRPr lang="en-US" b="1" dirty="0" smtClean="0"/>
          </a:p>
          <a:p>
            <a:pPr marL="0" indent="0">
              <a:buNone/>
            </a:pPr>
            <a:endParaRPr lang="en-US" b="1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1050" dirty="0" smtClean="0">
              <a:latin typeface="+mj-lt"/>
            </a:endParaRPr>
          </a:p>
          <a:p>
            <a:pPr marL="0" indent="0" algn="ctr">
              <a:buNone/>
            </a:pPr>
            <a:endParaRPr lang="en-US" sz="1000" dirty="0" smtClean="0">
              <a:latin typeface="+mj-lt"/>
            </a:endParaRPr>
          </a:p>
          <a:p>
            <a:pPr marL="0" indent="0" algn="ctr">
              <a:buNone/>
            </a:pPr>
            <a:endParaRPr lang="en-US" sz="1000" dirty="0" smtClean="0">
              <a:latin typeface="+mj-lt"/>
            </a:endParaRPr>
          </a:p>
          <a:p>
            <a:pPr marL="0" indent="0" algn="ctr">
              <a:buNone/>
            </a:pPr>
            <a:r>
              <a:rPr lang="en-US" sz="1000" dirty="0" smtClean="0">
                <a:latin typeface="+mj-lt"/>
              </a:rPr>
              <a:t>Fig.1 IoT Graphic (</a:t>
            </a:r>
            <a:r>
              <a:rPr lang="en-GB" sz="1000" i="1" dirty="0" smtClean="0">
                <a:latin typeface="+mj-lt"/>
              </a:rPr>
              <a:t>www.pushtechnology.com/blog/tag/internet-of-things)</a:t>
            </a:r>
            <a:endParaRPr lang="en-US" sz="1000" dirty="0" smtClean="0">
              <a:latin typeface="+mj-lt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964873" y="250767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292" y="1381422"/>
            <a:ext cx="9047285" cy="4096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912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23348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>
                <a:latin typeface="+mn-lt"/>
                <a:ea typeface="Times New Roman" charset="0"/>
                <a:cs typeface="Times New Roman" charset="0"/>
              </a:rPr>
              <a:t>IoT Applications</a:t>
            </a:r>
            <a:r>
              <a:rPr lang="en-US" sz="3200" b="1" dirty="0">
                <a:latin typeface="+mn-lt"/>
                <a:ea typeface="+mn-ea"/>
                <a:cs typeface="+mn-cs"/>
              </a:rPr>
              <a:t/>
            </a:r>
            <a:br>
              <a:rPr lang="en-US" sz="3200" b="1" dirty="0">
                <a:latin typeface="+mn-lt"/>
                <a:ea typeface="+mn-ea"/>
                <a:cs typeface="+mn-cs"/>
              </a:rPr>
            </a:br>
            <a:endParaRPr lang="en-US" sz="3200" b="1" dirty="0">
              <a:latin typeface="+mn-lt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88473"/>
            <a:ext cx="10515600" cy="49460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300" b="1" dirty="0" smtClean="0">
                <a:ea typeface="Times New Roman" charset="0"/>
                <a:cs typeface="Times New Roman" charset="0"/>
              </a:rPr>
              <a:t>IoT in Industries, Personal Medical Devices and in Smart Home</a:t>
            </a:r>
          </a:p>
          <a:p>
            <a:pPr marL="0" indent="0">
              <a:buNone/>
            </a:pPr>
            <a:endParaRPr lang="en-US" b="1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US" b="1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US" b="1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US" b="1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US" b="1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US" b="1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US" b="1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US" sz="1600" b="1" dirty="0" smtClean="0">
              <a:latin typeface="Times New Roman" charset="0"/>
              <a:ea typeface="Times New Roman" charset="0"/>
              <a:cs typeface="Times New Roman" charset="0"/>
              <a:hlinkClick r:id="rId2"/>
            </a:endParaRPr>
          </a:p>
          <a:p>
            <a:pPr marL="0" indent="0">
              <a:buNone/>
            </a:pPr>
            <a:endParaRPr lang="en-US" sz="1600" b="1" dirty="0" smtClean="0">
              <a:latin typeface="Times New Roman" charset="0"/>
              <a:ea typeface="Times New Roman" charset="0"/>
              <a:cs typeface="Times New Roman" charset="0"/>
              <a:hlinkClick r:id="rId2"/>
            </a:endParaRPr>
          </a:p>
          <a:p>
            <a:pPr marL="0" indent="0">
              <a:buNone/>
            </a:pPr>
            <a:endParaRPr lang="en-US" sz="1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 algn="ctr">
              <a:buNone/>
            </a:pPr>
            <a:r>
              <a:rPr lang="en-US" sz="1100" dirty="0" smtClean="0">
                <a:latin typeface="+mj-lt"/>
                <a:ea typeface="Times New Roman" charset="0"/>
                <a:cs typeface="Times New Roman" charset="0"/>
              </a:rPr>
              <a:t>Fig.2 IoT Applications </a:t>
            </a:r>
            <a:r>
              <a:rPr lang="en-US" sz="1100" dirty="0">
                <a:latin typeface="+mj-lt"/>
                <a:ea typeface="Times New Roman" charset="0"/>
                <a:cs typeface="Times New Roman" charset="0"/>
              </a:rPr>
              <a:t>(</a:t>
            </a:r>
            <a:r>
              <a:rPr lang="en-US" sz="1100" dirty="0" smtClean="0">
                <a:latin typeface="+mj-lt"/>
                <a:ea typeface="Times New Roman" charset="0"/>
                <a:cs typeface="Times New Roman" charset="0"/>
              </a:rPr>
              <a:t>www.everythingrf.com)</a:t>
            </a:r>
          </a:p>
          <a:p>
            <a:pPr marL="0" indent="0">
              <a:buNone/>
            </a:pPr>
            <a:r>
              <a:rPr lang="en-US" sz="1300" b="1" dirty="0" smtClean="0">
                <a:latin typeface="Times New Roman" charset="0"/>
                <a:ea typeface="Times New Roman" charset="0"/>
                <a:cs typeface="Times New Roman" charset="0"/>
                <a:hlinkClick r:id="rId2"/>
              </a:rPr>
              <a:t>https://www.youtube.com/watch?v=Q3ur8wzzhBU</a:t>
            </a:r>
            <a:endParaRPr lang="en-US" sz="1300" b="1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US" sz="1600" b="1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US" sz="1600" b="1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US" b="1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US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120" y="1730074"/>
            <a:ext cx="8548255" cy="3949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637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>
                <a:latin typeface="+mn-lt"/>
              </a:rPr>
              <a:t>Security Threats in Smart Home</a:t>
            </a:r>
            <a:endParaRPr lang="en-US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711099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en-US" b="1" dirty="0" smtClean="0"/>
              <a:t>Trespass</a:t>
            </a:r>
          </a:p>
          <a:p>
            <a:pPr marL="514350" indent="-514350">
              <a:buFont typeface="+mj-lt"/>
              <a:buAutoNum type="arabicParenR"/>
            </a:pPr>
            <a:r>
              <a:rPr lang="en-US" b="1" dirty="0" smtClean="0"/>
              <a:t>Monitoring and personal information leakage</a:t>
            </a:r>
          </a:p>
          <a:p>
            <a:pPr marL="514350" indent="-514350">
              <a:buFont typeface="+mj-lt"/>
              <a:buAutoNum type="arabicParenR"/>
            </a:pPr>
            <a:r>
              <a:rPr lang="en-US" b="1" dirty="0" err="1" smtClean="0"/>
              <a:t>DoS</a:t>
            </a:r>
            <a:r>
              <a:rPr lang="en-US" b="1" dirty="0" smtClean="0"/>
              <a:t>/</a:t>
            </a:r>
            <a:r>
              <a:rPr lang="en-US" b="1" dirty="0" err="1" smtClean="0"/>
              <a:t>DDoS</a:t>
            </a:r>
            <a:endParaRPr lang="en-US" b="1" dirty="0" smtClean="0"/>
          </a:p>
          <a:p>
            <a:pPr marL="514350" indent="-514350">
              <a:buFont typeface="+mj-lt"/>
              <a:buAutoNum type="arabicParenR"/>
            </a:pPr>
            <a:r>
              <a:rPr lang="en-US" b="1" dirty="0" smtClean="0"/>
              <a:t>Falsification</a:t>
            </a:r>
          </a:p>
          <a:p>
            <a:pPr marL="0" indent="0">
              <a:buNone/>
            </a:pPr>
            <a:endParaRPr lang="en-US" b="1" dirty="0" smtClean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 smtClean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sz="1050" dirty="0" smtClean="0">
              <a:latin typeface="+mj-lt"/>
            </a:endParaRPr>
          </a:p>
          <a:p>
            <a:pPr marL="0" indent="0" algn="ctr">
              <a:buNone/>
            </a:pPr>
            <a:endParaRPr lang="en-US" sz="1000" dirty="0" smtClean="0">
              <a:latin typeface="+mj-lt"/>
            </a:endParaRPr>
          </a:p>
          <a:p>
            <a:pPr marL="0" indent="0" algn="ctr">
              <a:buNone/>
            </a:pPr>
            <a:endParaRPr lang="en-US" sz="1000" dirty="0" smtClean="0">
              <a:latin typeface="+mj-lt"/>
            </a:endParaRPr>
          </a:p>
          <a:p>
            <a:pPr marL="0" indent="0" algn="ctr">
              <a:buNone/>
            </a:pPr>
            <a:r>
              <a:rPr lang="en-US" sz="1000" dirty="0" smtClean="0">
                <a:latin typeface="+mj-lt"/>
              </a:rPr>
              <a:t>Fig 3. Monitoring of </a:t>
            </a:r>
            <a:r>
              <a:rPr lang="en-US" sz="1000" dirty="0">
                <a:latin typeface="+mj-lt"/>
              </a:rPr>
              <a:t>personal </a:t>
            </a:r>
            <a:r>
              <a:rPr lang="en-US" sz="1000" dirty="0" smtClean="0">
                <a:latin typeface="+mj-lt"/>
              </a:rPr>
              <a:t>information &amp; Falsification Threats </a:t>
            </a:r>
            <a:r>
              <a:rPr lang="en-US" sz="1000" dirty="0">
                <a:latin typeface="+mj-lt"/>
              </a:rPr>
              <a:t>(</a:t>
            </a:r>
            <a:r>
              <a:rPr lang="en-US" sz="1000" dirty="0" smtClean="0">
                <a:latin typeface="+mj-lt"/>
              </a:rPr>
              <a:t>thesai.org)</a:t>
            </a:r>
            <a:endParaRPr lang="en-US" sz="1000" dirty="0">
              <a:latin typeface="+mj-lt"/>
            </a:endParaRPr>
          </a:p>
          <a:p>
            <a:pPr marL="0" indent="0">
              <a:buNone/>
            </a:pPr>
            <a:endParaRPr lang="en-US" sz="1000" dirty="0" smtClean="0">
              <a:latin typeface="+mj-lt"/>
            </a:endParaRP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 smtClean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 smtClean="0"/>
          </a:p>
          <a:p>
            <a:pPr marL="0" indent="0">
              <a:buNone/>
            </a:pPr>
            <a:endParaRPr lang="en-US" sz="14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7329" y="2881744"/>
            <a:ext cx="4309233" cy="26711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4269" y="3509554"/>
            <a:ext cx="3679100" cy="2264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078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54582"/>
          </a:xfrm>
        </p:spPr>
        <p:txBody>
          <a:bodyPr/>
          <a:lstStyle/>
          <a:p>
            <a:pPr algn="ctr"/>
            <a:r>
              <a:rPr lang="en-GB" b="1" dirty="0" err="1">
                <a:latin typeface="+mn-lt"/>
              </a:rPr>
              <a:t>IoT</a:t>
            </a:r>
            <a:r>
              <a:rPr lang="en-GB" dirty="0" smtClean="0">
                <a:latin typeface="+mn-lt"/>
              </a:rPr>
              <a:t> </a:t>
            </a:r>
            <a:r>
              <a:rPr lang="en-GB" b="1" dirty="0">
                <a:latin typeface="+mn-lt"/>
              </a:rPr>
              <a:t>Challenges</a:t>
            </a:r>
            <a:r>
              <a:rPr lang="en-GB" dirty="0" smtClean="0">
                <a:latin typeface="+mn-lt"/>
              </a:rPr>
              <a:t> 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199" y="1519707"/>
            <a:ext cx="11087637" cy="465725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b="1" dirty="0">
                <a:latin typeface="+mj-lt"/>
                <a:ea typeface="+mj-ea"/>
                <a:cs typeface="+mj-cs"/>
              </a:rPr>
              <a:t>Data Privacy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>
                <a:latin typeface="+mj-lt"/>
                <a:ea typeface="+mj-ea"/>
                <a:cs typeface="+mj-cs"/>
              </a:rPr>
              <a:t>Data </a:t>
            </a:r>
            <a:r>
              <a:rPr lang="en-GB" sz="2000" b="1" dirty="0" smtClean="0">
                <a:latin typeface="+mj-lt"/>
                <a:ea typeface="+mj-ea"/>
                <a:cs typeface="+mj-cs"/>
              </a:rPr>
              <a:t>Security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 smtClean="0">
                <a:latin typeface="+mj-lt"/>
                <a:ea typeface="+mj-ea"/>
                <a:cs typeface="+mj-cs"/>
              </a:rPr>
              <a:t>Connectivity issues </a:t>
            </a:r>
            <a:endParaRPr lang="en-GB" sz="2000" b="1" dirty="0">
              <a:latin typeface="+mj-lt"/>
              <a:ea typeface="+mj-ea"/>
              <a:cs typeface="+mj-cs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>
                <a:latin typeface="+mj-lt"/>
                <a:ea typeface="+mj-ea"/>
                <a:cs typeface="+mj-cs"/>
              </a:rPr>
              <a:t>Insurance Concerns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>
                <a:latin typeface="+mj-lt"/>
                <a:ea typeface="+mj-ea"/>
                <a:cs typeface="+mj-cs"/>
              </a:rPr>
              <a:t>Lack of Common Standard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>
                <a:latin typeface="+mj-lt"/>
                <a:ea typeface="+mj-ea"/>
                <a:cs typeface="+mj-cs"/>
              </a:rPr>
              <a:t>Technical Concerns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latin typeface="+mj-lt"/>
                <a:ea typeface="+mj-ea"/>
                <a:cs typeface="+mj-cs"/>
              </a:rPr>
              <a:t>Security Attacks and System Vulnerabilities</a:t>
            </a:r>
          </a:p>
          <a:p>
            <a:pPr marL="0" indent="0">
              <a:buNone/>
            </a:pPr>
            <a:endParaRPr lang="en-GB" sz="1200" dirty="0" smtClean="0"/>
          </a:p>
          <a:p>
            <a:pPr marL="0" indent="0" algn="ctr">
              <a:buNone/>
            </a:pPr>
            <a:endParaRPr lang="en-GB" sz="1000" dirty="0" smtClean="0"/>
          </a:p>
          <a:p>
            <a:pPr marL="0" indent="0">
              <a:buNone/>
            </a:pPr>
            <a:r>
              <a:rPr lang="en-GB" sz="1000" dirty="0" smtClean="0"/>
              <a:t>                                                                                                                                                      Fig 4. </a:t>
            </a:r>
            <a:r>
              <a:rPr lang="en-GB" sz="1000" dirty="0" err="1" smtClean="0"/>
              <a:t>IoT</a:t>
            </a:r>
            <a:r>
              <a:rPr lang="en-GB" sz="1000" dirty="0"/>
              <a:t> Attacks (</a:t>
            </a:r>
            <a:r>
              <a:rPr lang="en-GB" sz="1000" dirty="0" smtClean="0"/>
              <a:t>www.pubnub.com)</a:t>
            </a:r>
            <a:endParaRPr lang="en-GB" sz="1000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6172200" y="1825626"/>
            <a:ext cx="5181600" cy="3303724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980218" y="10252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9" name="Content Placeholder 4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946"/>
          <a:stretch/>
        </p:blipFill>
        <p:spPr bwMode="auto">
          <a:xfrm>
            <a:off x="5913115" y="1815827"/>
            <a:ext cx="3529823" cy="331352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754492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03275"/>
          </a:xfrm>
        </p:spPr>
        <p:txBody>
          <a:bodyPr/>
          <a:lstStyle/>
          <a:p>
            <a:pPr algn="ctr"/>
            <a:r>
              <a:rPr lang="en-US" b="1" dirty="0" smtClean="0">
                <a:latin typeface="+mn-lt"/>
              </a:rPr>
              <a:t>My Research</a:t>
            </a:r>
            <a:endParaRPr lang="en-US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295400"/>
            <a:ext cx="10515600" cy="5270500"/>
          </a:xfrm>
        </p:spPr>
        <p:txBody>
          <a:bodyPr numCol="1"/>
          <a:lstStyle/>
          <a:p>
            <a:pPr marL="0" indent="0">
              <a:buNone/>
            </a:pPr>
            <a:r>
              <a:rPr lang="en-US" b="1" dirty="0" smtClean="0"/>
              <a:t>Focus of  the research </a:t>
            </a:r>
          </a:p>
          <a:p>
            <a:pPr lvl="1">
              <a:buFont typeface="Arial" charset="0"/>
              <a:buChar char="•"/>
            </a:pPr>
            <a:r>
              <a:rPr lang="en-US" dirty="0" smtClean="0"/>
              <a:t>Confidentiality, integrity and availability of gathered/produced IoT data (Security)</a:t>
            </a:r>
          </a:p>
          <a:p>
            <a:pPr lvl="1">
              <a:buFont typeface="Arial" charset="0"/>
              <a:buChar char="•"/>
            </a:pPr>
            <a:r>
              <a:rPr lang="en-US" dirty="0" smtClean="0"/>
              <a:t>Keeping certain things (data gathered/produced by IoT devices) secret (Privacy)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 smtClean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 smtClean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 smtClean="0"/>
          </a:p>
          <a:p>
            <a:pPr marL="457200" lvl="1" indent="0">
              <a:buNone/>
            </a:pPr>
            <a:endParaRPr lang="en-US" dirty="0"/>
          </a:p>
          <a:p>
            <a:pPr marL="457200" lvl="1" indent="0" algn="ctr">
              <a:buNone/>
            </a:pPr>
            <a:r>
              <a:rPr lang="en-US" sz="1000" dirty="0" smtClean="0">
                <a:latin typeface="+mj-lt"/>
              </a:rPr>
              <a:t>                                                              </a:t>
            </a:r>
          </a:p>
          <a:p>
            <a:pPr marL="457200" lvl="1" indent="0" algn="ctr">
              <a:buNone/>
            </a:pPr>
            <a:endParaRPr lang="en-US" sz="1000" dirty="0">
              <a:latin typeface="+mj-lt"/>
            </a:endParaRPr>
          </a:p>
          <a:p>
            <a:pPr marL="457200" lvl="1" indent="0" algn="ctr">
              <a:buNone/>
            </a:pPr>
            <a:endParaRPr lang="en-US" sz="1000" dirty="0" smtClean="0">
              <a:latin typeface="+mj-lt"/>
            </a:endParaRPr>
          </a:p>
          <a:p>
            <a:pPr marL="457200" lvl="1" indent="0" algn="ctr">
              <a:buNone/>
            </a:pPr>
            <a:r>
              <a:rPr lang="en-US" sz="1000" dirty="0" smtClean="0">
                <a:latin typeface="+mj-lt"/>
              </a:rPr>
              <a:t> Fig 5. </a:t>
            </a:r>
            <a:r>
              <a:rPr lang="en-US" sz="1000" dirty="0">
                <a:latin typeface="+mj-lt"/>
              </a:rPr>
              <a:t>PhD Comics (http://</a:t>
            </a:r>
            <a:r>
              <a:rPr lang="en-US" sz="1000" dirty="0" smtClean="0">
                <a:latin typeface="+mj-lt"/>
              </a:rPr>
              <a:t>phdcomics.com)</a:t>
            </a:r>
          </a:p>
          <a:p>
            <a:pPr marL="457200" lvl="1" indent="0">
              <a:buNone/>
            </a:pP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292" y="2347544"/>
            <a:ext cx="8430875" cy="3464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556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83383"/>
          </a:xfrm>
        </p:spPr>
        <p:txBody>
          <a:bodyPr/>
          <a:lstStyle/>
          <a:p>
            <a:pPr algn="ctr"/>
            <a:r>
              <a:rPr lang="en-US" b="1" dirty="0" smtClean="0">
                <a:latin typeface="+mn-lt"/>
              </a:rPr>
              <a:t>Conclusion </a:t>
            </a:r>
            <a:endParaRPr lang="en-US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48508"/>
            <a:ext cx="10515600" cy="492845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000" dirty="0">
              <a:latin typeface="+mj-lt"/>
            </a:endParaRPr>
          </a:p>
          <a:p>
            <a:pPr marL="0" indent="0">
              <a:buNone/>
            </a:pPr>
            <a:endParaRPr lang="en-GB" sz="1000" dirty="0" smtClean="0">
              <a:latin typeface="+mj-lt"/>
            </a:endParaRPr>
          </a:p>
          <a:p>
            <a:pPr marL="0" indent="0">
              <a:buNone/>
            </a:pPr>
            <a:endParaRPr lang="en-GB" sz="1000" dirty="0">
              <a:latin typeface="+mj-lt"/>
            </a:endParaRPr>
          </a:p>
          <a:p>
            <a:pPr marL="0" indent="0">
              <a:buNone/>
            </a:pPr>
            <a:endParaRPr lang="en-GB" sz="1000" dirty="0">
              <a:latin typeface="+mj-lt"/>
            </a:endParaRPr>
          </a:p>
          <a:p>
            <a:pPr marL="0" indent="0">
              <a:buNone/>
            </a:pPr>
            <a:endParaRPr lang="en-GB" sz="1000" dirty="0" smtClean="0">
              <a:latin typeface="+mj-lt"/>
            </a:endParaRPr>
          </a:p>
          <a:p>
            <a:pPr marL="0" indent="0">
              <a:buNone/>
            </a:pPr>
            <a:endParaRPr lang="en-GB" sz="1000" dirty="0">
              <a:latin typeface="+mj-lt"/>
            </a:endParaRPr>
          </a:p>
          <a:p>
            <a:pPr marL="0" indent="0">
              <a:buNone/>
            </a:pPr>
            <a:endParaRPr lang="en-GB" sz="1000" dirty="0" smtClean="0">
              <a:latin typeface="+mj-lt"/>
            </a:endParaRPr>
          </a:p>
          <a:p>
            <a:pPr marL="0" indent="0">
              <a:buNone/>
            </a:pPr>
            <a:endParaRPr lang="en-GB" sz="1000" dirty="0">
              <a:latin typeface="+mj-lt"/>
            </a:endParaRPr>
          </a:p>
          <a:p>
            <a:pPr marL="0" indent="0">
              <a:buNone/>
            </a:pPr>
            <a:endParaRPr lang="en-GB" sz="1000" dirty="0" smtClean="0">
              <a:latin typeface="+mj-lt"/>
            </a:endParaRPr>
          </a:p>
          <a:p>
            <a:pPr marL="0" indent="0">
              <a:buNone/>
            </a:pPr>
            <a:endParaRPr lang="en-GB" sz="1000" dirty="0">
              <a:latin typeface="+mj-lt"/>
            </a:endParaRPr>
          </a:p>
          <a:p>
            <a:pPr marL="0" indent="0">
              <a:buNone/>
            </a:pPr>
            <a:endParaRPr lang="en-GB" sz="1000" dirty="0" smtClean="0">
              <a:latin typeface="+mj-lt"/>
            </a:endParaRPr>
          </a:p>
          <a:p>
            <a:pPr marL="0" indent="0">
              <a:buNone/>
            </a:pPr>
            <a:endParaRPr lang="en-GB" sz="1000" dirty="0">
              <a:latin typeface="+mj-lt"/>
            </a:endParaRPr>
          </a:p>
          <a:p>
            <a:pPr marL="0" indent="0">
              <a:buNone/>
            </a:pPr>
            <a:endParaRPr lang="en-GB" sz="1000" dirty="0" smtClean="0">
              <a:latin typeface="+mj-lt"/>
            </a:endParaRPr>
          </a:p>
          <a:p>
            <a:pPr marL="0" indent="0">
              <a:buNone/>
            </a:pPr>
            <a:endParaRPr lang="en-GB" sz="1000" dirty="0" smtClean="0">
              <a:latin typeface="+mj-lt"/>
            </a:endParaRPr>
          </a:p>
          <a:p>
            <a:pPr marL="0" indent="0" algn="ctr">
              <a:buNone/>
            </a:pPr>
            <a:endParaRPr lang="en-GB" sz="1000" dirty="0" smtClean="0">
              <a:latin typeface="+mj-lt"/>
            </a:endParaRPr>
          </a:p>
          <a:p>
            <a:pPr marL="0" indent="0" algn="ctr">
              <a:buNone/>
            </a:pPr>
            <a:endParaRPr lang="en-GB" sz="1000" dirty="0" smtClean="0">
              <a:latin typeface="+mj-lt"/>
            </a:endParaRPr>
          </a:p>
          <a:p>
            <a:pPr marL="0" indent="0" algn="ctr">
              <a:buNone/>
            </a:pPr>
            <a:r>
              <a:rPr lang="en-GB" sz="1000" dirty="0" smtClean="0">
                <a:latin typeface="+mj-lt"/>
              </a:rPr>
              <a:t>Fig 6. </a:t>
            </a:r>
            <a:r>
              <a:rPr lang="en-GB" sz="1000" dirty="0">
                <a:latin typeface="+mj-lt"/>
              </a:rPr>
              <a:t>Security (</a:t>
            </a:r>
            <a:r>
              <a:rPr lang="en-GB" sz="1000" dirty="0" smtClean="0">
                <a:latin typeface="+mj-lt"/>
              </a:rPr>
              <a:t>www.pixabay.com)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248509"/>
            <a:ext cx="8393723" cy="4432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679622"/>
            <a:ext cx="9144000" cy="5461686"/>
          </a:xfrm>
        </p:spPr>
        <p:txBody>
          <a:bodyPr>
            <a:normAutofit/>
          </a:bodyPr>
          <a:lstStyle/>
          <a:p>
            <a:pPr algn="ctr">
              <a:spcBef>
                <a:spcPct val="0"/>
              </a:spcBef>
            </a:pPr>
            <a:r>
              <a:rPr lang="en-US" sz="4400" b="1" dirty="0">
                <a:ea typeface="+mj-ea"/>
                <a:cs typeface="+mj-cs"/>
              </a:rPr>
              <a:t>References</a:t>
            </a:r>
          </a:p>
          <a:p>
            <a:pPr marL="285750" indent="-285750" algn="l">
              <a:buFont typeface="Arial" charset="0"/>
              <a:buChar char="•"/>
            </a:pPr>
            <a:endParaRPr lang="en-US" sz="1600" dirty="0" smtClean="0">
              <a:hlinkClick r:id="rId3"/>
            </a:endParaRPr>
          </a:p>
          <a:p>
            <a:pPr marL="285750" indent="-285750" algn="just">
              <a:buFont typeface="Arial" charset="0"/>
              <a:buChar char="•"/>
            </a:pPr>
            <a:r>
              <a:rPr lang="en-US" sz="1400" i="1" dirty="0" smtClean="0">
                <a:hlinkClick r:id="rId3"/>
              </a:rPr>
              <a:t>https</a:t>
            </a:r>
            <a:r>
              <a:rPr lang="en-US" sz="1400" i="1" dirty="0">
                <a:hlinkClick r:id="rId3"/>
              </a:rPr>
              <a:t>://www.forbes.com/sites/gilpress/2017/03/20/6-hot-internet-of-things-iot-security-technologies/#</a:t>
            </a:r>
            <a:r>
              <a:rPr lang="en-US" sz="1400" i="1" dirty="0" smtClean="0">
                <a:hlinkClick r:id="rId3"/>
              </a:rPr>
              <a:t>56104f7f1b49</a:t>
            </a:r>
            <a:endParaRPr lang="en-US" sz="1400" i="1" dirty="0" smtClean="0"/>
          </a:p>
          <a:p>
            <a:pPr marL="285750" indent="-285750" algn="just">
              <a:buFont typeface="Arial" charset="0"/>
              <a:buChar char="•"/>
            </a:pPr>
            <a:r>
              <a:rPr lang="en-GB" sz="1400" i="1" dirty="0">
                <a:hlinkClick r:id="rId4"/>
              </a:rPr>
              <a:t>https://www.pushtechnology.com/blog/tag/internet-of-things</a:t>
            </a:r>
            <a:r>
              <a:rPr lang="en-GB" sz="1400" i="1" dirty="0" smtClean="0">
                <a:hlinkClick r:id="rId4"/>
              </a:rPr>
              <a:t>/</a:t>
            </a:r>
            <a:endParaRPr lang="en-GB" sz="1400" i="1" dirty="0" smtClean="0"/>
          </a:p>
          <a:p>
            <a:pPr marL="285750" indent="-285750" algn="just">
              <a:buFont typeface="Arial" charset="0"/>
              <a:buChar char="•"/>
            </a:pPr>
            <a:r>
              <a:rPr lang="en-GB" sz="1400" i="1" dirty="0" smtClean="0">
                <a:hlinkClick r:id="rId5"/>
              </a:rPr>
              <a:t>https://www.youtube.com/watch?v=Q3ur8wzzhBU</a:t>
            </a:r>
            <a:endParaRPr lang="en-GB" sz="1400" i="1" dirty="0" smtClean="0"/>
          </a:p>
          <a:p>
            <a:pPr marL="285750" indent="-285750" algn="just">
              <a:buFont typeface="Arial" charset="0"/>
              <a:buChar char="•"/>
            </a:pPr>
            <a:r>
              <a:rPr lang="en-GB" sz="1400" i="1" dirty="0" smtClean="0">
                <a:hlinkClick r:id="rId6"/>
              </a:rPr>
              <a:t>https</a:t>
            </a:r>
            <a:r>
              <a:rPr lang="en-GB" sz="1400" i="1" dirty="0">
                <a:hlinkClick r:id="rId6"/>
              </a:rPr>
              <a:t>://</a:t>
            </a:r>
            <a:r>
              <a:rPr lang="en-GB" sz="1400" i="1" dirty="0" smtClean="0">
                <a:hlinkClick r:id="rId6"/>
              </a:rPr>
              <a:t>thesai.org/Downloads/Volume8No6/Paper_50-Security_Issues_in_the_Internet_of_Things.pdf</a:t>
            </a:r>
            <a:endParaRPr lang="en-US" sz="1400" i="1" dirty="0"/>
          </a:p>
          <a:p>
            <a:pPr marL="285750" indent="-285750" algn="just">
              <a:buFont typeface="Arial" charset="0"/>
              <a:buChar char="•"/>
            </a:pPr>
            <a:r>
              <a:rPr lang="en-GB" sz="1400" i="1" dirty="0">
                <a:hlinkClick r:id="rId7"/>
              </a:rPr>
              <a:t>https://www.hindawi.com/journals/jece/2017/9324035/</a:t>
            </a:r>
            <a:endParaRPr lang="en-GB" sz="1400" i="1" dirty="0"/>
          </a:p>
          <a:p>
            <a:pPr marL="285750" indent="-285750" algn="just">
              <a:buFont typeface="Arial" charset="0"/>
              <a:buChar char="•"/>
            </a:pPr>
            <a:r>
              <a:rPr lang="en-GB" sz="1400" i="1" dirty="0">
                <a:hlinkClick r:id="rId8"/>
              </a:rPr>
              <a:t>https://www.smartscities.com/en/technology/how-iot-can-become-social-iot</a:t>
            </a:r>
            <a:endParaRPr lang="en-GB" sz="1400" i="1" dirty="0"/>
          </a:p>
          <a:p>
            <a:pPr marL="285750" indent="-285750" algn="just">
              <a:buFont typeface="Arial" charset="0"/>
              <a:buChar char="•"/>
            </a:pPr>
            <a:r>
              <a:rPr lang="en-GB" sz="1400" i="1" dirty="0">
                <a:hlinkClick r:id="rId9"/>
              </a:rPr>
              <a:t>https://www.postscapes.com/trackers/video/the-internet-of-things-and-sensors-and-actuators</a:t>
            </a:r>
            <a:r>
              <a:rPr lang="en-GB" sz="1400" i="1" dirty="0" smtClean="0">
                <a:hlinkClick r:id="rId9"/>
              </a:rPr>
              <a:t>/</a:t>
            </a:r>
            <a:endParaRPr lang="en-GB" sz="1400" i="1" dirty="0" smtClean="0"/>
          </a:p>
          <a:p>
            <a:pPr marL="285750" indent="-285750" algn="just">
              <a:buFont typeface="Arial" charset="0"/>
              <a:buChar char="•"/>
            </a:pPr>
            <a:r>
              <a:rPr lang="en-GB" sz="1400" i="1" dirty="0">
                <a:hlinkClick r:id="rId10"/>
              </a:rPr>
              <a:t>https://</a:t>
            </a:r>
            <a:r>
              <a:rPr lang="en-GB" sz="1400" i="1" dirty="0" smtClean="0">
                <a:hlinkClick r:id="rId10"/>
              </a:rPr>
              <a:t>search-proquest-com.openathens-proxy.swan.ac.uk/docview/1775395733?OpenUrlRefId=info:xri/sid:primo&amp;accountid=14680</a:t>
            </a:r>
            <a:endParaRPr lang="en-GB" sz="1400" i="1" dirty="0" smtClean="0"/>
          </a:p>
          <a:p>
            <a:pPr marL="285750" indent="-285750" algn="just">
              <a:buFont typeface="Arial" charset="0"/>
              <a:buChar char="•"/>
            </a:pPr>
            <a:endParaRPr lang="en-GB" sz="1600" i="1" dirty="0"/>
          </a:p>
          <a:p>
            <a:pPr algn="l"/>
            <a:endParaRPr lang="en-GB" sz="1600" dirty="0" smtClean="0"/>
          </a:p>
          <a:p>
            <a:pPr algn="l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828763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2228</TotalTime>
  <Words>196</Words>
  <Application>Microsoft Office PowerPoint</Application>
  <PresentationFormat>Widescreen</PresentationFormat>
  <Paragraphs>109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Times New Roman</vt:lpstr>
      <vt:lpstr>Trebuchet MS</vt:lpstr>
      <vt:lpstr>Wingdings 3</vt:lpstr>
      <vt:lpstr>Facet</vt:lpstr>
      <vt:lpstr>Internet of Things Security and Privacy </vt:lpstr>
      <vt:lpstr>Internet of Things (IoT) </vt:lpstr>
      <vt:lpstr>IoT Applications </vt:lpstr>
      <vt:lpstr>Security Threats in Smart Home</vt:lpstr>
      <vt:lpstr>IoT Challenges </vt:lpstr>
      <vt:lpstr>My Research</vt:lpstr>
      <vt:lpstr>Conclusion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Internet of Things Security and Privacy</dc:title>
  <dc:creator>Microsoft Office User</dc:creator>
  <cp:lastModifiedBy>Ehsan Alebrahim-dehkordi (1603403)</cp:lastModifiedBy>
  <cp:revision>114</cp:revision>
  <dcterms:created xsi:type="dcterms:W3CDTF">2017-12-31T15:47:03Z</dcterms:created>
  <dcterms:modified xsi:type="dcterms:W3CDTF">2018-01-17T12:35:53Z</dcterms:modified>
</cp:coreProperties>
</file>