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9"/>
  </p:notesMasterIdLst>
  <p:sldIdLst>
    <p:sldId id="256" r:id="rId2"/>
    <p:sldId id="275" r:id="rId3"/>
    <p:sldId id="261" r:id="rId4"/>
    <p:sldId id="257" r:id="rId5"/>
    <p:sldId id="258" r:id="rId6"/>
    <p:sldId id="259" r:id="rId7"/>
    <p:sldId id="262" r:id="rId8"/>
    <p:sldId id="263" r:id="rId9"/>
    <p:sldId id="270" r:id="rId10"/>
    <p:sldId id="271" r:id="rId11"/>
    <p:sldId id="272" r:id="rId12"/>
    <p:sldId id="273" r:id="rId13"/>
    <p:sldId id="274" r:id="rId14"/>
    <p:sldId id="264" r:id="rId15"/>
    <p:sldId id="265" r:id="rId16"/>
    <p:sldId id="267" r:id="rId17"/>
    <p:sldId id="26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59" autoAdjust="0"/>
    <p:restoredTop sz="89363"/>
  </p:normalViewPr>
  <p:slideViewPr>
    <p:cSldViewPr snapToGrid="0">
      <p:cViewPr varScale="1">
        <p:scale>
          <a:sx n="91" d="100"/>
          <a:sy n="91" d="100"/>
        </p:scale>
        <p:origin x="208" y="3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B44D62-56F9-4FEA-B3CB-E1644E73E45B}" type="datetimeFigureOut">
              <a:rPr lang="en-GB" smtClean="0"/>
              <a:t>24/02/2025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76B17B-28BB-484B-A9B1-8DFAEF13D986}" type="slidenum">
              <a:rPr lang="en-GB" smtClean="0"/>
              <a:t>‹#›</a:t>
            </a:fld>
            <a:endParaRPr lang="en-GB"/>
          </a:p>
        </p:txBody>
      </p:sp>
    </p:spTree>
    <p:extLst>
      <p:ext uri="{BB962C8B-B14F-4D97-AF65-F5344CB8AC3E}">
        <p14:creationId xmlns:p14="http://schemas.microsoft.com/office/powerpoint/2010/main" val="1699749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76B17B-28BB-484B-A9B1-8DFAEF13D986}" type="slidenum">
              <a:rPr lang="en-GB" smtClean="0"/>
              <a:t>2</a:t>
            </a:fld>
            <a:endParaRPr lang="en-GB"/>
          </a:p>
        </p:txBody>
      </p:sp>
    </p:spTree>
    <p:extLst>
      <p:ext uri="{BB962C8B-B14F-4D97-AF65-F5344CB8AC3E}">
        <p14:creationId xmlns:p14="http://schemas.microsoft.com/office/powerpoint/2010/main" val="4099046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Introduction  </a:t>
            </a:r>
          </a:p>
          <a:p>
            <a:pPr algn="just">
              <a:lnSpc>
                <a:spcPct val="20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hospitality industry is largely dependent on the labours and the employees who works with the different organisations. The employees working with the organisation are the touch points of the hospitality industry with the customers. Hence, the skills and the capabilities of the labour influences the ways in which the operations of the brand operates and manages its customers. The following presentation will reflect on the ways in which the labour issues have impacted the hospitality industry.</a:t>
            </a:r>
          </a:p>
          <a:p>
            <a:endParaRPr lang="en-GB" dirty="0"/>
          </a:p>
        </p:txBody>
      </p:sp>
      <p:sp>
        <p:nvSpPr>
          <p:cNvPr id="4" name="Slide Number Placeholder 3"/>
          <p:cNvSpPr>
            <a:spLocks noGrp="1"/>
          </p:cNvSpPr>
          <p:nvPr>
            <p:ph type="sldNum" sz="quarter" idx="5"/>
          </p:nvPr>
        </p:nvSpPr>
        <p:spPr/>
        <p:txBody>
          <a:bodyPr/>
          <a:lstStyle/>
          <a:p>
            <a:fld id="{6476B17B-28BB-484B-A9B1-8DFAEF13D986}" type="slidenum">
              <a:rPr lang="en-GB" smtClean="0"/>
              <a:t>3</a:t>
            </a:fld>
            <a:endParaRPr lang="en-GB"/>
          </a:p>
        </p:txBody>
      </p:sp>
    </p:spTree>
    <p:extLst>
      <p:ext uri="{BB962C8B-B14F-4D97-AF65-F5344CB8AC3E}">
        <p14:creationId xmlns:p14="http://schemas.microsoft.com/office/powerpoint/2010/main" val="2530926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highlight>
                  <a:srgbClr val="FFFFFF"/>
                </a:highlight>
                <a:latin typeface="Times New Roman" panose="02020603050405020304" pitchFamily="18" charset="0"/>
                <a:cs typeface="Arial" panose="020B0604020202020204" pitchFamily="34" charset="0"/>
              </a:rPr>
              <a:t>Literature Review</a:t>
            </a:r>
            <a:endParaRPr lang="en-IN" sz="1800" b="1" kern="0" dirty="0">
              <a:effectLst/>
              <a:latin typeface="Times New Roman" panose="02020603050405020304" pitchFamily="18" charset="0"/>
              <a:cs typeface="Arial" panose="020B0604020202020204" pitchFamily="34" charset="0"/>
            </a:endParaRPr>
          </a:p>
          <a:p>
            <a:pPr algn="just">
              <a:lnSpc>
                <a:spcPct val="200000"/>
              </a:lnSpc>
            </a:pPr>
            <a:r>
              <a:rPr lang="en-GB" sz="1800" b="1"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Labour crisis in the hospitality sector</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According to </a:t>
            </a:r>
            <a:r>
              <a:rPr lang="en-GB" sz="1800" dirty="0" err="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Ntounis</a:t>
            </a:r>
            <a:r>
              <a:rPr lang="en-GB" sz="180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et al</a:t>
            </a:r>
            <a:r>
              <a:rPr lang="en-GB" sz="180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(2022), the hospitality sector has experienced a high rate of staff shortage along with employee turnover. It results in operational activities of the hospitality sector that negatively impact on customer service operation of the prominent hotel brands. The instability in balancing work-life is considered a key reason for this crisis. Employees of the hospitality sector are willing to get flexible and stable work and the hospitality sector faces challenges of staff crisis due to it.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Employee retention along with Work-life balance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r>
              <a:rPr lang="en-GB" sz="1800" dirty="0">
                <a:effectLst/>
                <a:highlight>
                  <a:srgbClr val="FFFFFF"/>
                </a:highlight>
                <a:latin typeface="Times New Roman" panose="02020603050405020304" pitchFamily="18" charset="0"/>
                <a:ea typeface="Times New Roman" panose="02020603050405020304" pitchFamily="18" charset="0"/>
              </a:rPr>
              <a:t>As per the view of </a:t>
            </a:r>
            <a:r>
              <a:rPr lang="en-GB" sz="1800" dirty="0" err="1">
                <a:effectLst/>
                <a:highlight>
                  <a:srgbClr val="FFFFFF"/>
                </a:highlight>
                <a:latin typeface="Times New Roman" panose="02020603050405020304" pitchFamily="18" charset="0"/>
                <a:ea typeface="Times New Roman" panose="02020603050405020304" pitchFamily="18" charset="0"/>
              </a:rPr>
              <a:t>Calinaud</a:t>
            </a:r>
            <a:r>
              <a:rPr lang="en-GB" sz="1800" dirty="0">
                <a:effectLst/>
                <a:highlight>
                  <a:srgbClr val="FFFFFF"/>
                </a:highlight>
                <a:latin typeface="Times New Roman" panose="02020603050405020304" pitchFamily="18" charset="0"/>
                <a:ea typeface="Times New Roman" panose="02020603050405020304" pitchFamily="18" charset="0"/>
              </a:rPr>
              <a:t> </a:t>
            </a:r>
            <a:r>
              <a:rPr lang="en-GB" sz="1800" i="1" dirty="0">
                <a:effectLst/>
                <a:highlight>
                  <a:srgbClr val="FFFFFF"/>
                </a:highlight>
                <a:latin typeface="Times New Roman" panose="02020603050405020304" pitchFamily="18" charset="0"/>
                <a:ea typeface="Times New Roman" panose="02020603050405020304" pitchFamily="18" charset="0"/>
              </a:rPr>
              <a:t>et al. </a:t>
            </a:r>
            <a:r>
              <a:rPr lang="en-GB" sz="1800" dirty="0">
                <a:effectLst/>
                <a:highlight>
                  <a:srgbClr val="FFFFFF"/>
                </a:highlight>
                <a:latin typeface="Times New Roman" panose="02020603050405020304" pitchFamily="18" charset="0"/>
                <a:ea typeface="Times New Roman" panose="02020603050405020304" pitchFamily="18" charset="0"/>
              </a:rPr>
              <a:t>(2021), unpredictable and long working schedules in the hospitality industry disrupt balancing work-life for the employees in this industry. It leads to a lack of job satisfaction among the employees in this sector and as a result of it employees resign from their jobs. Employees in this contemporary era heavily prefer flexible working time that facilitates them to balance their work-life. Meanwhile, the hospitality industry needs to consider work-life balance that increases employee retention in this sector.</a:t>
            </a:r>
            <a:endParaRPr lang="en-GB" dirty="0"/>
          </a:p>
        </p:txBody>
      </p:sp>
      <p:sp>
        <p:nvSpPr>
          <p:cNvPr id="4" name="Slide Number Placeholder 3"/>
          <p:cNvSpPr>
            <a:spLocks noGrp="1"/>
          </p:cNvSpPr>
          <p:nvPr>
            <p:ph type="sldNum" sz="quarter" idx="5"/>
          </p:nvPr>
        </p:nvSpPr>
        <p:spPr/>
        <p:txBody>
          <a:bodyPr/>
          <a:lstStyle/>
          <a:p>
            <a:fld id="{6476B17B-28BB-484B-A9B1-8DFAEF13D986}" type="slidenum">
              <a:rPr lang="en-GB" smtClean="0"/>
              <a:t>4</a:t>
            </a:fld>
            <a:endParaRPr lang="en-GB"/>
          </a:p>
        </p:txBody>
      </p:sp>
    </p:spTree>
    <p:extLst>
      <p:ext uri="{BB962C8B-B14F-4D97-AF65-F5344CB8AC3E}">
        <p14:creationId xmlns:p14="http://schemas.microsoft.com/office/powerpoint/2010/main" val="17194795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Role of Job satisfaction in the hospitality industry</a:t>
            </a:r>
            <a:r>
              <a:rPr lang="en-GB" sz="180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The employees of the hospitality sector feel stressed and overworked that declines their job satisfaction. Due to this, employees in this sector become reluctant to go with a long-term commitment to this sector. It signifies that job satisfaction plays a crucial role in enhancing employee engagement within an organisation (Ioannou and Dukes, 2021). However, the modern hospitality sector cannot address these issues that negatively impact on employee turnover and staff crisis.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Impact of the pandemic on shifting workforce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According to Ioannou and Dukes (2021), the worldwide pandemic led to a staff crisis in the hospitality sector. The employees of the hospitality sector had to work for a long time during the pandemic period and it led to dissatisfaction among the employees. It is seen that employees have shifted their jobs from the hospitality sector to the retail sector. The flexible working hours of the retail sector attract employees as this flexible schedule leads to stability in work-life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Cooper and Hall, (2019</a:t>
            </a:r>
            <a:r>
              <a:rPr lang="en-GB" sz="180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On the other hand, unpaid employees in the hospitality sector quit their jobs.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476B17B-28BB-484B-A9B1-8DFAEF13D986}" type="slidenum">
              <a:rPr lang="en-GB" smtClean="0"/>
              <a:t>5</a:t>
            </a:fld>
            <a:endParaRPr lang="en-GB"/>
          </a:p>
        </p:txBody>
      </p:sp>
    </p:spTree>
    <p:extLst>
      <p:ext uri="{BB962C8B-B14F-4D97-AF65-F5344CB8AC3E}">
        <p14:creationId xmlns:p14="http://schemas.microsoft.com/office/powerpoint/2010/main" val="27158828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Impacts of Work-life Balance on employee wellbeing</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The employees in the hospitality sector face higher stress that affects their physical and mental wellbeing (</a:t>
            </a:r>
            <a:r>
              <a:rPr lang="en-GB" sz="1800" dirty="0" err="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Stamolampros</a:t>
            </a:r>
            <a:r>
              <a:rPr lang="en-GB" sz="180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and </a:t>
            </a:r>
            <a:r>
              <a:rPr lang="en-GB" sz="1800" dirty="0" err="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Dousios</a:t>
            </a:r>
            <a:r>
              <a:rPr lang="en-GB" sz="180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2024). It leads to employee dissatisfaction that impacts on lower productivity of the employees in this sector. The hospitality sector can strengthen its approaches for offering sufficient scopes to the employees for managing their work. A positive working environment along with a flexible job schedule is essential for fostering job satisfaction among employees.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Strategies for improving work-life balance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According to </a:t>
            </a:r>
            <a:r>
              <a:rPr lang="en-GB" sz="1800" dirty="0" err="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Stamolampros</a:t>
            </a:r>
            <a:r>
              <a:rPr lang="en-GB" sz="180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and </a:t>
            </a:r>
            <a:r>
              <a:rPr lang="en-GB" sz="1800" dirty="0" err="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Dousios</a:t>
            </a:r>
            <a:r>
              <a:rPr lang="en-GB" sz="180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(2024), The hospitality sector needs to offer flexible working schedules that are beneficial for improving work-life balance among the staff within this sector. Additionally, hospitality brands can offer competitive salaries and incentives for encouraging employees towards their work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Costa and Costa, (2022</a:t>
            </a:r>
            <a:r>
              <a:rPr lang="en-GB" sz="180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However, a flexible working schedule is impactful for attracting skilled staff who can play a significant role in strengthening operational performance.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476B17B-28BB-484B-A9B1-8DFAEF13D986}" type="slidenum">
              <a:rPr lang="en-GB" smtClean="0"/>
              <a:t>6</a:t>
            </a:fld>
            <a:endParaRPr lang="en-GB"/>
          </a:p>
        </p:txBody>
      </p:sp>
    </p:spTree>
    <p:extLst>
      <p:ext uri="{BB962C8B-B14F-4D97-AF65-F5344CB8AC3E}">
        <p14:creationId xmlns:p14="http://schemas.microsoft.com/office/powerpoint/2010/main" val="14578703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Method and Theme Impact Analysis </a:t>
            </a:r>
          </a:p>
          <a:p>
            <a:pPr algn="just">
              <a:lnSpc>
                <a:spcPct val="200000"/>
              </a:lnSpc>
              <a:spcBef>
                <a:spcPts val="1800"/>
              </a:spcBef>
              <a:spcAft>
                <a:spcPts val="400"/>
              </a:spcAft>
            </a:pPr>
            <a:r>
              <a:rPr lang="en-IN" sz="1800" b="1" kern="100" dirty="0">
                <a:solidFill>
                  <a:srgbClr val="000000"/>
                </a:solidFill>
                <a:effectLst/>
                <a:latin typeface="Times New Roman" panose="02020603050405020304" pitchFamily="18" charset="0"/>
                <a:cs typeface="Arial" panose="020B0604020202020204" pitchFamily="34" charset="0"/>
              </a:rPr>
              <a:t>Research Methods</a:t>
            </a:r>
            <a:endParaRPr lang="en-IN" sz="1800" b="1" kern="100" dirty="0">
              <a:effectLst/>
              <a:latin typeface="Times New Roman" panose="02020603050405020304" pitchFamily="18" charset="0"/>
              <a:cs typeface="Arial" panose="020B0604020202020204" pitchFamily="34" charset="0"/>
            </a:endParaRPr>
          </a:p>
          <a:p>
            <a:pPr algn="just">
              <a:lnSpc>
                <a:spcPct val="20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research on the subject of labour issues and its influence on the hospitality industry can be evaluated through the analysis of data collected through online secondary sources. Hence, this research data has been collected though the analysis of the different online journals, articles, company releases, and books. Further, government publications, sustainability reports published by the companies and other such sources have been utilised during this research. This has allowed to ensure that the brand has been able to collect the most relevant data to reflect on the research topic and enhance the research content. </a:t>
            </a:r>
          </a:p>
          <a:p>
            <a:endParaRPr lang="en-GB" dirty="0"/>
          </a:p>
        </p:txBody>
      </p:sp>
      <p:sp>
        <p:nvSpPr>
          <p:cNvPr id="4" name="Slide Number Placeholder 3"/>
          <p:cNvSpPr>
            <a:spLocks noGrp="1"/>
          </p:cNvSpPr>
          <p:nvPr>
            <p:ph type="sldNum" sz="quarter" idx="5"/>
          </p:nvPr>
        </p:nvSpPr>
        <p:spPr/>
        <p:txBody>
          <a:bodyPr/>
          <a:lstStyle/>
          <a:p>
            <a:fld id="{6476B17B-28BB-484B-A9B1-8DFAEF13D986}" type="slidenum">
              <a:rPr lang="en-GB" smtClean="0"/>
              <a:t>7</a:t>
            </a:fld>
            <a:endParaRPr lang="en-GB"/>
          </a:p>
        </p:txBody>
      </p:sp>
    </p:spTree>
    <p:extLst>
      <p:ext uri="{BB962C8B-B14F-4D97-AF65-F5344CB8AC3E}">
        <p14:creationId xmlns:p14="http://schemas.microsoft.com/office/powerpoint/2010/main" val="2426699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400"/>
              </a:spcAft>
            </a:pPr>
            <a:r>
              <a:rPr lang="en-IN" sz="1800" b="1" kern="100" dirty="0">
                <a:solidFill>
                  <a:srgbClr val="000000"/>
                </a:solidFill>
                <a:effectLst/>
                <a:latin typeface="Times New Roman" panose="02020603050405020304" pitchFamily="18" charset="0"/>
                <a:cs typeface="Arial" panose="020B0604020202020204" pitchFamily="34" charset="0"/>
              </a:rPr>
              <a:t>PESTEL analysis</a:t>
            </a:r>
            <a:endParaRPr lang="en-IN" sz="1800" b="1" kern="100" dirty="0">
              <a:effectLst/>
              <a:latin typeface="Times New Roman" panose="02020603050405020304" pitchFamily="18" charset="0"/>
              <a:cs typeface="Arial" panose="020B0604020202020204" pitchFamily="34" charset="0"/>
            </a:endParaRPr>
          </a:p>
          <a:p>
            <a:pPr algn="ctr">
              <a:lnSpc>
                <a:spcPct val="200000"/>
              </a:lnSpc>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Pestel Elements</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200000"/>
              </a:lnSpc>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Impact on the Hospitality industry</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Political Factor</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government has issues laws labour law and minimum wages which has assisted to set the industry standards in the economy. This has guided the hospitality industry to maintain ethical and legal practices within the organisation. However, on the other hand, the Brexit implications have heavily impacted the operations of the Brexit as majority of the hospitality industry businesses have been dependent on the migrant labour forces. With the Brexit, the businesses in the hospitality industry have been faced with lack of skilled labour. For example, the hotel Hilton has been faced with labour issues which has led the brand into investing into labour training process. However, it has laid a heavy impact on their profit margins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skift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2022)</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6476B17B-28BB-484B-A9B1-8DFAEF13D986}" type="slidenum">
              <a:rPr lang="en-GB" smtClean="0"/>
              <a:t>8</a:t>
            </a:fld>
            <a:endParaRPr lang="en-GB"/>
          </a:p>
        </p:txBody>
      </p:sp>
    </p:spTree>
    <p:extLst>
      <p:ext uri="{BB962C8B-B14F-4D97-AF65-F5344CB8AC3E}">
        <p14:creationId xmlns:p14="http://schemas.microsoft.com/office/powerpoint/2010/main" val="33707514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Economic Factor:</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cost of living increased during the COVID-19 pandemic period which has led to the labour into demanding for higher wages. With the high losses that the businesses faced in the hospitality industry have faced, it has been difficult for the businesses to provide higher salary. For example, the organisation, Hyatt has been faced with major employee strikes which has limited the brand and its performance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fastcompany</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2024)</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6476B17B-28BB-484B-A9B1-8DFAEF13D986}" type="slidenum">
              <a:rPr lang="en-GB" smtClean="0"/>
              <a:t>9</a:t>
            </a:fld>
            <a:endParaRPr lang="en-GB"/>
          </a:p>
        </p:txBody>
      </p:sp>
    </p:spTree>
    <p:extLst>
      <p:ext uri="{BB962C8B-B14F-4D97-AF65-F5344CB8AC3E}">
        <p14:creationId xmlns:p14="http://schemas.microsoft.com/office/powerpoint/2010/main" val="18763898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Social Factor:</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employees have been largely driven by the </a:t>
            </a:r>
            <a:r>
              <a:rPr lang="en-IN" sz="1800" b="0" kern="100" dirty="0">
                <a:effectLst/>
                <a:latin typeface="Times New Roman" panose="02020603050405020304" pitchFamily="18" charset="0"/>
                <a:cs typeface="Times New Roman" panose="02020603050405020304" pitchFamily="18" charset="0"/>
              </a:rPr>
              <a:t>concept</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of quality lifestyle and work-life-balance. These have insisted the businesses in the hospitality industry to take productive steps towards improving their employees’ working experience. For example, Hilton has invested largely on their employees development plans. These have allowed the brand to ensure that they are able to improve their employees’ work-life-balance.   </a:t>
            </a:r>
          </a:p>
          <a:p>
            <a:endParaRPr lang="en-GB" dirty="0"/>
          </a:p>
        </p:txBody>
      </p:sp>
      <p:sp>
        <p:nvSpPr>
          <p:cNvPr id="4" name="Slide Number Placeholder 3"/>
          <p:cNvSpPr>
            <a:spLocks noGrp="1"/>
          </p:cNvSpPr>
          <p:nvPr>
            <p:ph type="sldNum" sz="quarter" idx="5"/>
          </p:nvPr>
        </p:nvSpPr>
        <p:spPr/>
        <p:txBody>
          <a:bodyPr/>
          <a:lstStyle/>
          <a:p>
            <a:fld id="{6476B17B-28BB-484B-A9B1-8DFAEF13D986}" type="slidenum">
              <a:rPr lang="en-GB" smtClean="0"/>
              <a:t>10</a:t>
            </a:fld>
            <a:endParaRPr lang="en-GB"/>
          </a:p>
        </p:txBody>
      </p:sp>
    </p:spTree>
    <p:extLst>
      <p:ext uri="{BB962C8B-B14F-4D97-AF65-F5344CB8AC3E}">
        <p14:creationId xmlns:p14="http://schemas.microsoft.com/office/powerpoint/2010/main" val="42911751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Technological Factor:</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technological development in the economy has been developing at a fast rate. The technologies like AI and Chatbot has driven the businesses to streamline their business process. hence, this has helped to reduce the rate of repetitive mistakes and allowed the employees more space to improve their performance.</a:t>
            </a:r>
          </a:p>
          <a:p>
            <a:endParaRPr lang="en-GB" dirty="0"/>
          </a:p>
        </p:txBody>
      </p:sp>
      <p:sp>
        <p:nvSpPr>
          <p:cNvPr id="4" name="Slide Number Placeholder 3"/>
          <p:cNvSpPr>
            <a:spLocks noGrp="1"/>
          </p:cNvSpPr>
          <p:nvPr>
            <p:ph type="sldNum" sz="quarter" idx="5"/>
          </p:nvPr>
        </p:nvSpPr>
        <p:spPr/>
        <p:txBody>
          <a:bodyPr/>
          <a:lstStyle/>
          <a:p>
            <a:fld id="{6476B17B-28BB-484B-A9B1-8DFAEF13D986}" type="slidenum">
              <a:rPr lang="en-GB" smtClean="0"/>
              <a:t>11</a:t>
            </a:fld>
            <a:endParaRPr lang="en-GB"/>
          </a:p>
        </p:txBody>
      </p:sp>
    </p:spTree>
    <p:extLst>
      <p:ext uri="{BB962C8B-B14F-4D97-AF65-F5344CB8AC3E}">
        <p14:creationId xmlns:p14="http://schemas.microsoft.com/office/powerpoint/2010/main" val="1647040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Environmental Factor:</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need for the sustainable business development has driven the business towards enhancing their operations in the economy. This has driven the hospitality businesses to engage with employees who can work effectively with the modern day technologies. Further, it has become essential for the businesses to work with the different employees who are well aligned with the goals and the sustainable vision of the hospitality businesses. </a:t>
            </a:r>
          </a:p>
          <a:p>
            <a:endParaRPr lang="en-GB" dirty="0"/>
          </a:p>
        </p:txBody>
      </p:sp>
      <p:sp>
        <p:nvSpPr>
          <p:cNvPr id="4" name="Slide Number Placeholder 3"/>
          <p:cNvSpPr>
            <a:spLocks noGrp="1"/>
          </p:cNvSpPr>
          <p:nvPr>
            <p:ph type="sldNum" sz="quarter" idx="5"/>
          </p:nvPr>
        </p:nvSpPr>
        <p:spPr/>
        <p:txBody>
          <a:bodyPr/>
          <a:lstStyle/>
          <a:p>
            <a:fld id="{6476B17B-28BB-484B-A9B1-8DFAEF13D986}" type="slidenum">
              <a:rPr lang="en-GB" smtClean="0"/>
              <a:t>12</a:t>
            </a:fld>
            <a:endParaRPr lang="en-GB"/>
          </a:p>
        </p:txBody>
      </p:sp>
    </p:spTree>
    <p:extLst>
      <p:ext uri="{BB962C8B-B14F-4D97-AF65-F5344CB8AC3E}">
        <p14:creationId xmlns:p14="http://schemas.microsoft.com/office/powerpoint/2010/main" val="33544478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Legal Factor:</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Equality Act 2010 has been strictly applied in the hospitality businesses in the UK. Hence, it has influenced the businesses towards engaging with the diverse hiring processes in their business operations. The Hilton Hotel has been largely driven towards supporting a diverse hiring process. This has allowed them to enhance their work culture in the organisation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ihg</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2025)</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476B17B-28BB-484B-A9B1-8DFAEF13D986}" type="slidenum">
              <a:rPr lang="en-GB" smtClean="0"/>
              <a:t>13</a:t>
            </a:fld>
            <a:endParaRPr lang="en-GB"/>
          </a:p>
        </p:txBody>
      </p:sp>
    </p:spTree>
    <p:extLst>
      <p:ext uri="{BB962C8B-B14F-4D97-AF65-F5344CB8AC3E}">
        <p14:creationId xmlns:p14="http://schemas.microsoft.com/office/powerpoint/2010/main" val="34219886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400"/>
              </a:spcAft>
            </a:pPr>
            <a:r>
              <a:rPr lang="en-IN" sz="1800" b="1" kern="100" dirty="0">
                <a:solidFill>
                  <a:srgbClr val="000000"/>
                </a:solidFill>
                <a:effectLst/>
                <a:latin typeface="Times New Roman" panose="02020603050405020304" pitchFamily="18" charset="0"/>
                <a:cs typeface="Arial" panose="020B0604020202020204" pitchFamily="34" charset="0"/>
              </a:rPr>
              <a:t>Theoretical Approaches</a:t>
            </a:r>
            <a:endParaRPr lang="en-IN" sz="1800" b="1" kern="100" dirty="0">
              <a:effectLst/>
              <a:latin typeface="Times New Roman" panose="02020603050405020304" pitchFamily="18" charset="0"/>
              <a:cs typeface="Arial" panose="020B0604020202020204" pitchFamily="34" charset="0"/>
            </a:endParaRPr>
          </a:p>
          <a:p>
            <a:pPr algn="just">
              <a:lnSpc>
                <a:spcPct val="200000"/>
              </a:lnSpc>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Human Capital theory suggest that the organisation is able to attain a competitive position in the market, when they are able to generate value from the resource they have. The employees in the organisation are of the greatest value to a hospitality industry. Hence, it is essential that the organisation is able to generate value and contribute towards enhancing the employee’s experience. This will allow the businesses to make sure that they are able to keep understand the employee pain points and introduce effective strategies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forbes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2024)</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The application of this theory will further allow to make sure that the businesses are able to keep their employee base motivated and at the same time address their growth needs and requirements.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476B17B-28BB-484B-A9B1-8DFAEF13D986}" type="slidenum">
              <a:rPr lang="en-GB" smtClean="0"/>
              <a:t>14</a:t>
            </a:fld>
            <a:endParaRPr lang="en-GB"/>
          </a:p>
        </p:txBody>
      </p:sp>
    </p:spTree>
    <p:extLst>
      <p:ext uri="{BB962C8B-B14F-4D97-AF65-F5344CB8AC3E}">
        <p14:creationId xmlns:p14="http://schemas.microsoft.com/office/powerpoint/2010/main" val="31849903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Conclusion </a:t>
            </a:r>
          </a:p>
          <a:p>
            <a:pPr algn="just">
              <a:lnSpc>
                <a:spcPct val="20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presentation has provided a vivid idea on the understanding of the different ways in which the performance of the hospitality industry businesses have been influenced. These have allowed to look into the business operations of real life organisations. These organisations have assisted to look into the different ways in which the management has been faced with different business situations in the economy. Further, the human capital theory has reflected on how the organisation can value its employees and improve their motivation. </a:t>
            </a:r>
          </a:p>
          <a:p>
            <a:endParaRPr lang="en-GB" dirty="0"/>
          </a:p>
        </p:txBody>
      </p:sp>
      <p:sp>
        <p:nvSpPr>
          <p:cNvPr id="4" name="Slide Number Placeholder 3"/>
          <p:cNvSpPr>
            <a:spLocks noGrp="1"/>
          </p:cNvSpPr>
          <p:nvPr>
            <p:ph type="sldNum" sz="quarter" idx="5"/>
          </p:nvPr>
        </p:nvSpPr>
        <p:spPr/>
        <p:txBody>
          <a:bodyPr/>
          <a:lstStyle/>
          <a:p>
            <a:fld id="{6476B17B-28BB-484B-A9B1-8DFAEF13D986}" type="slidenum">
              <a:rPr lang="en-GB" smtClean="0"/>
              <a:t>15</a:t>
            </a:fld>
            <a:endParaRPr lang="en-GB"/>
          </a:p>
        </p:txBody>
      </p:sp>
    </p:spTree>
    <p:extLst>
      <p:ext uri="{BB962C8B-B14F-4D97-AF65-F5344CB8AC3E}">
        <p14:creationId xmlns:p14="http://schemas.microsoft.com/office/powerpoint/2010/main" val="2133423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Recommendations </a:t>
            </a:r>
          </a:p>
          <a:p>
            <a:pPr algn="just">
              <a:lnSpc>
                <a:spcPct val="20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hospitality industry is expanding fast and it is essential for the businesses to work collaboratively. One of the most effective approach for the businesses these days is the collaboration with the local economies. To provide a more authentic and novel experience to the consumers, the hospitality industry should work more with the local communities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forbes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2024)</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This will allow the customer to enjoy the local culture. Further, with the local expansion of the business services, the businesses will also be able to expand their areas of operations. These will further guide the business towards making sure that they can enhance their sales in the market. In addition to these, the businesses can also engage with the increasing their technological investment to automatise the repetitive tasks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forbes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2023)</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This will allow the businesses to concentrate more on the other important aspects of the business operations. </a:t>
            </a:r>
          </a:p>
          <a:p>
            <a:endParaRPr lang="en-GB" dirty="0"/>
          </a:p>
        </p:txBody>
      </p:sp>
      <p:sp>
        <p:nvSpPr>
          <p:cNvPr id="4" name="Slide Number Placeholder 3"/>
          <p:cNvSpPr>
            <a:spLocks noGrp="1"/>
          </p:cNvSpPr>
          <p:nvPr>
            <p:ph type="sldNum" sz="quarter" idx="5"/>
          </p:nvPr>
        </p:nvSpPr>
        <p:spPr/>
        <p:txBody>
          <a:bodyPr/>
          <a:lstStyle/>
          <a:p>
            <a:fld id="{6476B17B-28BB-484B-A9B1-8DFAEF13D986}" type="slidenum">
              <a:rPr lang="en-GB" smtClean="0"/>
              <a:t>16</a:t>
            </a:fld>
            <a:endParaRPr lang="en-GB"/>
          </a:p>
        </p:txBody>
      </p:sp>
    </p:spTree>
    <p:extLst>
      <p:ext uri="{BB962C8B-B14F-4D97-AF65-F5344CB8AC3E}">
        <p14:creationId xmlns:p14="http://schemas.microsoft.com/office/powerpoint/2010/main" val="22803525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References </a:t>
            </a:r>
          </a:p>
          <a:p>
            <a:pPr algn="just">
              <a:lnSpc>
                <a:spcPct val="200000"/>
              </a:lnSpc>
            </a:pPr>
            <a:r>
              <a:rPr lang="en-GB" sz="1800" kern="100" dirty="0" err="1">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Calinaud</a:t>
            </a:r>
            <a:r>
              <a:rPr lang="en-GB" sz="18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V., </a:t>
            </a:r>
            <a:r>
              <a:rPr lang="en-GB" sz="1800" kern="100" dirty="0" err="1">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Kokkranikal</a:t>
            </a:r>
            <a:r>
              <a:rPr lang="en-GB" sz="18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J. and </a:t>
            </a:r>
            <a:r>
              <a:rPr lang="en-GB" sz="1800" kern="100" dirty="0" err="1">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Gebbels</a:t>
            </a:r>
            <a:r>
              <a:rPr lang="en-GB" sz="18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M., (2021). Career advancement for women in the British hospitality industry: The enabling factors. </a:t>
            </a:r>
            <a:r>
              <a:rPr lang="en-GB" sz="1800" i="1"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Work, Employment and Society</a:t>
            </a:r>
            <a:r>
              <a:rPr lang="en-GB" sz="18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35(4), pp.677-695.</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pPr>
            <a:r>
              <a:rPr lang="en-GB" sz="18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Cooper, C. and Hall, M. (2019). </a:t>
            </a:r>
            <a:r>
              <a:rPr lang="en-GB" sz="1800" i="1"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Contemporary Tourism: An International Approach</a:t>
            </a:r>
            <a:r>
              <a:rPr lang="en-GB" sz="18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4th </a:t>
            </a:r>
            <a:r>
              <a:rPr lang="en-GB" sz="1800" kern="100" dirty="0" err="1">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Edn</a:t>
            </a:r>
            <a:r>
              <a:rPr lang="en-GB" sz="18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Goodfellows, Oxford.</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pPr>
            <a:r>
              <a:rPr lang="en-GB" sz="18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Costa, V. and Costa, C. (eds) (2022). </a:t>
            </a:r>
            <a:r>
              <a:rPr lang="en-GB" sz="1800" i="1"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Sustainability and competitiveness in the hospitality industry</a:t>
            </a:r>
            <a:r>
              <a:rPr lang="en-GB" sz="18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Hershey, Pennsylvania: Business Science Reference.</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fastcompany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(2024). About 10,000 major hotel-chain workers are on strike in these 8 cities. [Online] Available at: https://</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www.fastcompany.com</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/91182843/10000-major-hotel-chain-workers-strike-eight-cities [Accessed 07 February 2025].</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forbes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(2023).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Why Companies Should Invest In Tech Even Amid Economic Hardship.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www.forbes.com</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/councils/</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forbestechcouncil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/2023/08/24/why-companies-should-invest-in-tech-even-amid-economic-hardship/ [Accessed 07 February 2025].</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forbes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(2024).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Driving Company Value: Essential Strategies That Work.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www.forbes.com</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/councils/</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forbesbusinesscouncil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/2024/07/31/driving-company-value-essential-strategies-that-work/ [Accessed 07 February 2025].</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forbes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(2024).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Why Helping Your Community Is Good For Business: A Q&amp;A With Evan Feinberg.</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www.forbes.com</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/sites/stand-together/2024/02/08/why-helping-your-community-is-good-for-business-a-qa-with-evan-feinberg/#:~:text=Businesses%20must%20empower%20employees%20and,only%20if%20you've%20taken. [Accessed 07 February 2025].</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ihg</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(2025).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Diversity, Equity and Inclusion.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careers.ihg.com</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en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/life-at-</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ihg</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/diversity-equity-and-inclusion/ [Accessed 07 February 2025].</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pPr>
            <a:r>
              <a:rPr lang="en-GB" sz="18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Ioannou, G. and Dukes, R., (2021). Anything goes? Exploring the limits of employment law in UK hospitality and catering</a:t>
            </a:r>
            <a:r>
              <a:rPr lang="en-GB" sz="1800" i="1"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Industrial Relations Journal</a:t>
            </a:r>
            <a:r>
              <a:rPr lang="en-GB" sz="18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52(3), pp.255-269.</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pPr>
            <a:r>
              <a:rPr lang="en-GB" sz="1800" kern="100" dirty="0" err="1">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Ntounis</a:t>
            </a:r>
            <a:r>
              <a:rPr lang="en-GB" sz="18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N., Parker, C., Skinner, H., Steadman, C. and </a:t>
            </a:r>
            <a:r>
              <a:rPr lang="en-GB" sz="1800" kern="100" dirty="0" err="1">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Warnaby</a:t>
            </a:r>
            <a:r>
              <a:rPr lang="en-GB" sz="18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G., (2022). Tourism and Hospitality industry resilience during the Covid-19 pandemic: Evidence from England. </a:t>
            </a:r>
            <a:r>
              <a:rPr lang="en-GB" sz="1800" i="1"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Current Issues in Tourism</a:t>
            </a:r>
            <a:r>
              <a:rPr lang="en-GB" sz="18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25(1), pp.46-59.</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skift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(2022).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Hilton’s Latest Employee Benefit Leans Into the Labor Shortage Crisis.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skift.com</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/2022/01/19/hiltons-latest-employee-benefit-leans-into-the-labor-shortage-crisis/ [Accessed 07 February 2025].</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pPr>
            <a:r>
              <a:rPr lang="en-GB" sz="1800" kern="100" dirty="0" err="1">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Stamolampros</a:t>
            </a:r>
            <a:r>
              <a:rPr lang="en-GB" sz="18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P. and </a:t>
            </a:r>
            <a:r>
              <a:rPr lang="en-GB" sz="1800" kern="100" dirty="0" err="1">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Dousios</a:t>
            </a:r>
            <a:r>
              <a:rPr lang="en-GB" sz="18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D., (2024). Employee satisfaction during the pandemic in the tourism and hospitality industries. </a:t>
            </a:r>
            <a:r>
              <a:rPr lang="en-GB" sz="1800" i="1"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Current Issues in Tourism</a:t>
            </a:r>
            <a:r>
              <a:rPr lang="en-GB" sz="18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27(22), pp.3643-3657.</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476B17B-28BB-484B-A9B1-8DFAEF13D986}" type="slidenum">
              <a:rPr lang="en-GB" smtClean="0"/>
              <a:t>17</a:t>
            </a:fld>
            <a:endParaRPr lang="en-GB"/>
          </a:p>
        </p:txBody>
      </p:sp>
    </p:spTree>
    <p:extLst>
      <p:ext uri="{BB962C8B-B14F-4D97-AF65-F5344CB8AC3E}">
        <p14:creationId xmlns:p14="http://schemas.microsoft.com/office/powerpoint/2010/main" val="897622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47EF2-862A-64D4-9C2B-9052B56D46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2B9084-1761-051D-3903-63848BCDA1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4888D8-F86F-803E-99E9-91C7CBE25C41}"/>
              </a:ext>
            </a:extLst>
          </p:cNvPr>
          <p:cNvSpPr>
            <a:spLocks noGrp="1"/>
          </p:cNvSpPr>
          <p:nvPr>
            <p:ph type="dt" sz="half" idx="10"/>
          </p:nvPr>
        </p:nvSpPr>
        <p:spPr/>
        <p:txBody>
          <a:bodyPr/>
          <a:lstStyle/>
          <a:p>
            <a:fld id="{EFCAB033-E512-42C7-AA61-0BBB5E25FBB2}" type="datetimeFigureOut">
              <a:rPr lang="en-GB" smtClean="0"/>
              <a:t>24/02/2025</a:t>
            </a:fld>
            <a:endParaRPr lang="en-GB"/>
          </a:p>
        </p:txBody>
      </p:sp>
      <p:sp>
        <p:nvSpPr>
          <p:cNvPr id="5" name="Footer Placeholder 4">
            <a:extLst>
              <a:ext uri="{FF2B5EF4-FFF2-40B4-BE49-F238E27FC236}">
                <a16:creationId xmlns:a16="http://schemas.microsoft.com/office/drawing/2014/main" id="{9D89BDDE-A4E6-2589-6A40-6FFF9A13E2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381E21-D8EF-3263-E0A7-B5F51D7354C1}"/>
              </a:ext>
            </a:extLst>
          </p:cNvPr>
          <p:cNvSpPr>
            <a:spLocks noGrp="1"/>
          </p:cNvSpPr>
          <p:nvPr>
            <p:ph type="sldNum" sz="quarter" idx="12"/>
          </p:nvPr>
        </p:nvSpPr>
        <p:spPr/>
        <p:txBody>
          <a:bodyPr/>
          <a:lstStyle/>
          <a:p>
            <a:fld id="{3B378EC9-6772-4CF8-92BA-2B61CAC1DAB6}" type="slidenum">
              <a:rPr lang="en-GB" smtClean="0"/>
              <a:t>‹#›</a:t>
            </a:fld>
            <a:endParaRPr lang="en-GB"/>
          </a:p>
        </p:txBody>
      </p:sp>
    </p:spTree>
    <p:extLst>
      <p:ext uri="{BB962C8B-B14F-4D97-AF65-F5344CB8AC3E}">
        <p14:creationId xmlns:p14="http://schemas.microsoft.com/office/powerpoint/2010/main" val="2973443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C0FF8-5BE7-8E71-2A79-04054AAC310D}"/>
              </a:ext>
            </a:extLst>
          </p:cNvPr>
          <p:cNvSpPr>
            <a:spLocks noGrp="1"/>
          </p:cNvSpPr>
          <p:nvPr>
            <p:ph type="title"/>
          </p:nvPr>
        </p:nvSpPr>
        <p:spPr/>
        <p:txBody>
          <a:bodyPr/>
          <a:lstStyle>
            <a:lvl1pPr algn="ctr">
              <a:defRPr b="1">
                <a:latin typeface="Times New Roman" panose="02020603050405020304" pitchFamily="18" charset="0"/>
                <a:cs typeface="Times New Roman" panose="02020603050405020304" pitchFamily="18" charset="0"/>
              </a:defRPr>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0C34718D-5B4A-BDA2-70DF-328C72E6F01F}"/>
              </a:ext>
            </a:extLst>
          </p:cNvPr>
          <p:cNvSpPr>
            <a:spLocks noGrp="1"/>
          </p:cNvSpPr>
          <p:nvPr>
            <p:ph idx="1"/>
          </p:nvPr>
        </p:nvSpPr>
        <p:spPr/>
        <p:txBody>
          <a:bodyPr>
            <a:normAutofit/>
          </a:bodyPr>
          <a:lstStyle>
            <a:lvl1pPr algn="just">
              <a:lnSpc>
                <a:spcPct val="150000"/>
              </a:lnSpc>
              <a:defRPr sz="2000">
                <a:latin typeface="Times New Roman" panose="02020603050405020304" pitchFamily="18" charset="0"/>
                <a:cs typeface="Times New Roman" panose="02020603050405020304" pitchFamily="18" charset="0"/>
              </a:defRPr>
            </a:lvl1pPr>
            <a:lvl2pPr algn="just">
              <a:lnSpc>
                <a:spcPct val="150000"/>
              </a:lnSpc>
              <a:defRPr sz="2000">
                <a:latin typeface="Times New Roman" panose="02020603050405020304" pitchFamily="18" charset="0"/>
                <a:cs typeface="Times New Roman" panose="02020603050405020304" pitchFamily="18" charset="0"/>
              </a:defRPr>
            </a:lvl2pPr>
            <a:lvl3pPr algn="just">
              <a:lnSpc>
                <a:spcPct val="150000"/>
              </a:lnSpc>
              <a:defRPr sz="2000">
                <a:latin typeface="Times New Roman" panose="02020603050405020304" pitchFamily="18" charset="0"/>
                <a:cs typeface="Times New Roman" panose="02020603050405020304" pitchFamily="18" charset="0"/>
              </a:defRPr>
            </a:lvl3pPr>
            <a:lvl4pPr algn="just">
              <a:lnSpc>
                <a:spcPct val="150000"/>
              </a:lnSpc>
              <a:defRPr sz="2000">
                <a:latin typeface="Times New Roman" panose="02020603050405020304" pitchFamily="18" charset="0"/>
                <a:cs typeface="Times New Roman" panose="02020603050405020304" pitchFamily="18" charset="0"/>
              </a:defRPr>
            </a:lvl4pPr>
            <a:lvl5pPr algn="just">
              <a:lnSpc>
                <a:spcPct val="150000"/>
              </a:lnSpc>
              <a:defRPr sz="2000">
                <a:latin typeface="Times New Roman" panose="02020603050405020304" pitchFamily="18" charset="0"/>
                <a:cs typeface="Times New Roman" panose="02020603050405020304" pitchFamily="18"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E2DBD9CB-8E78-72A8-6C67-5F66EC48A59A}"/>
              </a:ext>
            </a:extLst>
          </p:cNvPr>
          <p:cNvSpPr>
            <a:spLocks noGrp="1"/>
          </p:cNvSpPr>
          <p:nvPr>
            <p:ph type="dt" sz="half" idx="10"/>
          </p:nvPr>
        </p:nvSpPr>
        <p:spPr/>
        <p:txBody>
          <a:bodyPr/>
          <a:lstStyle/>
          <a:p>
            <a:fld id="{EFCAB033-E512-42C7-AA61-0BBB5E25FBB2}" type="datetimeFigureOut">
              <a:rPr lang="en-GB" smtClean="0"/>
              <a:t>24/02/2025</a:t>
            </a:fld>
            <a:endParaRPr lang="en-GB"/>
          </a:p>
        </p:txBody>
      </p:sp>
      <p:sp>
        <p:nvSpPr>
          <p:cNvPr id="5" name="Footer Placeholder 4">
            <a:extLst>
              <a:ext uri="{FF2B5EF4-FFF2-40B4-BE49-F238E27FC236}">
                <a16:creationId xmlns:a16="http://schemas.microsoft.com/office/drawing/2014/main" id="{E419A362-E7C7-374C-4E43-80F0C41E41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9C51FA-20F6-6FBA-77A3-74D2F29E3364}"/>
              </a:ext>
            </a:extLst>
          </p:cNvPr>
          <p:cNvSpPr>
            <a:spLocks noGrp="1"/>
          </p:cNvSpPr>
          <p:nvPr>
            <p:ph type="sldNum" sz="quarter" idx="12"/>
          </p:nvPr>
        </p:nvSpPr>
        <p:spPr/>
        <p:txBody>
          <a:bodyPr/>
          <a:lstStyle/>
          <a:p>
            <a:fld id="{3B378EC9-6772-4CF8-92BA-2B61CAC1DAB6}" type="slidenum">
              <a:rPr lang="en-GB" smtClean="0"/>
              <a:t>‹#›</a:t>
            </a:fld>
            <a:endParaRPr lang="en-GB"/>
          </a:p>
        </p:txBody>
      </p:sp>
    </p:spTree>
    <p:extLst>
      <p:ext uri="{BB962C8B-B14F-4D97-AF65-F5344CB8AC3E}">
        <p14:creationId xmlns:p14="http://schemas.microsoft.com/office/powerpoint/2010/main" val="4023291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2180B-5D7B-5B85-5DD3-1481957AB9F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3E0C3A-E993-B5F8-B5E3-1BACE26D262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1C46D1-2E8E-6B7D-AB52-57448CC6C4A5}"/>
              </a:ext>
            </a:extLst>
          </p:cNvPr>
          <p:cNvSpPr>
            <a:spLocks noGrp="1"/>
          </p:cNvSpPr>
          <p:nvPr>
            <p:ph type="dt" sz="half" idx="10"/>
          </p:nvPr>
        </p:nvSpPr>
        <p:spPr/>
        <p:txBody>
          <a:bodyPr/>
          <a:lstStyle/>
          <a:p>
            <a:fld id="{EFCAB033-E512-42C7-AA61-0BBB5E25FBB2}" type="datetimeFigureOut">
              <a:rPr lang="en-GB" smtClean="0"/>
              <a:t>24/02/2025</a:t>
            </a:fld>
            <a:endParaRPr lang="en-GB"/>
          </a:p>
        </p:txBody>
      </p:sp>
      <p:sp>
        <p:nvSpPr>
          <p:cNvPr id="5" name="Footer Placeholder 4">
            <a:extLst>
              <a:ext uri="{FF2B5EF4-FFF2-40B4-BE49-F238E27FC236}">
                <a16:creationId xmlns:a16="http://schemas.microsoft.com/office/drawing/2014/main" id="{592E8BB0-4DAF-F075-DB8C-99B28A94C3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F44A9D-3947-DD7E-06CB-8FE9A6E0F278}"/>
              </a:ext>
            </a:extLst>
          </p:cNvPr>
          <p:cNvSpPr>
            <a:spLocks noGrp="1"/>
          </p:cNvSpPr>
          <p:nvPr>
            <p:ph type="sldNum" sz="quarter" idx="12"/>
          </p:nvPr>
        </p:nvSpPr>
        <p:spPr/>
        <p:txBody>
          <a:bodyPr/>
          <a:lstStyle/>
          <a:p>
            <a:fld id="{3B378EC9-6772-4CF8-92BA-2B61CAC1DAB6}" type="slidenum">
              <a:rPr lang="en-GB" smtClean="0"/>
              <a:t>‹#›</a:t>
            </a:fld>
            <a:endParaRPr lang="en-GB"/>
          </a:p>
        </p:txBody>
      </p:sp>
    </p:spTree>
    <p:extLst>
      <p:ext uri="{BB962C8B-B14F-4D97-AF65-F5344CB8AC3E}">
        <p14:creationId xmlns:p14="http://schemas.microsoft.com/office/powerpoint/2010/main" val="1617991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69CDD-3D5A-31E2-DB39-0A8E82F8A2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88407D-47E1-5B7B-62A2-DEA7D26E33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F56F278-0E0A-FC98-38A6-CD7BF1B4A2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D641DE6-1828-6C95-3439-37A5BEC5F59A}"/>
              </a:ext>
            </a:extLst>
          </p:cNvPr>
          <p:cNvSpPr>
            <a:spLocks noGrp="1"/>
          </p:cNvSpPr>
          <p:nvPr>
            <p:ph type="dt" sz="half" idx="10"/>
          </p:nvPr>
        </p:nvSpPr>
        <p:spPr/>
        <p:txBody>
          <a:bodyPr/>
          <a:lstStyle/>
          <a:p>
            <a:fld id="{EFCAB033-E512-42C7-AA61-0BBB5E25FBB2}" type="datetimeFigureOut">
              <a:rPr lang="en-GB" smtClean="0"/>
              <a:t>24/02/2025</a:t>
            </a:fld>
            <a:endParaRPr lang="en-GB"/>
          </a:p>
        </p:txBody>
      </p:sp>
      <p:sp>
        <p:nvSpPr>
          <p:cNvPr id="6" name="Footer Placeholder 5">
            <a:extLst>
              <a:ext uri="{FF2B5EF4-FFF2-40B4-BE49-F238E27FC236}">
                <a16:creationId xmlns:a16="http://schemas.microsoft.com/office/drawing/2014/main" id="{502D3CBE-5524-E25D-6493-33C652A88D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899B34-EF00-BFBE-9650-CDFE64233288}"/>
              </a:ext>
            </a:extLst>
          </p:cNvPr>
          <p:cNvSpPr>
            <a:spLocks noGrp="1"/>
          </p:cNvSpPr>
          <p:nvPr>
            <p:ph type="sldNum" sz="quarter" idx="12"/>
          </p:nvPr>
        </p:nvSpPr>
        <p:spPr/>
        <p:txBody>
          <a:bodyPr/>
          <a:lstStyle/>
          <a:p>
            <a:fld id="{3B378EC9-6772-4CF8-92BA-2B61CAC1DAB6}" type="slidenum">
              <a:rPr lang="en-GB" smtClean="0"/>
              <a:t>‹#›</a:t>
            </a:fld>
            <a:endParaRPr lang="en-GB"/>
          </a:p>
        </p:txBody>
      </p:sp>
    </p:spTree>
    <p:extLst>
      <p:ext uri="{BB962C8B-B14F-4D97-AF65-F5344CB8AC3E}">
        <p14:creationId xmlns:p14="http://schemas.microsoft.com/office/powerpoint/2010/main" val="2585204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2A296-B199-A3C8-417A-45D5AE540CF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A82A22-9E12-E3FA-3ED1-E0412D2CF4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4046C6A-BD6F-E728-03D3-AB257E7EE39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6B7C25D-02C5-203C-A806-185A7E0B895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0542AA-8862-B947-8C4E-30E1B0BC86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6BE95AD-99E3-70B7-E1D2-606D7B7BF5BB}"/>
              </a:ext>
            </a:extLst>
          </p:cNvPr>
          <p:cNvSpPr>
            <a:spLocks noGrp="1"/>
          </p:cNvSpPr>
          <p:nvPr>
            <p:ph type="dt" sz="half" idx="10"/>
          </p:nvPr>
        </p:nvSpPr>
        <p:spPr/>
        <p:txBody>
          <a:bodyPr/>
          <a:lstStyle/>
          <a:p>
            <a:fld id="{EFCAB033-E512-42C7-AA61-0BBB5E25FBB2}" type="datetimeFigureOut">
              <a:rPr lang="en-GB" smtClean="0"/>
              <a:t>24/02/2025</a:t>
            </a:fld>
            <a:endParaRPr lang="en-GB"/>
          </a:p>
        </p:txBody>
      </p:sp>
      <p:sp>
        <p:nvSpPr>
          <p:cNvPr id="8" name="Footer Placeholder 7">
            <a:extLst>
              <a:ext uri="{FF2B5EF4-FFF2-40B4-BE49-F238E27FC236}">
                <a16:creationId xmlns:a16="http://schemas.microsoft.com/office/drawing/2014/main" id="{809AB0FE-85B5-EB81-DA59-145D30E43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6DB623F-AD47-FD17-9C2A-D368CB3DB875}"/>
              </a:ext>
            </a:extLst>
          </p:cNvPr>
          <p:cNvSpPr>
            <a:spLocks noGrp="1"/>
          </p:cNvSpPr>
          <p:nvPr>
            <p:ph type="sldNum" sz="quarter" idx="12"/>
          </p:nvPr>
        </p:nvSpPr>
        <p:spPr/>
        <p:txBody>
          <a:bodyPr/>
          <a:lstStyle/>
          <a:p>
            <a:fld id="{3B378EC9-6772-4CF8-92BA-2B61CAC1DAB6}" type="slidenum">
              <a:rPr lang="en-GB" smtClean="0"/>
              <a:t>‹#›</a:t>
            </a:fld>
            <a:endParaRPr lang="en-GB"/>
          </a:p>
        </p:txBody>
      </p:sp>
    </p:spTree>
    <p:extLst>
      <p:ext uri="{BB962C8B-B14F-4D97-AF65-F5344CB8AC3E}">
        <p14:creationId xmlns:p14="http://schemas.microsoft.com/office/powerpoint/2010/main" val="86223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01DF3-BD79-63B1-E6C1-2CBDABC0E9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8C24D2-3548-D20A-8F93-061BCD99F501}"/>
              </a:ext>
            </a:extLst>
          </p:cNvPr>
          <p:cNvSpPr>
            <a:spLocks noGrp="1"/>
          </p:cNvSpPr>
          <p:nvPr>
            <p:ph type="dt" sz="half" idx="10"/>
          </p:nvPr>
        </p:nvSpPr>
        <p:spPr/>
        <p:txBody>
          <a:bodyPr/>
          <a:lstStyle/>
          <a:p>
            <a:fld id="{EFCAB033-E512-42C7-AA61-0BBB5E25FBB2}" type="datetimeFigureOut">
              <a:rPr lang="en-GB" smtClean="0"/>
              <a:t>24/02/2025</a:t>
            </a:fld>
            <a:endParaRPr lang="en-GB"/>
          </a:p>
        </p:txBody>
      </p:sp>
      <p:sp>
        <p:nvSpPr>
          <p:cNvPr id="4" name="Footer Placeholder 3">
            <a:extLst>
              <a:ext uri="{FF2B5EF4-FFF2-40B4-BE49-F238E27FC236}">
                <a16:creationId xmlns:a16="http://schemas.microsoft.com/office/drawing/2014/main" id="{57CB9814-CFEE-C010-08DC-90727800CA8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401D5C-814F-289D-59EB-98A21D87A695}"/>
              </a:ext>
            </a:extLst>
          </p:cNvPr>
          <p:cNvSpPr>
            <a:spLocks noGrp="1"/>
          </p:cNvSpPr>
          <p:nvPr>
            <p:ph type="sldNum" sz="quarter" idx="12"/>
          </p:nvPr>
        </p:nvSpPr>
        <p:spPr/>
        <p:txBody>
          <a:bodyPr/>
          <a:lstStyle/>
          <a:p>
            <a:fld id="{3B378EC9-6772-4CF8-92BA-2B61CAC1DAB6}" type="slidenum">
              <a:rPr lang="en-GB" smtClean="0"/>
              <a:t>‹#›</a:t>
            </a:fld>
            <a:endParaRPr lang="en-GB"/>
          </a:p>
        </p:txBody>
      </p:sp>
    </p:spTree>
    <p:extLst>
      <p:ext uri="{BB962C8B-B14F-4D97-AF65-F5344CB8AC3E}">
        <p14:creationId xmlns:p14="http://schemas.microsoft.com/office/powerpoint/2010/main" val="214713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CA638C-FFAE-ED0A-C0FC-1DE496CAE65B}"/>
              </a:ext>
            </a:extLst>
          </p:cNvPr>
          <p:cNvSpPr>
            <a:spLocks noGrp="1"/>
          </p:cNvSpPr>
          <p:nvPr>
            <p:ph type="dt" sz="half" idx="10"/>
          </p:nvPr>
        </p:nvSpPr>
        <p:spPr/>
        <p:txBody>
          <a:bodyPr/>
          <a:lstStyle/>
          <a:p>
            <a:fld id="{EFCAB033-E512-42C7-AA61-0BBB5E25FBB2}" type="datetimeFigureOut">
              <a:rPr lang="en-GB" smtClean="0"/>
              <a:t>24/02/2025</a:t>
            </a:fld>
            <a:endParaRPr lang="en-GB"/>
          </a:p>
        </p:txBody>
      </p:sp>
      <p:sp>
        <p:nvSpPr>
          <p:cNvPr id="3" name="Footer Placeholder 2">
            <a:extLst>
              <a:ext uri="{FF2B5EF4-FFF2-40B4-BE49-F238E27FC236}">
                <a16:creationId xmlns:a16="http://schemas.microsoft.com/office/drawing/2014/main" id="{675FDFB0-B4B8-CEC1-AF9E-50612C6A97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2EC8ED7-5989-AC81-98E8-1C857B29C74C}"/>
              </a:ext>
            </a:extLst>
          </p:cNvPr>
          <p:cNvSpPr>
            <a:spLocks noGrp="1"/>
          </p:cNvSpPr>
          <p:nvPr>
            <p:ph type="sldNum" sz="quarter" idx="12"/>
          </p:nvPr>
        </p:nvSpPr>
        <p:spPr/>
        <p:txBody>
          <a:bodyPr/>
          <a:lstStyle/>
          <a:p>
            <a:fld id="{3B378EC9-6772-4CF8-92BA-2B61CAC1DAB6}" type="slidenum">
              <a:rPr lang="en-GB" smtClean="0"/>
              <a:t>‹#›</a:t>
            </a:fld>
            <a:endParaRPr lang="en-GB"/>
          </a:p>
        </p:txBody>
      </p:sp>
    </p:spTree>
    <p:extLst>
      <p:ext uri="{BB962C8B-B14F-4D97-AF65-F5344CB8AC3E}">
        <p14:creationId xmlns:p14="http://schemas.microsoft.com/office/powerpoint/2010/main" val="6643375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105C4-C0AD-15B9-B4C9-BB3A73BB80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DBBB717-DED3-776A-B15B-715674D7B5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26A36F-BA2A-E4E0-B0BF-76DFAECD35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B4652C-7AD3-1603-355D-98C7C0BB017E}"/>
              </a:ext>
            </a:extLst>
          </p:cNvPr>
          <p:cNvSpPr>
            <a:spLocks noGrp="1"/>
          </p:cNvSpPr>
          <p:nvPr>
            <p:ph type="dt" sz="half" idx="10"/>
          </p:nvPr>
        </p:nvSpPr>
        <p:spPr/>
        <p:txBody>
          <a:bodyPr/>
          <a:lstStyle/>
          <a:p>
            <a:fld id="{EFCAB033-E512-42C7-AA61-0BBB5E25FBB2}" type="datetimeFigureOut">
              <a:rPr lang="en-GB" smtClean="0"/>
              <a:t>24/02/2025</a:t>
            </a:fld>
            <a:endParaRPr lang="en-GB"/>
          </a:p>
        </p:txBody>
      </p:sp>
      <p:sp>
        <p:nvSpPr>
          <p:cNvPr id="6" name="Footer Placeholder 5">
            <a:extLst>
              <a:ext uri="{FF2B5EF4-FFF2-40B4-BE49-F238E27FC236}">
                <a16:creationId xmlns:a16="http://schemas.microsoft.com/office/drawing/2014/main" id="{FB843EE1-F492-B148-FBD0-0948EED105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455B78-27F7-CDBB-C8AE-08EEB747433B}"/>
              </a:ext>
            </a:extLst>
          </p:cNvPr>
          <p:cNvSpPr>
            <a:spLocks noGrp="1"/>
          </p:cNvSpPr>
          <p:nvPr>
            <p:ph type="sldNum" sz="quarter" idx="12"/>
          </p:nvPr>
        </p:nvSpPr>
        <p:spPr/>
        <p:txBody>
          <a:bodyPr/>
          <a:lstStyle/>
          <a:p>
            <a:fld id="{3B378EC9-6772-4CF8-92BA-2B61CAC1DAB6}" type="slidenum">
              <a:rPr lang="en-GB" smtClean="0"/>
              <a:t>‹#›</a:t>
            </a:fld>
            <a:endParaRPr lang="en-GB"/>
          </a:p>
        </p:txBody>
      </p:sp>
    </p:spTree>
    <p:extLst>
      <p:ext uri="{BB962C8B-B14F-4D97-AF65-F5344CB8AC3E}">
        <p14:creationId xmlns:p14="http://schemas.microsoft.com/office/powerpoint/2010/main" val="4253825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33735-B620-9B11-FF67-526E407503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0B05709-7D18-2EFA-2EE3-B000DE428E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CBB075C-DC34-CB1A-ABA0-867F4283F5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D0DAFF-5BF8-6BC1-8E22-CEC6A39A4468}"/>
              </a:ext>
            </a:extLst>
          </p:cNvPr>
          <p:cNvSpPr>
            <a:spLocks noGrp="1"/>
          </p:cNvSpPr>
          <p:nvPr>
            <p:ph type="dt" sz="half" idx="10"/>
          </p:nvPr>
        </p:nvSpPr>
        <p:spPr/>
        <p:txBody>
          <a:bodyPr/>
          <a:lstStyle/>
          <a:p>
            <a:fld id="{EFCAB033-E512-42C7-AA61-0BBB5E25FBB2}" type="datetimeFigureOut">
              <a:rPr lang="en-GB" smtClean="0"/>
              <a:t>24/02/2025</a:t>
            </a:fld>
            <a:endParaRPr lang="en-GB"/>
          </a:p>
        </p:txBody>
      </p:sp>
      <p:sp>
        <p:nvSpPr>
          <p:cNvPr id="6" name="Footer Placeholder 5">
            <a:extLst>
              <a:ext uri="{FF2B5EF4-FFF2-40B4-BE49-F238E27FC236}">
                <a16:creationId xmlns:a16="http://schemas.microsoft.com/office/drawing/2014/main" id="{5F67BA54-EE79-906E-EC36-03D584062F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BC0632-F29A-A804-042B-58F198928965}"/>
              </a:ext>
            </a:extLst>
          </p:cNvPr>
          <p:cNvSpPr>
            <a:spLocks noGrp="1"/>
          </p:cNvSpPr>
          <p:nvPr>
            <p:ph type="sldNum" sz="quarter" idx="12"/>
          </p:nvPr>
        </p:nvSpPr>
        <p:spPr/>
        <p:txBody>
          <a:bodyPr/>
          <a:lstStyle/>
          <a:p>
            <a:fld id="{3B378EC9-6772-4CF8-92BA-2B61CAC1DAB6}" type="slidenum">
              <a:rPr lang="en-GB" smtClean="0"/>
              <a:t>‹#›</a:t>
            </a:fld>
            <a:endParaRPr lang="en-GB"/>
          </a:p>
        </p:txBody>
      </p:sp>
    </p:spTree>
    <p:extLst>
      <p:ext uri="{BB962C8B-B14F-4D97-AF65-F5344CB8AC3E}">
        <p14:creationId xmlns:p14="http://schemas.microsoft.com/office/powerpoint/2010/main" val="951210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4B04D-EF60-893E-4514-D8A40BEE81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4C5E81-7DD2-4797-579A-F46D876C39A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4F33EA-56A1-58BD-5666-955A6261D294}"/>
              </a:ext>
            </a:extLst>
          </p:cNvPr>
          <p:cNvSpPr>
            <a:spLocks noGrp="1"/>
          </p:cNvSpPr>
          <p:nvPr>
            <p:ph type="dt" sz="half" idx="10"/>
          </p:nvPr>
        </p:nvSpPr>
        <p:spPr/>
        <p:txBody>
          <a:bodyPr/>
          <a:lstStyle/>
          <a:p>
            <a:fld id="{EFCAB033-E512-42C7-AA61-0BBB5E25FBB2}" type="datetimeFigureOut">
              <a:rPr lang="en-GB" smtClean="0"/>
              <a:t>24/02/2025</a:t>
            </a:fld>
            <a:endParaRPr lang="en-GB"/>
          </a:p>
        </p:txBody>
      </p:sp>
      <p:sp>
        <p:nvSpPr>
          <p:cNvPr id="5" name="Footer Placeholder 4">
            <a:extLst>
              <a:ext uri="{FF2B5EF4-FFF2-40B4-BE49-F238E27FC236}">
                <a16:creationId xmlns:a16="http://schemas.microsoft.com/office/drawing/2014/main" id="{8B4F235E-A4D4-CA57-5382-13321AEB6B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62367B-9062-10CF-27B4-03EF23591F13}"/>
              </a:ext>
            </a:extLst>
          </p:cNvPr>
          <p:cNvSpPr>
            <a:spLocks noGrp="1"/>
          </p:cNvSpPr>
          <p:nvPr>
            <p:ph type="sldNum" sz="quarter" idx="12"/>
          </p:nvPr>
        </p:nvSpPr>
        <p:spPr/>
        <p:txBody>
          <a:bodyPr/>
          <a:lstStyle/>
          <a:p>
            <a:fld id="{3B378EC9-6772-4CF8-92BA-2B61CAC1DAB6}" type="slidenum">
              <a:rPr lang="en-GB" smtClean="0"/>
              <a:t>‹#›</a:t>
            </a:fld>
            <a:endParaRPr lang="en-GB"/>
          </a:p>
        </p:txBody>
      </p:sp>
    </p:spTree>
    <p:extLst>
      <p:ext uri="{BB962C8B-B14F-4D97-AF65-F5344CB8AC3E}">
        <p14:creationId xmlns:p14="http://schemas.microsoft.com/office/powerpoint/2010/main" val="3522929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EF60FB-73E1-62B4-88E7-7DAE336865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1C83BC-617D-6B37-F149-3A1E00165B7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3F8E41-B1BB-CDCA-C1E2-F17CDEF48E18}"/>
              </a:ext>
            </a:extLst>
          </p:cNvPr>
          <p:cNvSpPr>
            <a:spLocks noGrp="1"/>
          </p:cNvSpPr>
          <p:nvPr>
            <p:ph type="dt" sz="half" idx="10"/>
          </p:nvPr>
        </p:nvSpPr>
        <p:spPr/>
        <p:txBody>
          <a:bodyPr/>
          <a:lstStyle/>
          <a:p>
            <a:fld id="{EFCAB033-E512-42C7-AA61-0BBB5E25FBB2}" type="datetimeFigureOut">
              <a:rPr lang="en-GB" smtClean="0"/>
              <a:t>24/02/2025</a:t>
            </a:fld>
            <a:endParaRPr lang="en-GB"/>
          </a:p>
        </p:txBody>
      </p:sp>
      <p:sp>
        <p:nvSpPr>
          <p:cNvPr id="5" name="Footer Placeholder 4">
            <a:extLst>
              <a:ext uri="{FF2B5EF4-FFF2-40B4-BE49-F238E27FC236}">
                <a16:creationId xmlns:a16="http://schemas.microsoft.com/office/drawing/2014/main" id="{00CFBDA4-B000-381A-3D1D-F2AC2FE4BD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290D57-D15E-051B-7B82-B7C0A307667B}"/>
              </a:ext>
            </a:extLst>
          </p:cNvPr>
          <p:cNvSpPr>
            <a:spLocks noGrp="1"/>
          </p:cNvSpPr>
          <p:nvPr>
            <p:ph type="sldNum" sz="quarter" idx="12"/>
          </p:nvPr>
        </p:nvSpPr>
        <p:spPr/>
        <p:txBody>
          <a:bodyPr/>
          <a:lstStyle/>
          <a:p>
            <a:fld id="{3B378EC9-6772-4CF8-92BA-2B61CAC1DAB6}" type="slidenum">
              <a:rPr lang="en-GB" smtClean="0"/>
              <a:t>‹#›</a:t>
            </a:fld>
            <a:endParaRPr lang="en-GB"/>
          </a:p>
        </p:txBody>
      </p:sp>
    </p:spTree>
    <p:extLst>
      <p:ext uri="{BB962C8B-B14F-4D97-AF65-F5344CB8AC3E}">
        <p14:creationId xmlns:p14="http://schemas.microsoft.com/office/powerpoint/2010/main" val="388715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alphaModFix amt="6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529065-C0C8-53A4-E6E1-6F814854D2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ABA200-3C16-EF7D-DCC2-7B5E7CB40D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BFE1BB-8821-B47F-46CE-DD62EED045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CAB033-E512-42C7-AA61-0BBB5E25FBB2}" type="datetimeFigureOut">
              <a:rPr lang="en-GB" smtClean="0"/>
              <a:t>24/02/2025</a:t>
            </a:fld>
            <a:endParaRPr lang="en-GB"/>
          </a:p>
        </p:txBody>
      </p:sp>
      <p:sp>
        <p:nvSpPr>
          <p:cNvPr id="5" name="Footer Placeholder 4">
            <a:extLst>
              <a:ext uri="{FF2B5EF4-FFF2-40B4-BE49-F238E27FC236}">
                <a16:creationId xmlns:a16="http://schemas.microsoft.com/office/drawing/2014/main" id="{DFE13749-2AF0-4838-E874-274FF338DF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D0128BD-DEFD-EF95-BC96-108BD9C9CA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378EC9-6772-4CF8-92BA-2B61CAC1DAB6}" type="slidenum">
              <a:rPr lang="en-GB" smtClean="0"/>
              <a:t>‹#›</a:t>
            </a:fld>
            <a:endParaRPr lang="en-GB"/>
          </a:p>
        </p:txBody>
      </p:sp>
    </p:spTree>
    <p:extLst>
      <p:ext uri="{BB962C8B-B14F-4D97-AF65-F5344CB8AC3E}">
        <p14:creationId xmlns:p14="http://schemas.microsoft.com/office/powerpoint/2010/main" val="16449528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6.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6.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6.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6.xml"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6.xml" /></Relationships>
</file>

<file path=ppt/slides/_rels/slide11.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0.xml" /><Relationship Id="rId1" Type="http://schemas.openxmlformats.org/officeDocument/2006/relationships/slideLayout" Target="../slideLayouts/slideLayout6.xml" /></Relationships>
</file>

<file path=ppt/slides/_rels/slide12.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1.xml" /><Relationship Id="rId1" Type="http://schemas.openxmlformats.org/officeDocument/2006/relationships/slideLayout" Target="../slideLayouts/slideLayout6.xml" /></Relationships>
</file>

<file path=ppt/slides/_rels/slide13.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2.xml" /><Relationship Id="rId1" Type="http://schemas.openxmlformats.org/officeDocument/2006/relationships/slideLayout" Target="../slideLayouts/slideLayout6.xml" /></Relationships>
</file>

<file path=ppt/slides/_rels/slide14.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3.xml" /><Relationship Id="rId1" Type="http://schemas.openxmlformats.org/officeDocument/2006/relationships/slideLayout" Target="../slideLayouts/slideLayout6.xml" /></Relationships>
</file>

<file path=ppt/slides/_rels/slide15.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4.xml" /><Relationship Id="rId1" Type="http://schemas.openxmlformats.org/officeDocument/2006/relationships/slideLayout" Target="../slideLayouts/slideLayout6.xml" /></Relationships>
</file>

<file path=ppt/slides/_rels/slide16.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5.xml" /><Relationship Id="rId1" Type="http://schemas.openxmlformats.org/officeDocument/2006/relationships/slideLayout" Target="../slideLayouts/slideLayout6.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3A4EB29-9E3E-301D-5BEA-E057CED29FC7}"/>
              </a:ext>
            </a:extLst>
          </p:cNvPr>
          <p:cNvSpPr txBox="1"/>
          <p:nvPr/>
        </p:nvSpPr>
        <p:spPr>
          <a:xfrm>
            <a:off x="3047999" y="1861798"/>
            <a:ext cx="7030065" cy="3139321"/>
          </a:xfrm>
          <a:prstGeom prst="rect">
            <a:avLst/>
          </a:prstGeom>
          <a:noFill/>
        </p:spPr>
        <p:txBody>
          <a:bodyPr wrap="square">
            <a:spAutoFit/>
          </a:bodyPr>
          <a:lstStyle/>
          <a:p>
            <a:pPr algn="ctr">
              <a:lnSpc>
                <a:spcPct val="200000"/>
              </a:lnSpc>
            </a:pPr>
            <a:r>
              <a:rPr lang="en-GB" sz="1800" b="1" dirty="0">
                <a:effectLst/>
                <a:latin typeface="Times New Roman" panose="02020603050405020304" pitchFamily="18" charset="0"/>
                <a:ea typeface="Arial" panose="020B0604020202020204" pitchFamily="34" charset="0"/>
                <a:cs typeface="Arial" panose="020B0604020202020204" pitchFamily="34" charset="0"/>
              </a:rPr>
              <a:t>Module Title: Contemporary Themes in the Hotel and Hospitality Sector</a:t>
            </a:r>
            <a:endParaRPr lang="en-IN" sz="14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GB" sz="1800" b="1" dirty="0">
                <a:effectLst/>
                <a:latin typeface="Times New Roman" panose="02020603050405020304" pitchFamily="18" charset="0"/>
                <a:ea typeface="Arial" panose="020B0604020202020204" pitchFamily="34" charset="0"/>
                <a:cs typeface="Arial" panose="020B0604020202020204" pitchFamily="34" charset="0"/>
              </a:rPr>
              <a:t>Module Code:</a:t>
            </a:r>
            <a:r>
              <a:rPr lang="en-GB" sz="1400" dirty="0">
                <a:effectLst/>
                <a:latin typeface="Times New Roman" panose="02020603050405020304" pitchFamily="18" charset="0"/>
                <a:ea typeface="Arial" panose="020B0604020202020204" pitchFamily="34" charset="0"/>
                <a:cs typeface="Arial" panose="020B0604020202020204" pitchFamily="34" charset="0"/>
              </a:rPr>
              <a:t> </a:t>
            </a:r>
            <a:r>
              <a:rPr lang="en-GB" sz="1800" b="1" dirty="0">
                <a:effectLst/>
                <a:latin typeface="Times New Roman" panose="02020603050405020304" pitchFamily="18" charset="0"/>
                <a:ea typeface="Arial" panose="020B0604020202020204" pitchFamily="34" charset="0"/>
                <a:cs typeface="Arial" panose="020B0604020202020204" pitchFamily="34" charset="0"/>
              </a:rPr>
              <a:t>BMIH6001</a:t>
            </a:r>
            <a:endParaRPr lang="en-IN" sz="14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GB" sz="1800" b="1" dirty="0">
                <a:effectLst/>
                <a:latin typeface="Times New Roman" panose="02020603050405020304" pitchFamily="18" charset="0"/>
                <a:ea typeface="Arial" panose="020B0604020202020204" pitchFamily="34" charset="0"/>
                <a:cs typeface="Arial" panose="020B0604020202020204" pitchFamily="34" charset="0"/>
              </a:rPr>
              <a:t>Student Name: Maria </a:t>
            </a:r>
            <a:r>
              <a:rPr lang="en-GB" sz="1800" b="1" dirty="0" err="1">
                <a:effectLst/>
                <a:latin typeface="Times New Roman" panose="02020603050405020304" pitchFamily="18" charset="0"/>
                <a:ea typeface="Arial" panose="020B0604020202020204" pitchFamily="34" charset="0"/>
                <a:cs typeface="Arial" panose="020B0604020202020204" pitchFamily="34" charset="0"/>
              </a:rPr>
              <a:t>Hurmuzache</a:t>
            </a:r>
            <a:endParaRPr lang="en-IN" sz="1400" dirty="0">
              <a:effectLst/>
              <a:latin typeface="Times New Roman" panose="02020603050405020304" pitchFamily="18" charset="0"/>
              <a:ea typeface="Arial" panose="020B0604020202020204" pitchFamily="34" charset="0"/>
              <a:cs typeface="Arial" panose="020B0604020202020204" pitchFamily="34" charset="0"/>
            </a:endParaRPr>
          </a:p>
          <a:p>
            <a:pPr algn="ctr"/>
            <a:r>
              <a:rPr lang="en-GB" sz="1800" b="1" dirty="0">
                <a:effectLst/>
                <a:latin typeface="Times New Roman" panose="02020603050405020304" pitchFamily="18" charset="0"/>
                <a:ea typeface="Arial" panose="020B0604020202020204" pitchFamily="34" charset="0"/>
                <a:cs typeface="Arial" panose="020B0604020202020204" pitchFamily="34" charset="0"/>
              </a:rPr>
              <a:t>Student ID:2125468</a:t>
            </a:r>
          </a:p>
          <a:p>
            <a:pPr algn="ctr"/>
            <a:endParaRPr lang="en-GB" sz="1800" b="1" dirty="0">
              <a:effectLst/>
              <a:latin typeface="Times New Roman" panose="02020603050405020304" pitchFamily="18" charset="0"/>
              <a:ea typeface="Arial" panose="020B0604020202020204" pitchFamily="34" charset="0"/>
              <a:cs typeface="Arial" panose="020B0604020202020204" pitchFamily="34" charset="0"/>
            </a:endParaRPr>
          </a:p>
          <a:p>
            <a:pPr algn="ctr"/>
            <a:r>
              <a:rPr lang="en-GB" b="1" dirty="0">
                <a:latin typeface="Times New Roman" panose="02020603050405020304" pitchFamily="18" charset="0"/>
                <a:cs typeface="Arial" panose="020B0604020202020204" pitchFamily="34" charset="0"/>
              </a:rPr>
              <a:t>Lecturer name: Ernest </a:t>
            </a:r>
            <a:r>
              <a:rPr lang="en-GB" b="1" dirty="0" err="1">
                <a:latin typeface="Times New Roman" panose="02020603050405020304" pitchFamily="18" charset="0"/>
                <a:cs typeface="Arial" panose="020B0604020202020204" pitchFamily="34" charset="0"/>
              </a:rPr>
              <a:t>Wavei</a:t>
            </a:r>
            <a:endParaRPr lang="en-GB" dirty="0"/>
          </a:p>
        </p:txBody>
      </p:sp>
    </p:spTree>
    <p:extLst>
      <p:ext uri="{BB962C8B-B14F-4D97-AF65-F5344CB8AC3E}">
        <p14:creationId xmlns:p14="http://schemas.microsoft.com/office/powerpoint/2010/main" val="41412225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EC83B-B4EB-1B9D-4F5A-EDCAC59BDC2D}"/>
              </a:ext>
            </a:extLst>
          </p:cNvPr>
          <p:cNvSpPr>
            <a:spLocks noGrp="1"/>
          </p:cNvSpPr>
          <p:nvPr>
            <p:ph type="title"/>
          </p:nvPr>
        </p:nvSpPr>
        <p:spPr/>
        <p:txBody>
          <a:bodyPr/>
          <a:lstStyle/>
          <a:p>
            <a:r>
              <a:rPr lang="en-GB" dirty="0"/>
              <a:t>Table of Contents</a:t>
            </a:r>
          </a:p>
        </p:txBody>
      </p:sp>
      <p:sp>
        <p:nvSpPr>
          <p:cNvPr id="3" name="Content Placeholder 2">
            <a:extLst>
              <a:ext uri="{FF2B5EF4-FFF2-40B4-BE49-F238E27FC236}">
                <a16:creationId xmlns:a16="http://schemas.microsoft.com/office/drawing/2014/main" id="{4E04F20B-806E-29EA-6AF8-40636CAE3187}"/>
              </a:ext>
            </a:extLst>
          </p:cNvPr>
          <p:cNvSpPr>
            <a:spLocks noGrp="1"/>
          </p:cNvSpPr>
          <p:nvPr>
            <p:ph idx="1"/>
          </p:nvPr>
        </p:nvSpPr>
        <p:spPr>
          <a:xfrm>
            <a:off x="2133014" y="2168671"/>
            <a:ext cx="7925972" cy="3337218"/>
          </a:xfrm>
        </p:spPr>
        <p:txBody>
          <a:bodyPr>
            <a:normAutofit/>
          </a:bodyPr>
          <a:lstStyle/>
          <a:p>
            <a:pPr>
              <a:lnSpc>
                <a:spcPct val="120000"/>
              </a:lnSpc>
            </a:pPr>
            <a:r>
              <a:rPr lang="en-GB" dirty="0"/>
              <a:t>Introduction…………………. ………….……….………….3</a:t>
            </a:r>
          </a:p>
          <a:p>
            <a:pPr>
              <a:lnSpc>
                <a:spcPct val="120000"/>
              </a:lnSpc>
            </a:pPr>
            <a:r>
              <a:rPr lang="en-GB" dirty="0"/>
              <a:t>Literature Review…………. …………. …………. ………….4-6</a:t>
            </a:r>
          </a:p>
          <a:p>
            <a:pPr>
              <a:lnSpc>
                <a:spcPct val="120000"/>
              </a:lnSpc>
            </a:pPr>
            <a:r>
              <a:rPr lang="en-GB" dirty="0"/>
              <a:t>Method and Theme Impact Analysis…………. …………. ……7-14</a:t>
            </a:r>
          </a:p>
          <a:p>
            <a:pPr>
              <a:lnSpc>
                <a:spcPct val="120000"/>
              </a:lnSpc>
            </a:pPr>
            <a:r>
              <a:rPr lang="en-GB" dirty="0"/>
              <a:t>Conclusion…………. …………. …………. …………. ……15</a:t>
            </a:r>
          </a:p>
          <a:p>
            <a:pPr>
              <a:lnSpc>
                <a:spcPct val="120000"/>
              </a:lnSpc>
            </a:pPr>
            <a:r>
              <a:rPr lang="en-GB" dirty="0"/>
              <a:t>Recommendations…………. …………. …………. ………….16</a:t>
            </a:r>
          </a:p>
          <a:p>
            <a:pPr>
              <a:lnSpc>
                <a:spcPct val="120000"/>
              </a:lnSpc>
            </a:pPr>
            <a:r>
              <a:rPr lang="en-GB" dirty="0"/>
              <a:t>References…………. …………. …………. …………. ………17</a:t>
            </a:r>
          </a:p>
        </p:txBody>
      </p:sp>
    </p:spTree>
    <p:extLst>
      <p:ext uri="{BB962C8B-B14F-4D97-AF65-F5344CB8AC3E}">
        <p14:creationId xmlns:p14="http://schemas.microsoft.com/office/powerpoint/2010/main" val="982293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D88E4-412A-A00C-2B6B-160F3F03B6D2}"/>
              </a:ext>
            </a:extLst>
          </p:cNvPr>
          <p:cNvSpPr>
            <a:spLocks noGrp="1"/>
          </p:cNvSpPr>
          <p:nvPr>
            <p:ph type="title"/>
          </p:nvPr>
        </p:nvSpPr>
        <p:spPr>
          <a:xfrm>
            <a:off x="838200" y="365125"/>
            <a:ext cx="10515600" cy="830629"/>
          </a:xfrm>
        </p:spPr>
        <p:txBody>
          <a:bodyPr>
            <a:normAutofit/>
          </a:bodyPr>
          <a:lstStyle/>
          <a:p>
            <a:pPr algn="ctr"/>
            <a:r>
              <a:rPr lang="en-IN" b="1" kern="100" dirty="0">
                <a:effectLst/>
                <a:latin typeface="Times New Roman" panose="02020603050405020304" pitchFamily="18" charset="0"/>
                <a:ea typeface="Times New Roman" panose="02020603050405020304" pitchFamily="18" charset="0"/>
                <a:cs typeface="Times New Roman" panose="02020603050405020304" pitchFamily="18" charset="0"/>
              </a:rPr>
              <a:t>Introduction  </a:t>
            </a:r>
            <a:endParaRPr lang="en-GB" dirty="0"/>
          </a:p>
        </p:txBody>
      </p:sp>
      <p:sp>
        <p:nvSpPr>
          <p:cNvPr id="4" name="TextBox 3">
            <a:extLst>
              <a:ext uri="{FF2B5EF4-FFF2-40B4-BE49-F238E27FC236}">
                <a16:creationId xmlns:a16="http://schemas.microsoft.com/office/drawing/2014/main" id="{7FBF3A96-548A-DAA7-BC3D-2AC248F37833}"/>
              </a:ext>
            </a:extLst>
          </p:cNvPr>
          <p:cNvSpPr txBox="1"/>
          <p:nvPr/>
        </p:nvSpPr>
        <p:spPr>
          <a:xfrm>
            <a:off x="545120" y="1733087"/>
            <a:ext cx="6502793" cy="4401205"/>
          </a:xfrm>
          <a:prstGeom prst="rect">
            <a:avLst/>
          </a:prstGeom>
          <a:noFill/>
        </p:spPr>
        <p:txBody>
          <a:bodyPr wrap="square">
            <a:spAutoFit/>
          </a:bodyPr>
          <a:lstStyle/>
          <a:p>
            <a:pPr marL="342900" indent="-342900" algn="just">
              <a:buFont typeface="Arial" panose="020B0604020202020204" pitchFamily="34" charset="0"/>
              <a:buChar char="•"/>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The hospitality industry is largely dependent on the labourers and the employees who work with the different organisations. </a:t>
            </a:r>
          </a:p>
          <a:p>
            <a:pPr algn="just"/>
            <a:endParaRPr lang="en-IN" sz="2000" kern="100"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gn="just">
              <a:buFont typeface="Arial" panose="020B0604020202020204" pitchFamily="34" charset="0"/>
              <a:buChar char="•"/>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The employees working with the organisation are the touch points of the hospitality industry with the customers. </a:t>
            </a:r>
          </a:p>
          <a:p>
            <a:pPr algn="just"/>
            <a:endParaRPr lang="en-IN" sz="2000" kern="100"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gn="just">
              <a:buFont typeface="Arial" panose="020B0604020202020204" pitchFamily="34" charset="0"/>
              <a:buChar char="•"/>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Hence, the skills and the capabilities of the labour influence the ways in which the operations of the brand operate and manage its customers. </a:t>
            </a:r>
          </a:p>
          <a:p>
            <a:pPr algn="just"/>
            <a:endParaRPr lang="en-IN" sz="2000" kern="100"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gn="just">
              <a:buFont typeface="Arial" panose="020B0604020202020204" pitchFamily="34" charset="0"/>
              <a:buChar char="•"/>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The following presentation will reflect on the ways in which labour issues have impacted the hospitality industry.</a:t>
            </a:r>
          </a:p>
        </p:txBody>
      </p:sp>
      <p:pic>
        <p:nvPicPr>
          <p:cNvPr id="5" name="Picture 4">
            <a:extLst>
              <a:ext uri="{FF2B5EF4-FFF2-40B4-BE49-F238E27FC236}">
                <a16:creationId xmlns:a16="http://schemas.microsoft.com/office/drawing/2014/main" id="{97C8A325-D9E6-D32C-7138-49449B7E12F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278750" y="1986306"/>
            <a:ext cx="4723140" cy="3500095"/>
          </a:xfrm>
          <a:prstGeom prst="rect">
            <a:avLst/>
          </a:prstGeom>
        </p:spPr>
      </p:pic>
    </p:spTree>
    <p:extLst>
      <p:ext uri="{BB962C8B-B14F-4D97-AF65-F5344CB8AC3E}">
        <p14:creationId xmlns:p14="http://schemas.microsoft.com/office/powerpoint/2010/main" val="818700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FF541-D7F4-2FA5-4ECD-495DAFB08F45}"/>
              </a:ext>
            </a:extLst>
          </p:cNvPr>
          <p:cNvSpPr>
            <a:spLocks noGrp="1"/>
          </p:cNvSpPr>
          <p:nvPr>
            <p:ph type="title"/>
          </p:nvPr>
        </p:nvSpPr>
        <p:spPr>
          <a:xfrm>
            <a:off x="838200" y="365126"/>
            <a:ext cx="10341077" cy="814746"/>
          </a:xfrm>
        </p:spPr>
        <p:txBody>
          <a:bodyPr/>
          <a:lstStyle/>
          <a:p>
            <a:r>
              <a:rPr lang="en-GB" dirty="0"/>
              <a:t>Literature Review</a:t>
            </a:r>
          </a:p>
        </p:txBody>
      </p:sp>
      <p:sp>
        <p:nvSpPr>
          <p:cNvPr id="3" name="Content Placeholder 2">
            <a:extLst>
              <a:ext uri="{FF2B5EF4-FFF2-40B4-BE49-F238E27FC236}">
                <a16:creationId xmlns:a16="http://schemas.microsoft.com/office/drawing/2014/main" id="{7B588DDB-8634-960A-E903-B32507843BBA}"/>
              </a:ext>
            </a:extLst>
          </p:cNvPr>
          <p:cNvSpPr>
            <a:spLocks noGrp="1"/>
          </p:cNvSpPr>
          <p:nvPr>
            <p:ph idx="1"/>
          </p:nvPr>
        </p:nvSpPr>
        <p:spPr>
          <a:xfrm>
            <a:off x="5063613" y="1812617"/>
            <a:ext cx="6990736" cy="4667250"/>
          </a:xfrm>
        </p:spPr>
        <p:txBody>
          <a:bodyPr>
            <a:noAutofit/>
          </a:bodyPr>
          <a:lstStyle/>
          <a:p>
            <a:pPr marL="0" indent="0">
              <a:buNone/>
            </a:pPr>
            <a:r>
              <a:rPr lang="en-GB" b="1" noProof="0" dirty="0"/>
              <a:t>Labour crisis in the hospitality sector</a:t>
            </a:r>
          </a:p>
          <a:p>
            <a:r>
              <a:rPr lang="en-GB" noProof="0" dirty="0"/>
              <a:t>According to </a:t>
            </a:r>
            <a:r>
              <a:rPr lang="en-GB" noProof="0" dirty="0" err="1"/>
              <a:t>Ntounis</a:t>
            </a:r>
            <a:r>
              <a:rPr lang="en-GB" noProof="0" dirty="0"/>
              <a:t> et al. (2022), the hospitality sector has experienced a high rate of staff shortage along with employee turnover. </a:t>
            </a:r>
          </a:p>
          <a:p>
            <a:endParaRPr lang="en-GB" noProof="0" dirty="0"/>
          </a:p>
          <a:p>
            <a:pPr marL="0" indent="0">
              <a:buNone/>
            </a:pPr>
            <a:r>
              <a:rPr lang="en-GB" b="1" noProof="0" dirty="0"/>
              <a:t>Employee retention along with Work-life balance</a:t>
            </a:r>
          </a:p>
          <a:p>
            <a:r>
              <a:rPr lang="en-GB" noProof="0" dirty="0"/>
              <a:t>As per the view of </a:t>
            </a:r>
            <a:r>
              <a:rPr lang="en-GB" noProof="0" dirty="0" err="1"/>
              <a:t>Calinaud</a:t>
            </a:r>
            <a:r>
              <a:rPr lang="en-GB" noProof="0" dirty="0"/>
              <a:t> et al. (2021), unpredictable and long working schedules in the hospitality industry disrupt balancing work-life for the employees in this industry.</a:t>
            </a:r>
          </a:p>
        </p:txBody>
      </p:sp>
      <p:pic>
        <p:nvPicPr>
          <p:cNvPr id="5" name="Picture 4">
            <a:extLst>
              <a:ext uri="{FF2B5EF4-FFF2-40B4-BE49-F238E27FC236}">
                <a16:creationId xmlns:a16="http://schemas.microsoft.com/office/drawing/2014/main" id="{03FE35BF-813E-95E1-FF7B-F1725D75AA08}"/>
              </a:ext>
            </a:extLst>
          </p:cNvPr>
          <p:cNvPicPr>
            <a:picLocks noChangeAspect="1"/>
          </p:cNvPicPr>
          <p:nvPr/>
        </p:nvPicPr>
        <p:blipFill>
          <a:blip r:embed="rId3"/>
          <a:stretch>
            <a:fillRect/>
          </a:stretch>
        </p:blipFill>
        <p:spPr>
          <a:xfrm>
            <a:off x="353962" y="1825625"/>
            <a:ext cx="4109883" cy="4222418"/>
          </a:xfrm>
          <a:prstGeom prst="rect">
            <a:avLst/>
          </a:prstGeom>
          <a:ln w="28575">
            <a:solidFill>
              <a:schemeClr val="tx1"/>
            </a:solidFill>
          </a:ln>
        </p:spPr>
      </p:pic>
      <p:sp>
        <p:nvSpPr>
          <p:cNvPr id="4" name="TextBox 3">
            <a:extLst>
              <a:ext uri="{FF2B5EF4-FFF2-40B4-BE49-F238E27FC236}">
                <a16:creationId xmlns:a16="http://schemas.microsoft.com/office/drawing/2014/main" id="{177F6936-C787-44D1-EAD0-F614C8E80174}"/>
              </a:ext>
            </a:extLst>
          </p:cNvPr>
          <p:cNvSpPr txBox="1"/>
          <p:nvPr/>
        </p:nvSpPr>
        <p:spPr>
          <a:xfrm>
            <a:off x="450773" y="6218257"/>
            <a:ext cx="1368083" cy="261610"/>
          </a:xfrm>
          <a:prstGeom prst="rect">
            <a:avLst/>
          </a:prstGeom>
          <a:noFill/>
        </p:spPr>
        <p:txBody>
          <a:bodyPr wrap="square">
            <a:spAutoFit/>
          </a:bodyPr>
          <a:lstStyle/>
          <a:p>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rPr>
              <a:t>(</a:t>
            </a:r>
            <a:r>
              <a:rPr kumimoji="0" lang="en-US"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rPr>
              <a:t>forbes</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rPr>
              <a:t>, 2023). </a:t>
            </a:r>
            <a:endParaRPr lang="en-GB" sz="1100" dirty="0"/>
          </a:p>
        </p:txBody>
      </p:sp>
    </p:spTree>
    <p:extLst>
      <p:ext uri="{BB962C8B-B14F-4D97-AF65-F5344CB8AC3E}">
        <p14:creationId xmlns:p14="http://schemas.microsoft.com/office/powerpoint/2010/main" val="19501055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3426A-852D-D9DB-EF9E-BD5A09D24E8B}"/>
              </a:ext>
            </a:extLst>
          </p:cNvPr>
          <p:cNvSpPr>
            <a:spLocks noGrp="1"/>
          </p:cNvSpPr>
          <p:nvPr>
            <p:ph type="title"/>
          </p:nvPr>
        </p:nvSpPr>
        <p:spPr>
          <a:xfrm>
            <a:off x="838201" y="365126"/>
            <a:ext cx="3566652" cy="677094"/>
          </a:xfrm>
        </p:spPr>
        <p:txBody>
          <a:bodyPr>
            <a:normAutofit fontScale="90000"/>
          </a:bodyPr>
          <a:lstStyle/>
          <a:p>
            <a:pPr algn="l"/>
            <a:r>
              <a:rPr lang="en-GB" dirty="0" err="1"/>
              <a:t>Contd</a:t>
            </a:r>
            <a:r>
              <a:rPr lang="en-GB" dirty="0"/>
              <a:t>…</a:t>
            </a:r>
          </a:p>
        </p:txBody>
      </p:sp>
      <p:sp>
        <p:nvSpPr>
          <p:cNvPr id="3" name="Content Placeholder 2">
            <a:extLst>
              <a:ext uri="{FF2B5EF4-FFF2-40B4-BE49-F238E27FC236}">
                <a16:creationId xmlns:a16="http://schemas.microsoft.com/office/drawing/2014/main" id="{8606D335-F50B-0978-12A3-420EFB0CDB08}"/>
              </a:ext>
            </a:extLst>
          </p:cNvPr>
          <p:cNvSpPr>
            <a:spLocks noGrp="1"/>
          </p:cNvSpPr>
          <p:nvPr>
            <p:ph idx="1"/>
          </p:nvPr>
        </p:nvSpPr>
        <p:spPr>
          <a:xfrm>
            <a:off x="297425" y="1815792"/>
            <a:ext cx="6388510" cy="4351338"/>
          </a:xfrm>
        </p:spPr>
        <p:txBody>
          <a:bodyPr>
            <a:noAutofit/>
          </a:bodyPr>
          <a:lstStyle/>
          <a:p>
            <a:pPr marL="0" indent="0" algn="just">
              <a:buNone/>
            </a:pPr>
            <a:r>
              <a:rPr lang="en-GB" b="1" dirty="0">
                <a:effectLst/>
                <a:latin typeface="Times New Roman" panose="02020603050405020304" pitchFamily="18" charset="0"/>
                <a:ea typeface="Times New Roman" panose="02020603050405020304" pitchFamily="18" charset="0"/>
                <a:cs typeface="Times New Roman" panose="02020603050405020304" pitchFamily="18" charset="0"/>
              </a:rPr>
              <a:t>Role of Job satisfaction in the hospitality industry</a:t>
            </a: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dirty="0">
              <a:effectLst/>
              <a:latin typeface="Times New Roman" panose="02020603050405020304" pitchFamily="18" charset="0"/>
              <a:ea typeface="Arial" panose="020B0604020202020204" pitchFamily="34" charset="0"/>
              <a:cs typeface="Arial" panose="020B0604020202020204" pitchFamily="34" charset="0"/>
            </a:endParaRPr>
          </a:p>
          <a:p>
            <a:r>
              <a:rPr lang="en-GB" dirty="0">
                <a:effectLst/>
                <a:latin typeface="Times New Roman" panose="02020603050405020304" pitchFamily="18" charset="0"/>
                <a:ea typeface="Times New Roman" panose="02020603050405020304" pitchFamily="18" charset="0"/>
              </a:rPr>
              <a:t>The employees of the hospitality sector feel stressed and overworked that declines their job satisfaction. </a:t>
            </a:r>
          </a:p>
          <a:p>
            <a:pPr marL="0" indent="0" algn="just">
              <a:buNone/>
            </a:pPr>
            <a:endParaRPr lang="en-GB"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buNone/>
            </a:pPr>
            <a:r>
              <a:rPr lang="en-GB" b="1" dirty="0">
                <a:effectLst/>
                <a:latin typeface="Times New Roman" panose="02020603050405020304" pitchFamily="18" charset="0"/>
                <a:ea typeface="Times New Roman" panose="02020603050405020304" pitchFamily="18" charset="0"/>
                <a:cs typeface="Times New Roman" panose="02020603050405020304" pitchFamily="18" charset="0"/>
              </a:rPr>
              <a:t>Impact of the pandemic on shifting workforce</a:t>
            </a:r>
            <a:endParaRPr lang="en-IN" dirty="0">
              <a:effectLst/>
              <a:latin typeface="Times New Roman" panose="02020603050405020304" pitchFamily="18" charset="0"/>
              <a:ea typeface="Arial" panose="020B0604020202020204" pitchFamily="34" charset="0"/>
              <a:cs typeface="Arial" panose="020B0604020202020204" pitchFamily="34" charset="0"/>
            </a:endParaRPr>
          </a:p>
          <a:p>
            <a:r>
              <a:rPr lang="en-GB" dirty="0">
                <a:effectLst/>
                <a:latin typeface="Times New Roman" panose="02020603050405020304" pitchFamily="18" charset="0"/>
                <a:ea typeface="Times New Roman" panose="02020603050405020304" pitchFamily="18" charset="0"/>
              </a:rPr>
              <a:t>According to Ioannou and Dukes (2021), the worldwide pandemic led to a staff crisis in the hospitality sector. </a:t>
            </a:r>
            <a:endParaRPr lang="en-GB" dirty="0"/>
          </a:p>
        </p:txBody>
      </p:sp>
      <p:pic>
        <p:nvPicPr>
          <p:cNvPr id="5" name="Picture 4">
            <a:extLst>
              <a:ext uri="{FF2B5EF4-FFF2-40B4-BE49-F238E27FC236}">
                <a16:creationId xmlns:a16="http://schemas.microsoft.com/office/drawing/2014/main" id="{D96F00F9-989C-CACF-AD0B-32223B3A15A4}"/>
              </a:ext>
            </a:extLst>
          </p:cNvPr>
          <p:cNvPicPr>
            <a:picLocks noChangeAspect="1"/>
          </p:cNvPicPr>
          <p:nvPr/>
        </p:nvPicPr>
        <p:blipFill>
          <a:blip r:embed="rId3"/>
          <a:stretch>
            <a:fillRect/>
          </a:stretch>
        </p:blipFill>
        <p:spPr>
          <a:xfrm>
            <a:off x="7574297" y="1815792"/>
            <a:ext cx="3791793" cy="4144518"/>
          </a:xfrm>
          <a:prstGeom prst="rect">
            <a:avLst/>
          </a:prstGeom>
          <a:ln w="28575">
            <a:solidFill>
              <a:schemeClr val="tx1"/>
            </a:solidFill>
          </a:ln>
        </p:spPr>
      </p:pic>
      <p:sp>
        <p:nvSpPr>
          <p:cNvPr id="4" name="TextBox 3">
            <a:extLst>
              <a:ext uri="{FF2B5EF4-FFF2-40B4-BE49-F238E27FC236}">
                <a16:creationId xmlns:a16="http://schemas.microsoft.com/office/drawing/2014/main" id="{16337FC2-A5A3-9391-6D8E-5B6C74926040}"/>
              </a:ext>
            </a:extLst>
          </p:cNvPr>
          <p:cNvSpPr txBox="1"/>
          <p:nvPr/>
        </p:nvSpPr>
        <p:spPr>
          <a:xfrm>
            <a:off x="9963179" y="6167130"/>
            <a:ext cx="1368083" cy="261610"/>
          </a:xfrm>
          <a:prstGeom prst="rect">
            <a:avLst/>
          </a:prstGeom>
          <a:noFill/>
        </p:spPr>
        <p:txBody>
          <a:bodyPr wrap="square">
            <a:spAutoFit/>
          </a:bodyPr>
          <a:lstStyle/>
          <a:p>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rPr>
              <a:t>(</a:t>
            </a:r>
            <a:r>
              <a:rPr kumimoji="0" lang="en-US"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rPr>
              <a:t>forbes</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rPr>
              <a:t>, 2023). </a:t>
            </a:r>
            <a:endParaRPr lang="en-GB" sz="1100" dirty="0"/>
          </a:p>
        </p:txBody>
      </p:sp>
    </p:spTree>
    <p:extLst>
      <p:ext uri="{BB962C8B-B14F-4D97-AF65-F5344CB8AC3E}">
        <p14:creationId xmlns:p14="http://schemas.microsoft.com/office/powerpoint/2010/main" val="3534822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E3106-E8B4-0299-D631-6772323C0BDB}"/>
              </a:ext>
            </a:extLst>
          </p:cNvPr>
          <p:cNvSpPr>
            <a:spLocks noGrp="1"/>
          </p:cNvSpPr>
          <p:nvPr>
            <p:ph type="title"/>
          </p:nvPr>
        </p:nvSpPr>
        <p:spPr/>
        <p:txBody>
          <a:bodyPr/>
          <a:lstStyle/>
          <a:p>
            <a:pPr algn="l"/>
            <a:r>
              <a:rPr lang="en-GB" dirty="0" err="1"/>
              <a:t>Contd</a:t>
            </a:r>
            <a:r>
              <a:rPr lang="en-GB" dirty="0"/>
              <a:t>…</a:t>
            </a:r>
          </a:p>
        </p:txBody>
      </p:sp>
      <p:sp>
        <p:nvSpPr>
          <p:cNvPr id="3" name="Content Placeholder 2">
            <a:extLst>
              <a:ext uri="{FF2B5EF4-FFF2-40B4-BE49-F238E27FC236}">
                <a16:creationId xmlns:a16="http://schemas.microsoft.com/office/drawing/2014/main" id="{0FF6C4A6-D6A3-7BAA-19A3-3708613E5572}"/>
              </a:ext>
            </a:extLst>
          </p:cNvPr>
          <p:cNvSpPr>
            <a:spLocks noGrp="1"/>
          </p:cNvSpPr>
          <p:nvPr>
            <p:ph idx="1"/>
          </p:nvPr>
        </p:nvSpPr>
        <p:spPr>
          <a:xfrm>
            <a:off x="5279923" y="1690688"/>
            <a:ext cx="6604819" cy="4667250"/>
          </a:xfrm>
        </p:spPr>
        <p:txBody>
          <a:bodyPr>
            <a:noAutofit/>
          </a:bodyPr>
          <a:lstStyle/>
          <a:p>
            <a:pPr marL="0" indent="0">
              <a:buNone/>
            </a:pPr>
            <a:r>
              <a:rPr lang="en-US" b="1" dirty="0"/>
              <a:t>Impacts of Work-life Balance on employee wellbeing</a:t>
            </a:r>
          </a:p>
          <a:p>
            <a:r>
              <a:rPr lang="en-US" dirty="0"/>
              <a:t>The employees in the hospitality sector face higher stress that affects their physical and mental wellbeing (</a:t>
            </a:r>
            <a:r>
              <a:rPr lang="en-US" dirty="0" err="1"/>
              <a:t>Stamolampros</a:t>
            </a:r>
            <a:r>
              <a:rPr lang="en-US" dirty="0"/>
              <a:t> and </a:t>
            </a:r>
            <a:r>
              <a:rPr lang="en-US" dirty="0" err="1"/>
              <a:t>Dousios</a:t>
            </a:r>
            <a:r>
              <a:rPr lang="en-US" dirty="0"/>
              <a:t>, 2024). </a:t>
            </a:r>
          </a:p>
          <a:p>
            <a:pPr marL="0" indent="0">
              <a:buNone/>
            </a:pPr>
            <a:r>
              <a:rPr lang="en-US" b="1" dirty="0"/>
              <a:t>Strategies for improving work-life balance</a:t>
            </a:r>
          </a:p>
          <a:p>
            <a:r>
              <a:rPr lang="en-US" dirty="0"/>
              <a:t>According to </a:t>
            </a:r>
            <a:r>
              <a:rPr lang="en-US" dirty="0" err="1"/>
              <a:t>Stamolampros</a:t>
            </a:r>
            <a:r>
              <a:rPr lang="en-US" dirty="0"/>
              <a:t> and </a:t>
            </a:r>
            <a:r>
              <a:rPr lang="en-US" dirty="0" err="1"/>
              <a:t>Dousios</a:t>
            </a:r>
            <a:r>
              <a:rPr lang="en-US" dirty="0"/>
              <a:t> (2024), The hospitality sector needs to offer flexible working schedules that are beneficial for improving work-life balance among the staff within this sector. </a:t>
            </a:r>
          </a:p>
          <a:p>
            <a:endParaRPr lang="en-GB" dirty="0"/>
          </a:p>
        </p:txBody>
      </p:sp>
      <p:pic>
        <p:nvPicPr>
          <p:cNvPr id="9" name="Picture 8">
            <a:extLst>
              <a:ext uri="{FF2B5EF4-FFF2-40B4-BE49-F238E27FC236}">
                <a16:creationId xmlns:a16="http://schemas.microsoft.com/office/drawing/2014/main" id="{A44F9C58-5542-BD8E-C15D-66D3FD6B796D}"/>
              </a:ext>
            </a:extLst>
          </p:cNvPr>
          <p:cNvPicPr>
            <a:picLocks noChangeAspect="1"/>
          </p:cNvPicPr>
          <p:nvPr/>
        </p:nvPicPr>
        <p:blipFill>
          <a:blip r:embed="rId3"/>
          <a:stretch>
            <a:fillRect/>
          </a:stretch>
        </p:blipFill>
        <p:spPr>
          <a:xfrm>
            <a:off x="616041" y="1827747"/>
            <a:ext cx="4486901" cy="4067743"/>
          </a:xfrm>
          <a:prstGeom prst="rect">
            <a:avLst/>
          </a:prstGeom>
          <a:ln w="28575">
            <a:solidFill>
              <a:schemeClr val="tx1"/>
            </a:solidFill>
          </a:ln>
        </p:spPr>
      </p:pic>
      <p:sp>
        <p:nvSpPr>
          <p:cNvPr id="4" name="TextBox 3">
            <a:extLst>
              <a:ext uri="{FF2B5EF4-FFF2-40B4-BE49-F238E27FC236}">
                <a16:creationId xmlns:a16="http://schemas.microsoft.com/office/drawing/2014/main" id="{1333335D-BD8B-293B-3DD7-1CEBC510D7D6}"/>
              </a:ext>
            </a:extLst>
          </p:cNvPr>
          <p:cNvSpPr txBox="1"/>
          <p:nvPr/>
        </p:nvSpPr>
        <p:spPr>
          <a:xfrm>
            <a:off x="838200" y="6096328"/>
            <a:ext cx="1368083" cy="261610"/>
          </a:xfrm>
          <a:prstGeom prst="rect">
            <a:avLst/>
          </a:prstGeom>
          <a:noFill/>
        </p:spPr>
        <p:txBody>
          <a:bodyPr wrap="square">
            <a:spAutoFit/>
          </a:bodyPr>
          <a:lstStyle/>
          <a:p>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rPr>
              <a:t>(</a:t>
            </a:r>
            <a:r>
              <a:rPr kumimoji="0" lang="en-US"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rPr>
              <a:t>forbes</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rPr>
              <a:t>, 2023). </a:t>
            </a:r>
            <a:endParaRPr lang="en-GB" sz="1100" dirty="0"/>
          </a:p>
        </p:txBody>
      </p:sp>
    </p:spTree>
    <p:extLst>
      <p:ext uri="{BB962C8B-B14F-4D97-AF65-F5344CB8AC3E}">
        <p14:creationId xmlns:p14="http://schemas.microsoft.com/office/powerpoint/2010/main" val="1998138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CE7EF2-2E9C-30CC-9D73-70B6050CF1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A15211-8B3F-67E9-2686-D62D5E24F743}"/>
              </a:ext>
            </a:extLst>
          </p:cNvPr>
          <p:cNvSpPr>
            <a:spLocks noGrp="1"/>
          </p:cNvSpPr>
          <p:nvPr>
            <p:ph type="title"/>
          </p:nvPr>
        </p:nvSpPr>
        <p:spPr>
          <a:xfrm>
            <a:off x="838200" y="365126"/>
            <a:ext cx="10515600" cy="1055712"/>
          </a:xfrm>
        </p:spPr>
        <p:txBody>
          <a:bodyPr>
            <a:normAutofit/>
          </a:bodyPr>
          <a:lstStyle/>
          <a:p>
            <a:pPr algn="ctr"/>
            <a:r>
              <a:rPr lang="en-IN" b="1" dirty="0">
                <a:effectLst/>
                <a:latin typeface="Times New Roman" panose="02020603050405020304" pitchFamily="18" charset="0"/>
                <a:ea typeface="Calibri" panose="020F0502020204030204" pitchFamily="34" charset="0"/>
              </a:rPr>
              <a:t>Method and Theme Impact Analysis </a:t>
            </a:r>
            <a:endParaRPr lang="en-GB" dirty="0"/>
          </a:p>
        </p:txBody>
      </p:sp>
      <p:sp>
        <p:nvSpPr>
          <p:cNvPr id="4" name="TextBox 3">
            <a:extLst>
              <a:ext uri="{FF2B5EF4-FFF2-40B4-BE49-F238E27FC236}">
                <a16:creationId xmlns:a16="http://schemas.microsoft.com/office/drawing/2014/main" id="{173FF070-8D3C-63F5-6C09-8A238221E990}"/>
              </a:ext>
            </a:extLst>
          </p:cNvPr>
          <p:cNvSpPr txBox="1"/>
          <p:nvPr/>
        </p:nvSpPr>
        <p:spPr>
          <a:xfrm>
            <a:off x="4825219" y="1832389"/>
            <a:ext cx="6893168" cy="4452501"/>
          </a:xfrm>
          <a:prstGeom prst="rect">
            <a:avLst/>
          </a:prstGeom>
          <a:noFill/>
        </p:spPr>
        <p:txBody>
          <a:bodyPr wrap="square">
            <a:spAutoFit/>
          </a:bodyPr>
          <a:lstStyle/>
          <a:p>
            <a:pPr algn="just">
              <a:spcBef>
                <a:spcPts val="1800"/>
              </a:spcBef>
              <a:spcAft>
                <a:spcPts val="400"/>
              </a:spcAft>
            </a:pPr>
            <a:r>
              <a:rPr lang="en-IN" sz="2000" b="1" kern="100" dirty="0">
                <a:solidFill>
                  <a:srgbClr val="000000"/>
                </a:solidFill>
                <a:effectLst/>
                <a:latin typeface="Times New Roman" panose="02020603050405020304" pitchFamily="18" charset="0"/>
                <a:cs typeface="Arial" panose="020B0604020202020204" pitchFamily="34" charset="0"/>
              </a:rPr>
              <a:t>Research Methods</a:t>
            </a:r>
            <a:endParaRPr lang="en-IN" sz="2000" b="1" kern="100" dirty="0">
              <a:effectLst/>
              <a:latin typeface="Times New Roman" panose="02020603050405020304" pitchFamily="18" charset="0"/>
              <a:cs typeface="Arial" panose="020B0604020202020204" pitchFamily="34" charset="0"/>
            </a:endParaRPr>
          </a:p>
          <a:p>
            <a:pPr marL="342900" indent="-342900" algn="just">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The research on the subject of labour issues and its influence on the hospitality industry can be evaluated through the analysis of data collected through online secondary sources. </a:t>
            </a:r>
          </a:p>
          <a:p>
            <a:pPr marL="342900" indent="-342900" algn="just">
              <a:buFont typeface="Arial" panose="020B0604020202020204" pitchFamily="34" charset="0"/>
              <a:buChar char="•"/>
            </a:pPr>
            <a:endParaRPr lang="en-IN" sz="2000" dirty="0">
              <a:latin typeface="Times New Roman" panose="02020603050405020304" pitchFamily="18" charset="0"/>
              <a:ea typeface="Calibri" panose="020F0502020204030204" pitchFamily="34" charset="0"/>
            </a:endParaRPr>
          </a:p>
          <a:p>
            <a:pPr marL="342900" indent="-342900" algn="just">
              <a:buFont typeface="Arial" panose="020B0604020202020204" pitchFamily="34" charset="0"/>
              <a:buChar char="•"/>
            </a:pPr>
            <a:endParaRPr lang="en-IN" sz="2000" dirty="0">
              <a:latin typeface="Times New Roman" panose="02020603050405020304" pitchFamily="18" charset="0"/>
              <a:ea typeface="Calibri" panose="020F0502020204030204" pitchFamily="34" charset="0"/>
            </a:endParaRPr>
          </a:p>
          <a:p>
            <a:pPr marL="342900" indent="-342900" algn="just">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Hence, this research data has been collected through the analysis of the different online journals, articles, company releases, and books. </a:t>
            </a:r>
          </a:p>
          <a:p>
            <a:pPr marL="342900" indent="-342900" algn="just">
              <a:buFont typeface="Arial" panose="020B0604020202020204" pitchFamily="34" charset="0"/>
              <a:buChar char="•"/>
            </a:pPr>
            <a:endParaRPr lang="en-IN" sz="2000" dirty="0">
              <a:latin typeface="Times New Roman" panose="02020603050405020304" pitchFamily="18" charset="0"/>
              <a:ea typeface="Calibri" panose="020F0502020204030204" pitchFamily="34" charset="0"/>
            </a:endParaRPr>
          </a:p>
          <a:p>
            <a:pPr marL="342900" indent="-342900" algn="just">
              <a:buFont typeface="Arial" panose="020B0604020202020204" pitchFamily="34" charset="0"/>
              <a:buChar char="•"/>
            </a:pPr>
            <a:endParaRPr lang="en-IN" sz="2000" dirty="0">
              <a:latin typeface="Times New Roman" panose="02020603050405020304" pitchFamily="18" charset="0"/>
              <a:ea typeface="Calibri" panose="020F0502020204030204" pitchFamily="34" charset="0"/>
            </a:endParaRPr>
          </a:p>
          <a:p>
            <a:pPr marL="342900" indent="-342900" algn="just">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Further, government publications, sustainability reports published by the companies and other such sources have been utilised during this research. </a:t>
            </a:r>
            <a:endParaRPr lang="en-GB" sz="2000" dirty="0"/>
          </a:p>
        </p:txBody>
      </p:sp>
      <p:pic>
        <p:nvPicPr>
          <p:cNvPr id="5" name="Picture 4">
            <a:extLst>
              <a:ext uri="{FF2B5EF4-FFF2-40B4-BE49-F238E27FC236}">
                <a16:creationId xmlns:a16="http://schemas.microsoft.com/office/drawing/2014/main" id="{6F250E6A-4BED-4DA1-48DA-B6B8CB3B545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5249" y="2275938"/>
            <a:ext cx="4149970" cy="3231357"/>
          </a:xfrm>
          <a:prstGeom prst="rect">
            <a:avLst/>
          </a:prstGeom>
        </p:spPr>
      </p:pic>
      <p:sp>
        <p:nvSpPr>
          <p:cNvPr id="7" name="TextBox 6">
            <a:extLst>
              <a:ext uri="{FF2B5EF4-FFF2-40B4-BE49-F238E27FC236}">
                <a16:creationId xmlns:a16="http://schemas.microsoft.com/office/drawing/2014/main" id="{FF398D39-A4CD-9DBB-2161-FED826E4CAC6}"/>
              </a:ext>
            </a:extLst>
          </p:cNvPr>
          <p:cNvSpPr txBox="1"/>
          <p:nvPr/>
        </p:nvSpPr>
        <p:spPr>
          <a:xfrm>
            <a:off x="1009357" y="5673845"/>
            <a:ext cx="1574411" cy="276999"/>
          </a:xfrm>
          <a:prstGeom prst="rect">
            <a:avLst/>
          </a:prstGeom>
          <a:noFill/>
        </p:spPr>
        <p:txBody>
          <a:bodyPr wrap="square">
            <a:spAutoFit/>
          </a:bodyPr>
          <a:lstStyle/>
          <a:p>
            <a:r>
              <a:rPr lang="en-US" sz="1200" dirty="0">
                <a:effectLst/>
                <a:latin typeface="Times New Roman" panose="02020603050405020304" pitchFamily="18" charset="0"/>
                <a:ea typeface="Calibri" panose="020F0502020204030204" pitchFamily="34" charset="0"/>
              </a:rPr>
              <a:t>(</a:t>
            </a:r>
            <a:r>
              <a:rPr lang="en-US" sz="1200" dirty="0" err="1">
                <a:effectLst/>
                <a:latin typeface="Times New Roman" panose="02020603050405020304" pitchFamily="18" charset="0"/>
                <a:ea typeface="Calibri" panose="020F0502020204030204" pitchFamily="34" charset="0"/>
              </a:rPr>
              <a:t>skift</a:t>
            </a:r>
            <a:r>
              <a:rPr lang="en-US" sz="1200" dirty="0">
                <a:effectLst/>
                <a:latin typeface="Times New Roman" panose="02020603050405020304" pitchFamily="18" charset="0"/>
                <a:ea typeface="Calibri" panose="020F0502020204030204" pitchFamily="34" charset="0"/>
              </a:rPr>
              <a:t>, 2022)</a:t>
            </a:r>
            <a:r>
              <a:rPr lang="en-IN" sz="1200" dirty="0">
                <a:effectLst/>
                <a:latin typeface="Times New Roman" panose="02020603050405020304" pitchFamily="18" charset="0"/>
                <a:ea typeface="Calibri" panose="020F0502020204030204" pitchFamily="34" charset="0"/>
              </a:rPr>
              <a:t>. </a:t>
            </a:r>
            <a:endParaRPr lang="en-GB" sz="1200" dirty="0"/>
          </a:p>
        </p:txBody>
      </p:sp>
    </p:spTree>
    <p:extLst>
      <p:ext uri="{BB962C8B-B14F-4D97-AF65-F5344CB8AC3E}">
        <p14:creationId xmlns:p14="http://schemas.microsoft.com/office/powerpoint/2010/main" val="125297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932FC7-81B6-EBC1-C5B5-775E04A1E2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83FCDA-4643-052D-4831-8F874629ACB0}"/>
              </a:ext>
            </a:extLst>
          </p:cNvPr>
          <p:cNvSpPr>
            <a:spLocks noGrp="1"/>
          </p:cNvSpPr>
          <p:nvPr>
            <p:ph type="title"/>
          </p:nvPr>
        </p:nvSpPr>
        <p:spPr>
          <a:xfrm>
            <a:off x="247357" y="308855"/>
            <a:ext cx="2369234" cy="704020"/>
          </a:xfrm>
        </p:spPr>
        <p:txBody>
          <a:bodyPr/>
          <a:lstStyle/>
          <a:p>
            <a:r>
              <a:rPr lang="en-GB" b="1" dirty="0" err="1">
                <a:latin typeface="Times New Roman" panose="02020603050405020304" pitchFamily="18" charset="0"/>
                <a:cs typeface="Times New Roman" panose="02020603050405020304" pitchFamily="18" charset="0"/>
              </a:rPr>
              <a:t>Contd</a:t>
            </a:r>
            <a:r>
              <a:rPr lang="en-GB" b="1" dirty="0">
                <a:latin typeface="Times New Roman" panose="02020603050405020304" pitchFamily="18" charset="0"/>
                <a:cs typeface="Times New Roman" panose="02020603050405020304" pitchFamily="18" charset="0"/>
              </a:rPr>
              <a:t>…</a:t>
            </a:r>
          </a:p>
        </p:txBody>
      </p:sp>
      <p:sp>
        <p:nvSpPr>
          <p:cNvPr id="4" name="TextBox 3">
            <a:extLst>
              <a:ext uri="{FF2B5EF4-FFF2-40B4-BE49-F238E27FC236}">
                <a16:creationId xmlns:a16="http://schemas.microsoft.com/office/drawing/2014/main" id="{7111292F-60CF-311E-10D1-9B08A1B14AC6}"/>
              </a:ext>
            </a:extLst>
          </p:cNvPr>
          <p:cNvSpPr txBox="1"/>
          <p:nvPr/>
        </p:nvSpPr>
        <p:spPr>
          <a:xfrm>
            <a:off x="3046828" y="705835"/>
            <a:ext cx="6098344" cy="614079"/>
          </a:xfrm>
          <a:prstGeom prst="rect">
            <a:avLst/>
          </a:prstGeom>
          <a:noFill/>
        </p:spPr>
        <p:txBody>
          <a:bodyPr wrap="square">
            <a:spAutoFit/>
          </a:bodyPr>
          <a:lstStyle/>
          <a:p>
            <a:pPr algn="ctr">
              <a:lnSpc>
                <a:spcPct val="200000"/>
              </a:lnSpc>
              <a:spcBef>
                <a:spcPts val="1800"/>
              </a:spcBef>
              <a:spcAft>
                <a:spcPts val="400"/>
              </a:spcAft>
            </a:pPr>
            <a:r>
              <a:rPr lang="en-IN" sz="2000" b="1" kern="100" dirty="0">
                <a:solidFill>
                  <a:srgbClr val="000000"/>
                </a:solidFill>
                <a:effectLst/>
                <a:latin typeface="Times New Roman" panose="02020603050405020304" pitchFamily="18" charset="0"/>
                <a:cs typeface="Arial" panose="020B0604020202020204" pitchFamily="34" charset="0"/>
              </a:rPr>
              <a:t>PESTEL Analysis</a:t>
            </a:r>
            <a:endParaRPr lang="en-IN" sz="2000" b="1" kern="100" dirty="0">
              <a:effectLst/>
              <a:latin typeface="Times New Roman" panose="02020603050405020304" pitchFamily="18" charset="0"/>
              <a:cs typeface="Arial" panose="020B0604020202020204" pitchFamily="34" charset="0"/>
            </a:endParaRPr>
          </a:p>
        </p:txBody>
      </p:sp>
      <p:graphicFrame>
        <p:nvGraphicFramePr>
          <p:cNvPr id="5" name="Table 4">
            <a:extLst>
              <a:ext uri="{FF2B5EF4-FFF2-40B4-BE49-F238E27FC236}">
                <a16:creationId xmlns:a16="http://schemas.microsoft.com/office/drawing/2014/main" id="{6DF7AACF-D993-DCBE-46DC-2276CEC626C1}"/>
              </a:ext>
            </a:extLst>
          </p:cNvPr>
          <p:cNvGraphicFramePr>
            <a:graphicFrameLocks noGrp="1"/>
          </p:cNvGraphicFramePr>
          <p:nvPr>
            <p:extLst>
              <p:ext uri="{D42A27DB-BD31-4B8C-83A1-F6EECF244321}">
                <p14:modId xmlns:p14="http://schemas.microsoft.com/office/powerpoint/2010/main" val="880637161"/>
              </p:ext>
            </p:extLst>
          </p:nvPr>
        </p:nvGraphicFramePr>
        <p:xfrm>
          <a:off x="492276" y="1519311"/>
          <a:ext cx="7779528" cy="4876800"/>
        </p:xfrm>
        <a:graphic>
          <a:graphicData uri="http://schemas.openxmlformats.org/drawingml/2006/table">
            <a:tbl>
              <a:tblPr firstRow="1" firstCol="1" bandRow="1">
                <a:tableStyleId>{C4B1156A-380E-4F78-BDF5-A606A8083BF9}</a:tableStyleId>
              </a:tblPr>
              <a:tblGrid>
                <a:gridCol w="1575985">
                  <a:extLst>
                    <a:ext uri="{9D8B030D-6E8A-4147-A177-3AD203B41FA5}">
                      <a16:colId xmlns:a16="http://schemas.microsoft.com/office/drawing/2014/main" val="4290224326"/>
                    </a:ext>
                  </a:extLst>
                </a:gridCol>
                <a:gridCol w="6203543">
                  <a:extLst>
                    <a:ext uri="{9D8B030D-6E8A-4147-A177-3AD203B41FA5}">
                      <a16:colId xmlns:a16="http://schemas.microsoft.com/office/drawing/2014/main" val="2094062437"/>
                    </a:ext>
                  </a:extLst>
                </a:gridCol>
              </a:tblGrid>
              <a:tr h="4543864">
                <a:tc>
                  <a:txBody>
                    <a:bodyPr/>
                    <a:lstStyle/>
                    <a:p>
                      <a:pPr algn="just">
                        <a:lnSpc>
                          <a:spcPct val="100000"/>
                        </a:lnSpc>
                      </a:pPr>
                      <a:r>
                        <a:rPr lang="en-IN" sz="2000" b="1" kern="100" dirty="0">
                          <a:effectLst/>
                        </a:rPr>
                        <a:t>Political Factor</a:t>
                      </a:r>
                      <a:endParaRPr lang="en-IN" sz="20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3503" marR="63503" marT="0" marB="0"/>
                </a:tc>
                <a:tc>
                  <a:txBody>
                    <a:bodyPr/>
                    <a:lstStyle/>
                    <a:p>
                      <a:pPr marL="342900" indent="-342900" algn="just">
                        <a:lnSpc>
                          <a:spcPct val="100000"/>
                        </a:lnSpc>
                        <a:buFont typeface="Arial" panose="020B0604020202020204" pitchFamily="34" charset="0"/>
                        <a:buChar char="•"/>
                      </a:pPr>
                      <a:r>
                        <a:rPr lang="en-IN" sz="2000" b="0" kern="100" dirty="0">
                          <a:effectLst/>
                        </a:rPr>
                        <a:t>The government has issued laws labour laws and minimum wages which has assisted in setting the industry standards in the economy. </a:t>
                      </a:r>
                    </a:p>
                    <a:p>
                      <a:pPr marL="342900" indent="-342900" algn="just">
                        <a:lnSpc>
                          <a:spcPct val="100000"/>
                        </a:lnSpc>
                        <a:buFont typeface="Arial" panose="020B0604020202020204" pitchFamily="34" charset="0"/>
                        <a:buChar char="•"/>
                      </a:pPr>
                      <a:endParaRPr lang="en-IN" sz="2000" b="0" kern="100" dirty="0">
                        <a:effectLst/>
                      </a:endParaRPr>
                    </a:p>
                    <a:p>
                      <a:pPr marL="342900" indent="-342900" algn="just">
                        <a:lnSpc>
                          <a:spcPct val="100000"/>
                        </a:lnSpc>
                        <a:buFont typeface="Arial" panose="020B0604020202020204" pitchFamily="34" charset="0"/>
                        <a:buChar char="•"/>
                      </a:pPr>
                      <a:r>
                        <a:rPr lang="en-IN" sz="2000" b="0" kern="100" dirty="0">
                          <a:effectLst/>
                        </a:rPr>
                        <a:t>This has guided the hospitality industry to maintain ethical and legal practices within the organisation. </a:t>
                      </a:r>
                    </a:p>
                    <a:p>
                      <a:pPr marL="342900" indent="-342900" algn="just">
                        <a:lnSpc>
                          <a:spcPct val="100000"/>
                        </a:lnSpc>
                        <a:buFont typeface="Arial" panose="020B0604020202020204" pitchFamily="34" charset="0"/>
                        <a:buChar char="•"/>
                      </a:pPr>
                      <a:endParaRPr lang="en-IN" sz="2000" b="0" kern="100" dirty="0">
                        <a:effectLst/>
                      </a:endParaRPr>
                    </a:p>
                    <a:p>
                      <a:pPr marL="342900" indent="-342900" algn="just">
                        <a:lnSpc>
                          <a:spcPct val="100000"/>
                        </a:lnSpc>
                        <a:buFont typeface="Arial" panose="020B0604020202020204" pitchFamily="34" charset="0"/>
                        <a:buChar char="•"/>
                      </a:pPr>
                      <a:r>
                        <a:rPr lang="en-IN" sz="2000" b="0" kern="100" dirty="0">
                          <a:effectLst/>
                        </a:rPr>
                        <a:t>However, on the other hand, the Brexit implications have heavily impacted the operations of Brexit as the majority of the hospitality industry businesses have been dependent on the migrant labour forces. </a:t>
                      </a:r>
                    </a:p>
                    <a:p>
                      <a:pPr marL="342900" indent="-342900" algn="just">
                        <a:lnSpc>
                          <a:spcPct val="100000"/>
                        </a:lnSpc>
                        <a:buFont typeface="Arial" panose="020B0604020202020204" pitchFamily="34" charset="0"/>
                        <a:buChar char="•"/>
                      </a:pPr>
                      <a:endParaRPr lang="en-IN" sz="2000" b="0" kern="100" dirty="0">
                        <a:effectLst/>
                      </a:endParaRPr>
                    </a:p>
                    <a:p>
                      <a:pPr marL="342900" indent="-342900" algn="just">
                        <a:lnSpc>
                          <a:spcPct val="100000"/>
                        </a:lnSpc>
                        <a:buFont typeface="Arial" panose="020B0604020202020204" pitchFamily="34" charset="0"/>
                        <a:buChar char="•"/>
                      </a:pPr>
                      <a:r>
                        <a:rPr lang="en-IN" sz="2000" b="0" kern="100" dirty="0">
                          <a:effectLst/>
                        </a:rPr>
                        <a:t>For example, the hotel Hilton has been faced with labour issues which has led the brand to invest into a labour training process. However, it has had a heavy impact on their profit margins </a:t>
                      </a:r>
                      <a:r>
                        <a:rPr lang="en-US" sz="2000" b="0" kern="100" dirty="0">
                          <a:effectLst/>
                        </a:rPr>
                        <a:t>(</a:t>
                      </a:r>
                      <a:r>
                        <a:rPr lang="en-US" sz="2000" b="0" kern="100" dirty="0" err="1">
                          <a:effectLst/>
                        </a:rPr>
                        <a:t>skift</a:t>
                      </a:r>
                      <a:r>
                        <a:rPr lang="en-US" sz="2000" b="0" kern="100" dirty="0">
                          <a:effectLst/>
                        </a:rPr>
                        <a:t>, 2022)</a:t>
                      </a:r>
                      <a:r>
                        <a:rPr lang="en-IN" sz="2000" b="0" kern="100" dirty="0">
                          <a:effectLst/>
                        </a:rPr>
                        <a:t>. </a:t>
                      </a:r>
                      <a:endParaRPr lang="en-IN" sz="2000" b="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3503" marR="63503" marT="0" marB="0"/>
                </a:tc>
                <a:extLst>
                  <a:ext uri="{0D108BD9-81ED-4DB2-BD59-A6C34878D82A}">
                    <a16:rowId xmlns:a16="http://schemas.microsoft.com/office/drawing/2014/main" val="1408243873"/>
                  </a:ext>
                </a:extLst>
              </a:tr>
            </a:tbl>
          </a:graphicData>
        </a:graphic>
      </p:graphicFrame>
      <p:pic>
        <p:nvPicPr>
          <p:cNvPr id="6" name="Picture 5">
            <a:extLst>
              <a:ext uri="{FF2B5EF4-FFF2-40B4-BE49-F238E27FC236}">
                <a16:creationId xmlns:a16="http://schemas.microsoft.com/office/drawing/2014/main" id="{473A8962-2FB9-7509-DE38-1D73D03BB0C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465625" y="2353603"/>
            <a:ext cx="3505982" cy="2804786"/>
          </a:xfrm>
          <a:prstGeom prst="rect">
            <a:avLst/>
          </a:prstGeom>
        </p:spPr>
      </p:pic>
      <p:sp>
        <p:nvSpPr>
          <p:cNvPr id="8" name="TextBox 7">
            <a:extLst>
              <a:ext uri="{FF2B5EF4-FFF2-40B4-BE49-F238E27FC236}">
                <a16:creationId xmlns:a16="http://schemas.microsoft.com/office/drawing/2014/main" id="{D4462D6C-AA1E-29CC-F6A5-EEA79A5229A6}"/>
              </a:ext>
            </a:extLst>
          </p:cNvPr>
          <p:cNvSpPr txBox="1"/>
          <p:nvPr/>
        </p:nvSpPr>
        <p:spPr>
          <a:xfrm>
            <a:off x="8465625" y="5414275"/>
            <a:ext cx="1536896" cy="276999"/>
          </a:xfrm>
          <a:prstGeom prst="rect">
            <a:avLst/>
          </a:prstGeom>
          <a:noFill/>
        </p:spPr>
        <p:txBody>
          <a:bodyPr wrap="square">
            <a:spAutoFit/>
          </a:bodyPr>
          <a:lstStyle/>
          <a:p>
            <a:r>
              <a:rPr lang="en-US" sz="1200" b="0" kern="100" dirty="0">
                <a:effectLst/>
              </a:rPr>
              <a:t>(</a:t>
            </a:r>
            <a:r>
              <a:rPr lang="en-US" sz="1200" b="0" kern="100" dirty="0" err="1">
                <a:effectLst/>
              </a:rPr>
              <a:t>skift</a:t>
            </a:r>
            <a:r>
              <a:rPr lang="en-US" sz="1200" b="0" kern="100" dirty="0">
                <a:effectLst/>
              </a:rPr>
              <a:t>, 2022)</a:t>
            </a:r>
            <a:r>
              <a:rPr lang="en-IN" sz="1200" b="0" kern="100" dirty="0">
                <a:effectLst/>
              </a:rPr>
              <a:t>. </a:t>
            </a:r>
            <a:endParaRPr lang="en-GB" sz="1200" dirty="0"/>
          </a:p>
        </p:txBody>
      </p:sp>
    </p:spTree>
    <p:extLst>
      <p:ext uri="{BB962C8B-B14F-4D97-AF65-F5344CB8AC3E}">
        <p14:creationId xmlns:p14="http://schemas.microsoft.com/office/powerpoint/2010/main" val="2530847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C95BD4-8529-8BA5-5E48-9498A196DF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B829FE-F586-994E-6F0F-B4FB473B716D}"/>
              </a:ext>
            </a:extLst>
          </p:cNvPr>
          <p:cNvSpPr>
            <a:spLocks noGrp="1"/>
          </p:cNvSpPr>
          <p:nvPr>
            <p:ph type="title"/>
          </p:nvPr>
        </p:nvSpPr>
        <p:spPr>
          <a:xfrm>
            <a:off x="247357" y="308855"/>
            <a:ext cx="2369234" cy="704020"/>
          </a:xfrm>
        </p:spPr>
        <p:txBody>
          <a:bodyPr/>
          <a:lstStyle/>
          <a:p>
            <a:r>
              <a:rPr lang="en-GB" b="1" dirty="0" err="1">
                <a:latin typeface="Times New Roman" panose="02020603050405020304" pitchFamily="18" charset="0"/>
                <a:cs typeface="Times New Roman" panose="02020603050405020304" pitchFamily="18" charset="0"/>
              </a:rPr>
              <a:t>Contd</a:t>
            </a:r>
            <a:r>
              <a:rPr lang="en-GB" b="1" dirty="0">
                <a:latin typeface="Times New Roman" panose="02020603050405020304" pitchFamily="18" charset="0"/>
                <a:cs typeface="Times New Roman" panose="02020603050405020304" pitchFamily="18" charset="0"/>
              </a:rPr>
              <a:t>…</a:t>
            </a:r>
          </a:p>
        </p:txBody>
      </p:sp>
      <p:graphicFrame>
        <p:nvGraphicFramePr>
          <p:cNvPr id="3" name="Table 2">
            <a:extLst>
              <a:ext uri="{FF2B5EF4-FFF2-40B4-BE49-F238E27FC236}">
                <a16:creationId xmlns:a16="http://schemas.microsoft.com/office/drawing/2014/main" id="{B556B1FC-C5A2-B747-271C-65830691D4FE}"/>
              </a:ext>
            </a:extLst>
          </p:cNvPr>
          <p:cNvGraphicFramePr>
            <a:graphicFrameLocks noGrp="1"/>
          </p:cNvGraphicFramePr>
          <p:nvPr>
            <p:extLst>
              <p:ext uri="{D42A27DB-BD31-4B8C-83A1-F6EECF244321}">
                <p14:modId xmlns:p14="http://schemas.microsoft.com/office/powerpoint/2010/main" val="3927762151"/>
              </p:ext>
            </p:extLst>
          </p:nvPr>
        </p:nvGraphicFramePr>
        <p:xfrm>
          <a:off x="4386970" y="1581360"/>
          <a:ext cx="7401755" cy="4572000"/>
        </p:xfrm>
        <a:graphic>
          <a:graphicData uri="http://schemas.openxmlformats.org/drawingml/2006/table">
            <a:tbl>
              <a:tblPr firstRow="1" firstCol="1" bandRow="1">
                <a:tableStyleId>{8A107856-5554-42FB-B03E-39F5DBC370BA}</a:tableStyleId>
              </a:tblPr>
              <a:tblGrid>
                <a:gridCol w="1732476">
                  <a:extLst>
                    <a:ext uri="{9D8B030D-6E8A-4147-A177-3AD203B41FA5}">
                      <a16:colId xmlns:a16="http://schemas.microsoft.com/office/drawing/2014/main" val="4190924265"/>
                    </a:ext>
                  </a:extLst>
                </a:gridCol>
                <a:gridCol w="5669279">
                  <a:extLst>
                    <a:ext uri="{9D8B030D-6E8A-4147-A177-3AD203B41FA5}">
                      <a16:colId xmlns:a16="http://schemas.microsoft.com/office/drawing/2014/main" val="2218873702"/>
                    </a:ext>
                  </a:extLst>
                </a:gridCol>
              </a:tblGrid>
              <a:tr h="0">
                <a:tc>
                  <a:txBody>
                    <a:bodyPr/>
                    <a:lstStyle/>
                    <a:p>
                      <a:pPr algn="just">
                        <a:lnSpc>
                          <a:spcPct val="100000"/>
                        </a:lnSpc>
                      </a:pPr>
                      <a:r>
                        <a:rPr lang="en-IN" sz="2000" b="1" kern="100" dirty="0">
                          <a:effectLst/>
                        </a:rPr>
                        <a:t>Economic Factor</a:t>
                      </a:r>
                      <a:endParaRPr lang="en-IN" sz="20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indent="-342900" algn="just">
                        <a:lnSpc>
                          <a:spcPct val="100000"/>
                        </a:lnSpc>
                        <a:buFont typeface="Arial" panose="020B0604020202020204" pitchFamily="34" charset="0"/>
                        <a:buChar char="•"/>
                      </a:pPr>
                      <a:r>
                        <a:rPr lang="en-IN" sz="2000" b="0" kern="100" dirty="0">
                          <a:effectLst/>
                        </a:rPr>
                        <a:t>The cost of living increased during the COVID-19 pandemic period which has led to the labour into demanding for higher wages.</a:t>
                      </a:r>
                    </a:p>
                    <a:p>
                      <a:pPr marL="342900" indent="-342900" algn="just">
                        <a:lnSpc>
                          <a:spcPct val="100000"/>
                        </a:lnSpc>
                        <a:buFont typeface="Arial" panose="020B0604020202020204" pitchFamily="34" charset="0"/>
                        <a:buChar char="•"/>
                      </a:pPr>
                      <a:endParaRPr lang="en-IN" sz="2000" b="0" kern="100" dirty="0">
                        <a:effectLst/>
                      </a:endParaRPr>
                    </a:p>
                    <a:p>
                      <a:pPr marL="342900" indent="-342900" algn="just">
                        <a:lnSpc>
                          <a:spcPct val="100000"/>
                        </a:lnSpc>
                        <a:buFont typeface="Arial" panose="020B0604020202020204" pitchFamily="34" charset="0"/>
                        <a:buChar char="•"/>
                      </a:pPr>
                      <a:endParaRPr lang="en-IN" sz="2000" b="0" kern="100" dirty="0">
                        <a:effectLst/>
                      </a:endParaRPr>
                    </a:p>
                    <a:p>
                      <a:pPr marL="342900" indent="-342900" algn="just">
                        <a:lnSpc>
                          <a:spcPct val="100000"/>
                        </a:lnSpc>
                        <a:buFont typeface="Arial" panose="020B0604020202020204" pitchFamily="34" charset="0"/>
                        <a:buChar char="•"/>
                      </a:pPr>
                      <a:r>
                        <a:rPr lang="en-IN" sz="2000" b="0" kern="100" dirty="0">
                          <a:effectLst/>
                        </a:rPr>
                        <a:t>With the high losses that the businesses faced in the hospitality industry have faced, it has been difficult for the businesses to provide higher salary. </a:t>
                      </a:r>
                    </a:p>
                    <a:p>
                      <a:pPr marL="342900" indent="-342900" algn="just">
                        <a:lnSpc>
                          <a:spcPct val="100000"/>
                        </a:lnSpc>
                        <a:buFont typeface="Arial" panose="020B0604020202020204" pitchFamily="34" charset="0"/>
                        <a:buChar char="•"/>
                      </a:pPr>
                      <a:endParaRPr lang="en-IN" sz="2000" b="0" kern="100" dirty="0">
                        <a:effectLst/>
                      </a:endParaRPr>
                    </a:p>
                    <a:p>
                      <a:pPr marL="342900" indent="-342900" algn="just">
                        <a:lnSpc>
                          <a:spcPct val="100000"/>
                        </a:lnSpc>
                        <a:buFont typeface="Arial" panose="020B0604020202020204" pitchFamily="34" charset="0"/>
                        <a:buChar char="•"/>
                      </a:pPr>
                      <a:endParaRPr lang="en-IN" sz="2000" b="0" kern="100" dirty="0">
                        <a:effectLst/>
                      </a:endParaRPr>
                    </a:p>
                    <a:p>
                      <a:pPr marL="342900" indent="-342900" algn="just">
                        <a:lnSpc>
                          <a:spcPct val="100000"/>
                        </a:lnSpc>
                        <a:buFont typeface="Arial" panose="020B0604020202020204" pitchFamily="34" charset="0"/>
                        <a:buChar char="•"/>
                      </a:pPr>
                      <a:r>
                        <a:rPr lang="en-IN" sz="2000" b="0" kern="100" dirty="0">
                          <a:effectLst/>
                        </a:rPr>
                        <a:t>For example, the organisation, Hyatt has been faced with major employee strikes which has limited the brand and its performance </a:t>
                      </a:r>
                      <a:r>
                        <a:rPr lang="en-US" sz="2000" b="0" kern="100" dirty="0">
                          <a:effectLst/>
                        </a:rPr>
                        <a:t>(</a:t>
                      </a:r>
                      <a:r>
                        <a:rPr lang="en-US" sz="2000" b="0" kern="100" dirty="0" err="1">
                          <a:effectLst/>
                        </a:rPr>
                        <a:t>fastcompany</a:t>
                      </a:r>
                      <a:r>
                        <a:rPr lang="en-US" sz="2000" b="0" kern="100" dirty="0">
                          <a:effectLst/>
                        </a:rPr>
                        <a:t>, 2024)</a:t>
                      </a:r>
                      <a:r>
                        <a:rPr lang="en-IN" sz="2000" b="0" kern="100" dirty="0">
                          <a:effectLst/>
                        </a:rPr>
                        <a:t>. </a:t>
                      </a:r>
                      <a:endParaRPr lang="en-IN" sz="2000" b="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22703514"/>
                  </a:ext>
                </a:extLst>
              </a:tr>
            </a:tbl>
          </a:graphicData>
        </a:graphic>
      </p:graphicFrame>
      <p:pic>
        <p:nvPicPr>
          <p:cNvPr id="4" name="Picture 3">
            <a:extLst>
              <a:ext uri="{FF2B5EF4-FFF2-40B4-BE49-F238E27FC236}">
                <a16:creationId xmlns:a16="http://schemas.microsoft.com/office/drawing/2014/main" id="{76546880-2B7D-3C86-4971-EB561716F4D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47357" y="2126484"/>
            <a:ext cx="3950729" cy="3233308"/>
          </a:xfrm>
          <a:prstGeom prst="rect">
            <a:avLst/>
          </a:prstGeom>
        </p:spPr>
      </p:pic>
      <p:sp>
        <p:nvSpPr>
          <p:cNvPr id="6" name="TextBox 5">
            <a:extLst>
              <a:ext uri="{FF2B5EF4-FFF2-40B4-BE49-F238E27FC236}">
                <a16:creationId xmlns:a16="http://schemas.microsoft.com/office/drawing/2014/main" id="{D3BD53DE-01E9-0C64-E24C-A5F93DEFE2F0}"/>
              </a:ext>
            </a:extLst>
          </p:cNvPr>
          <p:cNvSpPr txBox="1"/>
          <p:nvPr/>
        </p:nvSpPr>
        <p:spPr>
          <a:xfrm>
            <a:off x="247357" y="5526817"/>
            <a:ext cx="1468901" cy="261610"/>
          </a:xfrm>
          <a:prstGeom prst="rect">
            <a:avLst/>
          </a:prstGeom>
          <a:noFill/>
        </p:spPr>
        <p:txBody>
          <a:bodyPr wrap="square">
            <a:spAutoFit/>
          </a:bodyPr>
          <a:lstStyle/>
          <a:p>
            <a:r>
              <a:rPr lang="en-US" sz="1100" b="0" kern="100" dirty="0">
                <a:effectLst/>
              </a:rPr>
              <a:t>(</a:t>
            </a:r>
            <a:r>
              <a:rPr lang="en-US" sz="1100" b="0" kern="100" dirty="0" err="1">
                <a:effectLst/>
              </a:rPr>
              <a:t>fastcompany</a:t>
            </a:r>
            <a:r>
              <a:rPr lang="en-US" sz="1100" b="0" kern="100" dirty="0">
                <a:effectLst/>
              </a:rPr>
              <a:t>, 2024)</a:t>
            </a:r>
            <a:r>
              <a:rPr lang="en-IN" sz="1100" b="0" kern="100" dirty="0">
                <a:effectLst/>
              </a:rPr>
              <a:t>. </a:t>
            </a:r>
            <a:endParaRPr lang="en-GB" sz="1100" dirty="0"/>
          </a:p>
        </p:txBody>
      </p:sp>
    </p:spTree>
    <p:extLst>
      <p:ext uri="{BB962C8B-B14F-4D97-AF65-F5344CB8AC3E}">
        <p14:creationId xmlns:p14="http://schemas.microsoft.com/office/powerpoint/2010/main" val="3548091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924647-EC02-5CD3-6A48-D238749914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FDBD3E-3859-81C1-2821-DACC61E53610}"/>
              </a:ext>
            </a:extLst>
          </p:cNvPr>
          <p:cNvSpPr>
            <a:spLocks noGrp="1"/>
          </p:cNvSpPr>
          <p:nvPr>
            <p:ph type="title"/>
          </p:nvPr>
        </p:nvSpPr>
        <p:spPr>
          <a:xfrm>
            <a:off x="247357" y="308855"/>
            <a:ext cx="2369234" cy="704020"/>
          </a:xfrm>
        </p:spPr>
        <p:txBody>
          <a:bodyPr/>
          <a:lstStyle/>
          <a:p>
            <a:r>
              <a:rPr lang="en-GB" b="1" dirty="0" err="1">
                <a:latin typeface="Times New Roman" panose="02020603050405020304" pitchFamily="18" charset="0"/>
                <a:cs typeface="Times New Roman" panose="02020603050405020304" pitchFamily="18" charset="0"/>
              </a:rPr>
              <a:t>Contd</a:t>
            </a:r>
            <a:r>
              <a:rPr lang="en-GB" b="1" dirty="0">
                <a:latin typeface="Times New Roman" panose="02020603050405020304" pitchFamily="18" charset="0"/>
                <a:cs typeface="Times New Roman" panose="02020603050405020304" pitchFamily="18" charset="0"/>
              </a:rPr>
              <a:t>…</a:t>
            </a:r>
          </a:p>
        </p:txBody>
      </p:sp>
      <p:graphicFrame>
        <p:nvGraphicFramePr>
          <p:cNvPr id="3" name="Table 2">
            <a:extLst>
              <a:ext uri="{FF2B5EF4-FFF2-40B4-BE49-F238E27FC236}">
                <a16:creationId xmlns:a16="http://schemas.microsoft.com/office/drawing/2014/main" id="{FF844B7D-D57A-B58F-2E02-BA61AFDB57E6}"/>
              </a:ext>
            </a:extLst>
          </p:cNvPr>
          <p:cNvGraphicFramePr>
            <a:graphicFrameLocks noGrp="1"/>
          </p:cNvGraphicFramePr>
          <p:nvPr>
            <p:extLst>
              <p:ext uri="{D42A27DB-BD31-4B8C-83A1-F6EECF244321}">
                <p14:modId xmlns:p14="http://schemas.microsoft.com/office/powerpoint/2010/main" val="470319292"/>
              </p:ext>
            </p:extLst>
          </p:nvPr>
        </p:nvGraphicFramePr>
        <p:xfrm>
          <a:off x="430237" y="1905468"/>
          <a:ext cx="7236655" cy="4267200"/>
        </p:xfrm>
        <a:graphic>
          <a:graphicData uri="http://schemas.openxmlformats.org/drawingml/2006/table">
            <a:tbl>
              <a:tblPr firstRow="1" firstCol="1" bandRow="1">
                <a:tableStyleId>{69CF1AB2-1976-4502-BF36-3FF5EA218861}</a:tableStyleId>
              </a:tblPr>
              <a:tblGrid>
                <a:gridCol w="1564102">
                  <a:extLst>
                    <a:ext uri="{9D8B030D-6E8A-4147-A177-3AD203B41FA5}">
                      <a16:colId xmlns:a16="http://schemas.microsoft.com/office/drawing/2014/main" val="2567202822"/>
                    </a:ext>
                  </a:extLst>
                </a:gridCol>
                <a:gridCol w="5672553">
                  <a:extLst>
                    <a:ext uri="{9D8B030D-6E8A-4147-A177-3AD203B41FA5}">
                      <a16:colId xmlns:a16="http://schemas.microsoft.com/office/drawing/2014/main" val="258799240"/>
                    </a:ext>
                  </a:extLst>
                </a:gridCol>
              </a:tblGrid>
              <a:tr h="0">
                <a:tc>
                  <a:txBody>
                    <a:bodyPr/>
                    <a:lstStyle/>
                    <a:p>
                      <a:pPr algn="just">
                        <a:lnSpc>
                          <a:spcPct val="100000"/>
                        </a:lnSpc>
                      </a:pPr>
                      <a:r>
                        <a:rPr lang="en-IN" sz="2000" b="1" kern="100" dirty="0">
                          <a:effectLst/>
                          <a:latin typeface="Times New Roman" panose="02020603050405020304" pitchFamily="18" charset="0"/>
                          <a:cs typeface="Times New Roman" panose="02020603050405020304" pitchFamily="18" charset="0"/>
                        </a:rPr>
                        <a:t>Social Factor:</a:t>
                      </a:r>
                      <a:endParaRPr lang="en-IN" sz="20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indent="-342900" algn="just">
                        <a:lnSpc>
                          <a:spcPct val="100000"/>
                        </a:lnSpc>
                        <a:buFont typeface="Arial" panose="020B0604020202020204" pitchFamily="34" charset="0"/>
                        <a:buChar char="•"/>
                      </a:pPr>
                      <a:r>
                        <a:rPr lang="en-IN" sz="2000" b="0" kern="100" dirty="0">
                          <a:effectLst/>
                          <a:latin typeface="Times New Roman" panose="02020603050405020304" pitchFamily="18" charset="0"/>
                          <a:cs typeface="Times New Roman" panose="02020603050405020304" pitchFamily="18" charset="0"/>
                        </a:rPr>
                        <a:t>The employees have been largely driven by the concept of quality lifestyle and work-life-balance. </a:t>
                      </a:r>
                    </a:p>
                    <a:p>
                      <a:pPr marL="342900" indent="-342900" algn="just">
                        <a:lnSpc>
                          <a:spcPct val="100000"/>
                        </a:lnSpc>
                        <a:buFont typeface="Arial" panose="020B0604020202020204" pitchFamily="34" charset="0"/>
                        <a:buChar char="•"/>
                      </a:pPr>
                      <a:endParaRPr lang="en-IN"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endParaRPr lang="en-IN"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r>
                        <a:rPr lang="en-IN" sz="2000" b="0" kern="100" dirty="0">
                          <a:effectLst/>
                          <a:latin typeface="Times New Roman" panose="02020603050405020304" pitchFamily="18" charset="0"/>
                          <a:cs typeface="Times New Roman" panose="02020603050405020304" pitchFamily="18" charset="0"/>
                        </a:rPr>
                        <a:t>These have insisted the businesses in the hospitality industry to take productive steps towards improving their employees’ working experience. </a:t>
                      </a:r>
                    </a:p>
                    <a:p>
                      <a:pPr marL="342900" indent="-342900" algn="just">
                        <a:lnSpc>
                          <a:spcPct val="100000"/>
                        </a:lnSpc>
                        <a:buFont typeface="Arial" panose="020B0604020202020204" pitchFamily="34" charset="0"/>
                        <a:buChar char="•"/>
                      </a:pPr>
                      <a:endParaRPr lang="en-IN"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endParaRPr lang="en-IN"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r>
                        <a:rPr lang="en-IN" sz="2000" b="0" kern="100" dirty="0">
                          <a:effectLst/>
                          <a:latin typeface="Times New Roman" panose="02020603050405020304" pitchFamily="18" charset="0"/>
                          <a:cs typeface="Times New Roman" panose="02020603050405020304" pitchFamily="18" charset="0"/>
                        </a:rPr>
                        <a:t>For example, Hilton has invested largely on their employees development plans. These have allowed the brand to ensure that they are able to improve their employees’ work-life-balance.   </a:t>
                      </a:r>
                      <a:endParaRPr lang="en-IN" sz="2000" b="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04014189"/>
                  </a:ext>
                </a:extLst>
              </a:tr>
            </a:tbl>
          </a:graphicData>
        </a:graphic>
      </p:graphicFrame>
      <p:pic>
        <p:nvPicPr>
          <p:cNvPr id="4" name="Picture 3">
            <a:extLst>
              <a:ext uri="{FF2B5EF4-FFF2-40B4-BE49-F238E27FC236}">
                <a16:creationId xmlns:a16="http://schemas.microsoft.com/office/drawing/2014/main" id="{74DE3D59-63E0-23F7-8B21-F5166087997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986061" y="2171651"/>
            <a:ext cx="4107465" cy="3227294"/>
          </a:xfrm>
          <a:prstGeom prst="rect">
            <a:avLst/>
          </a:prstGeom>
        </p:spPr>
      </p:pic>
      <p:sp>
        <p:nvSpPr>
          <p:cNvPr id="5" name="TextBox 4">
            <a:extLst>
              <a:ext uri="{FF2B5EF4-FFF2-40B4-BE49-F238E27FC236}">
                <a16:creationId xmlns:a16="http://schemas.microsoft.com/office/drawing/2014/main" id="{27E6CFDF-0D3B-F1A6-1AA1-85DF79BBAACD}"/>
              </a:ext>
            </a:extLst>
          </p:cNvPr>
          <p:cNvSpPr txBox="1"/>
          <p:nvPr/>
        </p:nvSpPr>
        <p:spPr>
          <a:xfrm>
            <a:off x="10624625" y="5554952"/>
            <a:ext cx="1468901" cy="261610"/>
          </a:xfrm>
          <a:prstGeom prst="rect">
            <a:avLst/>
          </a:prstGeom>
          <a:noFill/>
        </p:spPr>
        <p:txBody>
          <a:bodyPr wrap="square">
            <a:spAutoFit/>
          </a:bodyPr>
          <a:lstStyle/>
          <a:p>
            <a:r>
              <a:rPr lang="en-US" sz="1100" b="0" kern="100" dirty="0">
                <a:effectLst/>
              </a:rPr>
              <a:t>(</a:t>
            </a:r>
            <a:r>
              <a:rPr lang="en-US" sz="1100" b="0" kern="100" dirty="0" err="1">
                <a:effectLst/>
              </a:rPr>
              <a:t>fastcompany</a:t>
            </a:r>
            <a:r>
              <a:rPr lang="en-US" sz="1100" b="0" kern="100" dirty="0">
                <a:effectLst/>
              </a:rPr>
              <a:t>, 2024)</a:t>
            </a:r>
            <a:r>
              <a:rPr lang="en-IN" sz="1100" b="0" kern="100" dirty="0">
                <a:effectLst/>
              </a:rPr>
              <a:t>. </a:t>
            </a:r>
            <a:endParaRPr lang="en-GB" sz="1100" dirty="0"/>
          </a:p>
        </p:txBody>
      </p:sp>
    </p:spTree>
    <p:extLst>
      <p:ext uri="{BB962C8B-B14F-4D97-AF65-F5344CB8AC3E}">
        <p14:creationId xmlns:p14="http://schemas.microsoft.com/office/powerpoint/2010/main" val="497473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5B84E6-1D7C-BEE0-7214-BCB13CFB21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F9D60D-AF2B-FB04-E26F-361B14A10FB0}"/>
              </a:ext>
            </a:extLst>
          </p:cNvPr>
          <p:cNvSpPr>
            <a:spLocks noGrp="1"/>
          </p:cNvSpPr>
          <p:nvPr>
            <p:ph type="title"/>
          </p:nvPr>
        </p:nvSpPr>
        <p:spPr>
          <a:xfrm>
            <a:off x="247357" y="308855"/>
            <a:ext cx="2369234" cy="704020"/>
          </a:xfrm>
        </p:spPr>
        <p:txBody>
          <a:bodyPr/>
          <a:lstStyle/>
          <a:p>
            <a:r>
              <a:rPr lang="en-GB" b="1" dirty="0" err="1">
                <a:latin typeface="Times New Roman" panose="02020603050405020304" pitchFamily="18" charset="0"/>
                <a:cs typeface="Times New Roman" panose="02020603050405020304" pitchFamily="18" charset="0"/>
              </a:rPr>
              <a:t>Contd</a:t>
            </a:r>
            <a:r>
              <a:rPr lang="en-GB" b="1" dirty="0">
                <a:latin typeface="Times New Roman" panose="02020603050405020304" pitchFamily="18" charset="0"/>
                <a:cs typeface="Times New Roman" panose="02020603050405020304" pitchFamily="18" charset="0"/>
              </a:rPr>
              <a:t>…</a:t>
            </a:r>
          </a:p>
        </p:txBody>
      </p:sp>
      <p:graphicFrame>
        <p:nvGraphicFramePr>
          <p:cNvPr id="3" name="Table 2">
            <a:extLst>
              <a:ext uri="{FF2B5EF4-FFF2-40B4-BE49-F238E27FC236}">
                <a16:creationId xmlns:a16="http://schemas.microsoft.com/office/drawing/2014/main" id="{802B3FC2-4A6F-3B45-CC25-DEB34B4F6261}"/>
              </a:ext>
            </a:extLst>
          </p:cNvPr>
          <p:cNvGraphicFramePr>
            <a:graphicFrameLocks noGrp="1"/>
          </p:cNvGraphicFramePr>
          <p:nvPr>
            <p:extLst>
              <p:ext uri="{D42A27DB-BD31-4B8C-83A1-F6EECF244321}">
                <p14:modId xmlns:p14="http://schemas.microsoft.com/office/powerpoint/2010/main" val="3577252267"/>
              </p:ext>
            </p:extLst>
          </p:nvPr>
        </p:nvGraphicFramePr>
        <p:xfrm>
          <a:off x="4569851" y="2008764"/>
          <a:ext cx="7289214" cy="3962400"/>
        </p:xfrm>
        <a:graphic>
          <a:graphicData uri="http://schemas.openxmlformats.org/drawingml/2006/table">
            <a:tbl>
              <a:tblPr firstRow="1" firstCol="1" bandRow="1">
                <a:tableStyleId>{16D9F66E-5EB9-4882-86FB-DCBF35E3C3E4}</a:tableStyleId>
              </a:tblPr>
              <a:tblGrid>
                <a:gridCol w="1873152">
                  <a:extLst>
                    <a:ext uri="{9D8B030D-6E8A-4147-A177-3AD203B41FA5}">
                      <a16:colId xmlns:a16="http://schemas.microsoft.com/office/drawing/2014/main" val="2330289231"/>
                    </a:ext>
                  </a:extLst>
                </a:gridCol>
                <a:gridCol w="5416062">
                  <a:extLst>
                    <a:ext uri="{9D8B030D-6E8A-4147-A177-3AD203B41FA5}">
                      <a16:colId xmlns:a16="http://schemas.microsoft.com/office/drawing/2014/main" val="3490014662"/>
                    </a:ext>
                  </a:extLst>
                </a:gridCol>
              </a:tblGrid>
              <a:tr h="0">
                <a:tc>
                  <a:txBody>
                    <a:bodyPr/>
                    <a:lstStyle/>
                    <a:p>
                      <a:pPr algn="just">
                        <a:lnSpc>
                          <a:spcPct val="100000"/>
                        </a:lnSpc>
                      </a:pPr>
                      <a:r>
                        <a:rPr lang="en-IN" sz="2000" b="1" kern="100" dirty="0">
                          <a:effectLst/>
                          <a:latin typeface="Times New Roman" panose="02020603050405020304" pitchFamily="18" charset="0"/>
                          <a:cs typeface="Times New Roman" panose="02020603050405020304" pitchFamily="18" charset="0"/>
                        </a:rPr>
                        <a:t>Technological Factor:</a:t>
                      </a:r>
                      <a:endParaRPr lang="en-IN" sz="20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indent="-342900" algn="just">
                        <a:lnSpc>
                          <a:spcPct val="100000"/>
                        </a:lnSpc>
                        <a:buFont typeface="Arial" panose="020B0604020202020204" pitchFamily="34" charset="0"/>
                        <a:buChar char="•"/>
                      </a:pPr>
                      <a:r>
                        <a:rPr lang="en-IN" sz="2000" b="0" kern="100" dirty="0">
                          <a:effectLst/>
                          <a:latin typeface="Times New Roman" panose="02020603050405020304" pitchFamily="18" charset="0"/>
                          <a:cs typeface="Times New Roman" panose="02020603050405020304" pitchFamily="18" charset="0"/>
                        </a:rPr>
                        <a:t>The technological development in the economy has been developing at a fast rate. </a:t>
                      </a:r>
                    </a:p>
                    <a:p>
                      <a:pPr marL="342900" indent="-342900" algn="just">
                        <a:lnSpc>
                          <a:spcPct val="100000"/>
                        </a:lnSpc>
                        <a:buFont typeface="Arial" panose="020B0604020202020204" pitchFamily="34" charset="0"/>
                        <a:buChar char="•"/>
                      </a:pPr>
                      <a:endParaRPr lang="en-IN"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endParaRPr lang="en-IN"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endParaRPr lang="en-IN"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r>
                        <a:rPr lang="en-IN" sz="2000" b="0" kern="100" dirty="0">
                          <a:effectLst/>
                          <a:latin typeface="Times New Roman" panose="02020603050405020304" pitchFamily="18" charset="0"/>
                          <a:cs typeface="Times New Roman" panose="02020603050405020304" pitchFamily="18" charset="0"/>
                        </a:rPr>
                        <a:t>Technologies like AI and Chatbot have driven businesses to streamline their business process. </a:t>
                      </a:r>
                    </a:p>
                    <a:p>
                      <a:pPr marL="342900" indent="-342900" algn="just">
                        <a:lnSpc>
                          <a:spcPct val="100000"/>
                        </a:lnSpc>
                        <a:buFont typeface="Arial" panose="020B0604020202020204" pitchFamily="34" charset="0"/>
                        <a:buChar char="•"/>
                      </a:pPr>
                      <a:endParaRPr lang="en-IN"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endParaRPr lang="en-IN"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endParaRPr lang="en-IN"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r>
                        <a:rPr lang="en-IN" sz="2000" b="0" kern="100" dirty="0">
                          <a:effectLst/>
                          <a:latin typeface="Times New Roman" panose="02020603050405020304" pitchFamily="18" charset="0"/>
                          <a:cs typeface="Times New Roman" panose="02020603050405020304" pitchFamily="18" charset="0"/>
                        </a:rPr>
                        <a:t>Hence, this has helped to reduce the rate of repetitive mistakes and allowed the employees more space to improve their performance.</a:t>
                      </a:r>
                      <a:endParaRPr lang="en-IN" sz="2000" b="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63348386"/>
                  </a:ext>
                </a:extLst>
              </a:tr>
            </a:tbl>
          </a:graphicData>
        </a:graphic>
      </p:graphicFrame>
      <p:pic>
        <p:nvPicPr>
          <p:cNvPr id="4" name="Picture 3">
            <a:extLst>
              <a:ext uri="{FF2B5EF4-FFF2-40B4-BE49-F238E27FC236}">
                <a16:creationId xmlns:a16="http://schemas.microsoft.com/office/drawing/2014/main" id="{1D68DB26-39B1-6164-26D4-FD7CE9AD87C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32935" y="2008764"/>
            <a:ext cx="4102100" cy="3670300"/>
          </a:xfrm>
          <a:prstGeom prst="rect">
            <a:avLst/>
          </a:prstGeom>
        </p:spPr>
      </p:pic>
      <p:sp>
        <p:nvSpPr>
          <p:cNvPr id="5" name="TextBox 4">
            <a:extLst>
              <a:ext uri="{FF2B5EF4-FFF2-40B4-BE49-F238E27FC236}">
                <a16:creationId xmlns:a16="http://schemas.microsoft.com/office/drawing/2014/main" id="{4821EDB4-6EFB-F4B4-7A5A-1A8F8FD1D114}"/>
              </a:ext>
            </a:extLst>
          </p:cNvPr>
          <p:cNvSpPr txBox="1"/>
          <p:nvPr/>
        </p:nvSpPr>
        <p:spPr>
          <a:xfrm>
            <a:off x="332935" y="5700627"/>
            <a:ext cx="1574411" cy="276999"/>
          </a:xfrm>
          <a:prstGeom prst="rect">
            <a:avLst/>
          </a:prstGeom>
          <a:noFill/>
        </p:spPr>
        <p:txBody>
          <a:bodyPr wrap="square">
            <a:spAutoFit/>
          </a:bodyPr>
          <a:lstStyle/>
          <a:p>
            <a:r>
              <a:rPr lang="en-US" sz="1200" dirty="0">
                <a:effectLst/>
                <a:latin typeface="Times New Roman" panose="02020603050405020304" pitchFamily="18" charset="0"/>
                <a:ea typeface="Calibri" panose="020F0502020204030204" pitchFamily="34" charset="0"/>
              </a:rPr>
              <a:t>(</a:t>
            </a:r>
            <a:r>
              <a:rPr lang="en-US" sz="1200" dirty="0" err="1">
                <a:effectLst/>
                <a:latin typeface="Times New Roman" panose="02020603050405020304" pitchFamily="18" charset="0"/>
                <a:ea typeface="Calibri" panose="020F0502020204030204" pitchFamily="34" charset="0"/>
              </a:rPr>
              <a:t>skift</a:t>
            </a:r>
            <a:r>
              <a:rPr lang="en-US" sz="1200" dirty="0">
                <a:effectLst/>
                <a:latin typeface="Times New Roman" panose="02020603050405020304" pitchFamily="18" charset="0"/>
                <a:ea typeface="Calibri" panose="020F0502020204030204" pitchFamily="34" charset="0"/>
              </a:rPr>
              <a:t>, 2022)</a:t>
            </a:r>
            <a:r>
              <a:rPr lang="en-IN" sz="1200" dirty="0">
                <a:effectLst/>
                <a:latin typeface="Times New Roman" panose="02020603050405020304" pitchFamily="18" charset="0"/>
                <a:ea typeface="Calibri" panose="020F0502020204030204" pitchFamily="34" charset="0"/>
              </a:rPr>
              <a:t>. </a:t>
            </a:r>
            <a:endParaRPr lang="en-GB" sz="1200" dirty="0"/>
          </a:p>
        </p:txBody>
      </p:sp>
    </p:spTree>
    <p:extLst>
      <p:ext uri="{BB962C8B-B14F-4D97-AF65-F5344CB8AC3E}">
        <p14:creationId xmlns:p14="http://schemas.microsoft.com/office/powerpoint/2010/main" val="14534864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D6C1B-E7E0-D62D-09A9-AB44ACFD06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DFA61F-5715-7B56-2AD0-E9A4B1F247DF}"/>
              </a:ext>
            </a:extLst>
          </p:cNvPr>
          <p:cNvSpPr>
            <a:spLocks noGrp="1"/>
          </p:cNvSpPr>
          <p:nvPr>
            <p:ph type="title"/>
          </p:nvPr>
        </p:nvSpPr>
        <p:spPr>
          <a:xfrm>
            <a:off x="247357" y="308855"/>
            <a:ext cx="2369234" cy="704020"/>
          </a:xfrm>
        </p:spPr>
        <p:txBody>
          <a:bodyPr/>
          <a:lstStyle/>
          <a:p>
            <a:r>
              <a:rPr lang="en-GB" b="1" dirty="0" err="1">
                <a:latin typeface="Times New Roman" panose="02020603050405020304" pitchFamily="18" charset="0"/>
                <a:cs typeface="Times New Roman" panose="02020603050405020304" pitchFamily="18" charset="0"/>
              </a:rPr>
              <a:t>Contd</a:t>
            </a:r>
            <a:r>
              <a:rPr lang="en-GB" b="1" dirty="0">
                <a:latin typeface="Times New Roman" panose="02020603050405020304" pitchFamily="18" charset="0"/>
                <a:cs typeface="Times New Roman" panose="02020603050405020304" pitchFamily="18" charset="0"/>
              </a:rPr>
              <a:t>…</a:t>
            </a:r>
          </a:p>
        </p:txBody>
      </p:sp>
      <p:graphicFrame>
        <p:nvGraphicFramePr>
          <p:cNvPr id="3" name="Table 2">
            <a:extLst>
              <a:ext uri="{FF2B5EF4-FFF2-40B4-BE49-F238E27FC236}">
                <a16:creationId xmlns:a16="http://schemas.microsoft.com/office/drawing/2014/main" id="{A64F01C6-C30A-DA01-5906-B1FC4A09197B}"/>
              </a:ext>
            </a:extLst>
          </p:cNvPr>
          <p:cNvGraphicFramePr>
            <a:graphicFrameLocks noGrp="1"/>
          </p:cNvGraphicFramePr>
          <p:nvPr>
            <p:extLst>
              <p:ext uri="{D42A27DB-BD31-4B8C-83A1-F6EECF244321}">
                <p14:modId xmlns:p14="http://schemas.microsoft.com/office/powerpoint/2010/main" val="3238168693"/>
              </p:ext>
            </p:extLst>
          </p:nvPr>
        </p:nvGraphicFramePr>
        <p:xfrm>
          <a:off x="365760" y="1862713"/>
          <a:ext cx="7484013" cy="4267200"/>
        </p:xfrm>
        <a:graphic>
          <a:graphicData uri="http://schemas.openxmlformats.org/drawingml/2006/table">
            <a:tbl>
              <a:tblPr firstRow="1" firstCol="1" bandRow="1">
                <a:tableStyleId>{C4B1156A-380E-4F78-BDF5-A606A8083BF9}</a:tableStyleId>
              </a:tblPr>
              <a:tblGrid>
                <a:gridCol w="1748188">
                  <a:extLst>
                    <a:ext uri="{9D8B030D-6E8A-4147-A177-3AD203B41FA5}">
                      <a16:colId xmlns:a16="http://schemas.microsoft.com/office/drawing/2014/main" val="3606385496"/>
                    </a:ext>
                  </a:extLst>
                </a:gridCol>
                <a:gridCol w="5735825">
                  <a:extLst>
                    <a:ext uri="{9D8B030D-6E8A-4147-A177-3AD203B41FA5}">
                      <a16:colId xmlns:a16="http://schemas.microsoft.com/office/drawing/2014/main" val="3577386723"/>
                    </a:ext>
                  </a:extLst>
                </a:gridCol>
              </a:tblGrid>
              <a:tr h="3711694">
                <a:tc>
                  <a:txBody>
                    <a:bodyPr/>
                    <a:lstStyle/>
                    <a:p>
                      <a:pPr algn="just">
                        <a:lnSpc>
                          <a:spcPct val="100000"/>
                        </a:lnSpc>
                      </a:pPr>
                      <a:r>
                        <a:rPr lang="en-IN" sz="2000" b="1" kern="100" dirty="0">
                          <a:effectLst/>
                          <a:latin typeface="Times New Roman" panose="02020603050405020304" pitchFamily="18" charset="0"/>
                          <a:cs typeface="Times New Roman" panose="02020603050405020304" pitchFamily="18" charset="0"/>
                        </a:rPr>
                        <a:t>Environmental Factor:</a:t>
                      </a:r>
                      <a:endParaRPr lang="en-IN" sz="20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indent="-342900" algn="just">
                        <a:lnSpc>
                          <a:spcPct val="100000"/>
                        </a:lnSpc>
                        <a:buFont typeface="Arial" panose="020B0604020202020204" pitchFamily="34" charset="0"/>
                        <a:buChar char="•"/>
                      </a:pPr>
                      <a:r>
                        <a:rPr lang="en-IN" sz="2000" b="0" kern="100" dirty="0">
                          <a:effectLst/>
                          <a:latin typeface="Times New Roman" panose="02020603050405020304" pitchFamily="18" charset="0"/>
                          <a:cs typeface="Times New Roman" panose="02020603050405020304" pitchFamily="18" charset="0"/>
                        </a:rPr>
                        <a:t>The need for sustainable business development has driven the business towards enhancing their operations in the economy. </a:t>
                      </a:r>
                    </a:p>
                    <a:p>
                      <a:pPr marL="342900" indent="-342900" algn="just">
                        <a:lnSpc>
                          <a:spcPct val="100000"/>
                        </a:lnSpc>
                        <a:buFont typeface="Arial" panose="020B0604020202020204" pitchFamily="34" charset="0"/>
                        <a:buChar char="•"/>
                      </a:pPr>
                      <a:endParaRPr lang="en-IN"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endParaRPr lang="en-IN"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r>
                        <a:rPr lang="en-IN" sz="2000" b="0" kern="100" dirty="0">
                          <a:effectLst/>
                          <a:latin typeface="Times New Roman" panose="02020603050405020304" pitchFamily="18" charset="0"/>
                          <a:cs typeface="Times New Roman" panose="02020603050405020304" pitchFamily="18" charset="0"/>
                        </a:rPr>
                        <a:t>This has driven hospitality businesses to engage with employees who can work effectively with modern-day technologies. </a:t>
                      </a:r>
                    </a:p>
                    <a:p>
                      <a:pPr marL="342900" indent="-342900" algn="just">
                        <a:lnSpc>
                          <a:spcPct val="100000"/>
                        </a:lnSpc>
                        <a:buFont typeface="Arial" panose="020B0604020202020204" pitchFamily="34" charset="0"/>
                        <a:buChar char="•"/>
                      </a:pPr>
                      <a:endParaRPr lang="en-IN"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endParaRPr lang="en-IN"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r>
                        <a:rPr lang="en-IN" sz="2000" b="0" kern="100" dirty="0">
                          <a:effectLst/>
                          <a:latin typeface="Times New Roman" panose="02020603050405020304" pitchFamily="18" charset="0"/>
                          <a:cs typeface="Times New Roman" panose="02020603050405020304" pitchFamily="18" charset="0"/>
                        </a:rPr>
                        <a:t>Further, it has become essential for businesses to work with different employees who are well aligned with the goals and the sustainable vision of the hospitality businesses. </a:t>
                      </a:r>
                      <a:endParaRPr lang="en-IN" sz="2000" b="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27659884"/>
                  </a:ext>
                </a:extLst>
              </a:tr>
            </a:tbl>
          </a:graphicData>
        </a:graphic>
      </p:graphicFrame>
      <p:pic>
        <p:nvPicPr>
          <p:cNvPr id="5" name="Picture 4">
            <a:extLst>
              <a:ext uri="{FF2B5EF4-FFF2-40B4-BE49-F238E27FC236}">
                <a16:creationId xmlns:a16="http://schemas.microsoft.com/office/drawing/2014/main" id="{A8772CD2-A26F-7CD2-2C93-EE22CAD0450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976382" y="2151414"/>
            <a:ext cx="3978422" cy="3405323"/>
          </a:xfrm>
          <a:prstGeom prst="rect">
            <a:avLst/>
          </a:prstGeom>
        </p:spPr>
      </p:pic>
      <p:sp>
        <p:nvSpPr>
          <p:cNvPr id="6" name="TextBox 5">
            <a:extLst>
              <a:ext uri="{FF2B5EF4-FFF2-40B4-BE49-F238E27FC236}">
                <a16:creationId xmlns:a16="http://schemas.microsoft.com/office/drawing/2014/main" id="{83DA45BF-55A3-D52E-4992-BA55269EEF5A}"/>
              </a:ext>
            </a:extLst>
          </p:cNvPr>
          <p:cNvSpPr txBox="1"/>
          <p:nvPr/>
        </p:nvSpPr>
        <p:spPr>
          <a:xfrm>
            <a:off x="10813366" y="5693815"/>
            <a:ext cx="1574411" cy="276999"/>
          </a:xfrm>
          <a:prstGeom prst="rect">
            <a:avLst/>
          </a:prstGeom>
          <a:noFill/>
        </p:spPr>
        <p:txBody>
          <a:bodyPr wrap="square">
            <a:spAutoFit/>
          </a:bodyPr>
          <a:lstStyle/>
          <a:p>
            <a:r>
              <a:rPr lang="en-US" sz="1200" dirty="0">
                <a:effectLst/>
                <a:latin typeface="Times New Roman" panose="02020603050405020304" pitchFamily="18" charset="0"/>
                <a:ea typeface="Calibri" panose="020F0502020204030204" pitchFamily="34" charset="0"/>
              </a:rPr>
              <a:t>(</a:t>
            </a:r>
            <a:r>
              <a:rPr lang="en-US" sz="1200" dirty="0" err="1">
                <a:effectLst/>
                <a:latin typeface="Times New Roman" panose="02020603050405020304" pitchFamily="18" charset="0"/>
                <a:ea typeface="Calibri" panose="020F0502020204030204" pitchFamily="34" charset="0"/>
              </a:rPr>
              <a:t>skift</a:t>
            </a:r>
            <a:r>
              <a:rPr lang="en-US" sz="1200" dirty="0">
                <a:effectLst/>
                <a:latin typeface="Times New Roman" panose="02020603050405020304" pitchFamily="18" charset="0"/>
                <a:ea typeface="Calibri" panose="020F0502020204030204" pitchFamily="34" charset="0"/>
              </a:rPr>
              <a:t>, 2022)</a:t>
            </a:r>
            <a:r>
              <a:rPr lang="en-IN" sz="1200" dirty="0">
                <a:effectLst/>
                <a:latin typeface="Times New Roman" panose="02020603050405020304" pitchFamily="18" charset="0"/>
                <a:ea typeface="Calibri" panose="020F0502020204030204" pitchFamily="34" charset="0"/>
              </a:rPr>
              <a:t>. </a:t>
            </a:r>
            <a:endParaRPr lang="en-GB" sz="1200" dirty="0"/>
          </a:p>
        </p:txBody>
      </p:sp>
    </p:spTree>
    <p:extLst>
      <p:ext uri="{BB962C8B-B14F-4D97-AF65-F5344CB8AC3E}">
        <p14:creationId xmlns:p14="http://schemas.microsoft.com/office/powerpoint/2010/main" val="3549246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C4504A-37E9-767A-E77A-DDE0435D59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73F8ED-690C-ED8A-5ABF-4C8B943A9B18}"/>
              </a:ext>
            </a:extLst>
          </p:cNvPr>
          <p:cNvSpPr>
            <a:spLocks noGrp="1"/>
          </p:cNvSpPr>
          <p:nvPr>
            <p:ph type="title"/>
          </p:nvPr>
        </p:nvSpPr>
        <p:spPr>
          <a:xfrm>
            <a:off x="247357" y="308855"/>
            <a:ext cx="2369234" cy="704020"/>
          </a:xfrm>
        </p:spPr>
        <p:txBody>
          <a:bodyPr/>
          <a:lstStyle/>
          <a:p>
            <a:r>
              <a:rPr lang="en-GB" b="1" dirty="0" err="1">
                <a:latin typeface="Times New Roman" panose="02020603050405020304" pitchFamily="18" charset="0"/>
                <a:cs typeface="Times New Roman" panose="02020603050405020304" pitchFamily="18" charset="0"/>
              </a:rPr>
              <a:t>Contd</a:t>
            </a:r>
            <a:r>
              <a:rPr lang="en-GB" b="1" dirty="0">
                <a:latin typeface="Times New Roman" panose="02020603050405020304" pitchFamily="18" charset="0"/>
                <a:cs typeface="Times New Roman" panose="02020603050405020304" pitchFamily="18" charset="0"/>
              </a:rPr>
              <a:t>…</a:t>
            </a:r>
          </a:p>
        </p:txBody>
      </p:sp>
      <p:graphicFrame>
        <p:nvGraphicFramePr>
          <p:cNvPr id="3" name="Table 2">
            <a:extLst>
              <a:ext uri="{FF2B5EF4-FFF2-40B4-BE49-F238E27FC236}">
                <a16:creationId xmlns:a16="http://schemas.microsoft.com/office/drawing/2014/main" id="{339B257B-88A5-9971-B8CB-C4C383E0DBB4}"/>
              </a:ext>
            </a:extLst>
          </p:cNvPr>
          <p:cNvGraphicFramePr>
            <a:graphicFrameLocks noGrp="1"/>
          </p:cNvGraphicFramePr>
          <p:nvPr>
            <p:extLst>
              <p:ext uri="{D42A27DB-BD31-4B8C-83A1-F6EECF244321}">
                <p14:modId xmlns:p14="http://schemas.microsoft.com/office/powerpoint/2010/main" val="2777651193"/>
              </p:ext>
            </p:extLst>
          </p:nvPr>
        </p:nvGraphicFramePr>
        <p:xfrm>
          <a:off x="5022167" y="1623564"/>
          <a:ext cx="6879099" cy="4572000"/>
        </p:xfrm>
        <a:graphic>
          <a:graphicData uri="http://schemas.openxmlformats.org/drawingml/2006/table">
            <a:tbl>
              <a:tblPr firstRow="1" firstCol="1" bandRow="1">
                <a:tableStyleId>{16D9F66E-5EB9-4882-86FB-DCBF35E3C3E4}</a:tableStyleId>
              </a:tblPr>
              <a:tblGrid>
                <a:gridCol w="1240936">
                  <a:extLst>
                    <a:ext uri="{9D8B030D-6E8A-4147-A177-3AD203B41FA5}">
                      <a16:colId xmlns:a16="http://schemas.microsoft.com/office/drawing/2014/main" val="4081235331"/>
                    </a:ext>
                  </a:extLst>
                </a:gridCol>
                <a:gridCol w="5638163">
                  <a:extLst>
                    <a:ext uri="{9D8B030D-6E8A-4147-A177-3AD203B41FA5}">
                      <a16:colId xmlns:a16="http://schemas.microsoft.com/office/drawing/2014/main" val="534046751"/>
                    </a:ext>
                  </a:extLst>
                </a:gridCol>
              </a:tblGrid>
              <a:tr h="4158258">
                <a:tc>
                  <a:txBody>
                    <a:bodyPr/>
                    <a:lstStyle/>
                    <a:p>
                      <a:pPr algn="just">
                        <a:lnSpc>
                          <a:spcPct val="100000"/>
                        </a:lnSpc>
                      </a:pPr>
                      <a:r>
                        <a:rPr lang="en-IN" sz="2000" b="1" kern="100" dirty="0">
                          <a:effectLst/>
                          <a:latin typeface="Times New Roman" panose="02020603050405020304" pitchFamily="18" charset="0"/>
                          <a:cs typeface="Times New Roman" panose="02020603050405020304" pitchFamily="18" charset="0"/>
                        </a:rPr>
                        <a:t>Legal Factor:</a:t>
                      </a:r>
                      <a:endParaRPr lang="en-IN" sz="20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indent="-342900" algn="just">
                        <a:lnSpc>
                          <a:spcPct val="100000"/>
                        </a:lnSpc>
                        <a:buFont typeface="Arial" panose="020B0604020202020204" pitchFamily="34" charset="0"/>
                        <a:buChar char="•"/>
                      </a:pPr>
                      <a:r>
                        <a:rPr lang="en-IN" sz="2000" b="0" kern="100" dirty="0">
                          <a:effectLst/>
                          <a:latin typeface="Times New Roman" panose="02020603050405020304" pitchFamily="18" charset="0"/>
                          <a:cs typeface="Times New Roman" panose="02020603050405020304" pitchFamily="18" charset="0"/>
                        </a:rPr>
                        <a:t>The </a:t>
                      </a:r>
                      <a:r>
                        <a:rPr lang="en-GB" sz="2000" b="0" kern="100" dirty="0">
                          <a:effectLst/>
                          <a:latin typeface="Times New Roman" panose="02020603050405020304" pitchFamily="18" charset="0"/>
                          <a:cs typeface="Times New Roman" panose="02020603050405020304" pitchFamily="18" charset="0"/>
                        </a:rPr>
                        <a:t>Equality Act 2010 has been strictly applied in the hospitality businesses in the UK. </a:t>
                      </a:r>
                    </a:p>
                    <a:p>
                      <a:pPr marL="342900" indent="-342900" algn="just">
                        <a:lnSpc>
                          <a:spcPct val="100000"/>
                        </a:lnSpc>
                        <a:buFont typeface="Arial" panose="020B0604020202020204" pitchFamily="34" charset="0"/>
                        <a:buChar char="•"/>
                      </a:pPr>
                      <a:endParaRPr lang="en-GB"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endParaRPr lang="en-GB"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r>
                        <a:rPr lang="en-GB" sz="2000" b="0" kern="100" dirty="0">
                          <a:effectLst/>
                          <a:latin typeface="Times New Roman" panose="02020603050405020304" pitchFamily="18" charset="0"/>
                          <a:cs typeface="Times New Roman" panose="02020603050405020304" pitchFamily="18" charset="0"/>
                        </a:rPr>
                        <a:t>Hence, it has influenced the businesses towards engaging with the diverse hiring processes in their business operations. </a:t>
                      </a:r>
                    </a:p>
                    <a:p>
                      <a:pPr marL="342900" indent="-342900" algn="just">
                        <a:lnSpc>
                          <a:spcPct val="100000"/>
                        </a:lnSpc>
                        <a:buFont typeface="Arial" panose="020B0604020202020204" pitchFamily="34" charset="0"/>
                        <a:buChar char="•"/>
                      </a:pPr>
                      <a:endParaRPr lang="en-GB"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endParaRPr lang="en-GB"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r>
                        <a:rPr lang="en-GB" sz="2000" b="0" kern="100" dirty="0">
                          <a:effectLst/>
                          <a:latin typeface="Times New Roman" panose="02020603050405020304" pitchFamily="18" charset="0"/>
                          <a:cs typeface="Times New Roman" panose="02020603050405020304" pitchFamily="18" charset="0"/>
                        </a:rPr>
                        <a:t>The Hilton Hotel has been largely driven towards supporting a diverse hiring process. </a:t>
                      </a:r>
                    </a:p>
                    <a:p>
                      <a:pPr marL="342900" indent="-342900" algn="just">
                        <a:lnSpc>
                          <a:spcPct val="100000"/>
                        </a:lnSpc>
                        <a:buFont typeface="Arial" panose="020B0604020202020204" pitchFamily="34" charset="0"/>
                        <a:buChar char="•"/>
                      </a:pPr>
                      <a:endParaRPr lang="en-GB"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endParaRPr lang="en-GB" sz="2000" b="0" kern="100" dirty="0">
                        <a:effectLst/>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r>
                        <a:rPr lang="en-GB" sz="2000" b="0" kern="100" dirty="0">
                          <a:effectLst/>
                          <a:latin typeface="Times New Roman" panose="02020603050405020304" pitchFamily="18" charset="0"/>
                          <a:cs typeface="Times New Roman" panose="02020603050405020304" pitchFamily="18" charset="0"/>
                        </a:rPr>
                        <a:t>This has allowed them to enhance their work culture in the organisation </a:t>
                      </a:r>
                      <a:r>
                        <a:rPr lang="en-US" sz="2000" b="0" kern="100" dirty="0">
                          <a:effectLst/>
                          <a:latin typeface="Times New Roman" panose="02020603050405020304" pitchFamily="18" charset="0"/>
                          <a:cs typeface="Times New Roman" panose="02020603050405020304" pitchFamily="18" charset="0"/>
                        </a:rPr>
                        <a:t>(</a:t>
                      </a:r>
                      <a:r>
                        <a:rPr lang="en-US" sz="2000" b="0" kern="100" dirty="0" err="1">
                          <a:effectLst/>
                          <a:latin typeface="Times New Roman" panose="02020603050405020304" pitchFamily="18" charset="0"/>
                          <a:cs typeface="Times New Roman" panose="02020603050405020304" pitchFamily="18" charset="0"/>
                        </a:rPr>
                        <a:t>ihg</a:t>
                      </a:r>
                      <a:r>
                        <a:rPr lang="en-US" sz="2000" b="0" kern="100" dirty="0">
                          <a:effectLst/>
                          <a:latin typeface="Times New Roman" panose="02020603050405020304" pitchFamily="18" charset="0"/>
                          <a:cs typeface="Times New Roman" panose="02020603050405020304" pitchFamily="18" charset="0"/>
                        </a:rPr>
                        <a:t>, 2025)</a:t>
                      </a:r>
                      <a:r>
                        <a:rPr lang="en-GB" sz="2000" b="0" kern="100" dirty="0">
                          <a:effectLst/>
                          <a:latin typeface="Times New Roman" panose="02020603050405020304" pitchFamily="18" charset="0"/>
                          <a:cs typeface="Times New Roman" panose="02020603050405020304" pitchFamily="18" charset="0"/>
                        </a:rPr>
                        <a:t>.</a:t>
                      </a:r>
                      <a:endParaRPr lang="en-IN" sz="2000" b="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7902216"/>
                  </a:ext>
                </a:extLst>
              </a:tr>
            </a:tbl>
          </a:graphicData>
        </a:graphic>
      </p:graphicFrame>
      <p:pic>
        <p:nvPicPr>
          <p:cNvPr id="4" name="Picture 3">
            <a:extLst>
              <a:ext uri="{FF2B5EF4-FFF2-40B4-BE49-F238E27FC236}">
                <a16:creationId xmlns:a16="http://schemas.microsoft.com/office/drawing/2014/main" id="{5FF2493E-1AEE-E508-F3B6-88994CBD4F8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83321" y="1911057"/>
            <a:ext cx="3822700" cy="3683000"/>
          </a:xfrm>
          <a:prstGeom prst="rect">
            <a:avLst/>
          </a:prstGeom>
        </p:spPr>
      </p:pic>
      <p:sp>
        <p:nvSpPr>
          <p:cNvPr id="8" name="TextBox 7">
            <a:extLst>
              <a:ext uri="{FF2B5EF4-FFF2-40B4-BE49-F238E27FC236}">
                <a16:creationId xmlns:a16="http://schemas.microsoft.com/office/drawing/2014/main" id="{8C3E5F11-D3C8-9665-37FA-60B0D0891A1F}"/>
              </a:ext>
            </a:extLst>
          </p:cNvPr>
          <p:cNvSpPr txBox="1"/>
          <p:nvPr/>
        </p:nvSpPr>
        <p:spPr>
          <a:xfrm>
            <a:off x="583321" y="5737832"/>
            <a:ext cx="1072662" cy="261610"/>
          </a:xfrm>
          <a:prstGeom prst="rect">
            <a:avLst/>
          </a:prstGeom>
          <a:noFill/>
        </p:spPr>
        <p:txBody>
          <a:bodyPr wrap="square">
            <a:spAutoFit/>
          </a:bodyPr>
          <a:lstStyle/>
          <a:p>
            <a:r>
              <a:rPr lang="en-US" sz="1100" b="0" kern="100" dirty="0">
                <a:effectLst/>
                <a:latin typeface="Times New Roman" panose="02020603050405020304" pitchFamily="18" charset="0"/>
                <a:cs typeface="Times New Roman" panose="02020603050405020304" pitchFamily="18" charset="0"/>
              </a:rPr>
              <a:t>(</a:t>
            </a:r>
            <a:r>
              <a:rPr lang="en-US" sz="1100" b="0" kern="100" dirty="0" err="1">
                <a:effectLst/>
                <a:latin typeface="Times New Roman" panose="02020603050405020304" pitchFamily="18" charset="0"/>
                <a:cs typeface="Times New Roman" panose="02020603050405020304" pitchFamily="18" charset="0"/>
              </a:rPr>
              <a:t>ihg</a:t>
            </a:r>
            <a:r>
              <a:rPr lang="en-US" sz="1100" b="0" kern="100" dirty="0">
                <a:effectLst/>
                <a:latin typeface="Times New Roman" panose="02020603050405020304" pitchFamily="18" charset="0"/>
                <a:cs typeface="Times New Roman" panose="02020603050405020304" pitchFamily="18" charset="0"/>
              </a:rPr>
              <a:t>, 2025)</a:t>
            </a:r>
            <a:r>
              <a:rPr lang="en-GB" sz="1100" b="0" kern="100" dirty="0">
                <a:effectLst/>
                <a:latin typeface="Times New Roman" panose="02020603050405020304" pitchFamily="18" charset="0"/>
                <a:cs typeface="Times New Roman" panose="02020603050405020304" pitchFamily="18" charset="0"/>
              </a:rPr>
              <a:t>.</a:t>
            </a:r>
            <a:endParaRPr lang="en-GB" sz="1100" dirty="0"/>
          </a:p>
        </p:txBody>
      </p:sp>
    </p:spTree>
    <p:extLst>
      <p:ext uri="{BB962C8B-B14F-4D97-AF65-F5344CB8AC3E}">
        <p14:creationId xmlns:p14="http://schemas.microsoft.com/office/powerpoint/2010/main" val="27612527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B2FB33-68F7-032D-E38B-0F2652EAFFF5}"/>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E28B7AD7-26CA-B682-716C-96CA8E8BFBCD}"/>
              </a:ext>
            </a:extLst>
          </p:cNvPr>
          <p:cNvSpPr txBox="1">
            <a:spLocks/>
          </p:cNvSpPr>
          <p:nvPr/>
        </p:nvSpPr>
        <p:spPr>
          <a:xfrm>
            <a:off x="247357" y="308855"/>
            <a:ext cx="2369234" cy="70402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latin typeface="Times New Roman" panose="02020603050405020304" pitchFamily="18" charset="0"/>
                <a:cs typeface="Times New Roman" panose="02020603050405020304" pitchFamily="18" charset="0"/>
              </a:rPr>
              <a:t>Contd…</a:t>
            </a:r>
            <a:endParaRPr lang="en-GB"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BD9E31C4-D1DA-31AF-6883-2AAFC1A9E575}"/>
              </a:ext>
            </a:extLst>
          </p:cNvPr>
          <p:cNvSpPr txBox="1"/>
          <p:nvPr/>
        </p:nvSpPr>
        <p:spPr>
          <a:xfrm>
            <a:off x="446647" y="1549013"/>
            <a:ext cx="7346853" cy="4678204"/>
          </a:xfrm>
          <a:prstGeom prst="rect">
            <a:avLst/>
          </a:prstGeom>
          <a:noFill/>
        </p:spPr>
        <p:txBody>
          <a:bodyPr wrap="square">
            <a:spAutoFit/>
          </a:bodyPr>
          <a:lstStyle/>
          <a:p>
            <a:pPr algn="just"/>
            <a:r>
              <a:rPr lang="en-IN" sz="2000" b="1" kern="100" dirty="0">
                <a:solidFill>
                  <a:srgbClr val="000000"/>
                </a:solidFill>
                <a:effectLst/>
                <a:latin typeface="Times New Roman" panose="02020603050405020304" pitchFamily="18" charset="0"/>
                <a:cs typeface="Arial" panose="020B0604020202020204" pitchFamily="34" charset="0"/>
              </a:rPr>
              <a:t>Theoretical Approaches</a:t>
            </a:r>
            <a:endParaRPr lang="en-IN" sz="2000" b="1" kern="100" dirty="0">
              <a:effectLst/>
              <a:latin typeface="Times New Roman" panose="02020603050405020304" pitchFamily="18" charset="0"/>
              <a:cs typeface="Arial" panose="020B0604020202020204" pitchFamily="34" charset="0"/>
            </a:endParaRPr>
          </a:p>
          <a:p>
            <a:pPr algn="just"/>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lgn="jus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Human Capital theory suggests that the organisation is able to attain a competitive position in the market when they are able to generate value from the resource they have. </a:t>
            </a:r>
          </a:p>
          <a:p>
            <a:pPr marL="342900" indent="-342900" algn="just">
              <a:buFont typeface="Arial" panose="020B0604020202020204" pitchFamily="34" charset="0"/>
              <a:buChar char="•"/>
            </a:pP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gn="jus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employees in the organisation are of the greatest value to the hospitality industry. </a:t>
            </a:r>
          </a:p>
          <a:p>
            <a:pPr marL="342900" indent="-342900" algn="just">
              <a:buFont typeface="Arial" panose="020B0604020202020204" pitchFamily="34" charset="0"/>
              <a:buChar char="•"/>
            </a:pP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gn="jus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Hence, it is essential that the organisation is able to generate value and contribute towards enhancing the employee’s experience. </a:t>
            </a:r>
          </a:p>
          <a:p>
            <a:pPr marL="342900" indent="-342900" algn="just">
              <a:buFont typeface="Arial" panose="020B0604020202020204" pitchFamily="34" charset="0"/>
              <a:buChar char="•"/>
            </a:pP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gn="jus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This will allow the businesses to make sure that they are able to understand the employee pain points and introduce effective strategies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forbes</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2024)</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a:t>
            </a:r>
            <a:r>
              <a:rPr lang="en-IN" sz="2000" dirty="0">
                <a:effectLst/>
                <a:latin typeface="Times New Roman" panose="02020603050405020304" pitchFamily="18" charset="0"/>
                <a:cs typeface="Times New Roman" panose="02020603050405020304" pitchFamily="18" charset="0"/>
              </a:rPr>
              <a:t> </a:t>
            </a:r>
            <a:endParaRPr lang="en-GB" sz="2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84372146-2348-FE9D-F89A-C8BAE388CE3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131126" y="2185777"/>
            <a:ext cx="3742005" cy="3616433"/>
          </a:xfrm>
          <a:prstGeom prst="rect">
            <a:avLst/>
          </a:prstGeom>
        </p:spPr>
      </p:pic>
      <p:sp>
        <p:nvSpPr>
          <p:cNvPr id="8" name="TextBox 7">
            <a:extLst>
              <a:ext uri="{FF2B5EF4-FFF2-40B4-BE49-F238E27FC236}">
                <a16:creationId xmlns:a16="http://schemas.microsoft.com/office/drawing/2014/main" id="{C038E2C3-5B0B-3AED-B2AA-8D54967EF1C8}"/>
              </a:ext>
            </a:extLst>
          </p:cNvPr>
          <p:cNvSpPr txBox="1"/>
          <p:nvPr/>
        </p:nvSpPr>
        <p:spPr>
          <a:xfrm>
            <a:off x="9827461" y="5919440"/>
            <a:ext cx="1917892" cy="307777"/>
          </a:xfrm>
          <a:prstGeom prst="rect">
            <a:avLst/>
          </a:prstGeom>
          <a:noFill/>
        </p:spPr>
        <p:txBody>
          <a:bodyPr wrap="square">
            <a:spAutoFit/>
          </a:bodyPr>
          <a:lstStyle/>
          <a:p>
            <a:r>
              <a:rPr lang="en-US" sz="14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400" dirty="0" err="1">
                <a:effectLst/>
                <a:latin typeface="Times New Roman" panose="02020603050405020304" pitchFamily="18" charset="0"/>
                <a:ea typeface="Calibri" panose="020F0502020204030204" pitchFamily="34" charset="0"/>
                <a:cs typeface="Times New Roman" panose="02020603050405020304" pitchFamily="18" charset="0"/>
              </a:rPr>
              <a:t>forbes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2024)</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t>
            </a:r>
            <a:r>
              <a:rPr lang="en-IN" sz="1400" dirty="0">
                <a:effectLst/>
                <a:latin typeface="Times New Roman" panose="02020603050405020304" pitchFamily="18" charset="0"/>
                <a:cs typeface="Times New Roman" panose="02020603050405020304" pitchFamily="18" charset="0"/>
              </a:rPr>
              <a:t> </a:t>
            </a:r>
            <a:endParaRPr lang="en-GB" sz="1400" dirty="0"/>
          </a:p>
        </p:txBody>
      </p:sp>
    </p:spTree>
    <p:extLst>
      <p:ext uri="{BB962C8B-B14F-4D97-AF65-F5344CB8AC3E}">
        <p14:creationId xmlns:p14="http://schemas.microsoft.com/office/powerpoint/2010/main" val="34108411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0361DA-DD46-0768-435A-26E89499C6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387E31-C9D1-1E62-F755-7942321B5155}"/>
              </a:ext>
            </a:extLst>
          </p:cNvPr>
          <p:cNvSpPr>
            <a:spLocks noGrp="1"/>
          </p:cNvSpPr>
          <p:nvPr>
            <p:ph type="title"/>
          </p:nvPr>
        </p:nvSpPr>
        <p:spPr/>
        <p:txBody>
          <a:bodyPr>
            <a:normAutofit/>
          </a:bodyPr>
          <a:lstStyle/>
          <a:p>
            <a:pPr algn="ctr"/>
            <a:r>
              <a:rPr lang="en-IN" b="1" kern="100" dirty="0">
                <a:effectLst/>
                <a:latin typeface="Times New Roman" panose="02020603050405020304" pitchFamily="18" charset="0"/>
                <a:ea typeface="Times New Roman" panose="02020603050405020304" pitchFamily="18" charset="0"/>
                <a:cs typeface="Times New Roman" panose="02020603050405020304" pitchFamily="18" charset="0"/>
              </a:rPr>
              <a:t>Conclusion </a:t>
            </a:r>
            <a:endParaRPr lang="en-GB" dirty="0"/>
          </a:p>
        </p:txBody>
      </p:sp>
      <p:sp>
        <p:nvSpPr>
          <p:cNvPr id="4" name="TextBox 3">
            <a:extLst>
              <a:ext uri="{FF2B5EF4-FFF2-40B4-BE49-F238E27FC236}">
                <a16:creationId xmlns:a16="http://schemas.microsoft.com/office/drawing/2014/main" id="{67624077-93D1-8FEA-F285-ED1B1771439D}"/>
              </a:ext>
            </a:extLst>
          </p:cNvPr>
          <p:cNvSpPr txBox="1"/>
          <p:nvPr/>
        </p:nvSpPr>
        <p:spPr>
          <a:xfrm>
            <a:off x="4470008" y="2346517"/>
            <a:ext cx="7149905" cy="3785652"/>
          </a:xfrm>
          <a:prstGeom prst="rect">
            <a:avLst/>
          </a:prstGeom>
          <a:noFill/>
        </p:spPr>
        <p:txBody>
          <a:bodyPr wrap="square">
            <a:spAutoFit/>
          </a:bodyPr>
          <a:lstStyle/>
          <a:p>
            <a:pPr marL="342900" indent="-342900" algn="just">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The presentation has provided a vivid idea on the understanding of the different ways in which the performance of the hospitality industry businesses ha s been influenced. </a:t>
            </a:r>
          </a:p>
          <a:p>
            <a:pPr marL="342900" indent="-342900" algn="just">
              <a:buFont typeface="Arial" panose="020B0604020202020204" pitchFamily="34" charset="0"/>
              <a:buChar char="•"/>
            </a:pPr>
            <a:endParaRPr lang="en-IN" sz="2000" dirty="0">
              <a:latin typeface="Times New Roman" panose="02020603050405020304" pitchFamily="18" charset="0"/>
              <a:ea typeface="Calibri" panose="020F0502020204030204" pitchFamily="34" charset="0"/>
            </a:endParaRPr>
          </a:p>
          <a:p>
            <a:pPr marL="342900" indent="-342900" algn="just">
              <a:buFont typeface="Arial" panose="020B0604020202020204" pitchFamily="34" charset="0"/>
              <a:buChar char="•"/>
            </a:pPr>
            <a:endParaRPr lang="en-IN" sz="2000" dirty="0">
              <a:effectLst/>
              <a:latin typeface="Times New Roman" panose="02020603050405020304" pitchFamily="18" charset="0"/>
              <a:ea typeface="Calibri" panose="020F0502020204030204" pitchFamily="34" charset="0"/>
            </a:endParaRPr>
          </a:p>
          <a:p>
            <a:pPr marL="342900" indent="-342900" algn="just">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These have allowed to look into the business operations of real - life organisations. </a:t>
            </a:r>
          </a:p>
          <a:p>
            <a:pPr marL="342900" indent="-342900" algn="just">
              <a:buFont typeface="Arial" panose="020B0604020202020204" pitchFamily="34" charset="0"/>
              <a:buChar char="•"/>
            </a:pPr>
            <a:endParaRPr lang="en-IN" sz="2000" dirty="0">
              <a:latin typeface="Times New Roman" panose="02020603050405020304" pitchFamily="18" charset="0"/>
              <a:ea typeface="Calibri" panose="020F0502020204030204" pitchFamily="34" charset="0"/>
            </a:endParaRPr>
          </a:p>
          <a:p>
            <a:pPr marL="342900" indent="-342900" algn="just">
              <a:buFont typeface="Arial" panose="020B0604020202020204" pitchFamily="34" charset="0"/>
              <a:buChar char="•"/>
            </a:pPr>
            <a:endParaRPr lang="en-IN" sz="2000" dirty="0">
              <a:effectLst/>
              <a:latin typeface="Times New Roman" panose="02020603050405020304" pitchFamily="18" charset="0"/>
              <a:ea typeface="Calibri" panose="020F0502020204030204" pitchFamily="34" charset="0"/>
            </a:endParaRPr>
          </a:p>
          <a:p>
            <a:pPr marL="342900" indent="-342900" algn="just">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These organisations have assisted in looking into the different ways in which the management has been faced with different business situations in the economy. </a:t>
            </a:r>
            <a:endParaRPr lang="en-GB" sz="2000" dirty="0"/>
          </a:p>
        </p:txBody>
      </p:sp>
      <p:pic>
        <p:nvPicPr>
          <p:cNvPr id="5" name="Picture 4">
            <a:extLst>
              <a:ext uri="{FF2B5EF4-FFF2-40B4-BE49-F238E27FC236}">
                <a16:creationId xmlns:a16="http://schemas.microsoft.com/office/drawing/2014/main" id="{034FA8F0-4D72-08AA-050A-C5110C42B1E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72087" y="2346517"/>
            <a:ext cx="3654963" cy="3785652"/>
          </a:xfrm>
          <a:prstGeom prst="rect">
            <a:avLst/>
          </a:prstGeom>
        </p:spPr>
      </p:pic>
    </p:spTree>
    <p:extLst>
      <p:ext uri="{BB962C8B-B14F-4D97-AF65-F5344CB8AC3E}">
        <p14:creationId xmlns:p14="http://schemas.microsoft.com/office/powerpoint/2010/main" val="12217287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B0EC0C-12C5-1552-625E-9C6A79485A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4054C6-5CF0-9CCE-DF2B-B2AF4E84968A}"/>
              </a:ext>
            </a:extLst>
          </p:cNvPr>
          <p:cNvSpPr>
            <a:spLocks noGrp="1"/>
          </p:cNvSpPr>
          <p:nvPr>
            <p:ph type="title"/>
          </p:nvPr>
        </p:nvSpPr>
        <p:spPr/>
        <p:txBody>
          <a:bodyPr>
            <a:normAutofit/>
          </a:bodyPr>
          <a:lstStyle/>
          <a:p>
            <a:pPr algn="ctr"/>
            <a:r>
              <a:rPr lang="en-IN" b="1" kern="100" dirty="0">
                <a:effectLst/>
                <a:latin typeface="Times New Roman" panose="02020603050405020304" pitchFamily="18" charset="0"/>
                <a:ea typeface="Times New Roman" panose="02020603050405020304" pitchFamily="18" charset="0"/>
                <a:cs typeface="Times New Roman" panose="02020603050405020304" pitchFamily="18" charset="0"/>
              </a:rPr>
              <a:t>Recommendations </a:t>
            </a:r>
            <a:endParaRPr lang="en-GB" dirty="0"/>
          </a:p>
        </p:txBody>
      </p:sp>
      <p:sp>
        <p:nvSpPr>
          <p:cNvPr id="4" name="Rectangle 2">
            <a:extLst>
              <a:ext uri="{FF2B5EF4-FFF2-40B4-BE49-F238E27FC236}">
                <a16:creationId xmlns:a16="http://schemas.microsoft.com/office/drawing/2014/main" id="{2A267E98-87F0-EC84-C71D-86F548F4AD83}"/>
              </a:ext>
            </a:extLst>
          </p:cNvPr>
          <p:cNvSpPr>
            <a:spLocks noChangeArrowheads="1"/>
          </p:cNvSpPr>
          <p:nvPr/>
        </p:nvSpPr>
        <p:spPr bwMode="auto">
          <a:xfrm>
            <a:off x="422030" y="1783894"/>
            <a:ext cx="7498080"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rPr>
              <a:t>To provide a more authentic and novel experience to the consumers, the hospitality industry should work more with the local communities (</a:t>
            </a:r>
            <a:r>
              <a:rPr kumimoji="0" lang="en-US" altLang="en-US" sz="20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rPr>
              <a:t>forbes</a:t>
            </a:r>
            <a: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rPr>
              <a:t>, 2024). </a:t>
            </a: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000" dirty="0">
              <a:latin typeface="Times New Roman" panose="02020603050405020304" pitchFamily="18" charset="0"/>
              <a:ea typeface="Calibri" panose="020F0502020204030204" pitchFamily="34"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rPr>
              <a:t>This will allow the customer to enjoy the local culture. </a:t>
            </a: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000" dirty="0">
              <a:latin typeface="Times New Roman" panose="02020603050405020304" pitchFamily="18" charset="0"/>
              <a:ea typeface="Calibri" panose="020F0502020204030204" pitchFamily="34"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rPr>
              <a:t>Further, with the local expansion of the business services, the businesses will also be able to expand their areas of operations. </a:t>
            </a: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000" dirty="0">
              <a:latin typeface="Times New Roman" panose="02020603050405020304" pitchFamily="18" charset="0"/>
              <a:ea typeface="Calibri" panose="020F0502020204030204" pitchFamily="34"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rPr>
              <a:t>These will further guide the business towards making sure that they can enhance their sales in the market. </a:t>
            </a: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000" dirty="0">
              <a:latin typeface="Times New Roman" panose="02020603050405020304" pitchFamily="18" charset="0"/>
              <a:ea typeface="Calibri" panose="020F0502020204030204" pitchFamily="34"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rPr>
              <a:t>In addition to these, businesses can also engage with increasing their technological investment to automatise repetitive tasks (</a:t>
            </a:r>
            <a:r>
              <a:rPr kumimoji="0" lang="en-US" altLang="en-US" sz="20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rPr>
              <a:t>forbes</a:t>
            </a:r>
            <a:r>
              <a:rPr kumimoji="0" lang="en-US"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rPr>
              <a:t>, 2023). </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pic>
        <p:nvPicPr>
          <p:cNvPr id="5" name="Picture 4">
            <a:extLst>
              <a:ext uri="{FF2B5EF4-FFF2-40B4-BE49-F238E27FC236}">
                <a16:creationId xmlns:a16="http://schemas.microsoft.com/office/drawing/2014/main" id="{87F30D38-D3CD-CB56-A790-8FD68BBE3E4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102021" y="2046053"/>
            <a:ext cx="3883651" cy="3918647"/>
          </a:xfrm>
          <a:prstGeom prst="rect">
            <a:avLst/>
          </a:prstGeom>
        </p:spPr>
      </p:pic>
      <p:sp>
        <p:nvSpPr>
          <p:cNvPr id="7" name="TextBox 6">
            <a:extLst>
              <a:ext uri="{FF2B5EF4-FFF2-40B4-BE49-F238E27FC236}">
                <a16:creationId xmlns:a16="http://schemas.microsoft.com/office/drawing/2014/main" id="{86FE72ED-03A6-7E71-BF2F-D4FA7B0A882F}"/>
              </a:ext>
            </a:extLst>
          </p:cNvPr>
          <p:cNvSpPr txBox="1"/>
          <p:nvPr/>
        </p:nvSpPr>
        <p:spPr>
          <a:xfrm>
            <a:off x="10823917" y="6058455"/>
            <a:ext cx="1368083" cy="261610"/>
          </a:xfrm>
          <a:prstGeom prst="rect">
            <a:avLst/>
          </a:prstGeom>
          <a:noFill/>
        </p:spPr>
        <p:txBody>
          <a:bodyPr wrap="square">
            <a:spAutoFit/>
          </a:bodyPr>
          <a:lstStyle/>
          <a:p>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rPr>
              <a:t>(</a:t>
            </a:r>
            <a:r>
              <a:rPr kumimoji="0" lang="en-US"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rPr>
              <a:t>forbes</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rPr>
              <a:t>, 2023). </a:t>
            </a:r>
            <a:endParaRPr lang="en-GB" sz="1100" dirty="0"/>
          </a:p>
        </p:txBody>
      </p:sp>
    </p:spTree>
    <p:extLst>
      <p:ext uri="{BB962C8B-B14F-4D97-AF65-F5344CB8AC3E}">
        <p14:creationId xmlns:p14="http://schemas.microsoft.com/office/powerpoint/2010/main" val="2942930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AEF51-EA31-68AE-7509-9CC1F9BA1767}"/>
              </a:ext>
            </a:extLst>
          </p:cNvPr>
          <p:cNvSpPr>
            <a:spLocks noGrp="1"/>
          </p:cNvSpPr>
          <p:nvPr>
            <p:ph type="title"/>
          </p:nvPr>
        </p:nvSpPr>
        <p:spPr>
          <a:xfrm>
            <a:off x="838200" y="365126"/>
            <a:ext cx="10515600" cy="788426"/>
          </a:xfrm>
        </p:spPr>
        <p:txBody>
          <a:bodyPr/>
          <a:lstStyle/>
          <a:p>
            <a:r>
              <a:rPr lang="en-GB" dirty="0"/>
              <a:t>References</a:t>
            </a:r>
          </a:p>
        </p:txBody>
      </p:sp>
      <p:sp>
        <p:nvSpPr>
          <p:cNvPr id="3" name="Content Placeholder 2">
            <a:extLst>
              <a:ext uri="{FF2B5EF4-FFF2-40B4-BE49-F238E27FC236}">
                <a16:creationId xmlns:a16="http://schemas.microsoft.com/office/drawing/2014/main" id="{DC9FCAAB-6346-7304-EDFE-1412F0D49C4A}"/>
              </a:ext>
            </a:extLst>
          </p:cNvPr>
          <p:cNvSpPr>
            <a:spLocks noGrp="1"/>
          </p:cNvSpPr>
          <p:nvPr>
            <p:ph idx="1"/>
          </p:nvPr>
        </p:nvSpPr>
        <p:spPr>
          <a:xfrm>
            <a:off x="838200" y="1153552"/>
            <a:ext cx="10515600" cy="5528602"/>
          </a:xfrm>
        </p:spPr>
        <p:txBody>
          <a:bodyPr>
            <a:normAutofit fontScale="92500"/>
          </a:bodyPr>
          <a:lstStyle/>
          <a:p>
            <a:pPr algn="just">
              <a:lnSpc>
                <a:spcPct val="120000"/>
              </a:lnSpc>
            </a:pPr>
            <a:r>
              <a:rPr lang="en-GB" sz="1200" kern="100" dirty="0" err="1">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Calinaud</a:t>
            </a:r>
            <a:r>
              <a:rPr lang="en-GB" sz="12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V., </a:t>
            </a:r>
            <a:r>
              <a:rPr lang="en-GB" sz="1200" kern="100" dirty="0" err="1">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Kokkranikal</a:t>
            </a:r>
            <a:r>
              <a:rPr lang="en-GB" sz="12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J. and </a:t>
            </a:r>
            <a:r>
              <a:rPr lang="en-GB" sz="1200" kern="100" dirty="0" err="1">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Gebbels</a:t>
            </a:r>
            <a:r>
              <a:rPr lang="en-GB" sz="12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M., (2021). Career advancement for women in the British hospitality industry: The enabling factors. </a:t>
            </a:r>
            <a:r>
              <a:rPr lang="en-GB" sz="1200" i="1"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Work, Employment and Society</a:t>
            </a:r>
            <a:r>
              <a:rPr lang="en-GB" sz="12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35(4), pp.677-695.</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pPr>
            <a:r>
              <a:rPr lang="en-GB" sz="12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Cooper, C. and Hall, M. (2019). </a:t>
            </a:r>
            <a:r>
              <a:rPr lang="en-GB" sz="1200" i="1"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Contemporary Tourism: An International Approach</a:t>
            </a:r>
            <a:r>
              <a:rPr lang="en-GB" sz="12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4th </a:t>
            </a:r>
            <a:r>
              <a:rPr lang="en-GB" sz="1200" kern="100" dirty="0" err="1">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Edn</a:t>
            </a:r>
            <a:r>
              <a:rPr lang="en-GB" sz="12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Goodfellows, Oxford.</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pPr>
            <a:r>
              <a:rPr lang="en-GB" sz="12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Costa, V. and Costa, C. (eds) (2022). </a:t>
            </a:r>
            <a:r>
              <a:rPr lang="en-GB" sz="1200" i="1"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Sustainability and competitiveness in the hospitality industry</a:t>
            </a:r>
            <a:r>
              <a:rPr lang="en-GB" sz="12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Hershey, Pennsylvania: Business Science Reference.</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fastcompany</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(2024). About 10,000 major hotel-chain workers are on strike in these 8 cities. [Online] Available at: https://</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www.fastcompany.com</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/91182843/10000-major-hotel-chain-workers-strike-eight-cities [Accessed 07 February 2025].</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forbes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(2023).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Why Companies Should Invest In Tech Even Amid Economic Hardship.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www.forbes.com</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/councils/</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forbestechcouncil</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/2023/08/24/why-companies-should-invest-in-tech-even-amid-economic-hardship/ [Accessed 07 February 2025].</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forbes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(2024).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Driving Company Value: Essential Strategies That Work.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www.forbes.com</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/councils/</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forbesbusinesscouncil</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/2024/07/31/driving-company-value-essential-strategies-that-work/ [Accessed 07 February 2025].</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forbes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(2024).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Why Helping Your Community Is Good For Business: A Q&amp;A With Evan Feinberg.</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www.forbes.com</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/sites/stand-together/2024/02/08/why-helping-your-community-is-good-for-business-a-qa-with-evan-feinberg/#:~:text=Businesses%20must%20empower%20employees%20and,only%20if%20you've%20taken. [Accessed 07 February 2025].</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ihg</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(2025).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Diversity, Equity and Inclusion.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careers.ihg.com</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en</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/life-at-</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ihg</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/diversity-equity-and-inclusion/ [Accessed 07 February 2025].</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pPr>
            <a:r>
              <a:rPr lang="en-GB" sz="12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Ioannou, G. and Dukes, R., (2021). Anything goes? Exploring the limits of employment law in UK hospitality and catering</a:t>
            </a:r>
            <a:r>
              <a:rPr lang="en-GB" sz="1200" i="1"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Industrial Relations Journal</a:t>
            </a:r>
            <a:r>
              <a:rPr lang="en-GB" sz="12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52(3), pp.255-269.</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pPr>
            <a:r>
              <a:rPr lang="en-GB" sz="1200" kern="100" dirty="0" err="1">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Ntounis</a:t>
            </a:r>
            <a:r>
              <a:rPr lang="en-GB" sz="12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N., Parker, C., Skinner, H., Steadman, C. and </a:t>
            </a:r>
            <a:r>
              <a:rPr lang="en-GB" sz="1200" kern="100" dirty="0" err="1">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Warnaby</a:t>
            </a:r>
            <a:r>
              <a:rPr lang="en-GB" sz="12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G., (2022). Tourism and Hospitality industry resilience during the Covid-19 pandemic: Evidence from England. </a:t>
            </a:r>
            <a:r>
              <a:rPr lang="en-GB" sz="1200" i="1"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Current Issues in Tourism</a:t>
            </a:r>
            <a:r>
              <a:rPr lang="en-GB" sz="12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25(1), pp.46-59.</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skift</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(2022).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Hilton’s Latest Employee Benefit Leans Into the Labor Shortage Crisis.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skift.com</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/2022/01/19/hiltons-latest-employee-benefit-leans-into-the-labor-shortage-crisis/ [Accessed 07 February 2025].</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pPr>
            <a:r>
              <a:rPr lang="en-GB" sz="1200" kern="100" dirty="0" err="1">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Stamolampros</a:t>
            </a:r>
            <a:r>
              <a:rPr lang="en-GB" sz="12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P. and </a:t>
            </a:r>
            <a:r>
              <a:rPr lang="en-GB" sz="1200" kern="100" dirty="0" err="1">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Dousios</a:t>
            </a:r>
            <a:r>
              <a:rPr lang="en-GB" sz="12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D., (2024). Employee satisfaction during the pandemic in the tourism and hospitality industries. </a:t>
            </a:r>
            <a:r>
              <a:rPr lang="en-GB" sz="1200" i="1"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Current Issues in Tourism</a:t>
            </a:r>
            <a:r>
              <a:rPr lang="en-GB" sz="1200" kern="100" dirty="0">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27(22), pp.3643-3657.</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722614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3873</Words>
  <Application>Microsoft Office PowerPoint</Application>
  <PresentationFormat>Widescreen</PresentationFormat>
  <Paragraphs>227</Paragraphs>
  <Slides>17</Slides>
  <Notes>16</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Table of Contents</vt:lpstr>
      <vt:lpstr>Introduction  </vt:lpstr>
      <vt:lpstr>Literature Review</vt:lpstr>
      <vt:lpstr>Contd…</vt:lpstr>
      <vt:lpstr>Contd…</vt:lpstr>
      <vt:lpstr>Method and Theme Impact Analysis </vt:lpstr>
      <vt:lpstr>Contd…</vt:lpstr>
      <vt:lpstr>Contd…</vt:lpstr>
      <vt:lpstr>Contd…</vt:lpstr>
      <vt:lpstr>Contd…</vt:lpstr>
      <vt:lpstr>Contd…</vt:lpstr>
      <vt:lpstr>Contd…</vt:lpstr>
      <vt:lpstr>PowerPoint Presentation</vt:lpstr>
      <vt:lpstr>Conclusion </vt:lpstr>
      <vt:lpstr>Recommendations </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maria hurmuzache</cp:lastModifiedBy>
  <cp:revision>2</cp:revision>
  <dcterms:created xsi:type="dcterms:W3CDTF">2025-02-17T15:40:46Z</dcterms:created>
  <dcterms:modified xsi:type="dcterms:W3CDTF">2025-02-24T21:18:28Z</dcterms:modified>
  <cp:category/>
</cp:coreProperties>
</file>