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307A08-C95B-4CA7-8E45-952D90990969}" v="1" dt="2021-10-22T18:13:07.94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Perveen" userId="b1e14433-736d-4b57-9772-3e48ab916d5a" providerId="ADAL" clId="{64307A08-C95B-4CA7-8E45-952D90990969}"/>
    <pc:docChg chg="custSel modSld">
      <pc:chgData name="Abida Perveen" userId="b1e14433-736d-4b57-9772-3e48ab916d5a" providerId="ADAL" clId="{64307A08-C95B-4CA7-8E45-952D90990969}" dt="2021-10-22T18:14:59.916" v="25" actId="478"/>
      <pc:docMkLst>
        <pc:docMk/>
      </pc:docMkLst>
      <pc:sldChg chg="delSp modSp mod">
        <pc:chgData name="Abida Perveen" userId="b1e14433-736d-4b57-9772-3e48ab916d5a" providerId="ADAL" clId="{64307A08-C95B-4CA7-8E45-952D90990969}" dt="2021-10-22T18:13:24.054" v="20" actId="478"/>
        <pc:sldMkLst>
          <pc:docMk/>
          <pc:sldMk cId="0" sldId="256"/>
        </pc:sldMkLst>
        <pc:spChg chg="mod">
          <ac:chgData name="Abida Perveen" userId="b1e14433-736d-4b57-9772-3e48ab916d5a" providerId="ADAL" clId="{64307A08-C95B-4CA7-8E45-952D90990969}" dt="2021-10-22T18:12:17.610" v="0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Abida Perveen" userId="b1e14433-736d-4b57-9772-3e48ab916d5a" providerId="ADAL" clId="{64307A08-C95B-4CA7-8E45-952D90990969}" dt="2021-10-22T18:12:31.440" v="18" actId="20577"/>
          <ac:spMkLst>
            <pc:docMk/>
            <pc:sldMk cId="0" sldId="256"/>
            <ac:spMk id="3" creationId="{00000000-0000-0000-0000-000000000000}"/>
          </ac:spMkLst>
        </pc:spChg>
        <pc:spChg chg="del">
          <ac:chgData name="Abida Perveen" userId="b1e14433-736d-4b57-9772-3e48ab916d5a" providerId="ADAL" clId="{64307A08-C95B-4CA7-8E45-952D90990969}" dt="2021-10-22T18:13:24.054" v="20" actId="478"/>
          <ac:spMkLst>
            <pc:docMk/>
            <pc:sldMk cId="0" sldId="256"/>
            <ac:spMk id="4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3:30.281" v="21" actId="478"/>
        <pc:sldMkLst>
          <pc:docMk/>
          <pc:sldMk cId="0" sldId="257"/>
        </pc:sldMkLst>
        <pc:spChg chg="del">
          <ac:chgData name="Abida Perveen" userId="b1e14433-736d-4b57-9772-3e48ab916d5a" providerId="ADAL" clId="{64307A08-C95B-4CA7-8E45-952D90990969}" dt="2021-10-22T18:13:30.281" v="21" actId="478"/>
          <ac:spMkLst>
            <pc:docMk/>
            <pc:sldMk cId="0" sldId="257"/>
            <ac:spMk id="4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3:35.020" v="22" actId="478"/>
        <pc:sldMkLst>
          <pc:docMk/>
          <pc:sldMk cId="0" sldId="258"/>
        </pc:sldMkLst>
        <pc:spChg chg="del">
          <ac:chgData name="Abida Perveen" userId="b1e14433-736d-4b57-9772-3e48ab916d5a" providerId="ADAL" clId="{64307A08-C95B-4CA7-8E45-952D90990969}" dt="2021-10-22T18:13:35.020" v="22" actId="478"/>
          <ac:spMkLst>
            <pc:docMk/>
            <pc:sldMk cId="0" sldId="258"/>
            <ac:spMk id="4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3:39.097" v="23" actId="478"/>
        <pc:sldMkLst>
          <pc:docMk/>
          <pc:sldMk cId="0" sldId="259"/>
        </pc:sldMkLst>
        <pc:spChg chg="del">
          <ac:chgData name="Abida Perveen" userId="b1e14433-736d-4b57-9772-3e48ab916d5a" providerId="ADAL" clId="{64307A08-C95B-4CA7-8E45-952D90990969}" dt="2021-10-22T18:13:39.097" v="23" actId="478"/>
          <ac:spMkLst>
            <pc:docMk/>
            <pc:sldMk cId="0" sldId="259"/>
            <ac:spMk id="4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3:42.806" v="24" actId="478"/>
        <pc:sldMkLst>
          <pc:docMk/>
          <pc:sldMk cId="0" sldId="260"/>
        </pc:sldMkLst>
        <pc:spChg chg="del">
          <ac:chgData name="Abida Perveen" userId="b1e14433-736d-4b57-9772-3e48ab916d5a" providerId="ADAL" clId="{64307A08-C95B-4CA7-8E45-952D90990969}" dt="2021-10-22T18:13:42.806" v="24" actId="478"/>
          <ac:spMkLst>
            <pc:docMk/>
            <pc:sldMk cId="0" sldId="260"/>
            <ac:spMk id="4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4:59.916" v="25" actId="478"/>
        <pc:sldMkLst>
          <pc:docMk/>
          <pc:sldMk cId="0" sldId="261"/>
        </pc:sldMkLst>
        <pc:spChg chg="del">
          <ac:chgData name="Abida Perveen" userId="b1e14433-736d-4b57-9772-3e48ab916d5a" providerId="ADAL" clId="{64307A08-C95B-4CA7-8E45-952D90990969}" dt="2021-10-22T18:14:59.916" v="25" actId="478"/>
          <ac:spMkLst>
            <pc:docMk/>
            <pc:sldMk cId="0" sldId="261"/>
            <ac:spMk id="5" creationId="{00000000-0000-0000-0000-000000000000}"/>
          </ac:spMkLst>
        </pc:spChg>
      </pc:sldChg>
      <pc:sldChg chg="delSp mod">
        <pc:chgData name="Abida Perveen" userId="b1e14433-736d-4b57-9772-3e48ab916d5a" providerId="ADAL" clId="{64307A08-C95B-4CA7-8E45-952D90990969}" dt="2021-10-22T18:13:16.557" v="19" actId="478"/>
        <pc:sldMkLst>
          <pc:docMk/>
          <pc:sldMk cId="0" sldId="268"/>
        </pc:sldMkLst>
        <pc:spChg chg="del">
          <ac:chgData name="Abida Perveen" userId="b1e14433-736d-4b57-9772-3e48ab916d5a" providerId="ADAL" clId="{64307A08-C95B-4CA7-8E45-952D90990969}" dt="2021-10-22T18:13:16.557" v="19" actId="478"/>
          <ac:spMkLst>
            <pc:docMk/>
            <pc:sldMk cId="0" sldId="268"/>
            <ac:spMk id="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CE64476-0B2F-47A3-A338-880125FA392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AA7B81-9CB6-4F2E-9AED-5717EF7C56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1024F7-44BC-4714-BC5D-DE9BE9E21205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16A1A-D524-4317-B5B0-D1C2EC7DE3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8C280A-B363-47CB-9DAE-253E548717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9AE95-8142-4455-A1CD-65FD793602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7524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CF387D-F99A-45A1-AAAA-1D12B786C835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B98D61-F68E-45F4-A094-0997ACEFC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91285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77952" y="1441703"/>
            <a:ext cx="8296656" cy="8534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66113" y="343026"/>
            <a:ext cx="5811773" cy="1001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708530"/>
            <a:ext cx="8002270" cy="2769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352038" y="6433915"/>
            <a:ext cx="2439670" cy="2108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CS430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5" dirty="0"/>
              <a:t>Computer</a:t>
            </a:r>
            <a:r>
              <a:rPr spc="-15" dirty="0"/>
              <a:t> </a:t>
            </a:r>
            <a:r>
              <a:rPr spc="-5" dirty="0"/>
              <a:t>Architecture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5940" y="6433915"/>
            <a:ext cx="966469" cy="2108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61933" y="6433915"/>
            <a:ext cx="284479" cy="2108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Verdana"/>
                <a:cs typeface="Verdana"/>
              </a:defRPr>
            </a:lvl1pPr>
          </a:lstStyle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sldNum="0" hdr="0" ftr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0986" y="2301316"/>
            <a:ext cx="7483475" cy="1123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96695" marR="5080" indent="-148463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Instruction Sets: Addressing </a:t>
            </a:r>
            <a:r>
              <a:rPr sz="3600" spc="-1255" dirty="0"/>
              <a:t> </a:t>
            </a:r>
            <a:r>
              <a:rPr sz="3600" dirty="0"/>
              <a:t>Modes</a:t>
            </a:r>
            <a:r>
              <a:rPr sz="3600" spc="-10" dirty="0"/>
              <a:t> </a:t>
            </a:r>
            <a:r>
              <a:rPr sz="3600" dirty="0"/>
              <a:t>and</a:t>
            </a:r>
            <a:r>
              <a:rPr sz="3600" spc="-10" dirty="0"/>
              <a:t> </a:t>
            </a:r>
            <a:r>
              <a:rPr sz="3600" spc="-15" dirty="0"/>
              <a:t>Formats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1467992" y="3916756"/>
            <a:ext cx="6207125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lang="en-GB" sz="3200" spc="-5" dirty="0">
                <a:solidFill>
                  <a:srgbClr val="888888"/>
                </a:solidFill>
                <a:latin typeface="Verdana"/>
                <a:cs typeface="Verdana"/>
              </a:rPr>
              <a:t>Additional Slides</a:t>
            </a:r>
            <a:endParaRPr sz="320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7804" marR="5080" indent="1187450">
              <a:lnSpc>
                <a:spcPct val="100000"/>
              </a:lnSpc>
              <a:spcBef>
                <a:spcPts val="100"/>
              </a:spcBef>
            </a:pPr>
            <a:r>
              <a:rPr dirty="0"/>
              <a:t>x86 </a:t>
            </a:r>
            <a:r>
              <a:rPr spc="-20" dirty="0"/>
              <a:t>Real </a:t>
            </a:r>
            <a:r>
              <a:rPr dirty="0"/>
              <a:t>Mode </a:t>
            </a:r>
            <a:r>
              <a:rPr spc="5" dirty="0"/>
              <a:t> </a:t>
            </a:r>
            <a:r>
              <a:rPr spc="-15" dirty="0"/>
              <a:t>General</a:t>
            </a:r>
            <a:r>
              <a:rPr spc="-10" dirty="0"/>
              <a:t> </a:t>
            </a:r>
            <a:r>
              <a:rPr spc="-5" dirty="0"/>
              <a:t>Purpose</a:t>
            </a:r>
            <a:r>
              <a:rPr spc="-35" dirty="0"/>
              <a:t> </a:t>
            </a:r>
            <a:r>
              <a:rPr spc="-10" dirty="0"/>
              <a:t>Registers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71954"/>
            <a:ext cx="8027034" cy="46170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294005" indent="-342900">
              <a:lnSpc>
                <a:spcPts val="2590"/>
              </a:lnSpc>
              <a:spcBef>
                <a:spcPts val="42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The</a:t>
            </a:r>
            <a:r>
              <a:rPr sz="240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primary</a:t>
            </a:r>
            <a:r>
              <a:rPr sz="2400" dirty="0">
                <a:latin typeface="Verdana"/>
                <a:cs typeface="Verdana"/>
              </a:rPr>
              <a:t> accumulator </a:t>
            </a:r>
            <a:r>
              <a:rPr sz="2400" spc="-5" dirty="0">
                <a:latin typeface="Verdana"/>
                <a:cs typeface="Verdana"/>
              </a:rPr>
              <a:t>register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is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called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AX. </a:t>
            </a:r>
            <a:r>
              <a:rPr sz="240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The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return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10" dirty="0">
                <a:latin typeface="Verdana"/>
                <a:cs typeface="Verdana"/>
              </a:rPr>
              <a:t>value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from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 function</a:t>
            </a:r>
            <a:r>
              <a:rPr sz="2400" spc="4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call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is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15" dirty="0">
                <a:latin typeface="Verdana"/>
                <a:cs typeface="Verdana"/>
              </a:rPr>
              <a:t>saved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in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 AX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45" dirty="0">
                <a:latin typeface="Verdana"/>
                <a:cs typeface="Verdana"/>
              </a:rPr>
              <a:t>register.</a:t>
            </a:r>
            <a:endParaRPr sz="2400">
              <a:latin typeface="Verdana"/>
              <a:cs typeface="Verdana"/>
            </a:endParaRPr>
          </a:p>
          <a:p>
            <a:pPr marL="355600" indent="-342900">
              <a:lnSpc>
                <a:spcPts val="2735"/>
              </a:lnSpc>
              <a:spcBef>
                <a:spcPts val="112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Secondary</a:t>
            </a:r>
            <a:r>
              <a:rPr sz="2400" spc="-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accumulator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registers</a:t>
            </a:r>
            <a:r>
              <a:rPr sz="2400" spc="-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are: </a:t>
            </a:r>
            <a:r>
              <a:rPr sz="2400" spc="-5" dirty="0">
                <a:latin typeface="Verdana"/>
                <a:cs typeface="Verdana"/>
              </a:rPr>
              <a:t>BX,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CX,</a:t>
            </a:r>
            <a:endParaRPr sz="2400">
              <a:latin typeface="Verdana"/>
              <a:cs typeface="Verdana"/>
            </a:endParaRPr>
          </a:p>
          <a:p>
            <a:pPr marL="355600">
              <a:lnSpc>
                <a:spcPts val="2735"/>
              </a:lnSpc>
            </a:pPr>
            <a:r>
              <a:rPr sz="2400" spc="-10" dirty="0">
                <a:latin typeface="Verdana"/>
                <a:cs typeface="Verdana"/>
              </a:rPr>
              <a:t>DX.</a:t>
            </a:r>
            <a:endParaRPr sz="24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5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756285" algn="l"/>
                <a:tab pos="756920" algn="l"/>
              </a:tabLst>
            </a:pPr>
            <a:r>
              <a:rPr sz="2000" spc="-5" dirty="0">
                <a:latin typeface="Verdana"/>
                <a:cs typeface="Verdana"/>
              </a:rPr>
              <a:t>BX </a:t>
            </a:r>
            <a:r>
              <a:rPr sz="2000" spc="-10" dirty="0">
                <a:latin typeface="Verdana"/>
                <a:cs typeface="Verdana"/>
              </a:rPr>
              <a:t>is</a:t>
            </a:r>
            <a:r>
              <a:rPr sz="2000" dirty="0">
                <a:latin typeface="Verdana"/>
                <a:cs typeface="Verdana"/>
              </a:rPr>
              <a:t> often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used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to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hold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the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starting </a:t>
            </a:r>
            <a:r>
              <a:rPr sz="2000" spc="-5" dirty="0">
                <a:latin typeface="Verdana"/>
                <a:cs typeface="Verdana"/>
              </a:rPr>
              <a:t>address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of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an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40" dirty="0">
                <a:latin typeface="Verdana"/>
                <a:cs typeface="Verdana"/>
              </a:rPr>
              <a:t>array.</a:t>
            </a:r>
            <a:endParaRPr sz="2000">
              <a:latin typeface="Verdana"/>
              <a:cs typeface="Verdana"/>
            </a:endParaRPr>
          </a:p>
          <a:p>
            <a:pPr marL="756285" lvl="1" indent="-287020">
              <a:lnSpc>
                <a:spcPts val="2280"/>
              </a:lnSpc>
              <a:spcBef>
                <a:spcPts val="96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756285" algn="l"/>
                <a:tab pos="756920" algn="l"/>
              </a:tabLst>
            </a:pPr>
            <a:r>
              <a:rPr sz="2000" dirty="0">
                <a:latin typeface="Verdana"/>
                <a:cs typeface="Verdana"/>
              </a:rPr>
              <a:t>CX </a:t>
            </a:r>
            <a:r>
              <a:rPr sz="2000" spc="-5" dirty="0">
                <a:latin typeface="Verdana"/>
                <a:cs typeface="Verdana"/>
              </a:rPr>
              <a:t>is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often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used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as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counter</a:t>
            </a:r>
            <a:r>
              <a:rPr sz="2000" spc="-4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or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index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register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for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an</a:t>
            </a:r>
            <a:endParaRPr sz="2000">
              <a:latin typeface="Verdana"/>
              <a:cs typeface="Verdana"/>
            </a:endParaRPr>
          </a:p>
          <a:p>
            <a:pPr marL="756285">
              <a:lnSpc>
                <a:spcPts val="2280"/>
              </a:lnSpc>
            </a:pPr>
            <a:r>
              <a:rPr sz="2000" spc="-15" dirty="0">
                <a:latin typeface="Verdana"/>
                <a:cs typeface="Verdana"/>
              </a:rPr>
              <a:t>array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or</a:t>
            </a:r>
            <a:r>
              <a:rPr sz="2000" spc="-3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</a:t>
            </a:r>
            <a:r>
              <a:rPr sz="2000" spc="-35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loop.</a:t>
            </a:r>
            <a:endParaRPr sz="20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6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756285" algn="l"/>
                <a:tab pos="756920" algn="l"/>
              </a:tabLst>
            </a:pPr>
            <a:r>
              <a:rPr sz="2000" spc="-5" dirty="0">
                <a:latin typeface="Verdana"/>
                <a:cs typeface="Verdana"/>
              </a:rPr>
              <a:t>DX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is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general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purpose</a:t>
            </a:r>
            <a:r>
              <a:rPr sz="2000" spc="-35" dirty="0">
                <a:latin typeface="Verdana"/>
                <a:cs typeface="Verdana"/>
              </a:rPr>
              <a:t> register.</a:t>
            </a:r>
            <a:endParaRPr sz="2000">
              <a:latin typeface="Verdana"/>
              <a:cs typeface="Verdana"/>
            </a:endParaRPr>
          </a:p>
          <a:p>
            <a:pPr marL="355600" marR="482600" indent="-342900">
              <a:lnSpc>
                <a:spcPct val="90000"/>
              </a:lnSpc>
              <a:spcBef>
                <a:spcPts val="145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The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BP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register </a:t>
            </a:r>
            <a:r>
              <a:rPr sz="2400" dirty="0">
                <a:latin typeface="Verdana"/>
                <a:cs typeface="Verdana"/>
              </a:rPr>
              <a:t>is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the </a:t>
            </a:r>
            <a:r>
              <a:rPr sz="2400" dirty="0">
                <a:latin typeface="Verdana"/>
                <a:cs typeface="Verdana"/>
              </a:rPr>
              <a:t>stack</a:t>
            </a:r>
            <a:r>
              <a:rPr sz="2400" spc="-5" dirty="0">
                <a:latin typeface="Verdana"/>
                <a:cs typeface="Verdana"/>
              </a:rPr>
              <a:t> </a:t>
            </a:r>
            <a:r>
              <a:rPr sz="2400" spc="-10" dirty="0">
                <a:latin typeface="Verdana"/>
                <a:cs typeface="Verdana"/>
              </a:rPr>
              <a:t>frame</a:t>
            </a:r>
            <a:r>
              <a:rPr sz="2400" dirty="0">
                <a:latin typeface="Verdana"/>
                <a:cs typeface="Verdana"/>
              </a:rPr>
              <a:t> </a:t>
            </a:r>
            <a:r>
              <a:rPr sz="2400" spc="-50" dirty="0">
                <a:latin typeface="Verdana"/>
                <a:cs typeface="Verdana"/>
              </a:rPr>
              <a:t>pointer.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It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is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used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facilitate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calling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and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returning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from </a:t>
            </a:r>
            <a:r>
              <a:rPr sz="2400" dirty="0">
                <a:latin typeface="Verdana"/>
                <a:cs typeface="Verdana"/>
              </a:rPr>
              <a:t> functions.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7804" marR="5080" indent="1187450">
              <a:lnSpc>
                <a:spcPct val="100000"/>
              </a:lnSpc>
              <a:spcBef>
                <a:spcPts val="100"/>
              </a:spcBef>
            </a:pPr>
            <a:r>
              <a:rPr dirty="0"/>
              <a:t>x86 </a:t>
            </a:r>
            <a:r>
              <a:rPr spc="-20" dirty="0"/>
              <a:t>Real </a:t>
            </a:r>
            <a:r>
              <a:rPr dirty="0"/>
              <a:t>Mode </a:t>
            </a:r>
            <a:r>
              <a:rPr spc="5" dirty="0"/>
              <a:t> </a:t>
            </a:r>
            <a:r>
              <a:rPr spc="-15" dirty="0"/>
              <a:t>General</a:t>
            </a:r>
            <a:r>
              <a:rPr spc="-10" dirty="0"/>
              <a:t> </a:t>
            </a:r>
            <a:r>
              <a:rPr spc="-5" dirty="0"/>
              <a:t>Purpose</a:t>
            </a:r>
            <a:r>
              <a:rPr spc="-35" dirty="0"/>
              <a:t> </a:t>
            </a:r>
            <a:r>
              <a:rPr spc="-10" dirty="0"/>
              <a:t>Registers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76526"/>
            <a:ext cx="8075295" cy="408051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5600" marR="172085" indent="-342900">
              <a:lnSpc>
                <a:spcPts val="2160"/>
              </a:lnSpc>
              <a:spcBef>
                <a:spcPts val="375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000" dirty="0">
                <a:latin typeface="Verdana"/>
                <a:cs typeface="Verdana"/>
              </a:rPr>
              <a:t>SI and DI </a:t>
            </a:r>
            <a:r>
              <a:rPr sz="2000" spc="-5" dirty="0">
                <a:latin typeface="Verdana"/>
                <a:cs typeface="Verdana"/>
              </a:rPr>
              <a:t>are </a:t>
            </a:r>
            <a:r>
              <a:rPr sz="2000" spc="-10" dirty="0">
                <a:latin typeface="Verdana"/>
                <a:cs typeface="Verdana"/>
              </a:rPr>
              <a:t>general </a:t>
            </a:r>
            <a:r>
              <a:rPr sz="2000" spc="-5" dirty="0">
                <a:latin typeface="Verdana"/>
                <a:cs typeface="Verdana"/>
              </a:rPr>
              <a:t>purpose registers. </a:t>
            </a:r>
            <a:r>
              <a:rPr sz="2000" dirty="0">
                <a:latin typeface="Verdana"/>
                <a:cs typeface="Verdana"/>
              </a:rPr>
              <a:t>A few </a:t>
            </a:r>
            <a:r>
              <a:rPr sz="2000" spc="-5" dirty="0">
                <a:latin typeface="Verdana"/>
                <a:cs typeface="Verdana"/>
              </a:rPr>
              <a:t>instructions </a:t>
            </a:r>
            <a:r>
              <a:rPr sz="2000" spc="-69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use </a:t>
            </a:r>
            <a:r>
              <a:rPr sz="2000" spc="-5" dirty="0">
                <a:latin typeface="Verdana"/>
                <a:cs typeface="Verdana"/>
              </a:rPr>
              <a:t>SI </a:t>
            </a:r>
            <a:r>
              <a:rPr sz="2000" dirty="0">
                <a:latin typeface="Verdana"/>
                <a:cs typeface="Verdana"/>
              </a:rPr>
              <a:t>and DI as </a:t>
            </a:r>
            <a:r>
              <a:rPr sz="2000" spc="-5" dirty="0">
                <a:latin typeface="Verdana"/>
                <a:cs typeface="Verdana"/>
              </a:rPr>
              <a:t>pointers to </a:t>
            </a:r>
            <a:r>
              <a:rPr sz="2000" dirty="0">
                <a:latin typeface="Verdana"/>
                <a:cs typeface="Verdana"/>
              </a:rPr>
              <a:t>source and </a:t>
            </a:r>
            <a:r>
              <a:rPr sz="2000" spc="-5" dirty="0">
                <a:latin typeface="Verdana"/>
                <a:cs typeface="Verdana"/>
              </a:rPr>
              <a:t>destination </a:t>
            </a:r>
            <a:r>
              <a:rPr sz="2000" dirty="0">
                <a:latin typeface="Verdana"/>
                <a:cs typeface="Verdana"/>
              </a:rPr>
              <a:t> addresses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when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copying a</a:t>
            </a:r>
            <a:r>
              <a:rPr sz="2000" spc="-5" dirty="0">
                <a:latin typeface="Verdana"/>
                <a:cs typeface="Verdana"/>
              </a:rPr>
              <a:t> block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of</a:t>
            </a:r>
            <a:r>
              <a:rPr sz="2000" spc="-8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data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(e.g.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strings).</a:t>
            </a:r>
            <a:endParaRPr sz="2000">
              <a:latin typeface="Verdana"/>
              <a:cs typeface="Verdana"/>
            </a:endParaRPr>
          </a:p>
          <a:p>
            <a:pPr marL="355600" indent="-342900">
              <a:lnSpc>
                <a:spcPts val="2280"/>
              </a:lnSpc>
              <a:spcBef>
                <a:spcPts val="93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000" dirty="0">
                <a:latin typeface="Verdana"/>
                <a:cs typeface="Verdana"/>
              </a:rPr>
              <a:t>The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SP</a:t>
            </a:r>
            <a:r>
              <a:rPr sz="2000" spc="-4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register is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the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stack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40" dirty="0">
                <a:latin typeface="Verdana"/>
                <a:cs typeface="Verdana"/>
              </a:rPr>
              <a:t>pointer.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It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is </a:t>
            </a:r>
            <a:r>
              <a:rPr sz="2000" dirty="0">
                <a:latin typeface="Verdana"/>
                <a:cs typeface="Verdana"/>
              </a:rPr>
              <a:t>a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pointer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to the</a:t>
            </a:r>
            <a:endParaRPr sz="2000">
              <a:latin typeface="Verdana"/>
              <a:cs typeface="Verdana"/>
            </a:endParaRPr>
          </a:p>
          <a:p>
            <a:pPr marL="355600">
              <a:lnSpc>
                <a:spcPts val="2280"/>
              </a:lnSpc>
            </a:pPr>
            <a:r>
              <a:rPr sz="2000" dirty="0">
                <a:latin typeface="Verdana"/>
                <a:cs typeface="Verdana"/>
              </a:rPr>
              <a:t>“top"</a:t>
            </a:r>
            <a:r>
              <a:rPr sz="2000" spc="-5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of</a:t>
            </a:r>
            <a:r>
              <a:rPr sz="2000" spc="-3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the</a:t>
            </a:r>
            <a:r>
              <a:rPr sz="2000" spc="-4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stack.</a:t>
            </a:r>
            <a:endParaRPr sz="2000">
              <a:latin typeface="Verdana"/>
              <a:cs typeface="Verdana"/>
            </a:endParaRPr>
          </a:p>
          <a:p>
            <a:pPr marL="355600" marR="83820" indent="-342900">
              <a:lnSpc>
                <a:spcPct val="90000"/>
              </a:lnSpc>
              <a:spcBef>
                <a:spcPts val="120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000" dirty="0">
                <a:latin typeface="Verdana"/>
                <a:cs typeface="Verdana"/>
              </a:rPr>
              <a:t>The</a:t>
            </a:r>
            <a:r>
              <a:rPr sz="2000" spc="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EFLAGS register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is</a:t>
            </a:r>
            <a:r>
              <a:rPr sz="2000" spc="3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</a:t>
            </a:r>
            <a:r>
              <a:rPr sz="2000" spc="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32</a:t>
            </a:r>
            <a:r>
              <a:rPr sz="2000" spc="3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bit</a:t>
            </a:r>
            <a:r>
              <a:rPr sz="2000" spc="30" dirty="0">
                <a:latin typeface="Verdana"/>
                <a:cs typeface="Verdana"/>
              </a:rPr>
              <a:t> </a:t>
            </a:r>
            <a:r>
              <a:rPr sz="2000" spc="-35" dirty="0">
                <a:latin typeface="Verdana"/>
                <a:cs typeface="Verdana"/>
              </a:rPr>
              <a:t>register.</a:t>
            </a:r>
            <a:r>
              <a:rPr sz="2000" spc="20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Several 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instructions either set or check individual </a:t>
            </a:r>
            <a:r>
              <a:rPr sz="2000" spc="-5" dirty="0">
                <a:latin typeface="Verdana"/>
                <a:cs typeface="Verdana"/>
              </a:rPr>
              <a:t>bits in this </a:t>
            </a:r>
            <a:r>
              <a:rPr sz="2000" dirty="0">
                <a:latin typeface="Verdana"/>
                <a:cs typeface="Verdana"/>
              </a:rPr>
              <a:t> </a:t>
            </a:r>
            <a:r>
              <a:rPr sz="2000" spc="-35" dirty="0">
                <a:latin typeface="Verdana"/>
                <a:cs typeface="Verdana"/>
              </a:rPr>
              <a:t>register.</a:t>
            </a:r>
            <a:r>
              <a:rPr sz="2000" dirty="0">
                <a:latin typeface="Verdana"/>
                <a:cs typeface="Verdana"/>
              </a:rPr>
              <a:t> </a:t>
            </a:r>
            <a:r>
              <a:rPr sz="2000" spc="-15" dirty="0">
                <a:latin typeface="Verdana"/>
                <a:cs typeface="Verdana"/>
              </a:rPr>
              <a:t>For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example,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the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sign </a:t>
            </a:r>
            <a:r>
              <a:rPr sz="2000" spc="-5" dirty="0">
                <a:latin typeface="Verdana"/>
                <a:cs typeface="Verdana"/>
              </a:rPr>
              <a:t>flag</a:t>
            </a:r>
            <a:r>
              <a:rPr sz="2000" spc="1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(bit</a:t>
            </a:r>
            <a:r>
              <a:rPr sz="2000" spc="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7) and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the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zero</a:t>
            </a:r>
            <a:r>
              <a:rPr sz="2000" spc="-1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flag </a:t>
            </a:r>
            <a:r>
              <a:rPr sz="2000" spc="-68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(bit </a:t>
            </a:r>
            <a:r>
              <a:rPr sz="2000" dirty="0">
                <a:latin typeface="Verdana"/>
                <a:cs typeface="Verdana"/>
              </a:rPr>
              <a:t>6) are set by the compare </a:t>
            </a:r>
            <a:r>
              <a:rPr sz="2000" spc="-15" dirty="0">
                <a:latin typeface="Verdana"/>
                <a:cs typeface="Verdana"/>
              </a:rPr>
              <a:t>(cmp) </a:t>
            </a:r>
            <a:r>
              <a:rPr sz="2000" dirty="0">
                <a:latin typeface="Verdana"/>
                <a:cs typeface="Verdana"/>
              </a:rPr>
              <a:t>instruction and 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checked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by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all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the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conditional</a:t>
            </a:r>
            <a:r>
              <a:rPr sz="200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branching</a:t>
            </a:r>
            <a:r>
              <a:rPr sz="2000" spc="-2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instructions.</a:t>
            </a:r>
            <a:endParaRPr sz="2000">
              <a:latin typeface="Verdana"/>
              <a:cs typeface="Verdana"/>
            </a:endParaRPr>
          </a:p>
          <a:p>
            <a:pPr marL="355600" marR="5080" indent="-342900">
              <a:lnSpc>
                <a:spcPts val="2160"/>
              </a:lnSpc>
              <a:spcBef>
                <a:spcPts val="1230"/>
              </a:spcBef>
              <a:buClr>
                <a:srgbClr val="5F8193"/>
              </a:buClr>
              <a:buSzPct val="90000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000" dirty="0">
                <a:latin typeface="Verdana"/>
                <a:cs typeface="Verdana"/>
              </a:rPr>
              <a:t>The EIP </a:t>
            </a:r>
            <a:r>
              <a:rPr sz="2000" spc="-5" dirty="0">
                <a:latin typeface="Verdana"/>
                <a:cs typeface="Verdana"/>
              </a:rPr>
              <a:t>register holds the instruction pointer </a:t>
            </a:r>
            <a:r>
              <a:rPr sz="2000" dirty="0">
                <a:latin typeface="Verdana"/>
                <a:cs typeface="Verdana"/>
              </a:rPr>
              <a:t>or </a:t>
            </a:r>
            <a:r>
              <a:rPr sz="2000" spc="-10" dirty="0">
                <a:latin typeface="Verdana"/>
                <a:cs typeface="Verdana"/>
              </a:rPr>
              <a:t>program 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counter (pc), which </a:t>
            </a:r>
            <a:r>
              <a:rPr sz="2000" spc="-5" dirty="0">
                <a:latin typeface="Verdana"/>
                <a:cs typeface="Verdana"/>
              </a:rPr>
              <a:t>points to </a:t>
            </a:r>
            <a:r>
              <a:rPr sz="2000" dirty="0">
                <a:latin typeface="Verdana"/>
                <a:cs typeface="Verdana"/>
              </a:rPr>
              <a:t>the next instruction </a:t>
            </a:r>
            <a:r>
              <a:rPr sz="2000" spc="-5" dirty="0">
                <a:latin typeface="Verdana"/>
                <a:cs typeface="Verdana"/>
              </a:rPr>
              <a:t>in </a:t>
            </a:r>
            <a:r>
              <a:rPr sz="2000" dirty="0">
                <a:latin typeface="Verdana"/>
                <a:cs typeface="Verdana"/>
              </a:rPr>
              <a:t>the </a:t>
            </a:r>
            <a:r>
              <a:rPr sz="2000" spc="-5" dirty="0">
                <a:latin typeface="Verdana"/>
                <a:cs typeface="Verdana"/>
              </a:rPr>
              <a:t>text </a:t>
            </a:r>
            <a:r>
              <a:rPr sz="2000" spc="-69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section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of</a:t>
            </a:r>
            <a:r>
              <a:rPr sz="2000" spc="-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the</a:t>
            </a:r>
            <a:r>
              <a:rPr sz="2000" spc="-2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currently</a:t>
            </a:r>
            <a:r>
              <a:rPr sz="2000" spc="-30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running</a:t>
            </a:r>
            <a:r>
              <a:rPr sz="2000" spc="-30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program.</a:t>
            </a:r>
            <a:endParaRPr sz="2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6529" y="586866"/>
            <a:ext cx="371411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Addressing</a:t>
            </a:r>
            <a:r>
              <a:rPr spc="-80" dirty="0"/>
              <a:t> </a:t>
            </a:r>
            <a:r>
              <a:rPr dirty="0"/>
              <a:t>Modes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71954"/>
            <a:ext cx="8006715" cy="441579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Addressing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Modes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specify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how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calculate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 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effective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memory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address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of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an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operand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by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using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information</a:t>
            </a:r>
            <a:r>
              <a:rPr sz="2400" spc="3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held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in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registers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and/or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constants 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contained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within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machine</a:t>
            </a:r>
            <a:r>
              <a:rPr sz="2400" spc="-4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instruction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  <a:buClr>
                <a:srgbClr val="5F8193"/>
              </a:buClr>
              <a:buFont typeface="Symbol"/>
              <a:buChar char=""/>
            </a:pPr>
            <a:endParaRPr sz="2900">
              <a:latin typeface="Verdana"/>
              <a:cs typeface="Verdana"/>
            </a:endParaRPr>
          </a:p>
          <a:p>
            <a:pPr marL="355600" marR="247015" indent="-342900">
              <a:lnSpc>
                <a:spcPts val="2590"/>
              </a:lnSpc>
              <a:spcBef>
                <a:spcPts val="196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Effective</a:t>
            </a:r>
            <a:r>
              <a:rPr sz="2400" spc="3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address:</a:t>
            </a:r>
            <a:r>
              <a:rPr sz="2400" dirty="0">
                <a:latin typeface="Verdana"/>
                <a:cs typeface="Verdana"/>
              </a:rPr>
              <a:t> actual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address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of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 </a:t>
            </a:r>
            <a:r>
              <a:rPr sz="2400" spc="-5" dirty="0">
                <a:latin typeface="Verdana"/>
                <a:cs typeface="Verdana"/>
              </a:rPr>
              <a:t>location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containing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 </a:t>
            </a:r>
            <a:r>
              <a:rPr sz="2400" spc="-5" dirty="0">
                <a:latin typeface="Verdana"/>
                <a:cs typeface="Verdana"/>
              </a:rPr>
              <a:t>referenced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operand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  <a:buClr>
                <a:srgbClr val="5F8193"/>
              </a:buClr>
              <a:buFont typeface="Symbol"/>
              <a:buChar char=""/>
            </a:pPr>
            <a:endParaRPr sz="2900">
              <a:latin typeface="Verdana"/>
              <a:cs typeface="Verdana"/>
            </a:endParaRPr>
          </a:p>
          <a:p>
            <a:pPr marL="355600" marR="111760" indent="-342900">
              <a:lnSpc>
                <a:spcPct val="90000"/>
              </a:lnSpc>
              <a:spcBef>
                <a:spcPts val="1914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It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provides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</a:t>
            </a:r>
            <a:r>
              <a:rPr sz="2400" spc="-25" dirty="0">
                <a:latin typeface="Verdana"/>
                <a:cs typeface="Verdana"/>
              </a:rPr>
              <a:t> </a:t>
            </a:r>
            <a:r>
              <a:rPr sz="2400" i="1" spc="-5" dirty="0">
                <a:latin typeface="Verdana"/>
                <a:cs typeface="Verdana"/>
              </a:rPr>
              <a:t>means</a:t>
            </a:r>
            <a:r>
              <a:rPr sz="2400" i="1" dirty="0">
                <a:latin typeface="Verdana"/>
                <a:cs typeface="Verdana"/>
              </a:rPr>
              <a:t> &amp;</a:t>
            </a:r>
            <a:r>
              <a:rPr sz="2400" i="1" spc="5" dirty="0">
                <a:latin typeface="Verdana"/>
                <a:cs typeface="Verdana"/>
              </a:rPr>
              <a:t> </a:t>
            </a:r>
            <a:r>
              <a:rPr sz="2400" i="1" spc="-5" dirty="0">
                <a:latin typeface="Verdana"/>
                <a:cs typeface="Verdana"/>
              </a:rPr>
              <a:t>ways</a:t>
            </a:r>
            <a:r>
              <a:rPr sz="2400" i="1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i="1" spc="-5" dirty="0">
                <a:latin typeface="Verdana"/>
                <a:cs typeface="Verdana"/>
              </a:rPr>
              <a:t>access </a:t>
            </a:r>
            <a:r>
              <a:rPr sz="2400" spc="-15" dirty="0">
                <a:latin typeface="Verdana"/>
                <a:cs typeface="Verdana"/>
              </a:rPr>
              <a:t>various 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operands</a:t>
            </a:r>
            <a:r>
              <a:rPr sz="240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in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an</a:t>
            </a:r>
            <a:r>
              <a:rPr sz="2400" spc="-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assembly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language</a:t>
            </a:r>
            <a:r>
              <a:rPr sz="2400" spc="-5" dirty="0">
                <a:latin typeface="Verdana"/>
                <a:cs typeface="Verdana"/>
              </a:rPr>
              <a:t> </a:t>
            </a:r>
            <a:r>
              <a:rPr sz="2400" spc="-10" dirty="0">
                <a:latin typeface="Verdana"/>
                <a:cs typeface="Verdana"/>
              </a:rPr>
              <a:t>program,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and </a:t>
            </a:r>
            <a:r>
              <a:rPr sz="2400" spc="-82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is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completely</a:t>
            </a:r>
            <a:r>
              <a:rPr sz="2400" spc="3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architecture</a:t>
            </a:r>
            <a:r>
              <a:rPr sz="2400" spc="-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dependent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8780" y="586866"/>
            <a:ext cx="4269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Basic</a:t>
            </a:r>
            <a:r>
              <a:rPr spc="-55" dirty="0"/>
              <a:t> </a:t>
            </a:r>
            <a:r>
              <a:rPr spc="-10" dirty="0"/>
              <a:t>Operand</a:t>
            </a:r>
            <a:r>
              <a:rPr spc="-30" dirty="0"/>
              <a:t> </a:t>
            </a:r>
            <a:r>
              <a:rPr spc="-60" dirty="0"/>
              <a:t>Types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0146"/>
            <a:ext cx="7222490" cy="4272280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5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5" dirty="0">
                <a:latin typeface="Verdana"/>
                <a:cs typeface="Verdana"/>
              </a:rPr>
              <a:t>Immediate</a:t>
            </a:r>
            <a:endParaRPr sz="22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5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Constant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integer</a:t>
            </a:r>
            <a:r>
              <a:rPr sz="1900" spc="3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(8,</a:t>
            </a:r>
            <a:r>
              <a:rPr sz="1900" spc="-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16,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or </a:t>
            </a:r>
            <a:r>
              <a:rPr sz="1900" spc="-10" dirty="0">
                <a:latin typeface="Verdana"/>
                <a:cs typeface="Verdana"/>
              </a:rPr>
              <a:t>32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bits)</a:t>
            </a:r>
            <a:endParaRPr sz="19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Constant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value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is</a:t>
            </a:r>
            <a:r>
              <a:rPr sz="1900" spc="-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stored</a:t>
            </a:r>
            <a:r>
              <a:rPr sz="1900" spc="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within</a:t>
            </a:r>
            <a:r>
              <a:rPr sz="1900" spc="2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the</a:t>
            </a:r>
            <a:r>
              <a:rPr sz="1900" spc="-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instruction</a:t>
            </a:r>
            <a:endParaRPr sz="1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05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10" dirty="0">
                <a:latin typeface="Verdana"/>
                <a:cs typeface="Verdana"/>
              </a:rPr>
              <a:t>Register</a:t>
            </a:r>
            <a:endParaRPr sz="22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5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Name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of</a:t>
            </a:r>
            <a:r>
              <a:rPr sz="1900" spc="-2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a</a:t>
            </a:r>
            <a:r>
              <a:rPr sz="1900" spc="-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register</a:t>
            </a:r>
            <a:r>
              <a:rPr sz="1900" spc="4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is</a:t>
            </a:r>
            <a:r>
              <a:rPr sz="1900" spc="-1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specified</a:t>
            </a:r>
            <a:endParaRPr sz="19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5" dirty="0">
                <a:latin typeface="Verdana"/>
                <a:cs typeface="Verdana"/>
              </a:rPr>
              <a:t>Register</a:t>
            </a:r>
            <a:r>
              <a:rPr sz="1900" spc="5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number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is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encoded</a:t>
            </a:r>
            <a:r>
              <a:rPr sz="1900" spc="2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within</a:t>
            </a:r>
            <a:r>
              <a:rPr sz="1900" spc="3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the</a:t>
            </a:r>
            <a:r>
              <a:rPr sz="1900" spc="-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instruction</a:t>
            </a:r>
            <a:endParaRPr sz="1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06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5" dirty="0">
                <a:latin typeface="Verdana"/>
                <a:cs typeface="Verdana"/>
              </a:rPr>
              <a:t>Memory</a:t>
            </a:r>
            <a:endParaRPr sz="22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5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Reference</a:t>
            </a:r>
            <a:r>
              <a:rPr sz="1900" spc="1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to</a:t>
            </a:r>
            <a:r>
              <a:rPr sz="1900" spc="-1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a</a:t>
            </a:r>
            <a:r>
              <a:rPr sz="1900" spc="-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location in</a:t>
            </a:r>
            <a:r>
              <a:rPr sz="1900" spc="-1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memory</a:t>
            </a:r>
            <a:endParaRPr sz="19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5" dirty="0">
                <a:latin typeface="Verdana"/>
                <a:cs typeface="Verdana"/>
              </a:rPr>
              <a:t>Memory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address</a:t>
            </a:r>
            <a:r>
              <a:rPr sz="1900" spc="3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is encoded</a:t>
            </a:r>
            <a:r>
              <a:rPr sz="1900" spc="3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within</a:t>
            </a:r>
            <a:r>
              <a:rPr sz="1900" spc="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the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instruction,</a:t>
            </a:r>
            <a:r>
              <a:rPr sz="1900" spc="3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or</a:t>
            </a:r>
            <a:endParaRPr sz="19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91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5" dirty="0">
                <a:latin typeface="Verdana"/>
                <a:cs typeface="Verdana"/>
              </a:rPr>
              <a:t>Register</a:t>
            </a:r>
            <a:r>
              <a:rPr sz="1900" spc="5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holds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the </a:t>
            </a:r>
            <a:r>
              <a:rPr sz="1900" spc="-10" dirty="0">
                <a:latin typeface="Verdana"/>
                <a:cs typeface="Verdana"/>
              </a:rPr>
              <a:t>address</a:t>
            </a:r>
            <a:r>
              <a:rPr sz="1900" spc="3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of</a:t>
            </a:r>
            <a:r>
              <a:rPr sz="1900" spc="-2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a memory</a:t>
            </a:r>
            <a:r>
              <a:rPr sz="1900" spc="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location</a:t>
            </a:r>
            <a:endParaRPr sz="19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6529" y="586866"/>
            <a:ext cx="371411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Addressing</a:t>
            </a:r>
            <a:r>
              <a:rPr spc="-80" dirty="0"/>
              <a:t> </a:t>
            </a:r>
            <a:r>
              <a:rPr dirty="0"/>
              <a:t>Modes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828800"/>
            <a:ext cx="3753612" cy="375970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46676" y="1828800"/>
            <a:ext cx="3765804" cy="375970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55420" marR="5080" indent="-854075">
              <a:lnSpc>
                <a:spcPct val="100000"/>
              </a:lnSpc>
              <a:spcBef>
                <a:spcPts val="100"/>
              </a:spcBef>
            </a:pPr>
            <a:r>
              <a:rPr dirty="0"/>
              <a:t>Immediate</a:t>
            </a:r>
            <a:r>
              <a:rPr spc="-90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OPERAND</a:t>
            </a:r>
            <a:r>
              <a:rPr spc="-45" dirty="0"/>
              <a:t> </a:t>
            </a:r>
            <a:r>
              <a:rPr dirty="0"/>
              <a:t>=</a:t>
            </a:r>
            <a:r>
              <a:rPr spc="-10" dirty="0"/>
              <a:t> </a:t>
            </a:r>
            <a:r>
              <a:rPr dirty="0"/>
              <a:t>A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pc="-5" dirty="0"/>
              <a:t>Example:</a:t>
            </a:r>
            <a:r>
              <a:rPr spc="-20" dirty="0"/>
              <a:t> </a:t>
            </a:r>
            <a:r>
              <a:rPr dirty="0"/>
              <a:t>ADD</a:t>
            </a:r>
            <a:r>
              <a:rPr spc="-40" dirty="0"/>
              <a:t> </a:t>
            </a:r>
            <a:r>
              <a:rPr dirty="0"/>
              <a:t>5</a:t>
            </a:r>
          </a:p>
          <a:p>
            <a:pPr marL="355600">
              <a:lnSpc>
                <a:spcPct val="100000"/>
              </a:lnSpc>
            </a:pPr>
            <a:r>
              <a:rPr dirty="0"/>
              <a:t>Add</a:t>
            </a:r>
            <a:r>
              <a:rPr spc="-15" dirty="0"/>
              <a:t> </a:t>
            </a:r>
            <a:r>
              <a:rPr dirty="0"/>
              <a:t>5</a:t>
            </a:r>
            <a:r>
              <a:rPr spc="-10" dirty="0"/>
              <a:t> </a:t>
            </a:r>
            <a:r>
              <a:rPr dirty="0"/>
              <a:t>to </a:t>
            </a:r>
            <a:r>
              <a:rPr spc="-5" dirty="0"/>
              <a:t>contents</a:t>
            </a:r>
            <a:r>
              <a:rPr spc="10" dirty="0"/>
              <a:t> </a:t>
            </a:r>
            <a:r>
              <a:rPr dirty="0"/>
              <a:t>of</a:t>
            </a:r>
            <a:r>
              <a:rPr spc="20" dirty="0"/>
              <a:t> </a:t>
            </a:r>
            <a:r>
              <a:rPr dirty="0"/>
              <a:t>accumulator</a:t>
            </a:r>
          </a:p>
          <a:p>
            <a:pPr marL="355600" indent="-342900">
              <a:lnSpc>
                <a:spcPct val="100000"/>
              </a:lnSpc>
              <a:spcBef>
                <a:spcPts val="144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pc="-5" dirty="0"/>
              <a:t>Advantage:</a:t>
            </a:r>
            <a:r>
              <a:rPr spc="-10" dirty="0"/>
              <a:t> </a:t>
            </a:r>
            <a:r>
              <a:rPr dirty="0"/>
              <a:t>no</a:t>
            </a:r>
            <a:r>
              <a:rPr spc="5" dirty="0"/>
              <a:t> </a:t>
            </a:r>
            <a:r>
              <a:rPr dirty="0"/>
              <a:t>memory</a:t>
            </a:r>
            <a:r>
              <a:rPr spc="10" dirty="0"/>
              <a:t> </a:t>
            </a:r>
            <a:r>
              <a:rPr spc="-10" dirty="0"/>
              <a:t>reference.</a:t>
            </a:r>
          </a:p>
          <a:p>
            <a:pPr marL="355600" marR="5080" indent="-342900">
              <a:lnSpc>
                <a:spcPct val="100000"/>
              </a:lnSpc>
              <a:spcBef>
                <a:spcPts val="144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pc="-5" dirty="0"/>
              <a:t>Disadvantage:</a:t>
            </a:r>
            <a:r>
              <a:rPr dirty="0"/>
              <a:t> size</a:t>
            </a:r>
            <a:r>
              <a:rPr spc="-10" dirty="0"/>
              <a:t> </a:t>
            </a:r>
            <a:r>
              <a:rPr dirty="0"/>
              <a:t>of</a:t>
            </a:r>
            <a:r>
              <a:rPr spc="25" dirty="0"/>
              <a:t> </a:t>
            </a:r>
            <a:r>
              <a:rPr dirty="0"/>
              <a:t>number </a:t>
            </a:r>
            <a:r>
              <a:rPr spc="-5" dirty="0"/>
              <a:t>is</a:t>
            </a:r>
            <a:r>
              <a:rPr spc="5" dirty="0"/>
              <a:t> </a:t>
            </a:r>
            <a:r>
              <a:rPr dirty="0"/>
              <a:t>restricted</a:t>
            </a:r>
            <a:r>
              <a:rPr spc="15" dirty="0"/>
              <a:t> </a:t>
            </a:r>
            <a:r>
              <a:rPr spc="-5" dirty="0"/>
              <a:t>to</a:t>
            </a:r>
            <a:r>
              <a:rPr spc="15" dirty="0"/>
              <a:t> </a:t>
            </a:r>
            <a:r>
              <a:rPr dirty="0"/>
              <a:t>size </a:t>
            </a:r>
            <a:r>
              <a:rPr spc="-830" dirty="0"/>
              <a:t> </a:t>
            </a:r>
            <a:r>
              <a:rPr dirty="0"/>
              <a:t>of</a:t>
            </a:r>
            <a:r>
              <a:rPr spc="20" dirty="0"/>
              <a:t> </a:t>
            </a:r>
            <a:r>
              <a:rPr spc="-5" dirty="0"/>
              <a:t>address</a:t>
            </a:r>
            <a:r>
              <a:rPr spc="10" dirty="0"/>
              <a:t> </a:t>
            </a:r>
            <a:r>
              <a:rPr spc="-5" dirty="0"/>
              <a:t>field.</a:t>
            </a:r>
          </a:p>
          <a:p>
            <a:pPr marL="355600" indent="-342900">
              <a:lnSpc>
                <a:spcPct val="100000"/>
              </a:lnSpc>
              <a:spcBef>
                <a:spcPts val="144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dirty="0"/>
              <a:t>x86</a:t>
            </a:r>
            <a:r>
              <a:rPr spc="-35" dirty="0"/>
              <a:t> </a:t>
            </a:r>
            <a:r>
              <a:rPr spc="-5" dirty="0"/>
              <a:t>Examples: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3444" y="4451451"/>
            <a:ext cx="2387600" cy="139763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300"/>
              </a:spcBef>
              <a:buClr>
                <a:srgbClr val="5F8193"/>
              </a:buClr>
              <a:buSzPct val="90000"/>
              <a:buFont typeface="Wingdings"/>
              <a:buChar char=""/>
              <a:tabLst>
                <a:tab pos="299720" algn="l"/>
              </a:tabLst>
            </a:pPr>
            <a:r>
              <a:rPr sz="2000" dirty="0">
                <a:latin typeface="Verdana"/>
                <a:cs typeface="Verdana"/>
              </a:rPr>
              <a:t>MOV</a:t>
            </a:r>
            <a:r>
              <a:rPr sz="2000" spc="-75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EAX,0x234</a:t>
            </a:r>
            <a:endParaRPr sz="2000">
              <a:latin typeface="Verdana"/>
              <a:cs typeface="Verdana"/>
            </a:endParaRPr>
          </a:p>
          <a:p>
            <a:pPr marL="299085" indent="-287020">
              <a:lnSpc>
                <a:spcPct val="100000"/>
              </a:lnSpc>
              <a:spcBef>
                <a:spcPts val="1200"/>
              </a:spcBef>
              <a:buClr>
                <a:srgbClr val="5F8193"/>
              </a:buClr>
              <a:buSzPct val="90000"/>
              <a:buFont typeface="Wingdings"/>
              <a:buChar char=""/>
              <a:tabLst>
                <a:tab pos="299720" algn="l"/>
              </a:tabLst>
            </a:pPr>
            <a:r>
              <a:rPr sz="2000" dirty="0">
                <a:latin typeface="Verdana"/>
                <a:cs typeface="Verdana"/>
              </a:rPr>
              <a:t>MOV</a:t>
            </a:r>
            <a:r>
              <a:rPr sz="2000" spc="-5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AL,0x34</a:t>
            </a:r>
            <a:endParaRPr sz="2000">
              <a:latin typeface="Verdana"/>
              <a:cs typeface="Verdana"/>
            </a:endParaRPr>
          </a:p>
          <a:p>
            <a:pPr marL="299085" indent="-287020">
              <a:lnSpc>
                <a:spcPct val="100000"/>
              </a:lnSpc>
              <a:spcBef>
                <a:spcPts val="1195"/>
              </a:spcBef>
              <a:buClr>
                <a:srgbClr val="5F8193"/>
              </a:buClr>
              <a:buSzPct val="90000"/>
              <a:buFont typeface="Wingdings"/>
              <a:buChar char=""/>
              <a:tabLst>
                <a:tab pos="299720" algn="l"/>
              </a:tabLst>
            </a:pPr>
            <a:r>
              <a:rPr sz="2000" dirty="0">
                <a:latin typeface="Verdana"/>
                <a:cs typeface="Verdana"/>
              </a:rPr>
              <a:t>SUB</a:t>
            </a:r>
            <a:r>
              <a:rPr sz="2000" spc="-6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CL,4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22775" y="4451451"/>
            <a:ext cx="144653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000" dirty="0">
                <a:latin typeface="Verdana"/>
                <a:cs typeface="Verdana"/>
              </a:rPr>
              <a:t>MOV </a:t>
            </a:r>
            <a:r>
              <a:rPr sz="2000" spc="-5" dirty="0">
                <a:latin typeface="Verdana"/>
                <a:cs typeface="Verdana"/>
              </a:rPr>
              <a:t>CX,2 </a:t>
            </a:r>
            <a:r>
              <a:rPr sz="2000" dirty="0">
                <a:latin typeface="Verdana"/>
                <a:cs typeface="Verdana"/>
              </a:rPr>
              <a:t> ADD AL,3 </a:t>
            </a:r>
            <a:r>
              <a:rPr sz="2000" spc="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AND</a:t>
            </a:r>
            <a:r>
              <a:rPr sz="2000" spc="-80" dirty="0">
                <a:latin typeface="Verdana"/>
                <a:cs typeface="Verdana"/>
              </a:rPr>
              <a:t> </a:t>
            </a:r>
            <a:r>
              <a:rPr sz="2000" spc="-5" dirty="0">
                <a:latin typeface="Verdana"/>
                <a:cs typeface="Verdana"/>
              </a:rPr>
              <a:t>EAX,1</a:t>
            </a:r>
            <a:endParaRPr sz="2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9201" y="343026"/>
            <a:ext cx="3630929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6010" marR="5080" indent="-1083945">
              <a:lnSpc>
                <a:spcPct val="100000"/>
              </a:lnSpc>
              <a:spcBef>
                <a:spcPts val="100"/>
              </a:spcBef>
            </a:pPr>
            <a:r>
              <a:rPr dirty="0"/>
              <a:t>Direct</a:t>
            </a:r>
            <a:r>
              <a:rPr spc="-90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10" dirty="0"/>
              <a:t> </a:t>
            </a:r>
            <a:r>
              <a:rPr dirty="0"/>
              <a:t>=</a:t>
            </a:r>
            <a:r>
              <a:rPr spc="-10" dirty="0"/>
              <a:t> </a:t>
            </a:r>
            <a:r>
              <a:rPr dirty="0"/>
              <a:t>A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708530"/>
            <a:ext cx="7645400" cy="3591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Example:</a:t>
            </a:r>
            <a:r>
              <a:rPr sz="2400" spc="-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ADD</a:t>
            </a:r>
            <a:r>
              <a:rPr sz="2400" spc="-4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endParaRPr sz="2400">
              <a:latin typeface="Verdana"/>
              <a:cs typeface="Verdana"/>
            </a:endParaRPr>
          </a:p>
          <a:p>
            <a:pPr marL="355600" marR="878840">
              <a:lnSpc>
                <a:spcPct val="100000"/>
              </a:lnSpc>
            </a:pPr>
            <a:r>
              <a:rPr sz="2400" dirty="0">
                <a:latin typeface="Verdana"/>
                <a:cs typeface="Verdana"/>
              </a:rPr>
              <a:t>Add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contents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of cell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accumulator 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Look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in </a:t>
            </a:r>
            <a:r>
              <a:rPr sz="2400" dirty="0">
                <a:latin typeface="Verdana"/>
                <a:cs typeface="Verdana"/>
              </a:rPr>
              <a:t>memory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at </a:t>
            </a:r>
            <a:r>
              <a:rPr sz="2400" spc="-5" dirty="0">
                <a:latin typeface="Verdana"/>
                <a:cs typeface="Verdana"/>
              </a:rPr>
              <a:t>address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-5" dirty="0">
                <a:latin typeface="Verdana"/>
                <a:cs typeface="Verdana"/>
              </a:rPr>
              <a:t> for</a:t>
            </a:r>
            <a:r>
              <a:rPr sz="2400" spc="35" dirty="0">
                <a:latin typeface="Verdana"/>
                <a:cs typeface="Verdana"/>
              </a:rPr>
              <a:t> </a:t>
            </a:r>
            <a:r>
              <a:rPr sz="2400" spc="-10" dirty="0">
                <a:latin typeface="Verdana"/>
                <a:cs typeface="Verdana"/>
              </a:rPr>
              <a:t>operand</a:t>
            </a:r>
            <a:endParaRPr sz="2400">
              <a:latin typeface="Verdana"/>
              <a:cs typeface="Verdana"/>
            </a:endParaRPr>
          </a:p>
          <a:p>
            <a:pPr marL="355600" marR="5080" indent="-342900">
              <a:lnSpc>
                <a:spcPct val="100000"/>
              </a:lnSpc>
              <a:spcBef>
                <a:spcPts val="144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Advantage: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Single memory </a:t>
            </a:r>
            <a:r>
              <a:rPr sz="2400" spc="-5" dirty="0">
                <a:latin typeface="Verdana"/>
                <a:cs typeface="Verdana"/>
              </a:rPr>
              <a:t>reference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access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data</a:t>
            </a:r>
            <a:endParaRPr sz="24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44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Disadvantage: </a:t>
            </a:r>
            <a:r>
              <a:rPr sz="2400" dirty="0">
                <a:latin typeface="Verdana"/>
                <a:cs typeface="Verdana"/>
              </a:rPr>
              <a:t>Limited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address</a:t>
            </a:r>
            <a:r>
              <a:rPr sz="2400" spc="-5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space</a:t>
            </a:r>
            <a:endParaRPr sz="24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44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x86</a:t>
            </a:r>
            <a:r>
              <a:rPr sz="2400" spc="-3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Examples</a:t>
            </a:r>
            <a:endParaRPr sz="24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1190"/>
              </a:spcBef>
              <a:buClr>
                <a:srgbClr val="5F8193"/>
              </a:buClr>
              <a:buSzPct val="90000"/>
              <a:buFont typeface="Wingdings"/>
              <a:buChar char=""/>
              <a:tabLst>
                <a:tab pos="756920" algn="l"/>
              </a:tabLst>
            </a:pPr>
            <a:r>
              <a:rPr sz="2000" spc="-10" dirty="0">
                <a:latin typeface="Verdana"/>
                <a:cs typeface="Verdana"/>
              </a:rPr>
              <a:t>mov</a:t>
            </a:r>
            <a:r>
              <a:rPr sz="2000" spc="-15" dirty="0">
                <a:latin typeface="Verdana"/>
                <a:cs typeface="Verdana"/>
              </a:rPr>
              <a:t> </a:t>
            </a:r>
            <a:r>
              <a:rPr sz="2000" dirty="0">
                <a:latin typeface="Verdana"/>
                <a:cs typeface="Verdana"/>
              </a:rPr>
              <a:t>count,</a:t>
            </a:r>
            <a:r>
              <a:rPr sz="2000" spc="-60" dirty="0">
                <a:latin typeface="Verdana"/>
                <a:cs typeface="Verdana"/>
              </a:rPr>
              <a:t> </a:t>
            </a:r>
            <a:r>
              <a:rPr sz="2000" spc="-10" dirty="0">
                <a:latin typeface="Verdana"/>
                <a:cs typeface="Verdana"/>
              </a:rPr>
              <a:t>[var]</a:t>
            </a:r>
            <a:endParaRPr sz="2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4798" y="343026"/>
            <a:ext cx="399859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6010" marR="5080" indent="-1083945">
              <a:lnSpc>
                <a:spcPct val="100000"/>
              </a:lnSpc>
              <a:spcBef>
                <a:spcPts val="100"/>
              </a:spcBef>
            </a:pPr>
            <a:r>
              <a:rPr dirty="0"/>
              <a:t>Indirect</a:t>
            </a:r>
            <a:r>
              <a:rPr spc="-80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10" dirty="0"/>
              <a:t> </a:t>
            </a:r>
            <a:r>
              <a:rPr dirty="0"/>
              <a:t>=</a:t>
            </a:r>
            <a:r>
              <a:rPr spc="-10" dirty="0"/>
              <a:t> </a:t>
            </a:r>
            <a:r>
              <a:rPr spc="-5" dirty="0"/>
              <a:t>(A)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23240" y="1640789"/>
            <a:ext cx="7849234" cy="41992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68300" indent="-342900">
              <a:lnSpc>
                <a:spcPts val="2375"/>
              </a:lnSpc>
              <a:spcBef>
                <a:spcPts val="9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67665" algn="l"/>
                <a:tab pos="368300" algn="l"/>
              </a:tabLst>
            </a:pPr>
            <a:r>
              <a:rPr sz="2200" spc="-10" dirty="0">
                <a:latin typeface="Verdana"/>
                <a:cs typeface="Verdana"/>
              </a:rPr>
              <a:t>Parentheses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are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to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be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interpreted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as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meaning</a:t>
            </a:r>
            <a:endParaRPr sz="2200">
              <a:latin typeface="Verdana"/>
              <a:cs typeface="Verdana"/>
            </a:endParaRPr>
          </a:p>
          <a:p>
            <a:pPr marL="368300">
              <a:lnSpc>
                <a:spcPts val="2375"/>
              </a:lnSpc>
            </a:pPr>
            <a:r>
              <a:rPr sz="2200" spc="-5" dirty="0">
                <a:latin typeface="Verdana"/>
                <a:cs typeface="Verdana"/>
              </a:rPr>
              <a:t>contents</a:t>
            </a:r>
            <a:r>
              <a:rPr sz="2200" spc="-20" dirty="0">
                <a:latin typeface="Verdana"/>
                <a:cs typeface="Verdana"/>
              </a:rPr>
              <a:t> </a:t>
            </a:r>
            <a:r>
              <a:rPr sz="2200" spc="-55" dirty="0">
                <a:latin typeface="Verdana"/>
                <a:cs typeface="Verdana"/>
              </a:rPr>
              <a:t>of.</a:t>
            </a:r>
            <a:endParaRPr sz="2200">
              <a:latin typeface="Verdana"/>
              <a:cs typeface="Verdana"/>
            </a:endParaRPr>
          </a:p>
          <a:p>
            <a:pPr marL="368300" indent="-342900">
              <a:lnSpc>
                <a:spcPts val="2375"/>
              </a:lnSpc>
              <a:spcBef>
                <a:spcPts val="79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67665" algn="l"/>
                <a:tab pos="368300" algn="l"/>
              </a:tabLst>
            </a:pPr>
            <a:r>
              <a:rPr sz="2200" spc="-5" dirty="0">
                <a:latin typeface="Verdana"/>
                <a:cs typeface="Verdana"/>
              </a:rPr>
              <a:t>Example:</a:t>
            </a:r>
            <a:r>
              <a:rPr sz="2200" spc="-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 </a:t>
            </a:r>
            <a:r>
              <a:rPr sz="2200" spc="-15" dirty="0">
                <a:latin typeface="Verdana"/>
                <a:cs typeface="Verdana"/>
              </a:rPr>
              <a:t>(A)</a:t>
            </a:r>
            <a:endParaRPr sz="2200">
              <a:latin typeface="Verdana"/>
              <a:cs typeface="Verdana"/>
            </a:endParaRPr>
          </a:p>
          <a:p>
            <a:pPr marL="368300">
              <a:lnSpc>
                <a:spcPts val="2110"/>
              </a:lnSpc>
            </a:pPr>
            <a:r>
              <a:rPr sz="2200" spc="-5" dirty="0">
                <a:latin typeface="Verdana"/>
                <a:cs typeface="Verdana"/>
              </a:rPr>
              <a:t>Add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contents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 cell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pointed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to by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contents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to</a:t>
            </a:r>
            <a:endParaRPr sz="2200">
              <a:latin typeface="Verdana"/>
              <a:cs typeface="Verdana"/>
            </a:endParaRPr>
          </a:p>
          <a:p>
            <a:pPr marL="368300">
              <a:lnSpc>
                <a:spcPts val="2375"/>
              </a:lnSpc>
            </a:pPr>
            <a:r>
              <a:rPr sz="2200" spc="-30" dirty="0">
                <a:latin typeface="Verdana"/>
                <a:cs typeface="Verdana"/>
              </a:rPr>
              <a:t>accumulator.</a:t>
            </a:r>
            <a:endParaRPr sz="2200">
              <a:latin typeface="Verdana"/>
              <a:cs typeface="Verdana"/>
            </a:endParaRPr>
          </a:p>
          <a:p>
            <a:pPr marL="368300" marR="17780" indent="-342900">
              <a:lnSpc>
                <a:spcPts val="2110"/>
              </a:lnSpc>
              <a:spcBef>
                <a:spcPts val="130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67665" algn="l"/>
                <a:tab pos="368300" algn="l"/>
              </a:tabLst>
            </a:pPr>
            <a:r>
              <a:rPr sz="2200" spc="-10" dirty="0">
                <a:latin typeface="Verdana"/>
                <a:cs typeface="Verdana"/>
              </a:rPr>
              <a:t>Advantage:</a:t>
            </a:r>
            <a:r>
              <a:rPr sz="2200" spc="4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for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word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length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N,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an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</a:t>
            </a:r>
            <a:r>
              <a:rPr sz="2200" spc="4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space </a:t>
            </a:r>
            <a:r>
              <a:rPr sz="2200" spc="-76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2</a:t>
            </a:r>
            <a:r>
              <a:rPr sz="2175" spc="-7" baseline="24904" dirty="0">
                <a:latin typeface="Verdana"/>
                <a:cs typeface="Verdana"/>
              </a:rPr>
              <a:t>N</a:t>
            </a:r>
            <a:r>
              <a:rPr sz="2175" spc="412" baseline="24904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is now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available.</a:t>
            </a:r>
            <a:endParaRPr sz="2200">
              <a:latin typeface="Verdana"/>
              <a:cs typeface="Verdana"/>
            </a:endParaRPr>
          </a:p>
          <a:p>
            <a:pPr marL="368300" indent="-342900">
              <a:lnSpc>
                <a:spcPts val="2375"/>
              </a:lnSpc>
              <a:spcBef>
                <a:spcPts val="81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67665" algn="l"/>
                <a:tab pos="368300" algn="l"/>
              </a:tabLst>
            </a:pPr>
            <a:r>
              <a:rPr sz="2200" spc="-10" dirty="0">
                <a:latin typeface="Verdana"/>
                <a:cs typeface="Verdana"/>
              </a:rPr>
              <a:t>Disadvantage:</a:t>
            </a:r>
            <a:r>
              <a:rPr sz="2200" spc="5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instruction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execution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requires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two</a:t>
            </a:r>
            <a:endParaRPr sz="2200">
              <a:latin typeface="Verdana"/>
              <a:cs typeface="Verdana"/>
            </a:endParaRPr>
          </a:p>
          <a:p>
            <a:pPr marL="368300">
              <a:lnSpc>
                <a:spcPts val="2375"/>
              </a:lnSpc>
            </a:pPr>
            <a:r>
              <a:rPr sz="2200" spc="-5" dirty="0">
                <a:latin typeface="Verdana"/>
                <a:cs typeface="Verdana"/>
              </a:rPr>
              <a:t>memory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references</a:t>
            </a:r>
            <a:r>
              <a:rPr sz="2200" spc="4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to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fetch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operand:</a:t>
            </a:r>
            <a:endParaRPr sz="2200">
              <a:latin typeface="Verdana"/>
              <a:cs typeface="Verdana"/>
            </a:endParaRPr>
          </a:p>
          <a:p>
            <a:pPr marL="768985" lvl="1" indent="-287020">
              <a:lnSpc>
                <a:spcPct val="100000"/>
              </a:lnSpc>
              <a:spcBef>
                <a:spcPts val="69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69620" algn="l"/>
              </a:tabLst>
            </a:pPr>
            <a:r>
              <a:rPr sz="1900" spc="-10" dirty="0">
                <a:latin typeface="Verdana"/>
                <a:cs typeface="Verdana"/>
              </a:rPr>
              <a:t>One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to</a:t>
            </a:r>
            <a:r>
              <a:rPr sz="1900" spc="-10" dirty="0">
                <a:latin typeface="Verdana"/>
                <a:cs typeface="Verdana"/>
              </a:rPr>
              <a:t> get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the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address</a:t>
            </a:r>
            <a:endParaRPr sz="1900">
              <a:latin typeface="Verdana"/>
              <a:cs typeface="Verdana"/>
            </a:endParaRPr>
          </a:p>
          <a:p>
            <a:pPr marL="768985" lvl="1" indent="-287020">
              <a:lnSpc>
                <a:spcPct val="100000"/>
              </a:lnSpc>
              <a:spcBef>
                <a:spcPts val="685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69620" algn="l"/>
              </a:tabLst>
            </a:pPr>
            <a:r>
              <a:rPr sz="1900" spc="-5" dirty="0">
                <a:latin typeface="Verdana"/>
                <a:cs typeface="Verdana"/>
              </a:rPr>
              <a:t>A</a:t>
            </a:r>
            <a:r>
              <a:rPr sz="1900" spc="-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second to</a:t>
            </a:r>
            <a:r>
              <a:rPr sz="1900" spc="-2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get</a:t>
            </a:r>
            <a:r>
              <a:rPr sz="1900" spc="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the</a:t>
            </a:r>
            <a:r>
              <a:rPr sz="1900" spc="-15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value</a:t>
            </a:r>
            <a:endParaRPr sz="1900">
              <a:latin typeface="Verdana"/>
              <a:cs typeface="Verdana"/>
            </a:endParaRPr>
          </a:p>
          <a:p>
            <a:pPr marL="368300" indent="-342900">
              <a:lnSpc>
                <a:spcPct val="100000"/>
              </a:lnSpc>
              <a:spcBef>
                <a:spcPts val="79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67665" algn="l"/>
                <a:tab pos="368300" algn="l"/>
              </a:tabLst>
            </a:pPr>
            <a:r>
              <a:rPr sz="2200" spc="-5" dirty="0">
                <a:latin typeface="Verdana"/>
                <a:cs typeface="Verdana"/>
              </a:rPr>
              <a:t>x86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examples -</a:t>
            </a:r>
            <a:r>
              <a:rPr sz="2200" spc="-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none</a:t>
            </a:r>
            <a:endParaRPr sz="22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0220" y="343026"/>
            <a:ext cx="408876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23340" marR="5080" indent="-131127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Register</a:t>
            </a:r>
            <a:r>
              <a:rPr spc="-65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10" dirty="0"/>
              <a:t> </a:t>
            </a:r>
            <a:r>
              <a:rPr dirty="0"/>
              <a:t>=</a:t>
            </a:r>
            <a:r>
              <a:rPr spc="-10" dirty="0"/>
              <a:t> </a:t>
            </a:r>
            <a:r>
              <a:rPr dirty="0"/>
              <a:t>R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708530"/>
            <a:ext cx="7854950" cy="41789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45" dirty="0">
                <a:latin typeface="Verdana"/>
                <a:cs typeface="Verdana"/>
              </a:rPr>
              <a:t>Typically,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an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</a:t>
            </a:r>
            <a:r>
              <a:rPr sz="2200" spc="4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field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that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references</a:t>
            </a:r>
            <a:r>
              <a:rPr sz="2200" spc="4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registers 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will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15" dirty="0">
                <a:latin typeface="Verdana"/>
                <a:cs typeface="Verdana"/>
              </a:rPr>
              <a:t>have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from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3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to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5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bits,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so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that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total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from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8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to </a:t>
            </a:r>
            <a:r>
              <a:rPr sz="2200" spc="-76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32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general-purpose</a:t>
            </a:r>
            <a:r>
              <a:rPr sz="2200" spc="4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registers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can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be</a:t>
            </a:r>
            <a:r>
              <a:rPr sz="2200" spc="-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referenced.</a:t>
            </a:r>
            <a:endParaRPr sz="22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32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10" dirty="0">
                <a:latin typeface="Verdana"/>
                <a:cs typeface="Verdana"/>
              </a:rPr>
              <a:t>Advantage:</a:t>
            </a:r>
            <a:endParaRPr sz="22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114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Only</a:t>
            </a:r>
            <a:r>
              <a:rPr sz="1900" spc="2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a</a:t>
            </a:r>
            <a:r>
              <a:rPr sz="1900" spc="-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small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address</a:t>
            </a:r>
            <a:r>
              <a:rPr sz="1900" spc="2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field</a:t>
            </a:r>
            <a:r>
              <a:rPr sz="1900" spc="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is</a:t>
            </a:r>
            <a:r>
              <a:rPr sz="1900" spc="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needed</a:t>
            </a:r>
            <a:r>
              <a:rPr sz="1900" spc="3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in </a:t>
            </a:r>
            <a:r>
              <a:rPr sz="1900" spc="-10" dirty="0">
                <a:latin typeface="Verdana"/>
                <a:cs typeface="Verdana"/>
              </a:rPr>
              <a:t>instruction.</a:t>
            </a:r>
            <a:endParaRPr sz="19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1140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No </a:t>
            </a:r>
            <a:r>
              <a:rPr sz="1900" spc="-5" dirty="0">
                <a:latin typeface="Verdana"/>
                <a:cs typeface="Verdana"/>
              </a:rPr>
              <a:t>memory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references</a:t>
            </a:r>
            <a:r>
              <a:rPr sz="1900" spc="3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are</a:t>
            </a:r>
            <a:r>
              <a:rPr sz="1900" dirty="0">
                <a:latin typeface="Verdana"/>
                <a:cs typeface="Verdana"/>
              </a:rPr>
              <a:t> </a:t>
            </a:r>
            <a:r>
              <a:rPr sz="1900" spc="-10" dirty="0">
                <a:latin typeface="Verdana"/>
                <a:cs typeface="Verdana"/>
              </a:rPr>
              <a:t>required.</a:t>
            </a:r>
            <a:endParaRPr sz="1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32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10" dirty="0">
                <a:latin typeface="Verdana"/>
                <a:cs typeface="Verdana"/>
              </a:rPr>
              <a:t>Disadvantage</a:t>
            </a:r>
            <a:endParaRPr sz="2200">
              <a:latin typeface="Verdana"/>
              <a:cs typeface="Verdana"/>
            </a:endParaRPr>
          </a:p>
          <a:p>
            <a:pPr marL="756285" lvl="1" indent="-287020">
              <a:lnSpc>
                <a:spcPct val="100000"/>
              </a:lnSpc>
              <a:spcBef>
                <a:spcPts val="1145"/>
              </a:spcBef>
              <a:buClr>
                <a:srgbClr val="5F8193"/>
              </a:buClr>
              <a:buSzPct val="89473"/>
              <a:buFont typeface="Wingdings"/>
              <a:buChar char=""/>
              <a:tabLst>
                <a:tab pos="756920" algn="l"/>
              </a:tabLst>
            </a:pPr>
            <a:r>
              <a:rPr sz="1900" spc="-10" dirty="0">
                <a:latin typeface="Verdana"/>
                <a:cs typeface="Verdana"/>
              </a:rPr>
              <a:t>Address</a:t>
            </a:r>
            <a:r>
              <a:rPr sz="1900" spc="2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space is</a:t>
            </a:r>
            <a:r>
              <a:rPr sz="1900" spc="-25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very</a:t>
            </a:r>
            <a:r>
              <a:rPr sz="1900" spc="-10" dirty="0">
                <a:latin typeface="Verdana"/>
                <a:cs typeface="Verdana"/>
              </a:rPr>
              <a:t> </a:t>
            </a:r>
            <a:r>
              <a:rPr sz="1900" spc="-5" dirty="0">
                <a:latin typeface="Verdana"/>
                <a:cs typeface="Verdana"/>
              </a:rPr>
              <a:t>limited.</a:t>
            </a:r>
            <a:endParaRPr sz="1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132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5" dirty="0">
                <a:latin typeface="Verdana"/>
                <a:cs typeface="Verdana"/>
              </a:rPr>
              <a:t>x86</a:t>
            </a:r>
            <a:r>
              <a:rPr sz="2200" spc="-3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Examples</a:t>
            </a:r>
            <a:endParaRPr sz="2200">
              <a:latin typeface="Verdana"/>
              <a:cs typeface="Verdana"/>
            </a:endParaRPr>
          </a:p>
          <a:p>
            <a:pPr marL="355600">
              <a:lnSpc>
                <a:spcPct val="100000"/>
              </a:lnSpc>
              <a:tabLst>
                <a:tab pos="2911475" algn="l"/>
              </a:tabLst>
            </a:pPr>
            <a:r>
              <a:rPr sz="2200" spc="-5" dirty="0">
                <a:latin typeface="Verdana"/>
                <a:cs typeface="Verdana"/>
              </a:rPr>
              <a:t>MOV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EAX,EBX	</a:t>
            </a:r>
            <a:r>
              <a:rPr sz="2200" spc="-10" dirty="0">
                <a:latin typeface="Verdana"/>
                <a:cs typeface="Verdana"/>
              </a:rPr>
              <a:t>MOV</a:t>
            </a:r>
            <a:r>
              <a:rPr sz="2200" spc="-3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CX,DX</a:t>
            </a:r>
            <a:endParaRPr sz="22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2789" marR="5080" indent="-198945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Register</a:t>
            </a:r>
            <a:r>
              <a:rPr spc="-50" dirty="0"/>
              <a:t> </a:t>
            </a:r>
            <a:r>
              <a:rPr dirty="0"/>
              <a:t>Indirect</a:t>
            </a:r>
            <a:r>
              <a:rPr spc="-35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10" dirty="0"/>
              <a:t> </a:t>
            </a:r>
            <a:r>
              <a:rPr dirty="0"/>
              <a:t>=</a:t>
            </a:r>
            <a:r>
              <a:rPr spc="-5" dirty="0"/>
              <a:t> </a:t>
            </a:r>
            <a:r>
              <a:rPr spc="-10" dirty="0"/>
              <a:t>(R)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497840" y="1675002"/>
            <a:ext cx="8116570" cy="250634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393700" marR="384175" indent="-342900">
              <a:lnSpc>
                <a:spcPts val="2380"/>
              </a:lnSpc>
              <a:spcBef>
                <a:spcPts val="39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93065" algn="l"/>
                <a:tab pos="393700" algn="l"/>
              </a:tabLst>
            </a:pPr>
            <a:r>
              <a:rPr sz="2200" spc="-10" dirty="0">
                <a:latin typeface="Verdana"/>
                <a:cs typeface="Verdana"/>
              </a:rPr>
              <a:t>Operand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is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in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memory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cell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pointed</a:t>
            </a:r>
            <a:r>
              <a:rPr sz="2200" spc="3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to</a:t>
            </a:r>
            <a:r>
              <a:rPr sz="2200" spc="-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by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contents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of </a:t>
            </a:r>
            <a:r>
              <a:rPr sz="2200" spc="-76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register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R.</a:t>
            </a:r>
            <a:endParaRPr sz="2200">
              <a:latin typeface="Verdana"/>
              <a:cs typeface="Verdana"/>
            </a:endParaRPr>
          </a:p>
          <a:p>
            <a:pPr>
              <a:lnSpc>
                <a:spcPct val="100000"/>
              </a:lnSpc>
              <a:buClr>
                <a:srgbClr val="5F8193"/>
              </a:buClr>
              <a:buFont typeface="Symbol"/>
              <a:buChar char=""/>
            </a:pPr>
            <a:endParaRPr sz="2600">
              <a:latin typeface="Verdana"/>
              <a:cs typeface="Verdana"/>
            </a:endParaRPr>
          </a:p>
          <a:p>
            <a:pPr marL="393700" marR="43180" indent="-342900">
              <a:lnSpc>
                <a:spcPct val="90000"/>
              </a:lnSpc>
              <a:spcBef>
                <a:spcPts val="1814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93065" algn="l"/>
                <a:tab pos="393700" algn="l"/>
              </a:tabLst>
            </a:pPr>
            <a:r>
              <a:rPr sz="2200" spc="-10" dirty="0">
                <a:latin typeface="Verdana"/>
                <a:cs typeface="Verdana"/>
              </a:rPr>
              <a:t>Advantages:</a:t>
            </a:r>
            <a:r>
              <a:rPr sz="2200" spc="5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basically</a:t>
            </a:r>
            <a:r>
              <a:rPr sz="2200" spc="4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same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for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indirect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addressing. 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Register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indirect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addressing</a:t>
            </a:r>
            <a:r>
              <a:rPr sz="2200" spc="7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has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large</a:t>
            </a:r>
            <a:r>
              <a:rPr sz="2200" spc="3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</a:t>
            </a:r>
            <a:r>
              <a:rPr sz="2200" spc="6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space </a:t>
            </a:r>
            <a:r>
              <a:rPr sz="2200" spc="-75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(2</a:t>
            </a:r>
            <a:r>
              <a:rPr sz="2175" spc="-7" baseline="24904" dirty="0">
                <a:latin typeface="Verdana"/>
                <a:cs typeface="Verdana"/>
              </a:rPr>
              <a:t>N</a:t>
            </a:r>
            <a:r>
              <a:rPr sz="2200" spc="-5" dirty="0">
                <a:latin typeface="Verdana"/>
                <a:cs typeface="Verdana"/>
              </a:rPr>
              <a:t>).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15" dirty="0">
                <a:latin typeface="Verdana"/>
                <a:cs typeface="Verdana"/>
              </a:rPr>
              <a:t>Register</a:t>
            </a:r>
            <a:r>
              <a:rPr sz="2200" spc="2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indirect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addressing</a:t>
            </a:r>
            <a:r>
              <a:rPr sz="2200" spc="3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uses</a:t>
            </a:r>
            <a:r>
              <a:rPr sz="2200" spc="1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one</a:t>
            </a:r>
            <a:r>
              <a:rPr sz="2200" spc="5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less </a:t>
            </a:r>
            <a:r>
              <a:rPr sz="2200" spc="-5" dirty="0">
                <a:latin typeface="Verdana"/>
                <a:cs typeface="Verdana"/>
              </a:rPr>
              <a:t> memory</a:t>
            </a:r>
            <a:r>
              <a:rPr sz="2200" spc="1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reference</a:t>
            </a:r>
            <a:r>
              <a:rPr sz="2200" spc="4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than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indirect</a:t>
            </a:r>
            <a:r>
              <a:rPr sz="2200" spc="25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addressing.</a:t>
            </a:r>
            <a:endParaRPr sz="2200">
              <a:latin typeface="Verdana"/>
              <a:cs typeface="Verdan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4760214"/>
            <a:ext cx="2536825" cy="96393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355600" marR="5080" indent="-342900">
              <a:lnSpc>
                <a:spcPts val="2380"/>
              </a:lnSpc>
              <a:spcBef>
                <a:spcPts val="390"/>
              </a:spcBef>
              <a:buClr>
                <a:srgbClr val="5F8193"/>
              </a:buClr>
              <a:buSzPct val="88636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200" spc="-5" dirty="0">
                <a:latin typeface="Verdana"/>
                <a:cs typeface="Verdana"/>
              </a:rPr>
              <a:t>x86 Example 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MOV AL,[BX] 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MOV</a:t>
            </a:r>
            <a:r>
              <a:rPr sz="2200" spc="-8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[EDI],EAX</a:t>
            </a:r>
            <a:endParaRPr sz="2200">
              <a:latin typeface="Verdana"/>
              <a:cs typeface="Verdan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94175" y="5061965"/>
            <a:ext cx="2265045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z="2200" spc="-5" dirty="0">
                <a:latin typeface="Verdana"/>
                <a:cs typeface="Verdana"/>
              </a:rPr>
              <a:t>MOV AX,[EBX] </a:t>
            </a:r>
            <a:r>
              <a:rPr sz="2200" dirty="0">
                <a:latin typeface="Verdana"/>
                <a:cs typeface="Verdana"/>
              </a:rPr>
              <a:t> </a:t>
            </a:r>
            <a:r>
              <a:rPr sz="2200" spc="-5" dirty="0">
                <a:latin typeface="Verdana"/>
                <a:cs typeface="Verdana"/>
              </a:rPr>
              <a:t>MOV</a:t>
            </a:r>
            <a:r>
              <a:rPr sz="2200" spc="-60" dirty="0">
                <a:latin typeface="Verdana"/>
                <a:cs typeface="Verdana"/>
              </a:rPr>
              <a:t> </a:t>
            </a:r>
            <a:r>
              <a:rPr sz="2200" spc="-10" dirty="0">
                <a:latin typeface="Verdana"/>
                <a:cs typeface="Verdana"/>
              </a:rPr>
              <a:t>[EAX],EDX</a:t>
            </a:r>
            <a:endParaRPr sz="22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53210" marR="5080" indent="-1219835">
              <a:lnSpc>
                <a:spcPct val="100000"/>
              </a:lnSpc>
              <a:spcBef>
                <a:spcPts val="100"/>
              </a:spcBef>
            </a:pPr>
            <a:r>
              <a:rPr dirty="0"/>
              <a:t>Displacement</a:t>
            </a:r>
            <a:r>
              <a:rPr spc="-90" dirty="0"/>
              <a:t> </a:t>
            </a:r>
            <a:r>
              <a:rPr dirty="0"/>
              <a:t>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10" dirty="0"/>
              <a:t> </a:t>
            </a:r>
            <a:r>
              <a:rPr dirty="0"/>
              <a:t>=</a:t>
            </a:r>
            <a:r>
              <a:rPr spc="-5" dirty="0"/>
              <a:t> </a:t>
            </a:r>
            <a:r>
              <a:rPr dirty="0"/>
              <a:t>A</a:t>
            </a:r>
            <a:r>
              <a:rPr spc="-20" dirty="0"/>
              <a:t> </a:t>
            </a:r>
            <a:r>
              <a:rPr dirty="0"/>
              <a:t>+</a:t>
            </a:r>
            <a:r>
              <a:rPr spc="-10" dirty="0"/>
              <a:t> </a:t>
            </a:r>
            <a:r>
              <a:rPr dirty="0"/>
              <a:t>(R)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/>
              <a:t>Spring 2016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708530"/>
            <a:ext cx="5996940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854710" indent="-342900">
              <a:lnSpc>
                <a:spcPct val="100000"/>
              </a:lnSpc>
              <a:spcBef>
                <a:spcPts val="10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Address </a:t>
            </a:r>
            <a:r>
              <a:rPr sz="2400" dirty="0">
                <a:latin typeface="Verdana"/>
                <a:cs typeface="Verdana"/>
              </a:rPr>
              <a:t>field holds two </a:t>
            </a:r>
            <a:r>
              <a:rPr sz="2400" spc="-10" dirty="0">
                <a:latin typeface="Verdana"/>
                <a:cs typeface="Verdana"/>
              </a:rPr>
              <a:t>values: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-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= </a:t>
            </a:r>
            <a:r>
              <a:rPr sz="2400" spc="-5" dirty="0">
                <a:latin typeface="Verdana"/>
                <a:cs typeface="Verdana"/>
              </a:rPr>
              <a:t>base </a:t>
            </a:r>
            <a:r>
              <a:rPr sz="2400" spc="-15" dirty="0">
                <a:latin typeface="Verdana"/>
                <a:cs typeface="Verdana"/>
              </a:rPr>
              <a:t>value</a:t>
            </a:r>
            <a:endParaRPr sz="2400">
              <a:latin typeface="Verdana"/>
              <a:cs typeface="Verdana"/>
            </a:endParaRPr>
          </a:p>
          <a:p>
            <a:pPr marL="355600">
              <a:lnSpc>
                <a:spcPct val="100000"/>
              </a:lnSpc>
            </a:pPr>
            <a:r>
              <a:rPr sz="2400" dirty="0">
                <a:latin typeface="Verdana"/>
                <a:cs typeface="Verdana"/>
              </a:rPr>
              <a:t>R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=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register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that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holds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displacement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2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223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x86</a:t>
            </a:r>
            <a:r>
              <a:rPr sz="2400" spc="-3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Example</a:t>
            </a:r>
            <a:endParaRPr sz="2400">
              <a:latin typeface="Verdana"/>
              <a:cs typeface="Verdana"/>
            </a:endParaRPr>
          </a:p>
          <a:p>
            <a:pPr marL="355600">
              <a:lnSpc>
                <a:spcPct val="100000"/>
              </a:lnSpc>
            </a:pPr>
            <a:r>
              <a:rPr sz="2400" dirty="0">
                <a:latin typeface="Verdana"/>
                <a:cs typeface="Verdana"/>
              </a:rPr>
              <a:t>MOV</a:t>
            </a:r>
            <a:r>
              <a:rPr sz="2400" spc="-4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AX,</a:t>
            </a:r>
            <a:r>
              <a:rPr sz="2400" spc="-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NAME[SI]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80538" y="343026"/>
            <a:ext cx="358203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6510">
              <a:lnSpc>
                <a:spcPct val="100000"/>
              </a:lnSpc>
              <a:spcBef>
                <a:spcPts val="100"/>
              </a:spcBef>
            </a:pPr>
            <a:r>
              <a:rPr dirty="0"/>
              <a:t>Stack Addressing </a:t>
            </a:r>
            <a:r>
              <a:rPr spc="-1110" dirty="0"/>
              <a:t> </a:t>
            </a:r>
            <a:r>
              <a:rPr dirty="0"/>
              <a:t>EA</a:t>
            </a:r>
            <a:r>
              <a:rPr spc="-25" dirty="0"/>
              <a:t> </a:t>
            </a:r>
            <a:r>
              <a:rPr dirty="0"/>
              <a:t>=</a:t>
            </a:r>
            <a:r>
              <a:rPr spc="-20" dirty="0"/>
              <a:t> </a:t>
            </a:r>
            <a:r>
              <a:rPr spc="-5" dirty="0"/>
              <a:t>top</a:t>
            </a:r>
            <a:r>
              <a:rPr spc="-20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dirty="0"/>
              <a:t>stack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708530"/>
            <a:ext cx="7843520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Stack</a:t>
            </a:r>
            <a:r>
              <a:rPr sz="2400" spc="-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pointer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is</a:t>
            </a:r>
            <a:r>
              <a:rPr sz="2400" dirty="0">
                <a:latin typeface="Verdana"/>
                <a:cs typeface="Verdana"/>
              </a:rPr>
              <a:t> maintained </a:t>
            </a:r>
            <a:r>
              <a:rPr sz="2400" spc="-5" dirty="0">
                <a:latin typeface="Verdana"/>
                <a:cs typeface="Verdana"/>
              </a:rPr>
              <a:t>in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-6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register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  <a:buClr>
                <a:srgbClr val="5F8193"/>
              </a:buClr>
              <a:buFont typeface="Symbol"/>
              <a:buChar char=""/>
            </a:pPr>
            <a:endParaRPr sz="2900">
              <a:latin typeface="Verdana"/>
              <a:cs typeface="Verdana"/>
            </a:endParaRPr>
          </a:p>
          <a:p>
            <a:pPr marL="342265" indent="-342265">
              <a:lnSpc>
                <a:spcPct val="100000"/>
              </a:lnSpc>
              <a:spcBef>
                <a:spcPts val="223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42265" algn="l"/>
                <a:tab pos="355600" algn="l"/>
              </a:tabLst>
            </a:pPr>
            <a:r>
              <a:rPr sz="2400" dirty="0">
                <a:latin typeface="Verdana"/>
                <a:cs typeface="Verdana"/>
              </a:rPr>
              <a:t>Machine </a:t>
            </a:r>
            <a:r>
              <a:rPr sz="2400" spc="-5" dirty="0">
                <a:latin typeface="Verdana"/>
                <a:cs typeface="Verdana"/>
              </a:rPr>
              <a:t>instructions</a:t>
            </a:r>
            <a:r>
              <a:rPr sz="2400" spc="3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need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not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include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a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memory</a:t>
            </a:r>
            <a:endParaRPr sz="2400">
              <a:latin typeface="Verdana"/>
              <a:cs typeface="Verdana"/>
            </a:endParaRPr>
          </a:p>
          <a:p>
            <a:pPr marL="80010" algn="ctr">
              <a:lnSpc>
                <a:spcPct val="100000"/>
              </a:lnSpc>
            </a:pPr>
            <a:r>
              <a:rPr sz="2400" spc="-5" dirty="0">
                <a:latin typeface="Verdana"/>
                <a:cs typeface="Verdana"/>
              </a:rPr>
              <a:t>reference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but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implicitly</a:t>
            </a:r>
            <a:r>
              <a:rPr sz="2400" spc="3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operate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on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top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of</a:t>
            </a:r>
            <a:r>
              <a:rPr sz="2400" spc="-4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stack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2900">
              <a:latin typeface="Verdana"/>
              <a:cs typeface="Verdana"/>
            </a:endParaRPr>
          </a:p>
          <a:p>
            <a:pPr marL="355600" indent="-342900">
              <a:lnSpc>
                <a:spcPct val="100000"/>
              </a:lnSpc>
              <a:spcBef>
                <a:spcPts val="2235"/>
              </a:spcBef>
              <a:buClr>
                <a:srgbClr val="5F8193"/>
              </a:buClr>
              <a:buSzPct val="89583"/>
              <a:buFont typeface="Symbol"/>
              <a:buChar char=""/>
              <a:tabLst>
                <a:tab pos="354965" algn="l"/>
                <a:tab pos="355600" algn="l"/>
              </a:tabLst>
            </a:pPr>
            <a:r>
              <a:rPr sz="2400" spc="-5" dirty="0">
                <a:latin typeface="Verdana"/>
                <a:cs typeface="Verdana"/>
              </a:rPr>
              <a:t>Example:ADD</a:t>
            </a:r>
            <a:endParaRPr sz="2400">
              <a:latin typeface="Verdana"/>
              <a:cs typeface="Verdana"/>
            </a:endParaRPr>
          </a:p>
          <a:p>
            <a:pPr marL="355600" marR="567055">
              <a:lnSpc>
                <a:spcPct val="100000"/>
              </a:lnSpc>
              <a:spcBef>
                <a:spcPts val="5"/>
              </a:spcBef>
            </a:pPr>
            <a:r>
              <a:rPr sz="2400" spc="-20" dirty="0">
                <a:latin typeface="Verdana"/>
                <a:cs typeface="Verdana"/>
              </a:rPr>
              <a:t>Pop</a:t>
            </a:r>
            <a:r>
              <a:rPr sz="2400" spc="1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top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two</a:t>
            </a:r>
            <a:r>
              <a:rPr sz="240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items from</a:t>
            </a:r>
            <a:r>
              <a:rPr sz="2400" spc="4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stack,</a:t>
            </a:r>
            <a:r>
              <a:rPr sz="2400" dirty="0">
                <a:latin typeface="Verdana"/>
                <a:cs typeface="Verdana"/>
              </a:rPr>
              <a:t> add, place the </a:t>
            </a:r>
            <a:r>
              <a:rPr sz="2400" spc="-83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result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on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top</a:t>
            </a:r>
            <a:r>
              <a:rPr sz="2400" spc="2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of</a:t>
            </a:r>
            <a:r>
              <a:rPr sz="2400" spc="20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the</a:t>
            </a:r>
            <a:r>
              <a:rPr sz="2400" spc="5" dirty="0">
                <a:latin typeface="Verdana"/>
                <a:cs typeface="Verdana"/>
              </a:rPr>
              <a:t> </a:t>
            </a:r>
            <a:r>
              <a:rPr sz="2400" dirty="0">
                <a:latin typeface="Verdana"/>
                <a:cs typeface="Verdana"/>
              </a:rPr>
              <a:t>stack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806</Words>
  <Application>Microsoft Office PowerPoint</Application>
  <PresentationFormat>On-screen Show (4:3)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Symbol</vt:lpstr>
      <vt:lpstr>Verdana</vt:lpstr>
      <vt:lpstr>Wingdings</vt:lpstr>
      <vt:lpstr>Office Theme</vt:lpstr>
      <vt:lpstr>Instruction Sets: Addressing  Modes and Formats</vt:lpstr>
      <vt:lpstr>x86 Real Mode  General Purpose Registers</vt:lpstr>
      <vt:lpstr>x86 Real Mode  General Purpose Registers</vt:lpstr>
      <vt:lpstr>Addressing Modes</vt:lpstr>
      <vt:lpstr>Basic Operand Types</vt:lpstr>
      <vt:lpstr>Addressing Modes</vt:lpstr>
      <vt:lpstr>Immediate Addressing  OPERAND = A</vt:lpstr>
      <vt:lpstr>Direct Addressing  EA = A</vt:lpstr>
      <vt:lpstr>Indirect Addressing  EA = (A)</vt:lpstr>
      <vt:lpstr>Register Addressing  EA = R</vt:lpstr>
      <vt:lpstr>Register Indirect Addressing  EA = (R)</vt:lpstr>
      <vt:lpstr>Displacement Addressing  EA = A + (R)</vt:lpstr>
      <vt:lpstr>Stack Addressing  EA = top of stack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Douglas Ryan</dc:creator>
  <cp:lastModifiedBy>Abida Danish</cp:lastModifiedBy>
  <cp:revision>1</cp:revision>
  <dcterms:created xsi:type="dcterms:W3CDTF">2021-10-22T18:12:07Z</dcterms:created>
  <dcterms:modified xsi:type="dcterms:W3CDTF">2021-10-22T18:15:10Z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2016-04-08T00:00:00Z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2021-10-22T00:00:00Z</vt:filetime>
  </property>
</Properties>
</file>