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2"/>
  </p:notesMasterIdLst>
  <p:handoutMasterIdLst>
    <p:handoutMasterId r:id="rId83"/>
  </p:handoutMasterIdLst>
  <p:sldIdLst>
    <p:sldId id="256" r:id="rId5"/>
    <p:sldId id="684" r:id="rId6"/>
    <p:sldId id="285" r:id="rId7"/>
    <p:sldId id="257" r:id="rId8"/>
    <p:sldId id="639" r:id="rId9"/>
    <p:sldId id="686" r:id="rId10"/>
    <p:sldId id="624" r:id="rId11"/>
    <p:sldId id="625" r:id="rId12"/>
    <p:sldId id="626" r:id="rId13"/>
    <p:sldId id="461" r:id="rId14"/>
    <p:sldId id="677" r:id="rId15"/>
    <p:sldId id="301" r:id="rId16"/>
    <p:sldId id="270" r:id="rId17"/>
    <p:sldId id="271" r:id="rId18"/>
    <p:sldId id="308" r:id="rId19"/>
    <p:sldId id="295" r:id="rId20"/>
    <p:sldId id="351" r:id="rId21"/>
    <p:sldId id="273" r:id="rId22"/>
    <p:sldId id="678" r:id="rId23"/>
    <p:sldId id="288" r:id="rId24"/>
    <p:sldId id="298" r:id="rId25"/>
    <p:sldId id="299" r:id="rId26"/>
    <p:sldId id="300" r:id="rId27"/>
    <p:sldId id="293" r:id="rId28"/>
    <p:sldId id="264" r:id="rId29"/>
    <p:sldId id="683" r:id="rId30"/>
    <p:sldId id="302" r:id="rId31"/>
    <p:sldId id="682" r:id="rId32"/>
    <p:sldId id="275" r:id="rId33"/>
    <p:sldId id="303" r:id="rId34"/>
    <p:sldId id="304" r:id="rId35"/>
    <p:sldId id="310" r:id="rId36"/>
    <p:sldId id="309" r:id="rId37"/>
    <p:sldId id="305" r:id="rId38"/>
    <p:sldId id="267" r:id="rId39"/>
    <p:sldId id="679" r:id="rId40"/>
    <p:sldId id="685" r:id="rId41"/>
    <p:sldId id="343" r:id="rId42"/>
    <p:sldId id="680" r:id="rId43"/>
    <p:sldId id="333" r:id="rId44"/>
    <p:sldId id="357" r:id="rId45"/>
    <p:sldId id="269" r:id="rId46"/>
    <p:sldId id="681" r:id="rId47"/>
    <p:sldId id="360" r:id="rId48"/>
    <p:sldId id="694" r:id="rId49"/>
    <p:sldId id="695" r:id="rId50"/>
    <p:sldId id="322" r:id="rId51"/>
    <p:sldId id="313" r:id="rId52"/>
    <p:sldId id="336" r:id="rId53"/>
    <p:sldId id="337" r:id="rId54"/>
    <p:sldId id="338" r:id="rId55"/>
    <p:sldId id="339" r:id="rId56"/>
    <p:sldId id="340" r:id="rId57"/>
    <p:sldId id="342" r:id="rId58"/>
    <p:sldId id="316" r:id="rId59"/>
    <p:sldId id="325" r:id="rId60"/>
    <p:sldId id="334" r:id="rId61"/>
    <p:sldId id="335" r:id="rId62"/>
    <p:sldId id="345" r:id="rId63"/>
    <p:sldId id="696" r:id="rId64"/>
    <p:sldId id="331" r:id="rId65"/>
    <p:sldId id="344" r:id="rId66"/>
    <p:sldId id="462" r:id="rId67"/>
    <p:sldId id="640" r:id="rId68"/>
    <p:sldId id="434" r:id="rId69"/>
    <p:sldId id="628" r:id="rId70"/>
    <p:sldId id="675" r:id="rId71"/>
    <p:sldId id="632" r:id="rId72"/>
    <p:sldId id="365" r:id="rId73"/>
    <p:sldId id="330" r:id="rId74"/>
    <p:sldId id="463" r:id="rId75"/>
    <p:sldId id="656" r:id="rId76"/>
    <p:sldId id="350" r:id="rId77"/>
    <p:sldId id="616" r:id="rId78"/>
    <p:sldId id="619" r:id="rId79"/>
    <p:sldId id="614" r:id="rId80"/>
    <p:sldId id="689" r:id="rId81"/>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27" autoAdjust="0"/>
    <p:restoredTop sz="91641" autoAdjust="0"/>
  </p:normalViewPr>
  <p:slideViewPr>
    <p:cSldViewPr>
      <p:cViewPr varScale="1">
        <p:scale>
          <a:sx n="81" d="100"/>
          <a:sy n="81" d="100"/>
        </p:scale>
        <p:origin x="51" y="9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presProps" Target="presProps.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handoutMaster" Target="handoutMasters/handoutMaster1.xml"/><Relationship Id="rId88"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tableStyles" Target="tableStyles.xml"/><Relationship Id="rId61" Type="http://schemas.openxmlformats.org/officeDocument/2006/relationships/slide" Target="slides/slide57.xml"/><Relationship Id="rId8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48A318-7018-4A48-A773-B2ACA326B68A}"/>
    <pc:docChg chg="custSel delSld modSld">
      <pc:chgData name="Helen Lee" userId="950b76d7-29a8-4037-9cf6-1d47a6b96373" providerId="ADAL" clId="{0E48A318-7018-4A48-A773-B2ACA326B68A}" dt="2025-03-02T22:06:42.678" v="36" actId="47"/>
      <pc:docMkLst>
        <pc:docMk/>
      </pc:docMkLst>
      <pc:sldChg chg="modSp mod">
        <pc:chgData name="Helen Lee" userId="950b76d7-29a8-4037-9cf6-1d47a6b96373" providerId="ADAL" clId="{0E48A318-7018-4A48-A773-B2ACA326B68A}" dt="2025-03-02T22:03:43.269" v="9" actId="20577"/>
        <pc:sldMkLst>
          <pc:docMk/>
          <pc:sldMk cId="2087353130" sldId="256"/>
        </pc:sldMkLst>
        <pc:spChg chg="mod">
          <ac:chgData name="Helen Lee" userId="950b76d7-29a8-4037-9cf6-1d47a6b96373" providerId="ADAL" clId="{0E48A318-7018-4A48-A773-B2ACA326B68A}" dt="2025-03-02T22:03:43.269" v="9" actId="20577"/>
          <ac:spMkLst>
            <pc:docMk/>
            <pc:sldMk cId="2087353130" sldId="256"/>
            <ac:spMk id="3" creationId="{22C6E451-9A9C-40B0-8CEB-03CB8540F3F1}"/>
          </ac:spMkLst>
        </pc:spChg>
      </pc:sldChg>
      <pc:sldChg chg="modSp mod">
        <pc:chgData name="Helen Lee" userId="950b76d7-29a8-4037-9cf6-1d47a6b96373" providerId="ADAL" clId="{0E48A318-7018-4A48-A773-B2ACA326B68A}" dt="2025-03-02T22:06:01.270" v="23" actId="207"/>
        <pc:sldMkLst>
          <pc:docMk/>
          <pc:sldMk cId="2218862938" sldId="269"/>
        </pc:sldMkLst>
        <pc:spChg chg="mod">
          <ac:chgData name="Helen Lee" userId="950b76d7-29a8-4037-9cf6-1d47a6b96373" providerId="ADAL" clId="{0E48A318-7018-4A48-A773-B2ACA326B68A}" dt="2025-03-02T22:06:01.270" v="23" actId="207"/>
          <ac:spMkLst>
            <pc:docMk/>
            <pc:sldMk cId="2218862938" sldId="269"/>
            <ac:spMk id="3" creationId="{00000000-0000-0000-0000-000000000000}"/>
          </ac:spMkLst>
        </pc:spChg>
      </pc:sldChg>
      <pc:sldChg chg="modSp mod">
        <pc:chgData name="Helen Lee" userId="950b76d7-29a8-4037-9cf6-1d47a6b96373" providerId="ADAL" clId="{0E48A318-7018-4A48-A773-B2ACA326B68A}" dt="2025-03-02T22:04:23.358" v="13"/>
        <pc:sldMkLst>
          <pc:docMk/>
          <pc:sldMk cId="3521474145" sldId="270"/>
        </pc:sldMkLst>
        <pc:spChg chg="mod">
          <ac:chgData name="Helen Lee" userId="950b76d7-29a8-4037-9cf6-1d47a6b96373" providerId="ADAL" clId="{0E48A318-7018-4A48-A773-B2ACA326B68A}" dt="2025-03-02T22:04:23.358" v="13"/>
          <ac:spMkLst>
            <pc:docMk/>
            <pc:sldMk cId="3521474145" sldId="270"/>
            <ac:spMk id="66561" creationId="{00000000-0000-0000-0000-000000000000}"/>
          </ac:spMkLst>
        </pc:spChg>
      </pc:sldChg>
      <pc:sldChg chg="modSp mod">
        <pc:chgData name="Helen Lee" userId="950b76d7-29a8-4037-9cf6-1d47a6b96373" providerId="ADAL" clId="{0E48A318-7018-4A48-A773-B2ACA326B68A}" dt="2025-03-02T22:04:28.469" v="14"/>
        <pc:sldMkLst>
          <pc:docMk/>
          <pc:sldMk cId="2761979157" sldId="271"/>
        </pc:sldMkLst>
        <pc:spChg chg="mod">
          <ac:chgData name="Helen Lee" userId="950b76d7-29a8-4037-9cf6-1d47a6b96373" providerId="ADAL" clId="{0E48A318-7018-4A48-A773-B2ACA326B68A}" dt="2025-03-02T22:04:28.469" v="14"/>
          <ac:spMkLst>
            <pc:docMk/>
            <pc:sldMk cId="2761979157" sldId="271"/>
            <ac:spMk id="67585" creationId="{00000000-0000-0000-0000-000000000000}"/>
          </ac:spMkLst>
        </pc:spChg>
      </pc:sldChg>
      <pc:sldChg chg="modSp mod">
        <pc:chgData name="Helen Lee" userId="950b76d7-29a8-4037-9cf6-1d47a6b96373" providerId="ADAL" clId="{0E48A318-7018-4A48-A773-B2ACA326B68A}" dt="2025-03-02T22:04:54.901" v="20" actId="27636"/>
        <pc:sldMkLst>
          <pc:docMk/>
          <pc:sldMk cId="552738742" sldId="298"/>
        </pc:sldMkLst>
        <pc:spChg chg="mod">
          <ac:chgData name="Helen Lee" userId="950b76d7-29a8-4037-9cf6-1d47a6b96373" providerId="ADAL" clId="{0E48A318-7018-4A48-A773-B2ACA326B68A}" dt="2025-03-02T22:04:54.901" v="20" actId="27636"/>
          <ac:spMkLst>
            <pc:docMk/>
            <pc:sldMk cId="552738742" sldId="298"/>
            <ac:spMk id="2" creationId="{00000000-0000-0000-0000-000000000000}"/>
          </ac:spMkLst>
        </pc:spChg>
      </pc:sldChg>
      <pc:sldChg chg="modSp mod">
        <pc:chgData name="Helen Lee" userId="950b76d7-29a8-4037-9cf6-1d47a6b96373" providerId="ADAL" clId="{0E48A318-7018-4A48-A773-B2ACA326B68A}" dt="2025-03-02T22:05:28.826" v="22" actId="27636"/>
        <pc:sldMkLst>
          <pc:docMk/>
          <pc:sldMk cId="820859431" sldId="299"/>
        </pc:sldMkLst>
        <pc:spChg chg="mod">
          <ac:chgData name="Helen Lee" userId="950b76d7-29a8-4037-9cf6-1d47a6b96373" providerId="ADAL" clId="{0E48A318-7018-4A48-A773-B2ACA326B68A}" dt="2025-03-02T22:05:28.826" v="22" actId="27636"/>
          <ac:spMkLst>
            <pc:docMk/>
            <pc:sldMk cId="820859431" sldId="299"/>
            <ac:spMk id="65537" creationId="{00000000-0000-0000-0000-000000000000}"/>
          </ac:spMkLst>
        </pc:spChg>
      </pc:sldChg>
      <pc:sldChg chg="modSp mod">
        <pc:chgData name="Helen Lee" userId="950b76d7-29a8-4037-9cf6-1d47a6b96373" providerId="ADAL" clId="{0E48A318-7018-4A48-A773-B2ACA326B68A}" dt="2025-03-02T22:04:16.737" v="12" actId="14100"/>
        <pc:sldMkLst>
          <pc:docMk/>
          <pc:sldMk cId="4106336534" sldId="301"/>
        </pc:sldMkLst>
        <pc:spChg chg="mod">
          <ac:chgData name="Helen Lee" userId="950b76d7-29a8-4037-9cf6-1d47a6b96373" providerId="ADAL" clId="{0E48A318-7018-4A48-A773-B2ACA326B68A}" dt="2025-03-02T22:04:16.737" v="12" actId="14100"/>
          <ac:spMkLst>
            <pc:docMk/>
            <pc:sldMk cId="4106336534" sldId="301"/>
            <ac:spMk id="2" creationId="{00000000-0000-0000-0000-000000000000}"/>
          </ac:spMkLst>
        </pc:spChg>
        <pc:spChg chg="mod">
          <ac:chgData name="Helen Lee" userId="950b76d7-29a8-4037-9cf6-1d47a6b96373" providerId="ADAL" clId="{0E48A318-7018-4A48-A773-B2ACA326B68A}" dt="2025-03-02T22:04:14.641" v="11" actId="1076"/>
          <ac:spMkLst>
            <pc:docMk/>
            <pc:sldMk cId="4106336534" sldId="301"/>
            <ac:spMk id="3" creationId="{00000000-0000-0000-0000-000000000000}"/>
          </ac:spMkLst>
        </pc:spChg>
      </pc:sldChg>
      <pc:sldChg chg="del">
        <pc:chgData name="Helen Lee" userId="950b76d7-29a8-4037-9cf6-1d47a6b96373" providerId="ADAL" clId="{0E48A318-7018-4A48-A773-B2ACA326B68A}" dt="2025-03-02T22:06:35.385" v="30" actId="47"/>
        <pc:sldMkLst>
          <pc:docMk/>
          <pc:sldMk cId="3717047952" sldId="321"/>
        </pc:sldMkLst>
      </pc:sldChg>
      <pc:sldChg chg="del">
        <pc:chgData name="Helen Lee" userId="950b76d7-29a8-4037-9cf6-1d47a6b96373" providerId="ADAL" clId="{0E48A318-7018-4A48-A773-B2ACA326B68A}" dt="2025-03-02T22:06:38.852" v="33" actId="47"/>
        <pc:sldMkLst>
          <pc:docMk/>
          <pc:sldMk cId="296011953" sldId="324"/>
        </pc:sldMkLst>
      </pc:sldChg>
      <pc:sldChg chg="del">
        <pc:chgData name="Helen Lee" userId="950b76d7-29a8-4037-9cf6-1d47a6b96373" providerId="ADAL" clId="{0E48A318-7018-4A48-A773-B2ACA326B68A}" dt="2025-03-02T22:06:39.618" v="34" actId="47"/>
        <pc:sldMkLst>
          <pc:docMk/>
          <pc:sldMk cId="798427634" sldId="326"/>
        </pc:sldMkLst>
      </pc:sldChg>
      <pc:sldChg chg="del">
        <pc:chgData name="Helen Lee" userId="950b76d7-29a8-4037-9cf6-1d47a6b96373" providerId="ADAL" clId="{0E48A318-7018-4A48-A773-B2ACA326B68A}" dt="2025-03-02T22:06:37.023" v="31" actId="47"/>
        <pc:sldMkLst>
          <pc:docMk/>
          <pc:sldMk cId="4288669709" sldId="328"/>
        </pc:sldMkLst>
      </pc:sldChg>
      <pc:sldChg chg="del">
        <pc:chgData name="Helen Lee" userId="950b76d7-29a8-4037-9cf6-1d47a6b96373" providerId="ADAL" clId="{0E48A318-7018-4A48-A773-B2ACA326B68A}" dt="2025-03-02T22:06:42.678" v="36" actId="47"/>
        <pc:sldMkLst>
          <pc:docMk/>
          <pc:sldMk cId="1666141350" sldId="348"/>
        </pc:sldMkLst>
      </pc:sldChg>
      <pc:sldChg chg="del">
        <pc:chgData name="Helen Lee" userId="950b76d7-29a8-4037-9cf6-1d47a6b96373" providerId="ADAL" clId="{0E48A318-7018-4A48-A773-B2ACA326B68A}" dt="2025-03-02T22:06:41.885" v="35" actId="47"/>
        <pc:sldMkLst>
          <pc:docMk/>
          <pc:sldMk cId="4037029587" sldId="349"/>
        </pc:sldMkLst>
      </pc:sldChg>
      <pc:sldChg chg="del">
        <pc:chgData name="Helen Lee" userId="950b76d7-29a8-4037-9cf6-1d47a6b96373" providerId="ADAL" clId="{0E48A318-7018-4A48-A773-B2ACA326B68A}" dt="2025-03-02T22:06:37.865" v="32" actId="47"/>
        <pc:sldMkLst>
          <pc:docMk/>
          <pc:sldMk cId="245344284" sldId="615"/>
        </pc:sldMkLst>
      </pc:sldChg>
      <pc:sldChg chg="del">
        <pc:chgData name="Helen Lee" userId="950b76d7-29a8-4037-9cf6-1d47a6b96373" providerId="ADAL" clId="{0E48A318-7018-4A48-A773-B2ACA326B68A}" dt="2025-03-02T22:06:33.473" v="29" actId="47"/>
        <pc:sldMkLst>
          <pc:docMk/>
          <pc:sldMk cId="4207616536" sldId="688"/>
        </pc:sldMkLst>
      </pc:sldChg>
      <pc:sldChg chg="modSp del mod">
        <pc:chgData name="Helen Lee" userId="950b76d7-29a8-4037-9cf6-1d47a6b96373" providerId="ADAL" clId="{0E48A318-7018-4A48-A773-B2ACA326B68A}" dt="2025-03-02T22:06:19.716" v="25" actId="47"/>
        <pc:sldMkLst>
          <pc:docMk/>
          <pc:sldMk cId="1968288250" sldId="690"/>
        </pc:sldMkLst>
        <pc:picChg chg="mod">
          <ac:chgData name="Helen Lee" userId="950b76d7-29a8-4037-9cf6-1d47a6b96373" providerId="ADAL" clId="{0E48A318-7018-4A48-A773-B2ACA326B68A}" dt="2025-03-02T22:06:11.865" v="24" actId="1076"/>
          <ac:picMkLst>
            <pc:docMk/>
            <pc:sldMk cId="1968288250" sldId="690"/>
            <ac:picMk id="6" creationId="{C47C1737-09E5-FCD5-E90A-420BA7DC9A09}"/>
          </ac:picMkLst>
        </pc:picChg>
      </pc:sldChg>
      <pc:sldChg chg="del">
        <pc:chgData name="Helen Lee" userId="950b76d7-29a8-4037-9cf6-1d47a6b96373" providerId="ADAL" clId="{0E48A318-7018-4A48-A773-B2ACA326B68A}" dt="2025-03-02T22:06:20.910" v="26" actId="47"/>
        <pc:sldMkLst>
          <pc:docMk/>
          <pc:sldMk cId="2590312776" sldId="691"/>
        </pc:sldMkLst>
      </pc:sldChg>
      <pc:sldChg chg="del">
        <pc:chgData name="Helen Lee" userId="950b76d7-29a8-4037-9cf6-1d47a6b96373" providerId="ADAL" clId="{0E48A318-7018-4A48-A773-B2ACA326B68A}" dt="2025-03-02T22:06:23.618" v="27" actId="47"/>
        <pc:sldMkLst>
          <pc:docMk/>
          <pc:sldMk cId="3703537963" sldId="692"/>
        </pc:sldMkLst>
      </pc:sldChg>
      <pc:sldChg chg="del">
        <pc:chgData name="Helen Lee" userId="950b76d7-29a8-4037-9cf6-1d47a6b96373" providerId="ADAL" clId="{0E48A318-7018-4A48-A773-B2ACA326B68A}" dt="2025-03-02T22:06:31.911" v="28" actId="47"/>
        <pc:sldMkLst>
          <pc:docMk/>
          <pc:sldMk cId="2529458889" sldId="693"/>
        </pc:sldMkLst>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ata1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svg"/><Relationship Id="rId1" Type="http://schemas.openxmlformats.org/officeDocument/2006/relationships/image" Target="../media/image43.png"/><Relationship Id="rId4" Type="http://schemas.openxmlformats.org/officeDocument/2006/relationships/image" Target="../media/image4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solidFill>
                <a:schemeClr val="tx1"/>
              </a:solidFill>
            </a:rPr>
            <a:t>Perspectives on employment relations (ER) and HRM</a:t>
          </a:r>
          <a:endParaRPr lang="en-US" sz="2400" dirty="0">
            <a:solidFill>
              <a:schemeClr val="tx1"/>
            </a:solidFill>
          </a:endParaRPr>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solidFill>
                <a:schemeClr val="tx1"/>
              </a:solidFill>
            </a:rPr>
            <a:t>Actors in the employment relationship</a:t>
          </a:r>
          <a:endParaRPr lang="en-US" sz="2400">
            <a:solidFill>
              <a:schemeClr val="tx1"/>
            </a:solidFill>
          </a:endParaRPr>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solidFill>
                <a:schemeClr val="tx1"/>
              </a:solidFill>
            </a:rPr>
            <a:t>Historical insight into ER</a:t>
          </a:r>
          <a:endParaRPr lang="en-US" sz="2400">
            <a:solidFill>
              <a:schemeClr val="tx1"/>
            </a:solidFill>
          </a:endParaRPr>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solidFill>
                <a:schemeClr val="tx1"/>
              </a:solidFill>
            </a:rPr>
            <a:t>Context and trends</a:t>
          </a:r>
          <a:endParaRPr lang="en-US" sz="2400">
            <a:solidFill>
              <a:schemeClr val="tx1"/>
            </a:solidFill>
          </a:endParaRPr>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solidFill>
                <a:schemeClr val="tx1"/>
              </a:solidFill>
            </a:rPr>
            <a:t>ER regulation</a:t>
          </a:r>
          <a:endParaRPr lang="en-US" sz="2400">
            <a:solidFill>
              <a:schemeClr val="tx1"/>
            </a:solidFill>
          </a:endParaRPr>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solidFill>
                <a:schemeClr val="tx1"/>
              </a:solidFill>
            </a:rPr>
            <a:t>Employee voice</a:t>
          </a:r>
          <a:endParaRPr lang="en-US" sz="2400">
            <a:solidFill>
              <a:schemeClr val="tx1"/>
            </a:solidFill>
          </a:endParaRPr>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custLinFactNeighborY="378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custLinFactNeighborY="-5498">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D0C545-6C37-4872-817C-A5EE1F0F090F}"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E5546013-3F25-4D32-BDA4-1AB5EC697B55}">
      <dgm:prSet/>
      <dgm:spPr/>
      <dgm:t>
        <a:bodyPr/>
        <a:lstStyle/>
        <a:p>
          <a:r>
            <a:rPr lang="en-GB">
              <a:solidFill>
                <a:schemeClr val="tx1"/>
              </a:solidFill>
            </a:rPr>
            <a:t>Bargaining </a:t>
          </a:r>
          <a:endParaRPr lang="en-US">
            <a:solidFill>
              <a:schemeClr val="tx1"/>
            </a:solidFill>
          </a:endParaRPr>
        </a:p>
      </dgm:t>
    </dgm:pt>
    <dgm:pt modelId="{F422B237-45FD-4DDD-A300-FA7624152C5D}" type="parTrans" cxnId="{6B95D1D5-C664-474E-B650-CA526900FAF9}">
      <dgm:prSet/>
      <dgm:spPr/>
      <dgm:t>
        <a:bodyPr/>
        <a:lstStyle/>
        <a:p>
          <a:endParaRPr lang="en-US"/>
        </a:p>
      </dgm:t>
    </dgm:pt>
    <dgm:pt modelId="{4A3D2CE2-3F2E-4A4F-99C2-3B3800D2E428}" type="sibTrans" cxnId="{6B95D1D5-C664-474E-B650-CA526900FAF9}">
      <dgm:prSet/>
      <dgm:spPr/>
      <dgm:t>
        <a:bodyPr/>
        <a:lstStyle/>
        <a:p>
          <a:endParaRPr lang="en-US"/>
        </a:p>
      </dgm:t>
    </dgm:pt>
    <dgm:pt modelId="{D32CE2BC-CF93-49A5-8E02-7011E20E7AD3}">
      <dgm:prSet/>
      <dgm:spPr/>
      <dgm:t>
        <a:bodyPr/>
        <a:lstStyle/>
        <a:p>
          <a:r>
            <a:rPr lang="en-GB">
              <a:solidFill>
                <a:schemeClr val="tx1"/>
              </a:solidFill>
            </a:rPr>
            <a:t>Managerial prerogative </a:t>
          </a:r>
          <a:endParaRPr lang="en-US">
            <a:solidFill>
              <a:schemeClr val="tx1"/>
            </a:solidFill>
          </a:endParaRPr>
        </a:p>
      </dgm:t>
    </dgm:pt>
    <dgm:pt modelId="{E264AF91-71E0-4085-A2F6-06AD50151EDE}" type="parTrans" cxnId="{6A4F40F5-A767-431C-9537-EBFB634319FD}">
      <dgm:prSet/>
      <dgm:spPr/>
      <dgm:t>
        <a:bodyPr/>
        <a:lstStyle/>
        <a:p>
          <a:endParaRPr lang="en-US"/>
        </a:p>
      </dgm:t>
    </dgm:pt>
    <dgm:pt modelId="{DF72F523-0C18-48D0-98E6-D5DED0105C0C}" type="sibTrans" cxnId="{6A4F40F5-A767-431C-9537-EBFB634319FD}">
      <dgm:prSet/>
      <dgm:spPr/>
      <dgm:t>
        <a:bodyPr/>
        <a:lstStyle/>
        <a:p>
          <a:endParaRPr lang="en-US"/>
        </a:p>
      </dgm:t>
    </dgm:pt>
    <dgm:pt modelId="{3C6274FD-DFEE-4D1B-A5B4-80329660394C}">
      <dgm:prSet/>
      <dgm:spPr/>
      <dgm:t>
        <a:bodyPr/>
        <a:lstStyle/>
        <a:p>
          <a:r>
            <a:rPr lang="en-GB">
              <a:solidFill>
                <a:schemeClr val="tx1"/>
              </a:solidFill>
            </a:rPr>
            <a:t>Involvement and participation mechanisms</a:t>
          </a:r>
          <a:endParaRPr lang="en-US">
            <a:solidFill>
              <a:schemeClr val="tx1"/>
            </a:solidFill>
          </a:endParaRPr>
        </a:p>
      </dgm:t>
    </dgm:pt>
    <dgm:pt modelId="{0BD23A97-5BD9-4912-8CCD-513AB7D24D9B}" type="parTrans" cxnId="{3B61A3C9-A539-4E31-9963-C36600DD9A5A}">
      <dgm:prSet/>
      <dgm:spPr/>
      <dgm:t>
        <a:bodyPr/>
        <a:lstStyle/>
        <a:p>
          <a:endParaRPr lang="en-US"/>
        </a:p>
      </dgm:t>
    </dgm:pt>
    <dgm:pt modelId="{5832CC59-5703-40B5-B282-2A3CCD4B73E5}" type="sibTrans" cxnId="{3B61A3C9-A539-4E31-9963-C36600DD9A5A}">
      <dgm:prSet/>
      <dgm:spPr/>
      <dgm:t>
        <a:bodyPr/>
        <a:lstStyle/>
        <a:p>
          <a:endParaRPr lang="en-US"/>
        </a:p>
      </dgm:t>
    </dgm:pt>
    <dgm:pt modelId="{C85A43C5-10F6-4446-B23F-1958D0049602}">
      <dgm:prSet/>
      <dgm:spPr/>
      <dgm:t>
        <a:bodyPr/>
        <a:lstStyle/>
        <a:p>
          <a:r>
            <a:rPr lang="en-GB">
              <a:solidFill>
                <a:schemeClr val="tx1"/>
              </a:solidFill>
            </a:rPr>
            <a:t>Employee engagement</a:t>
          </a:r>
          <a:endParaRPr lang="en-US">
            <a:solidFill>
              <a:schemeClr val="tx1"/>
            </a:solidFill>
          </a:endParaRPr>
        </a:p>
      </dgm:t>
    </dgm:pt>
    <dgm:pt modelId="{CFCBDB56-3D63-4D36-9F2E-C22E4FD85AF8}" type="parTrans" cxnId="{CFA72D47-4790-4A11-A1A7-F9F04FAAF036}">
      <dgm:prSet/>
      <dgm:spPr/>
      <dgm:t>
        <a:bodyPr/>
        <a:lstStyle/>
        <a:p>
          <a:endParaRPr lang="en-US"/>
        </a:p>
      </dgm:t>
    </dgm:pt>
    <dgm:pt modelId="{9E0873A6-07A4-4DFC-93CF-83F02EED3B0B}" type="sibTrans" cxnId="{CFA72D47-4790-4A11-A1A7-F9F04FAAF036}">
      <dgm:prSet/>
      <dgm:spPr/>
      <dgm:t>
        <a:bodyPr/>
        <a:lstStyle/>
        <a:p>
          <a:endParaRPr lang="en-US"/>
        </a:p>
      </dgm:t>
    </dgm:pt>
    <dgm:pt modelId="{10159738-8D57-44F1-82DB-7359FF89BB64}">
      <dgm:prSet/>
      <dgm:spPr/>
      <dgm:t>
        <a:bodyPr/>
        <a:lstStyle/>
        <a:p>
          <a:r>
            <a:rPr lang="en-GB">
              <a:solidFill>
                <a:schemeClr val="tx1"/>
              </a:solidFill>
            </a:rPr>
            <a:t>Third-part intervention </a:t>
          </a:r>
          <a:endParaRPr lang="en-US">
            <a:solidFill>
              <a:schemeClr val="tx1"/>
            </a:solidFill>
          </a:endParaRPr>
        </a:p>
      </dgm:t>
    </dgm:pt>
    <dgm:pt modelId="{B627FBBE-391B-4C99-829F-4F81C51AE255}" type="parTrans" cxnId="{DC036F53-F479-46D9-83D3-AC9462191B6E}">
      <dgm:prSet/>
      <dgm:spPr/>
      <dgm:t>
        <a:bodyPr/>
        <a:lstStyle/>
        <a:p>
          <a:endParaRPr lang="en-US"/>
        </a:p>
      </dgm:t>
    </dgm:pt>
    <dgm:pt modelId="{0AB1409B-E2F2-444B-BEE9-EB9C4AEAA8EB}" type="sibTrans" cxnId="{DC036F53-F479-46D9-83D3-AC9462191B6E}">
      <dgm:prSet/>
      <dgm:spPr/>
      <dgm:t>
        <a:bodyPr/>
        <a:lstStyle/>
        <a:p>
          <a:endParaRPr lang="en-US"/>
        </a:p>
      </dgm:t>
    </dgm:pt>
    <dgm:pt modelId="{1B11F566-473A-421A-950D-B62D1E8324D3}">
      <dgm:prSet/>
      <dgm:spPr/>
      <dgm:t>
        <a:bodyPr/>
        <a:lstStyle/>
        <a:p>
          <a:r>
            <a:rPr lang="en-GB">
              <a:solidFill>
                <a:schemeClr val="tx1"/>
              </a:solidFill>
            </a:rPr>
            <a:t>Industrial action</a:t>
          </a:r>
          <a:endParaRPr lang="en-US">
            <a:solidFill>
              <a:schemeClr val="tx1"/>
            </a:solidFill>
          </a:endParaRPr>
        </a:p>
      </dgm:t>
    </dgm:pt>
    <dgm:pt modelId="{E4C8989A-C0F3-4BA5-BB86-A83A116FBA1B}" type="parTrans" cxnId="{A6B60325-6D57-43DD-91AE-7B5CA8112540}">
      <dgm:prSet/>
      <dgm:spPr/>
      <dgm:t>
        <a:bodyPr/>
        <a:lstStyle/>
        <a:p>
          <a:endParaRPr lang="en-US"/>
        </a:p>
      </dgm:t>
    </dgm:pt>
    <dgm:pt modelId="{C99C018A-DF4C-481C-93EC-734B3DC21D8F}" type="sibTrans" cxnId="{A6B60325-6D57-43DD-91AE-7B5CA8112540}">
      <dgm:prSet/>
      <dgm:spPr/>
      <dgm:t>
        <a:bodyPr/>
        <a:lstStyle/>
        <a:p>
          <a:endParaRPr lang="en-US"/>
        </a:p>
      </dgm:t>
    </dgm:pt>
    <dgm:pt modelId="{2D0D273E-DCB0-4A7E-BA88-C86F55510427}">
      <dgm:prSet/>
      <dgm:spPr/>
      <dgm:t>
        <a:bodyPr/>
        <a:lstStyle/>
        <a:p>
          <a:r>
            <a:rPr lang="en-GB" dirty="0"/>
            <a:t>These processes are shaped by social, economic and political context</a:t>
          </a:r>
          <a:endParaRPr lang="en-US" dirty="0"/>
        </a:p>
      </dgm:t>
    </dgm:pt>
    <dgm:pt modelId="{9454382C-0C0F-43F9-A4E5-B094D13A85E2}" type="parTrans" cxnId="{F2E64F64-2C9E-4B54-8078-F3C8AF6A38DB}">
      <dgm:prSet/>
      <dgm:spPr/>
      <dgm:t>
        <a:bodyPr/>
        <a:lstStyle/>
        <a:p>
          <a:endParaRPr lang="en-US"/>
        </a:p>
      </dgm:t>
    </dgm:pt>
    <dgm:pt modelId="{DC73792A-2B0F-44CF-B2D0-134620C74AD8}" type="sibTrans" cxnId="{F2E64F64-2C9E-4B54-8078-F3C8AF6A38DB}">
      <dgm:prSet/>
      <dgm:spPr/>
      <dgm:t>
        <a:bodyPr/>
        <a:lstStyle/>
        <a:p>
          <a:endParaRPr lang="en-US"/>
        </a:p>
      </dgm:t>
    </dgm:pt>
    <dgm:pt modelId="{B613037E-55CA-4C81-9322-2287A86B6E73}" type="pres">
      <dgm:prSet presAssocID="{5ED0C545-6C37-4872-817C-A5EE1F0F090F}" presName="linear" presStyleCnt="0">
        <dgm:presLayoutVars>
          <dgm:dir/>
          <dgm:animLvl val="lvl"/>
          <dgm:resizeHandles val="exact"/>
        </dgm:presLayoutVars>
      </dgm:prSet>
      <dgm:spPr/>
    </dgm:pt>
    <dgm:pt modelId="{CE710B5D-C81F-4AA7-A250-A07FB19D1E46}" type="pres">
      <dgm:prSet presAssocID="{E5546013-3F25-4D32-BDA4-1AB5EC697B55}" presName="parentLin" presStyleCnt="0"/>
      <dgm:spPr/>
    </dgm:pt>
    <dgm:pt modelId="{81E47BD8-6B08-4F6E-ACD8-048DEAD34717}" type="pres">
      <dgm:prSet presAssocID="{E5546013-3F25-4D32-BDA4-1AB5EC697B55}" presName="parentLeftMargin" presStyleLbl="node1" presStyleIdx="0" presStyleCnt="6"/>
      <dgm:spPr/>
    </dgm:pt>
    <dgm:pt modelId="{A6A9F25A-B02A-4442-B4C9-B7508255251F}" type="pres">
      <dgm:prSet presAssocID="{E5546013-3F25-4D32-BDA4-1AB5EC697B55}" presName="parentText" presStyleLbl="node1" presStyleIdx="0" presStyleCnt="6">
        <dgm:presLayoutVars>
          <dgm:chMax val="0"/>
          <dgm:bulletEnabled val="1"/>
        </dgm:presLayoutVars>
      </dgm:prSet>
      <dgm:spPr/>
    </dgm:pt>
    <dgm:pt modelId="{D7580113-8A70-4847-8F70-5AA0E854EADB}" type="pres">
      <dgm:prSet presAssocID="{E5546013-3F25-4D32-BDA4-1AB5EC697B55}" presName="negativeSpace" presStyleCnt="0"/>
      <dgm:spPr/>
    </dgm:pt>
    <dgm:pt modelId="{30684CC3-87D9-42B8-B263-072D3BD033F7}" type="pres">
      <dgm:prSet presAssocID="{E5546013-3F25-4D32-BDA4-1AB5EC697B55}" presName="childText" presStyleLbl="conFgAcc1" presStyleIdx="0" presStyleCnt="6">
        <dgm:presLayoutVars>
          <dgm:bulletEnabled val="1"/>
        </dgm:presLayoutVars>
      </dgm:prSet>
      <dgm:spPr/>
    </dgm:pt>
    <dgm:pt modelId="{A4CC4299-A4EB-41AD-97BB-633F60988618}" type="pres">
      <dgm:prSet presAssocID="{4A3D2CE2-3F2E-4A4F-99C2-3B3800D2E428}" presName="spaceBetweenRectangles" presStyleCnt="0"/>
      <dgm:spPr/>
    </dgm:pt>
    <dgm:pt modelId="{D895D3FE-4617-4266-94CD-AD4D8177387B}" type="pres">
      <dgm:prSet presAssocID="{D32CE2BC-CF93-49A5-8E02-7011E20E7AD3}" presName="parentLin" presStyleCnt="0"/>
      <dgm:spPr/>
    </dgm:pt>
    <dgm:pt modelId="{08BCF5D7-90E6-43C1-9DA5-854D27B2033B}" type="pres">
      <dgm:prSet presAssocID="{D32CE2BC-CF93-49A5-8E02-7011E20E7AD3}" presName="parentLeftMargin" presStyleLbl="node1" presStyleIdx="0" presStyleCnt="6"/>
      <dgm:spPr/>
    </dgm:pt>
    <dgm:pt modelId="{86F3EEB1-1B19-4BF5-9C45-3EA0FDC82109}" type="pres">
      <dgm:prSet presAssocID="{D32CE2BC-CF93-49A5-8E02-7011E20E7AD3}" presName="parentText" presStyleLbl="node1" presStyleIdx="1" presStyleCnt="6">
        <dgm:presLayoutVars>
          <dgm:chMax val="0"/>
          <dgm:bulletEnabled val="1"/>
        </dgm:presLayoutVars>
      </dgm:prSet>
      <dgm:spPr/>
    </dgm:pt>
    <dgm:pt modelId="{0F023574-D043-4AEE-995D-90F4CAA58B86}" type="pres">
      <dgm:prSet presAssocID="{D32CE2BC-CF93-49A5-8E02-7011E20E7AD3}" presName="negativeSpace" presStyleCnt="0"/>
      <dgm:spPr/>
    </dgm:pt>
    <dgm:pt modelId="{7F65701E-B660-4A05-B32B-0C07B87A7C8F}" type="pres">
      <dgm:prSet presAssocID="{D32CE2BC-CF93-49A5-8E02-7011E20E7AD3}" presName="childText" presStyleLbl="conFgAcc1" presStyleIdx="1" presStyleCnt="6">
        <dgm:presLayoutVars>
          <dgm:bulletEnabled val="1"/>
        </dgm:presLayoutVars>
      </dgm:prSet>
      <dgm:spPr/>
    </dgm:pt>
    <dgm:pt modelId="{A2166AC7-B3E5-44F8-9B90-3B3F86368E4B}" type="pres">
      <dgm:prSet presAssocID="{DF72F523-0C18-48D0-98E6-D5DED0105C0C}" presName="spaceBetweenRectangles" presStyleCnt="0"/>
      <dgm:spPr/>
    </dgm:pt>
    <dgm:pt modelId="{04875696-845A-44FB-800F-9C59AF9A503C}" type="pres">
      <dgm:prSet presAssocID="{3C6274FD-DFEE-4D1B-A5B4-80329660394C}" presName="parentLin" presStyleCnt="0"/>
      <dgm:spPr/>
    </dgm:pt>
    <dgm:pt modelId="{57A73829-BC9A-4330-B68B-EE2A580663AD}" type="pres">
      <dgm:prSet presAssocID="{3C6274FD-DFEE-4D1B-A5B4-80329660394C}" presName="parentLeftMargin" presStyleLbl="node1" presStyleIdx="1" presStyleCnt="6"/>
      <dgm:spPr/>
    </dgm:pt>
    <dgm:pt modelId="{6CB3576E-5D7E-432E-A21E-9B5C21AD2B7F}" type="pres">
      <dgm:prSet presAssocID="{3C6274FD-DFEE-4D1B-A5B4-80329660394C}" presName="parentText" presStyleLbl="node1" presStyleIdx="2" presStyleCnt="6">
        <dgm:presLayoutVars>
          <dgm:chMax val="0"/>
          <dgm:bulletEnabled val="1"/>
        </dgm:presLayoutVars>
      </dgm:prSet>
      <dgm:spPr/>
    </dgm:pt>
    <dgm:pt modelId="{07F536ED-A76B-4869-925B-04267E5694FC}" type="pres">
      <dgm:prSet presAssocID="{3C6274FD-DFEE-4D1B-A5B4-80329660394C}" presName="negativeSpace" presStyleCnt="0"/>
      <dgm:spPr/>
    </dgm:pt>
    <dgm:pt modelId="{BC8CCD5D-E339-4172-927C-655984A86735}" type="pres">
      <dgm:prSet presAssocID="{3C6274FD-DFEE-4D1B-A5B4-80329660394C}" presName="childText" presStyleLbl="conFgAcc1" presStyleIdx="2" presStyleCnt="6">
        <dgm:presLayoutVars>
          <dgm:bulletEnabled val="1"/>
        </dgm:presLayoutVars>
      </dgm:prSet>
      <dgm:spPr/>
    </dgm:pt>
    <dgm:pt modelId="{A38D2CA1-B0C8-48C8-B18E-61C92F624F6D}" type="pres">
      <dgm:prSet presAssocID="{5832CC59-5703-40B5-B282-2A3CCD4B73E5}" presName="spaceBetweenRectangles" presStyleCnt="0"/>
      <dgm:spPr/>
    </dgm:pt>
    <dgm:pt modelId="{DB92C2F3-89D4-4788-9CFE-B05FA1DDA0D4}" type="pres">
      <dgm:prSet presAssocID="{C85A43C5-10F6-4446-B23F-1958D0049602}" presName="parentLin" presStyleCnt="0"/>
      <dgm:spPr/>
    </dgm:pt>
    <dgm:pt modelId="{3FB3602A-AC79-477E-BE0C-E1D4C2347987}" type="pres">
      <dgm:prSet presAssocID="{C85A43C5-10F6-4446-B23F-1958D0049602}" presName="parentLeftMargin" presStyleLbl="node1" presStyleIdx="2" presStyleCnt="6"/>
      <dgm:spPr/>
    </dgm:pt>
    <dgm:pt modelId="{536E7AD0-0C18-4FF1-B043-C3A5AAC3C784}" type="pres">
      <dgm:prSet presAssocID="{C85A43C5-10F6-4446-B23F-1958D0049602}" presName="parentText" presStyleLbl="node1" presStyleIdx="3" presStyleCnt="6">
        <dgm:presLayoutVars>
          <dgm:chMax val="0"/>
          <dgm:bulletEnabled val="1"/>
        </dgm:presLayoutVars>
      </dgm:prSet>
      <dgm:spPr/>
    </dgm:pt>
    <dgm:pt modelId="{3DB38994-1C71-4A77-A3DA-157E070F911B}" type="pres">
      <dgm:prSet presAssocID="{C85A43C5-10F6-4446-B23F-1958D0049602}" presName="negativeSpace" presStyleCnt="0"/>
      <dgm:spPr/>
    </dgm:pt>
    <dgm:pt modelId="{396E337D-BA1D-435B-99E5-7906EB2501E3}" type="pres">
      <dgm:prSet presAssocID="{C85A43C5-10F6-4446-B23F-1958D0049602}" presName="childText" presStyleLbl="conFgAcc1" presStyleIdx="3" presStyleCnt="6">
        <dgm:presLayoutVars>
          <dgm:bulletEnabled val="1"/>
        </dgm:presLayoutVars>
      </dgm:prSet>
      <dgm:spPr/>
    </dgm:pt>
    <dgm:pt modelId="{58731F0E-6FAD-4479-9248-8097C388A3FF}" type="pres">
      <dgm:prSet presAssocID="{9E0873A6-07A4-4DFC-93CF-83F02EED3B0B}" presName="spaceBetweenRectangles" presStyleCnt="0"/>
      <dgm:spPr/>
    </dgm:pt>
    <dgm:pt modelId="{DAB57F49-734B-4D06-9228-29ACB41E9BC3}" type="pres">
      <dgm:prSet presAssocID="{10159738-8D57-44F1-82DB-7359FF89BB64}" presName="parentLin" presStyleCnt="0"/>
      <dgm:spPr/>
    </dgm:pt>
    <dgm:pt modelId="{572D5F32-E550-4C24-B86E-A59573AE213A}" type="pres">
      <dgm:prSet presAssocID="{10159738-8D57-44F1-82DB-7359FF89BB64}" presName="parentLeftMargin" presStyleLbl="node1" presStyleIdx="3" presStyleCnt="6"/>
      <dgm:spPr/>
    </dgm:pt>
    <dgm:pt modelId="{249F2569-A9AF-4B9D-A7C0-C985DEEE6FED}" type="pres">
      <dgm:prSet presAssocID="{10159738-8D57-44F1-82DB-7359FF89BB64}" presName="parentText" presStyleLbl="node1" presStyleIdx="4" presStyleCnt="6">
        <dgm:presLayoutVars>
          <dgm:chMax val="0"/>
          <dgm:bulletEnabled val="1"/>
        </dgm:presLayoutVars>
      </dgm:prSet>
      <dgm:spPr/>
    </dgm:pt>
    <dgm:pt modelId="{D181B60B-8D6C-436D-A129-4D46551B9164}" type="pres">
      <dgm:prSet presAssocID="{10159738-8D57-44F1-82DB-7359FF89BB64}" presName="negativeSpace" presStyleCnt="0"/>
      <dgm:spPr/>
    </dgm:pt>
    <dgm:pt modelId="{01662ECA-3E24-45F1-90FC-6A820B862BC2}" type="pres">
      <dgm:prSet presAssocID="{10159738-8D57-44F1-82DB-7359FF89BB64}" presName="childText" presStyleLbl="conFgAcc1" presStyleIdx="4" presStyleCnt="6">
        <dgm:presLayoutVars>
          <dgm:bulletEnabled val="1"/>
        </dgm:presLayoutVars>
      </dgm:prSet>
      <dgm:spPr/>
    </dgm:pt>
    <dgm:pt modelId="{F8D24D06-51BD-403C-9100-DCE8412B081F}" type="pres">
      <dgm:prSet presAssocID="{0AB1409B-E2F2-444B-BEE9-EB9C4AEAA8EB}" presName="spaceBetweenRectangles" presStyleCnt="0"/>
      <dgm:spPr/>
    </dgm:pt>
    <dgm:pt modelId="{90132B45-17D3-4B80-9459-3F0BBC4CABC9}" type="pres">
      <dgm:prSet presAssocID="{1B11F566-473A-421A-950D-B62D1E8324D3}" presName="parentLin" presStyleCnt="0"/>
      <dgm:spPr/>
    </dgm:pt>
    <dgm:pt modelId="{8C72AB10-3916-4104-97C2-F24E2F960069}" type="pres">
      <dgm:prSet presAssocID="{1B11F566-473A-421A-950D-B62D1E8324D3}" presName="parentLeftMargin" presStyleLbl="node1" presStyleIdx="4" presStyleCnt="6"/>
      <dgm:spPr/>
    </dgm:pt>
    <dgm:pt modelId="{5A9E55F0-C970-41EB-9283-626FE395500E}" type="pres">
      <dgm:prSet presAssocID="{1B11F566-473A-421A-950D-B62D1E8324D3}" presName="parentText" presStyleLbl="node1" presStyleIdx="5" presStyleCnt="6">
        <dgm:presLayoutVars>
          <dgm:chMax val="0"/>
          <dgm:bulletEnabled val="1"/>
        </dgm:presLayoutVars>
      </dgm:prSet>
      <dgm:spPr/>
    </dgm:pt>
    <dgm:pt modelId="{68DF0521-0D27-442F-8399-A902B8B90741}" type="pres">
      <dgm:prSet presAssocID="{1B11F566-473A-421A-950D-B62D1E8324D3}" presName="negativeSpace" presStyleCnt="0"/>
      <dgm:spPr/>
    </dgm:pt>
    <dgm:pt modelId="{40C44DF6-B55D-4ADD-86DF-466B5BE8903A}" type="pres">
      <dgm:prSet presAssocID="{1B11F566-473A-421A-950D-B62D1E8324D3}" presName="childText" presStyleLbl="conFgAcc1" presStyleIdx="5" presStyleCnt="6">
        <dgm:presLayoutVars>
          <dgm:bulletEnabled val="1"/>
        </dgm:presLayoutVars>
      </dgm:prSet>
      <dgm:spPr/>
    </dgm:pt>
  </dgm:ptLst>
  <dgm:cxnLst>
    <dgm:cxn modelId="{3F79F914-2FB0-401D-9A1B-14CA2C71816D}" type="presOf" srcId="{E5546013-3F25-4D32-BDA4-1AB5EC697B55}" destId="{A6A9F25A-B02A-4442-B4C9-B7508255251F}" srcOrd="1" destOrd="0" presId="urn:microsoft.com/office/officeart/2005/8/layout/list1"/>
    <dgm:cxn modelId="{A6B60325-6D57-43DD-91AE-7B5CA8112540}" srcId="{5ED0C545-6C37-4872-817C-A5EE1F0F090F}" destId="{1B11F566-473A-421A-950D-B62D1E8324D3}" srcOrd="5" destOrd="0" parTransId="{E4C8989A-C0F3-4BA5-BB86-A83A116FBA1B}" sibTransId="{C99C018A-DF4C-481C-93EC-734B3DC21D8F}"/>
    <dgm:cxn modelId="{DC9C1329-F1DC-47EA-B9A9-3C3E4F2BFDEC}" type="presOf" srcId="{2D0D273E-DCB0-4A7E-BA88-C86F55510427}" destId="{40C44DF6-B55D-4ADD-86DF-466B5BE8903A}" srcOrd="0" destOrd="0" presId="urn:microsoft.com/office/officeart/2005/8/layout/list1"/>
    <dgm:cxn modelId="{F2E64F64-2C9E-4B54-8078-F3C8AF6A38DB}" srcId="{1B11F566-473A-421A-950D-B62D1E8324D3}" destId="{2D0D273E-DCB0-4A7E-BA88-C86F55510427}" srcOrd="0" destOrd="0" parTransId="{9454382C-0C0F-43F9-A4E5-B094D13A85E2}" sibTransId="{DC73792A-2B0F-44CF-B2D0-134620C74AD8}"/>
    <dgm:cxn modelId="{CFA72D47-4790-4A11-A1A7-F9F04FAAF036}" srcId="{5ED0C545-6C37-4872-817C-A5EE1F0F090F}" destId="{C85A43C5-10F6-4446-B23F-1958D0049602}" srcOrd="3" destOrd="0" parTransId="{CFCBDB56-3D63-4D36-9F2E-C22E4FD85AF8}" sibTransId="{9E0873A6-07A4-4DFC-93CF-83F02EED3B0B}"/>
    <dgm:cxn modelId="{319D5668-D4F8-4CCA-A322-636355BAF0B2}" type="presOf" srcId="{D32CE2BC-CF93-49A5-8E02-7011E20E7AD3}" destId="{86F3EEB1-1B19-4BF5-9C45-3EA0FDC82109}" srcOrd="1" destOrd="0" presId="urn:microsoft.com/office/officeart/2005/8/layout/list1"/>
    <dgm:cxn modelId="{5C94A36E-6A71-4168-A2F3-F013FE9D11CF}" type="presOf" srcId="{10159738-8D57-44F1-82DB-7359FF89BB64}" destId="{572D5F32-E550-4C24-B86E-A59573AE213A}" srcOrd="0" destOrd="0" presId="urn:microsoft.com/office/officeart/2005/8/layout/list1"/>
    <dgm:cxn modelId="{DC036F53-F479-46D9-83D3-AC9462191B6E}" srcId="{5ED0C545-6C37-4872-817C-A5EE1F0F090F}" destId="{10159738-8D57-44F1-82DB-7359FF89BB64}" srcOrd="4" destOrd="0" parTransId="{B627FBBE-391B-4C99-829F-4F81C51AE255}" sibTransId="{0AB1409B-E2F2-444B-BEE9-EB9C4AEAA8EB}"/>
    <dgm:cxn modelId="{20B72355-6346-403C-BA42-B74B281550C1}" type="presOf" srcId="{1B11F566-473A-421A-950D-B62D1E8324D3}" destId="{8C72AB10-3916-4104-97C2-F24E2F960069}" srcOrd="0" destOrd="0" presId="urn:microsoft.com/office/officeart/2005/8/layout/list1"/>
    <dgm:cxn modelId="{7A793B79-BD3A-4E9B-8BAD-E7861404ABDB}" type="presOf" srcId="{C85A43C5-10F6-4446-B23F-1958D0049602}" destId="{3FB3602A-AC79-477E-BE0C-E1D4C2347987}" srcOrd="0" destOrd="0" presId="urn:microsoft.com/office/officeart/2005/8/layout/list1"/>
    <dgm:cxn modelId="{05716BA9-6EB3-42A1-BFAC-6651E499DBD7}" type="presOf" srcId="{3C6274FD-DFEE-4D1B-A5B4-80329660394C}" destId="{6CB3576E-5D7E-432E-A21E-9B5C21AD2B7F}" srcOrd="1" destOrd="0" presId="urn:microsoft.com/office/officeart/2005/8/layout/list1"/>
    <dgm:cxn modelId="{7CE568BC-0AD3-402D-8410-F0DE41D74CE7}" type="presOf" srcId="{10159738-8D57-44F1-82DB-7359FF89BB64}" destId="{249F2569-A9AF-4B9D-A7C0-C985DEEE6FED}" srcOrd="1" destOrd="0" presId="urn:microsoft.com/office/officeart/2005/8/layout/list1"/>
    <dgm:cxn modelId="{3B61A3C9-A539-4E31-9963-C36600DD9A5A}" srcId="{5ED0C545-6C37-4872-817C-A5EE1F0F090F}" destId="{3C6274FD-DFEE-4D1B-A5B4-80329660394C}" srcOrd="2" destOrd="0" parTransId="{0BD23A97-5BD9-4912-8CCD-513AB7D24D9B}" sibTransId="{5832CC59-5703-40B5-B282-2A3CCD4B73E5}"/>
    <dgm:cxn modelId="{1283A4CB-38A6-473A-B93E-2F4C9EA9FC7B}" type="presOf" srcId="{1B11F566-473A-421A-950D-B62D1E8324D3}" destId="{5A9E55F0-C970-41EB-9283-626FE395500E}" srcOrd="1" destOrd="0" presId="urn:microsoft.com/office/officeart/2005/8/layout/list1"/>
    <dgm:cxn modelId="{165E4CD2-09EA-4847-B7E4-0DD59656C41D}" type="presOf" srcId="{D32CE2BC-CF93-49A5-8E02-7011E20E7AD3}" destId="{08BCF5D7-90E6-43C1-9DA5-854D27B2033B}" srcOrd="0" destOrd="0" presId="urn:microsoft.com/office/officeart/2005/8/layout/list1"/>
    <dgm:cxn modelId="{6B95D1D5-C664-474E-B650-CA526900FAF9}" srcId="{5ED0C545-6C37-4872-817C-A5EE1F0F090F}" destId="{E5546013-3F25-4D32-BDA4-1AB5EC697B55}" srcOrd="0" destOrd="0" parTransId="{F422B237-45FD-4DDD-A300-FA7624152C5D}" sibTransId="{4A3D2CE2-3F2E-4A4F-99C2-3B3800D2E428}"/>
    <dgm:cxn modelId="{BFBCCCD8-BC71-4137-BD87-2ACA3CC4AEDA}" type="presOf" srcId="{C85A43C5-10F6-4446-B23F-1958D0049602}" destId="{536E7AD0-0C18-4FF1-B043-C3A5AAC3C784}" srcOrd="1" destOrd="0" presId="urn:microsoft.com/office/officeart/2005/8/layout/list1"/>
    <dgm:cxn modelId="{F53E8EEC-5C50-4B41-B3FD-98F27CFC03FA}" type="presOf" srcId="{5ED0C545-6C37-4872-817C-A5EE1F0F090F}" destId="{B613037E-55CA-4C81-9322-2287A86B6E73}" srcOrd="0" destOrd="0" presId="urn:microsoft.com/office/officeart/2005/8/layout/list1"/>
    <dgm:cxn modelId="{A1B688EF-3FC6-42E8-B388-ED074FC6BE8C}" type="presOf" srcId="{3C6274FD-DFEE-4D1B-A5B4-80329660394C}" destId="{57A73829-BC9A-4330-B68B-EE2A580663AD}" srcOrd="0" destOrd="0" presId="urn:microsoft.com/office/officeart/2005/8/layout/list1"/>
    <dgm:cxn modelId="{6A4F40F5-A767-431C-9537-EBFB634319FD}" srcId="{5ED0C545-6C37-4872-817C-A5EE1F0F090F}" destId="{D32CE2BC-CF93-49A5-8E02-7011E20E7AD3}" srcOrd="1" destOrd="0" parTransId="{E264AF91-71E0-4085-A2F6-06AD50151EDE}" sibTransId="{DF72F523-0C18-48D0-98E6-D5DED0105C0C}"/>
    <dgm:cxn modelId="{0F4977FF-EC00-42AC-9F91-7C6B778E09FE}" type="presOf" srcId="{E5546013-3F25-4D32-BDA4-1AB5EC697B55}" destId="{81E47BD8-6B08-4F6E-ACD8-048DEAD34717}" srcOrd="0" destOrd="0" presId="urn:microsoft.com/office/officeart/2005/8/layout/list1"/>
    <dgm:cxn modelId="{49DC5891-92FE-465B-977A-EDD9AA2CE23F}" type="presParOf" srcId="{B613037E-55CA-4C81-9322-2287A86B6E73}" destId="{CE710B5D-C81F-4AA7-A250-A07FB19D1E46}" srcOrd="0" destOrd="0" presId="urn:microsoft.com/office/officeart/2005/8/layout/list1"/>
    <dgm:cxn modelId="{1CDCE089-F5C6-4613-8730-345A16E4280A}" type="presParOf" srcId="{CE710B5D-C81F-4AA7-A250-A07FB19D1E46}" destId="{81E47BD8-6B08-4F6E-ACD8-048DEAD34717}" srcOrd="0" destOrd="0" presId="urn:microsoft.com/office/officeart/2005/8/layout/list1"/>
    <dgm:cxn modelId="{6C2716D3-7FD7-42B0-A31B-D0F9A9DA48D5}" type="presParOf" srcId="{CE710B5D-C81F-4AA7-A250-A07FB19D1E46}" destId="{A6A9F25A-B02A-4442-B4C9-B7508255251F}" srcOrd="1" destOrd="0" presId="urn:microsoft.com/office/officeart/2005/8/layout/list1"/>
    <dgm:cxn modelId="{782B0295-6DA4-4E94-80F8-FDE7F1AE3290}" type="presParOf" srcId="{B613037E-55CA-4C81-9322-2287A86B6E73}" destId="{D7580113-8A70-4847-8F70-5AA0E854EADB}" srcOrd="1" destOrd="0" presId="urn:microsoft.com/office/officeart/2005/8/layout/list1"/>
    <dgm:cxn modelId="{8651A0B3-4284-447C-95C0-05258758D462}" type="presParOf" srcId="{B613037E-55CA-4C81-9322-2287A86B6E73}" destId="{30684CC3-87D9-42B8-B263-072D3BD033F7}" srcOrd="2" destOrd="0" presId="urn:microsoft.com/office/officeart/2005/8/layout/list1"/>
    <dgm:cxn modelId="{307363FD-BE69-455A-9221-199CC2B975E3}" type="presParOf" srcId="{B613037E-55CA-4C81-9322-2287A86B6E73}" destId="{A4CC4299-A4EB-41AD-97BB-633F60988618}" srcOrd="3" destOrd="0" presId="urn:microsoft.com/office/officeart/2005/8/layout/list1"/>
    <dgm:cxn modelId="{34C5834E-4B08-431F-B822-E648514213F2}" type="presParOf" srcId="{B613037E-55CA-4C81-9322-2287A86B6E73}" destId="{D895D3FE-4617-4266-94CD-AD4D8177387B}" srcOrd="4" destOrd="0" presId="urn:microsoft.com/office/officeart/2005/8/layout/list1"/>
    <dgm:cxn modelId="{D1167AE8-7531-4477-9802-693E16101735}" type="presParOf" srcId="{D895D3FE-4617-4266-94CD-AD4D8177387B}" destId="{08BCF5D7-90E6-43C1-9DA5-854D27B2033B}" srcOrd="0" destOrd="0" presId="urn:microsoft.com/office/officeart/2005/8/layout/list1"/>
    <dgm:cxn modelId="{D3F6E3BC-11A8-452E-AEAE-106084203000}" type="presParOf" srcId="{D895D3FE-4617-4266-94CD-AD4D8177387B}" destId="{86F3EEB1-1B19-4BF5-9C45-3EA0FDC82109}" srcOrd="1" destOrd="0" presId="urn:microsoft.com/office/officeart/2005/8/layout/list1"/>
    <dgm:cxn modelId="{FBCA8F1F-A121-49EA-B9A4-7CF32359DAD4}" type="presParOf" srcId="{B613037E-55CA-4C81-9322-2287A86B6E73}" destId="{0F023574-D043-4AEE-995D-90F4CAA58B86}" srcOrd="5" destOrd="0" presId="urn:microsoft.com/office/officeart/2005/8/layout/list1"/>
    <dgm:cxn modelId="{0C7EF066-CCFD-4F1B-A789-B93BA6E65455}" type="presParOf" srcId="{B613037E-55CA-4C81-9322-2287A86B6E73}" destId="{7F65701E-B660-4A05-B32B-0C07B87A7C8F}" srcOrd="6" destOrd="0" presId="urn:microsoft.com/office/officeart/2005/8/layout/list1"/>
    <dgm:cxn modelId="{88EF8C26-3E57-4D66-BDCD-B6DB7A76DCA1}" type="presParOf" srcId="{B613037E-55CA-4C81-9322-2287A86B6E73}" destId="{A2166AC7-B3E5-44F8-9B90-3B3F86368E4B}" srcOrd="7" destOrd="0" presId="urn:microsoft.com/office/officeart/2005/8/layout/list1"/>
    <dgm:cxn modelId="{9ED0E18F-37F0-4F58-8627-79776615E17A}" type="presParOf" srcId="{B613037E-55CA-4C81-9322-2287A86B6E73}" destId="{04875696-845A-44FB-800F-9C59AF9A503C}" srcOrd="8" destOrd="0" presId="urn:microsoft.com/office/officeart/2005/8/layout/list1"/>
    <dgm:cxn modelId="{73D6A29E-F133-469F-BDE3-3B1B932E1F1A}" type="presParOf" srcId="{04875696-845A-44FB-800F-9C59AF9A503C}" destId="{57A73829-BC9A-4330-B68B-EE2A580663AD}" srcOrd="0" destOrd="0" presId="urn:microsoft.com/office/officeart/2005/8/layout/list1"/>
    <dgm:cxn modelId="{93309B17-8CC0-441B-B71A-3F0E77DBBC77}" type="presParOf" srcId="{04875696-845A-44FB-800F-9C59AF9A503C}" destId="{6CB3576E-5D7E-432E-A21E-9B5C21AD2B7F}" srcOrd="1" destOrd="0" presId="urn:microsoft.com/office/officeart/2005/8/layout/list1"/>
    <dgm:cxn modelId="{CAF592B7-4D5D-404E-9DA3-5D7971183455}" type="presParOf" srcId="{B613037E-55CA-4C81-9322-2287A86B6E73}" destId="{07F536ED-A76B-4869-925B-04267E5694FC}" srcOrd="9" destOrd="0" presId="urn:microsoft.com/office/officeart/2005/8/layout/list1"/>
    <dgm:cxn modelId="{F7AE3338-293D-405C-977C-0F41A5A19EB7}" type="presParOf" srcId="{B613037E-55CA-4C81-9322-2287A86B6E73}" destId="{BC8CCD5D-E339-4172-927C-655984A86735}" srcOrd="10" destOrd="0" presId="urn:microsoft.com/office/officeart/2005/8/layout/list1"/>
    <dgm:cxn modelId="{A0581220-1844-45FA-AC89-A56FD2697AFB}" type="presParOf" srcId="{B613037E-55CA-4C81-9322-2287A86B6E73}" destId="{A38D2CA1-B0C8-48C8-B18E-61C92F624F6D}" srcOrd="11" destOrd="0" presId="urn:microsoft.com/office/officeart/2005/8/layout/list1"/>
    <dgm:cxn modelId="{CDFA7F45-1623-449C-B1FD-FE2CC601D0D0}" type="presParOf" srcId="{B613037E-55CA-4C81-9322-2287A86B6E73}" destId="{DB92C2F3-89D4-4788-9CFE-B05FA1DDA0D4}" srcOrd="12" destOrd="0" presId="urn:microsoft.com/office/officeart/2005/8/layout/list1"/>
    <dgm:cxn modelId="{755816A9-8814-46B4-99DC-94DA020BD681}" type="presParOf" srcId="{DB92C2F3-89D4-4788-9CFE-B05FA1DDA0D4}" destId="{3FB3602A-AC79-477E-BE0C-E1D4C2347987}" srcOrd="0" destOrd="0" presId="urn:microsoft.com/office/officeart/2005/8/layout/list1"/>
    <dgm:cxn modelId="{A5D9A24F-C03D-4DBB-91D4-D33BF432D6C0}" type="presParOf" srcId="{DB92C2F3-89D4-4788-9CFE-B05FA1DDA0D4}" destId="{536E7AD0-0C18-4FF1-B043-C3A5AAC3C784}" srcOrd="1" destOrd="0" presId="urn:microsoft.com/office/officeart/2005/8/layout/list1"/>
    <dgm:cxn modelId="{E75A0241-207D-45BD-90FE-840A1D9A56D6}" type="presParOf" srcId="{B613037E-55CA-4C81-9322-2287A86B6E73}" destId="{3DB38994-1C71-4A77-A3DA-157E070F911B}" srcOrd="13" destOrd="0" presId="urn:microsoft.com/office/officeart/2005/8/layout/list1"/>
    <dgm:cxn modelId="{70DE0419-3B57-4143-955E-A30BE20456F9}" type="presParOf" srcId="{B613037E-55CA-4C81-9322-2287A86B6E73}" destId="{396E337D-BA1D-435B-99E5-7906EB2501E3}" srcOrd="14" destOrd="0" presId="urn:microsoft.com/office/officeart/2005/8/layout/list1"/>
    <dgm:cxn modelId="{D97B3269-BD47-4BB9-BEF7-90351C7E11A9}" type="presParOf" srcId="{B613037E-55CA-4C81-9322-2287A86B6E73}" destId="{58731F0E-6FAD-4479-9248-8097C388A3FF}" srcOrd="15" destOrd="0" presId="urn:microsoft.com/office/officeart/2005/8/layout/list1"/>
    <dgm:cxn modelId="{3F904FE4-C53C-4D6A-9D7A-B84E3C5278A5}" type="presParOf" srcId="{B613037E-55CA-4C81-9322-2287A86B6E73}" destId="{DAB57F49-734B-4D06-9228-29ACB41E9BC3}" srcOrd="16" destOrd="0" presId="urn:microsoft.com/office/officeart/2005/8/layout/list1"/>
    <dgm:cxn modelId="{916610A6-B22C-48D0-AE51-240D5BB87AB4}" type="presParOf" srcId="{DAB57F49-734B-4D06-9228-29ACB41E9BC3}" destId="{572D5F32-E550-4C24-B86E-A59573AE213A}" srcOrd="0" destOrd="0" presId="urn:microsoft.com/office/officeart/2005/8/layout/list1"/>
    <dgm:cxn modelId="{57851464-61B1-4A3F-980D-80230D96C099}" type="presParOf" srcId="{DAB57F49-734B-4D06-9228-29ACB41E9BC3}" destId="{249F2569-A9AF-4B9D-A7C0-C985DEEE6FED}" srcOrd="1" destOrd="0" presId="urn:microsoft.com/office/officeart/2005/8/layout/list1"/>
    <dgm:cxn modelId="{54D25DBB-F874-43A0-A632-EB07B187DD1F}" type="presParOf" srcId="{B613037E-55CA-4C81-9322-2287A86B6E73}" destId="{D181B60B-8D6C-436D-A129-4D46551B9164}" srcOrd="17" destOrd="0" presId="urn:microsoft.com/office/officeart/2005/8/layout/list1"/>
    <dgm:cxn modelId="{577C5A2C-98C0-4E08-9CD5-21FCC5226F32}" type="presParOf" srcId="{B613037E-55CA-4C81-9322-2287A86B6E73}" destId="{01662ECA-3E24-45F1-90FC-6A820B862BC2}" srcOrd="18" destOrd="0" presId="urn:microsoft.com/office/officeart/2005/8/layout/list1"/>
    <dgm:cxn modelId="{F05A2704-50D7-4337-871A-53133FCEE4DB}" type="presParOf" srcId="{B613037E-55CA-4C81-9322-2287A86B6E73}" destId="{F8D24D06-51BD-403C-9100-DCE8412B081F}" srcOrd="19" destOrd="0" presId="urn:microsoft.com/office/officeart/2005/8/layout/list1"/>
    <dgm:cxn modelId="{07C4F890-18EF-40F8-8D26-C75907E316C0}" type="presParOf" srcId="{B613037E-55CA-4C81-9322-2287A86B6E73}" destId="{90132B45-17D3-4B80-9459-3F0BBC4CABC9}" srcOrd="20" destOrd="0" presId="urn:microsoft.com/office/officeart/2005/8/layout/list1"/>
    <dgm:cxn modelId="{19D69C68-7D66-47DA-8359-7660F4F538C3}" type="presParOf" srcId="{90132B45-17D3-4B80-9459-3F0BBC4CABC9}" destId="{8C72AB10-3916-4104-97C2-F24E2F960069}" srcOrd="0" destOrd="0" presId="urn:microsoft.com/office/officeart/2005/8/layout/list1"/>
    <dgm:cxn modelId="{AECA88D8-DD29-432F-9E22-8698A31CA816}" type="presParOf" srcId="{90132B45-17D3-4B80-9459-3F0BBC4CABC9}" destId="{5A9E55F0-C970-41EB-9283-626FE395500E}" srcOrd="1" destOrd="0" presId="urn:microsoft.com/office/officeart/2005/8/layout/list1"/>
    <dgm:cxn modelId="{F66CE942-48A9-4324-A24D-A8DA573895A1}" type="presParOf" srcId="{B613037E-55CA-4C81-9322-2287A86B6E73}" destId="{68DF0521-0D27-442F-8399-A902B8B90741}" srcOrd="21" destOrd="0" presId="urn:microsoft.com/office/officeart/2005/8/layout/list1"/>
    <dgm:cxn modelId="{1D02269F-F7C9-45D6-9FD5-12BDEAF7C643}" type="presParOf" srcId="{B613037E-55CA-4C81-9322-2287A86B6E73}" destId="{40C44DF6-B55D-4ADD-86DF-466B5BE8903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821C16-2BB9-4414-906E-B972FF842C4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1C689C76-FF70-48E4-990F-692727AD84A5}">
      <dgm:prSet/>
      <dgm:spPr/>
      <dgm:t>
        <a:bodyPr/>
        <a:lstStyle/>
        <a:p>
          <a:r>
            <a:rPr lang="en-GB"/>
            <a:t>Through a trade union</a:t>
          </a:r>
          <a:endParaRPr lang="en-US"/>
        </a:p>
      </dgm:t>
    </dgm:pt>
    <dgm:pt modelId="{42562A63-2D1B-49F6-83EF-5BD44AD69992}" type="parTrans" cxnId="{C13BF5D3-5F09-4143-AD1F-450CE24466A9}">
      <dgm:prSet/>
      <dgm:spPr/>
      <dgm:t>
        <a:bodyPr/>
        <a:lstStyle/>
        <a:p>
          <a:endParaRPr lang="en-US"/>
        </a:p>
      </dgm:t>
    </dgm:pt>
    <dgm:pt modelId="{569EE2A5-9296-4777-8AD8-295B68EA8311}" type="sibTrans" cxnId="{C13BF5D3-5F09-4143-AD1F-450CE24466A9}">
      <dgm:prSet/>
      <dgm:spPr/>
      <dgm:t>
        <a:bodyPr/>
        <a:lstStyle/>
        <a:p>
          <a:endParaRPr lang="en-US"/>
        </a:p>
      </dgm:t>
    </dgm:pt>
    <dgm:pt modelId="{B1A8160D-F36A-404A-91A1-330BFD1983EB}">
      <dgm:prSet/>
      <dgm:spPr/>
      <dgm:t>
        <a:bodyPr/>
        <a:lstStyle/>
        <a:p>
          <a:r>
            <a:rPr lang="en-GB"/>
            <a:t>Or by means of statutory constituted bodies e.g. Works Councils, which give employees rights to information, consultation &amp; participation in decision-making.</a:t>
          </a:r>
          <a:endParaRPr lang="en-US"/>
        </a:p>
      </dgm:t>
    </dgm:pt>
    <dgm:pt modelId="{690C02D8-C577-49D6-86AD-5891528AEDBF}" type="parTrans" cxnId="{77843EE4-3B55-44DD-8833-FAEA30F99DDD}">
      <dgm:prSet/>
      <dgm:spPr/>
      <dgm:t>
        <a:bodyPr/>
        <a:lstStyle/>
        <a:p>
          <a:endParaRPr lang="en-US"/>
        </a:p>
      </dgm:t>
    </dgm:pt>
    <dgm:pt modelId="{FAA61998-9997-423E-BFBF-C63ED1D85235}" type="sibTrans" cxnId="{77843EE4-3B55-44DD-8833-FAEA30F99DDD}">
      <dgm:prSet/>
      <dgm:spPr/>
      <dgm:t>
        <a:bodyPr/>
        <a:lstStyle/>
        <a:p>
          <a:endParaRPr lang="en-US"/>
        </a:p>
      </dgm:t>
    </dgm:pt>
    <dgm:pt modelId="{3FE6B1EA-50B1-4A56-A62B-83D517C4C0AE}" type="pres">
      <dgm:prSet presAssocID="{08821C16-2BB9-4414-906E-B972FF842C45}" presName="linear" presStyleCnt="0">
        <dgm:presLayoutVars>
          <dgm:animLvl val="lvl"/>
          <dgm:resizeHandles val="exact"/>
        </dgm:presLayoutVars>
      </dgm:prSet>
      <dgm:spPr/>
    </dgm:pt>
    <dgm:pt modelId="{FEC2212A-D7BE-4CE6-90A7-9BD16F5645DC}" type="pres">
      <dgm:prSet presAssocID="{1C689C76-FF70-48E4-990F-692727AD84A5}" presName="parentText" presStyleLbl="node1" presStyleIdx="0" presStyleCnt="2" custScaleY="25057">
        <dgm:presLayoutVars>
          <dgm:chMax val="0"/>
          <dgm:bulletEnabled val="1"/>
        </dgm:presLayoutVars>
      </dgm:prSet>
      <dgm:spPr/>
    </dgm:pt>
    <dgm:pt modelId="{82EF1B44-E961-41FF-8CEB-F4B93290B708}" type="pres">
      <dgm:prSet presAssocID="{569EE2A5-9296-4777-8AD8-295B68EA8311}" presName="spacer" presStyleCnt="0"/>
      <dgm:spPr/>
    </dgm:pt>
    <dgm:pt modelId="{7DDEF024-DD9D-44F4-A1C8-56D65CD4C16C}" type="pres">
      <dgm:prSet presAssocID="{B1A8160D-F36A-404A-91A1-330BFD1983EB}" presName="parentText" presStyleLbl="node1" presStyleIdx="1" presStyleCnt="2">
        <dgm:presLayoutVars>
          <dgm:chMax val="0"/>
          <dgm:bulletEnabled val="1"/>
        </dgm:presLayoutVars>
      </dgm:prSet>
      <dgm:spPr/>
    </dgm:pt>
  </dgm:ptLst>
  <dgm:cxnLst>
    <dgm:cxn modelId="{F800E946-A8A3-427B-AB8C-7D9E2F479645}" type="presOf" srcId="{1C689C76-FF70-48E4-990F-692727AD84A5}" destId="{FEC2212A-D7BE-4CE6-90A7-9BD16F5645DC}" srcOrd="0" destOrd="0" presId="urn:microsoft.com/office/officeart/2005/8/layout/vList2"/>
    <dgm:cxn modelId="{8CD30253-3748-4BDE-BC4F-BC2006317365}" type="presOf" srcId="{B1A8160D-F36A-404A-91A1-330BFD1983EB}" destId="{7DDEF024-DD9D-44F4-A1C8-56D65CD4C16C}" srcOrd="0" destOrd="0" presId="urn:microsoft.com/office/officeart/2005/8/layout/vList2"/>
    <dgm:cxn modelId="{C13BF5D3-5F09-4143-AD1F-450CE24466A9}" srcId="{08821C16-2BB9-4414-906E-B972FF842C45}" destId="{1C689C76-FF70-48E4-990F-692727AD84A5}" srcOrd="0" destOrd="0" parTransId="{42562A63-2D1B-49F6-83EF-5BD44AD69992}" sibTransId="{569EE2A5-9296-4777-8AD8-295B68EA8311}"/>
    <dgm:cxn modelId="{77843EE4-3B55-44DD-8833-FAEA30F99DDD}" srcId="{08821C16-2BB9-4414-906E-B972FF842C45}" destId="{B1A8160D-F36A-404A-91A1-330BFD1983EB}" srcOrd="1" destOrd="0" parTransId="{690C02D8-C577-49D6-86AD-5891528AEDBF}" sibTransId="{FAA61998-9997-423E-BFBF-C63ED1D85235}"/>
    <dgm:cxn modelId="{41CDD1FE-8538-4B24-B442-F90E83885470}" type="presOf" srcId="{08821C16-2BB9-4414-906E-B972FF842C45}" destId="{3FE6B1EA-50B1-4A56-A62B-83D517C4C0AE}" srcOrd="0" destOrd="0" presId="urn:microsoft.com/office/officeart/2005/8/layout/vList2"/>
    <dgm:cxn modelId="{86656EE3-E130-44AD-954D-1754AB2B3847}" type="presParOf" srcId="{3FE6B1EA-50B1-4A56-A62B-83D517C4C0AE}" destId="{FEC2212A-D7BE-4CE6-90A7-9BD16F5645DC}" srcOrd="0" destOrd="0" presId="urn:microsoft.com/office/officeart/2005/8/layout/vList2"/>
    <dgm:cxn modelId="{4868FDA7-3263-473C-9F3C-F53217A686F3}" type="presParOf" srcId="{3FE6B1EA-50B1-4A56-A62B-83D517C4C0AE}" destId="{82EF1B44-E961-41FF-8CEB-F4B93290B708}" srcOrd="1" destOrd="0" presId="urn:microsoft.com/office/officeart/2005/8/layout/vList2"/>
    <dgm:cxn modelId="{EEE30EE6-F315-46F3-8F78-A88D0C88880C}" type="presParOf" srcId="{3FE6B1EA-50B1-4A56-A62B-83D517C4C0AE}" destId="{7DDEF024-DD9D-44F4-A1C8-56D65CD4C16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8B51EC-3873-4E09-9396-458789964AC6}"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6D21A966-08DC-4C7C-B43E-A8226E5D5239}">
      <dgm:prSet custT="1"/>
      <dgm:spPr/>
      <dgm:t>
        <a:bodyPr/>
        <a:lstStyle/>
        <a:p>
          <a:r>
            <a:rPr lang="en-GB" sz="2400" dirty="0">
              <a:solidFill>
                <a:schemeClr val="tx1"/>
              </a:solidFill>
            </a:rPr>
            <a:t>Perspectives on employment relations (ER) and HRM</a:t>
          </a:r>
          <a:endParaRPr lang="en-US" sz="2400" dirty="0">
            <a:solidFill>
              <a:schemeClr val="tx1"/>
            </a:solidFill>
          </a:endParaRPr>
        </a:p>
      </dgm:t>
    </dgm:pt>
    <dgm:pt modelId="{EDCC5483-E44E-4979-8215-8947FE4EA2B4}" type="parTrans" cxnId="{455D7E70-6964-44F7-849B-A7016AFC14F3}">
      <dgm:prSet/>
      <dgm:spPr/>
      <dgm:t>
        <a:bodyPr/>
        <a:lstStyle/>
        <a:p>
          <a:endParaRPr lang="en-US" sz="2000"/>
        </a:p>
      </dgm:t>
    </dgm:pt>
    <dgm:pt modelId="{248D56CA-65A3-4EC9-9A43-F9B7E3E1A79D}" type="sibTrans" cxnId="{455D7E70-6964-44F7-849B-A7016AFC14F3}">
      <dgm:prSet custT="1"/>
      <dgm:spPr/>
      <dgm:t>
        <a:bodyPr/>
        <a:lstStyle/>
        <a:p>
          <a:endParaRPr lang="en-US" sz="600"/>
        </a:p>
      </dgm:t>
    </dgm:pt>
    <dgm:pt modelId="{26CCA657-CA2F-4FD2-BEFA-A90B1A816C1F}">
      <dgm:prSet custT="1"/>
      <dgm:spPr/>
      <dgm:t>
        <a:bodyPr/>
        <a:lstStyle/>
        <a:p>
          <a:r>
            <a:rPr lang="en-GB" sz="2400">
              <a:solidFill>
                <a:schemeClr val="tx1"/>
              </a:solidFill>
            </a:rPr>
            <a:t>Actors in the employment relationship</a:t>
          </a:r>
          <a:endParaRPr lang="en-US" sz="2400">
            <a:solidFill>
              <a:schemeClr val="tx1"/>
            </a:solidFill>
          </a:endParaRPr>
        </a:p>
      </dgm:t>
    </dgm:pt>
    <dgm:pt modelId="{EE00FE41-B5B5-4210-BABE-61F5BB2EE309}" type="parTrans" cxnId="{50B92121-F143-4897-83CF-92020DE428F4}">
      <dgm:prSet/>
      <dgm:spPr/>
      <dgm:t>
        <a:bodyPr/>
        <a:lstStyle/>
        <a:p>
          <a:endParaRPr lang="en-US" sz="2000"/>
        </a:p>
      </dgm:t>
    </dgm:pt>
    <dgm:pt modelId="{6615AF67-F87A-498E-BB9B-BCA63503A092}" type="sibTrans" cxnId="{50B92121-F143-4897-83CF-92020DE428F4}">
      <dgm:prSet custT="1"/>
      <dgm:spPr/>
      <dgm:t>
        <a:bodyPr/>
        <a:lstStyle/>
        <a:p>
          <a:endParaRPr lang="en-US" sz="600"/>
        </a:p>
      </dgm:t>
    </dgm:pt>
    <dgm:pt modelId="{3E356A94-E2EA-4999-9147-317D403B16C1}">
      <dgm:prSet custT="1"/>
      <dgm:spPr/>
      <dgm:t>
        <a:bodyPr/>
        <a:lstStyle/>
        <a:p>
          <a:r>
            <a:rPr lang="en-GB" sz="2400">
              <a:solidFill>
                <a:schemeClr val="tx1"/>
              </a:solidFill>
            </a:rPr>
            <a:t>Historical insight into ER</a:t>
          </a:r>
          <a:endParaRPr lang="en-US" sz="2400">
            <a:solidFill>
              <a:schemeClr val="tx1"/>
            </a:solidFill>
          </a:endParaRPr>
        </a:p>
      </dgm:t>
    </dgm:pt>
    <dgm:pt modelId="{FAF6B1CF-79A9-4BEA-AD5B-73FF386E6FC0}" type="parTrans" cxnId="{9A1A6A66-48C0-4ADE-A1E1-B32EA9CCC052}">
      <dgm:prSet/>
      <dgm:spPr/>
      <dgm:t>
        <a:bodyPr/>
        <a:lstStyle/>
        <a:p>
          <a:endParaRPr lang="en-US" sz="2000"/>
        </a:p>
      </dgm:t>
    </dgm:pt>
    <dgm:pt modelId="{F4576825-BC97-45BE-BC99-FF1301D7E153}" type="sibTrans" cxnId="{9A1A6A66-48C0-4ADE-A1E1-B32EA9CCC052}">
      <dgm:prSet custT="1"/>
      <dgm:spPr/>
      <dgm:t>
        <a:bodyPr/>
        <a:lstStyle/>
        <a:p>
          <a:endParaRPr lang="en-US" sz="600"/>
        </a:p>
      </dgm:t>
    </dgm:pt>
    <dgm:pt modelId="{049BC0AB-3168-4C14-B1A0-37936665DDAC}">
      <dgm:prSet custT="1"/>
      <dgm:spPr/>
      <dgm:t>
        <a:bodyPr/>
        <a:lstStyle/>
        <a:p>
          <a:r>
            <a:rPr lang="en-GB" sz="2400">
              <a:solidFill>
                <a:schemeClr val="tx1"/>
              </a:solidFill>
            </a:rPr>
            <a:t>Context and trends</a:t>
          </a:r>
          <a:endParaRPr lang="en-US" sz="2400">
            <a:solidFill>
              <a:schemeClr val="tx1"/>
            </a:solidFill>
          </a:endParaRPr>
        </a:p>
      </dgm:t>
    </dgm:pt>
    <dgm:pt modelId="{5C8A4531-0CC0-40FE-A158-755821497653}" type="parTrans" cxnId="{506C2F00-F83E-4654-A87D-0AFB2BA2898C}">
      <dgm:prSet/>
      <dgm:spPr/>
      <dgm:t>
        <a:bodyPr/>
        <a:lstStyle/>
        <a:p>
          <a:endParaRPr lang="en-US" sz="2000"/>
        </a:p>
      </dgm:t>
    </dgm:pt>
    <dgm:pt modelId="{6A884FC8-F76D-451E-B64B-8015AEDFB8C0}" type="sibTrans" cxnId="{506C2F00-F83E-4654-A87D-0AFB2BA2898C}">
      <dgm:prSet custT="1"/>
      <dgm:spPr/>
      <dgm:t>
        <a:bodyPr/>
        <a:lstStyle/>
        <a:p>
          <a:endParaRPr lang="en-US" sz="600"/>
        </a:p>
      </dgm:t>
    </dgm:pt>
    <dgm:pt modelId="{8C7BD0AE-A6F8-4739-966E-BD879EABD8C0}">
      <dgm:prSet custT="1"/>
      <dgm:spPr/>
      <dgm:t>
        <a:bodyPr/>
        <a:lstStyle/>
        <a:p>
          <a:r>
            <a:rPr lang="en-GB" sz="2400">
              <a:solidFill>
                <a:schemeClr val="tx1"/>
              </a:solidFill>
            </a:rPr>
            <a:t>ER regulation</a:t>
          </a:r>
          <a:endParaRPr lang="en-US" sz="2400">
            <a:solidFill>
              <a:schemeClr val="tx1"/>
            </a:solidFill>
          </a:endParaRPr>
        </a:p>
      </dgm:t>
    </dgm:pt>
    <dgm:pt modelId="{1249FBCB-4668-4787-8225-5D82E6494FEE}" type="parTrans" cxnId="{22D68D04-4AFC-49DD-9ED4-EEEAADC13A8D}">
      <dgm:prSet/>
      <dgm:spPr/>
      <dgm:t>
        <a:bodyPr/>
        <a:lstStyle/>
        <a:p>
          <a:endParaRPr lang="en-US" sz="2000"/>
        </a:p>
      </dgm:t>
    </dgm:pt>
    <dgm:pt modelId="{7A3DFFAB-3AF8-4C9A-8C63-9E0C139C1A26}" type="sibTrans" cxnId="{22D68D04-4AFC-49DD-9ED4-EEEAADC13A8D}">
      <dgm:prSet custT="1"/>
      <dgm:spPr/>
      <dgm:t>
        <a:bodyPr/>
        <a:lstStyle/>
        <a:p>
          <a:endParaRPr lang="en-US" sz="600"/>
        </a:p>
      </dgm:t>
    </dgm:pt>
    <dgm:pt modelId="{86DD9726-9687-48B9-B7EF-859B48B744EF}">
      <dgm:prSet custT="1"/>
      <dgm:spPr/>
      <dgm:t>
        <a:bodyPr/>
        <a:lstStyle/>
        <a:p>
          <a:r>
            <a:rPr lang="en-GB" sz="2400">
              <a:solidFill>
                <a:schemeClr val="tx1"/>
              </a:solidFill>
            </a:rPr>
            <a:t>Employee voice</a:t>
          </a:r>
          <a:endParaRPr lang="en-US" sz="2400">
            <a:solidFill>
              <a:schemeClr val="tx1"/>
            </a:solidFill>
          </a:endParaRPr>
        </a:p>
      </dgm:t>
    </dgm:pt>
    <dgm:pt modelId="{A27297B9-58CB-4645-AF84-2E5C2FD67BE2}" type="parTrans" cxnId="{0F9E482E-389D-4FBF-AA0A-178F76A7A187}">
      <dgm:prSet/>
      <dgm:spPr/>
      <dgm:t>
        <a:bodyPr/>
        <a:lstStyle/>
        <a:p>
          <a:endParaRPr lang="en-US" sz="2000"/>
        </a:p>
      </dgm:t>
    </dgm:pt>
    <dgm:pt modelId="{CBAC5AA7-3C69-4811-91A7-6C72420A33DC}" type="sibTrans" cxnId="{0F9E482E-389D-4FBF-AA0A-178F76A7A187}">
      <dgm:prSet/>
      <dgm:spPr/>
      <dgm:t>
        <a:bodyPr/>
        <a:lstStyle/>
        <a:p>
          <a:endParaRPr lang="en-US" sz="2000"/>
        </a:p>
      </dgm:t>
    </dgm:pt>
    <dgm:pt modelId="{30F0538E-7D08-4DB3-A122-94821AF9CC02}" type="pres">
      <dgm:prSet presAssocID="{D68B51EC-3873-4E09-9396-458789964AC6}" presName="Name0" presStyleCnt="0">
        <dgm:presLayoutVars>
          <dgm:dir/>
          <dgm:resizeHandles val="exact"/>
        </dgm:presLayoutVars>
      </dgm:prSet>
      <dgm:spPr/>
    </dgm:pt>
    <dgm:pt modelId="{FCC79DFA-ED94-4C93-9018-1B31264D3FEA}" type="pres">
      <dgm:prSet presAssocID="{6D21A966-08DC-4C7C-B43E-A8226E5D5239}" presName="node" presStyleLbl="node1" presStyleIdx="0" presStyleCnt="6">
        <dgm:presLayoutVars>
          <dgm:bulletEnabled val="1"/>
        </dgm:presLayoutVars>
      </dgm:prSet>
      <dgm:spPr/>
    </dgm:pt>
    <dgm:pt modelId="{20DCB734-2364-4727-B18D-1FCC5B407370}" type="pres">
      <dgm:prSet presAssocID="{248D56CA-65A3-4EC9-9A43-F9B7E3E1A79D}" presName="sibTrans" presStyleLbl="sibTrans1D1" presStyleIdx="0" presStyleCnt="5"/>
      <dgm:spPr/>
    </dgm:pt>
    <dgm:pt modelId="{0EF57F02-9AA0-4F4D-AC83-3AA9D1282909}" type="pres">
      <dgm:prSet presAssocID="{248D56CA-65A3-4EC9-9A43-F9B7E3E1A79D}" presName="connectorText" presStyleLbl="sibTrans1D1" presStyleIdx="0" presStyleCnt="5"/>
      <dgm:spPr/>
    </dgm:pt>
    <dgm:pt modelId="{38ADD75A-98F1-40F4-9B70-2B8D2D2188CF}" type="pres">
      <dgm:prSet presAssocID="{26CCA657-CA2F-4FD2-BEFA-A90B1A816C1F}" presName="node" presStyleLbl="node1" presStyleIdx="1" presStyleCnt="6">
        <dgm:presLayoutVars>
          <dgm:bulletEnabled val="1"/>
        </dgm:presLayoutVars>
      </dgm:prSet>
      <dgm:spPr/>
    </dgm:pt>
    <dgm:pt modelId="{804A1A1E-9C2B-4557-931B-47157CD876B4}" type="pres">
      <dgm:prSet presAssocID="{6615AF67-F87A-498E-BB9B-BCA63503A092}" presName="sibTrans" presStyleLbl="sibTrans1D1" presStyleIdx="1" presStyleCnt="5"/>
      <dgm:spPr/>
    </dgm:pt>
    <dgm:pt modelId="{E6A4304C-10EC-4AE6-9E95-0754553AE9A2}" type="pres">
      <dgm:prSet presAssocID="{6615AF67-F87A-498E-BB9B-BCA63503A092}" presName="connectorText" presStyleLbl="sibTrans1D1" presStyleIdx="1" presStyleCnt="5"/>
      <dgm:spPr/>
    </dgm:pt>
    <dgm:pt modelId="{DF13BAEE-19CF-41C9-B16B-3A5B19623001}" type="pres">
      <dgm:prSet presAssocID="{3E356A94-E2EA-4999-9147-317D403B16C1}" presName="node" presStyleLbl="node1" presStyleIdx="2" presStyleCnt="6">
        <dgm:presLayoutVars>
          <dgm:bulletEnabled val="1"/>
        </dgm:presLayoutVars>
      </dgm:prSet>
      <dgm:spPr/>
    </dgm:pt>
    <dgm:pt modelId="{688FF468-54E7-4394-AF53-8E1067521053}" type="pres">
      <dgm:prSet presAssocID="{F4576825-BC97-45BE-BC99-FF1301D7E153}" presName="sibTrans" presStyleLbl="sibTrans1D1" presStyleIdx="2" presStyleCnt="5"/>
      <dgm:spPr/>
    </dgm:pt>
    <dgm:pt modelId="{EA219C65-1BAC-416E-A151-1D3CC241201E}" type="pres">
      <dgm:prSet presAssocID="{F4576825-BC97-45BE-BC99-FF1301D7E153}" presName="connectorText" presStyleLbl="sibTrans1D1" presStyleIdx="2" presStyleCnt="5"/>
      <dgm:spPr/>
    </dgm:pt>
    <dgm:pt modelId="{EB59AD4F-C490-4AC0-BFB9-B952E136F342}" type="pres">
      <dgm:prSet presAssocID="{049BC0AB-3168-4C14-B1A0-37936665DDAC}" presName="node" presStyleLbl="node1" presStyleIdx="3" presStyleCnt="6">
        <dgm:presLayoutVars>
          <dgm:bulletEnabled val="1"/>
        </dgm:presLayoutVars>
      </dgm:prSet>
      <dgm:spPr/>
    </dgm:pt>
    <dgm:pt modelId="{DDC05228-FFCB-470B-8494-225FCC399008}" type="pres">
      <dgm:prSet presAssocID="{6A884FC8-F76D-451E-B64B-8015AEDFB8C0}" presName="sibTrans" presStyleLbl="sibTrans1D1" presStyleIdx="3" presStyleCnt="5"/>
      <dgm:spPr/>
    </dgm:pt>
    <dgm:pt modelId="{31F9CBC3-73FE-4246-81A8-871B29D72710}" type="pres">
      <dgm:prSet presAssocID="{6A884FC8-F76D-451E-B64B-8015AEDFB8C0}" presName="connectorText" presStyleLbl="sibTrans1D1" presStyleIdx="3" presStyleCnt="5"/>
      <dgm:spPr/>
    </dgm:pt>
    <dgm:pt modelId="{DB9E0EE9-3659-456C-9BDB-A35DFE9E46EE}" type="pres">
      <dgm:prSet presAssocID="{8C7BD0AE-A6F8-4739-966E-BD879EABD8C0}" presName="node" presStyleLbl="node1" presStyleIdx="4" presStyleCnt="6">
        <dgm:presLayoutVars>
          <dgm:bulletEnabled val="1"/>
        </dgm:presLayoutVars>
      </dgm:prSet>
      <dgm:spPr/>
    </dgm:pt>
    <dgm:pt modelId="{45677C5F-B2FE-478E-AAA2-4D0C44658276}" type="pres">
      <dgm:prSet presAssocID="{7A3DFFAB-3AF8-4C9A-8C63-9E0C139C1A26}" presName="sibTrans" presStyleLbl="sibTrans1D1" presStyleIdx="4" presStyleCnt="5"/>
      <dgm:spPr/>
    </dgm:pt>
    <dgm:pt modelId="{EC6AC35A-82DE-4BC9-B839-5CCD51417405}" type="pres">
      <dgm:prSet presAssocID="{7A3DFFAB-3AF8-4C9A-8C63-9E0C139C1A26}" presName="connectorText" presStyleLbl="sibTrans1D1" presStyleIdx="4" presStyleCnt="5"/>
      <dgm:spPr/>
    </dgm:pt>
    <dgm:pt modelId="{00680ACB-FE20-493E-96BF-E9FD585455B6}" type="pres">
      <dgm:prSet presAssocID="{86DD9726-9687-48B9-B7EF-859B48B744EF}" presName="node" presStyleLbl="node1" presStyleIdx="5" presStyleCnt="6">
        <dgm:presLayoutVars>
          <dgm:bulletEnabled val="1"/>
        </dgm:presLayoutVars>
      </dgm:prSet>
      <dgm:spPr/>
    </dgm:pt>
  </dgm:ptLst>
  <dgm:cxnLst>
    <dgm:cxn modelId="{506C2F00-F83E-4654-A87D-0AFB2BA2898C}" srcId="{D68B51EC-3873-4E09-9396-458789964AC6}" destId="{049BC0AB-3168-4C14-B1A0-37936665DDAC}" srcOrd="3" destOrd="0" parTransId="{5C8A4531-0CC0-40FE-A158-755821497653}" sibTransId="{6A884FC8-F76D-451E-B64B-8015AEDFB8C0}"/>
    <dgm:cxn modelId="{22D68D04-4AFC-49DD-9ED4-EEEAADC13A8D}" srcId="{D68B51EC-3873-4E09-9396-458789964AC6}" destId="{8C7BD0AE-A6F8-4739-966E-BD879EABD8C0}" srcOrd="4" destOrd="0" parTransId="{1249FBCB-4668-4787-8225-5D82E6494FEE}" sibTransId="{7A3DFFAB-3AF8-4C9A-8C63-9E0C139C1A26}"/>
    <dgm:cxn modelId="{50B92121-F143-4897-83CF-92020DE428F4}" srcId="{D68B51EC-3873-4E09-9396-458789964AC6}" destId="{26CCA657-CA2F-4FD2-BEFA-A90B1A816C1F}" srcOrd="1" destOrd="0" parTransId="{EE00FE41-B5B5-4210-BABE-61F5BB2EE309}" sibTransId="{6615AF67-F87A-498E-BB9B-BCA63503A092}"/>
    <dgm:cxn modelId="{2E7BE326-76A5-4879-9F3F-0AAAD03AFF70}" type="presOf" srcId="{86DD9726-9687-48B9-B7EF-859B48B744EF}" destId="{00680ACB-FE20-493E-96BF-E9FD585455B6}" srcOrd="0" destOrd="0" presId="urn:microsoft.com/office/officeart/2016/7/layout/RepeatingBendingProcessNew"/>
    <dgm:cxn modelId="{0F9E482E-389D-4FBF-AA0A-178F76A7A187}" srcId="{D68B51EC-3873-4E09-9396-458789964AC6}" destId="{86DD9726-9687-48B9-B7EF-859B48B744EF}" srcOrd="5" destOrd="0" parTransId="{A27297B9-58CB-4645-AF84-2E5C2FD67BE2}" sibTransId="{CBAC5AA7-3C69-4811-91A7-6C72420A33DC}"/>
    <dgm:cxn modelId="{12F23A30-A0E5-4658-918B-5E7FFC34D2E8}" type="presOf" srcId="{6615AF67-F87A-498E-BB9B-BCA63503A092}" destId="{E6A4304C-10EC-4AE6-9E95-0754553AE9A2}" srcOrd="1" destOrd="0" presId="urn:microsoft.com/office/officeart/2016/7/layout/RepeatingBendingProcessNew"/>
    <dgm:cxn modelId="{DC48D53C-92DD-4094-AC4E-423DEF436103}" type="presOf" srcId="{7A3DFFAB-3AF8-4C9A-8C63-9E0C139C1A26}" destId="{45677C5F-B2FE-478E-AAA2-4D0C44658276}" srcOrd="0" destOrd="0" presId="urn:microsoft.com/office/officeart/2016/7/layout/RepeatingBendingProcessNew"/>
    <dgm:cxn modelId="{D2A1F83F-F575-4AA5-A103-3CF3FBA26D1A}" type="presOf" srcId="{248D56CA-65A3-4EC9-9A43-F9B7E3E1A79D}" destId="{0EF57F02-9AA0-4F4D-AC83-3AA9D1282909}" srcOrd="1" destOrd="0" presId="urn:microsoft.com/office/officeart/2016/7/layout/RepeatingBendingProcessNew"/>
    <dgm:cxn modelId="{41C9B35D-B98F-4E71-A6E0-DA75E7D79777}" type="presOf" srcId="{8C7BD0AE-A6F8-4739-966E-BD879EABD8C0}" destId="{DB9E0EE9-3659-456C-9BDB-A35DFE9E46EE}" srcOrd="0" destOrd="0" presId="urn:microsoft.com/office/officeart/2016/7/layout/RepeatingBendingProcessNew"/>
    <dgm:cxn modelId="{0A4F3C42-CC32-49C5-8059-ED3D952E24F0}" type="presOf" srcId="{F4576825-BC97-45BE-BC99-FF1301D7E153}" destId="{EA219C65-1BAC-416E-A151-1D3CC241201E}" srcOrd="1" destOrd="0" presId="urn:microsoft.com/office/officeart/2016/7/layout/RepeatingBendingProcessNew"/>
    <dgm:cxn modelId="{9A1A6A66-48C0-4ADE-A1E1-B32EA9CCC052}" srcId="{D68B51EC-3873-4E09-9396-458789964AC6}" destId="{3E356A94-E2EA-4999-9147-317D403B16C1}" srcOrd="2" destOrd="0" parTransId="{FAF6B1CF-79A9-4BEA-AD5B-73FF386E6FC0}" sibTransId="{F4576825-BC97-45BE-BC99-FF1301D7E153}"/>
    <dgm:cxn modelId="{17C7FF6E-4A07-422C-B03A-2F7FD5654E62}" type="presOf" srcId="{6D21A966-08DC-4C7C-B43E-A8226E5D5239}" destId="{FCC79DFA-ED94-4C93-9018-1B31264D3FEA}" srcOrd="0" destOrd="0" presId="urn:microsoft.com/office/officeart/2016/7/layout/RepeatingBendingProcessNew"/>
    <dgm:cxn modelId="{455D7E70-6964-44F7-849B-A7016AFC14F3}" srcId="{D68B51EC-3873-4E09-9396-458789964AC6}" destId="{6D21A966-08DC-4C7C-B43E-A8226E5D5239}" srcOrd="0" destOrd="0" parTransId="{EDCC5483-E44E-4979-8215-8947FE4EA2B4}" sibTransId="{248D56CA-65A3-4EC9-9A43-F9B7E3E1A79D}"/>
    <dgm:cxn modelId="{AC312771-C9FB-4812-A3BB-7A45F4D0594A}" type="presOf" srcId="{3E356A94-E2EA-4999-9147-317D403B16C1}" destId="{DF13BAEE-19CF-41C9-B16B-3A5B19623001}" srcOrd="0" destOrd="0" presId="urn:microsoft.com/office/officeart/2016/7/layout/RepeatingBendingProcessNew"/>
    <dgm:cxn modelId="{5301A851-C3BA-4FCF-A6F6-F7B08A8B0441}" type="presOf" srcId="{049BC0AB-3168-4C14-B1A0-37936665DDAC}" destId="{EB59AD4F-C490-4AC0-BFB9-B952E136F342}" srcOrd="0" destOrd="0" presId="urn:microsoft.com/office/officeart/2016/7/layout/RepeatingBendingProcessNew"/>
    <dgm:cxn modelId="{D35A2D73-A68B-4174-BDCF-88DA331D61CF}" type="presOf" srcId="{7A3DFFAB-3AF8-4C9A-8C63-9E0C139C1A26}" destId="{EC6AC35A-82DE-4BC9-B839-5CCD51417405}" srcOrd="1" destOrd="0" presId="urn:microsoft.com/office/officeart/2016/7/layout/RepeatingBendingProcessNew"/>
    <dgm:cxn modelId="{D10FBF75-E200-42C1-89E7-DB7B76E112B3}" type="presOf" srcId="{6615AF67-F87A-498E-BB9B-BCA63503A092}" destId="{804A1A1E-9C2B-4557-931B-47157CD876B4}" srcOrd="0" destOrd="0" presId="urn:microsoft.com/office/officeart/2016/7/layout/RepeatingBendingProcessNew"/>
    <dgm:cxn modelId="{D7CC759D-A7C7-4F9D-B11C-A2D13FF440AD}" type="presOf" srcId="{248D56CA-65A3-4EC9-9A43-F9B7E3E1A79D}" destId="{20DCB734-2364-4727-B18D-1FCC5B407370}" srcOrd="0" destOrd="0" presId="urn:microsoft.com/office/officeart/2016/7/layout/RepeatingBendingProcessNew"/>
    <dgm:cxn modelId="{AD9629B7-D8B7-4C28-B403-2C339A3A6DC3}" type="presOf" srcId="{D68B51EC-3873-4E09-9396-458789964AC6}" destId="{30F0538E-7D08-4DB3-A122-94821AF9CC02}" srcOrd="0" destOrd="0" presId="urn:microsoft.com/office/officeart/2016/7/layout/RepeatingBendingProcessNew"/>
    <dgm:cxn modelId="{9CF2DEC4-F43D-4640-B255-E9BF2CF550D4}" type="presOf" srcId="{6A884FC8-F76D-451E-B64B-8015AEDFB8C0}" destId="{31F9CBC3-73FE-4246-81A8-871B29D72710}" srcOrd="1" destOrd="0" presId="urn:microsoft.com/office/officeart/2016/7/layout/RepeatingBendingProcessNew"/>
    <dgm:cxn modelId="{94846FDE-87FE-4BAE-98C5-3E9030C1752A}" type="presOf" srcId="{6A884FC8-F76D-451E-B64B-8015AEDFB8C0}" destId="{DDC05228-FFCB-470B-8494-225FCC399008}" srcOrd="0" destOrd="0" presId="urn:microsoft.com/office/officeart/2016/7/layout/RepeatingBendingProcessNew"/>
    <dgm:cxn modelId="{B1CBF4E1-8670-4A37-B801-7ACCB13EFB87}" type="presOf" srcId="{26CCA657-CA2F-4FD2-BEFA-A90B1A816C1F}" destId="{38ADD75A-98F1-40F4-9B70-2B8D2D2188CF}" srcOrd="0" destOrd="0" presId="urn:microsoft.com/office/officeart/2016/7/layout/RepeatingBendingProcessNew"/>
    <dgm:cxn modelId="{B1637BE4-8772-401F-85FF-8BE8972DA23A}" type="presOf" srcId="{F4576825-BC97-45BE-BC99-FF1301D7E153}" destId="{688FF468-54E7-4394-AF53-8E1067521053}" srcOrd="0" destOrd="0" presId="urn:microsoft.com/office/officeart/2016/7/layout/RepeatingBendingProcessNew"/>
    <dgm:cxn modelId="{5D00E341-4266-4E9D-BD7F-7BB8777AC5C6}" type="presParOf" srcId="{30F0538E-7D08-4DB3-A122-94821AF9CC02}" destId="{FCC79DFA-ED94-4C93-9018-1B31264D3FEA}" srcOrd="0" destOrd="0" presId="urn:microsoft.com/office/officeart/2016/7/layout/RepeatingBendingProcessNew"/>
    <dgm:cxn modelId="{478471CD-441F-400A-BB84-B6E0C2EC8A89}" type="presParOf" srcId="{30F0538E-7D08-4DB3-A122-94821AF9CC02}" destId="{20DCB734-2364-4727-B18D-1FCC5B407370}" srcOrd="1" destOrd="0" presId="urn:microsoft.com/office/officeart/2016/7/layout/RepeatingBendingProcessNew"/>
    <dgm:cxn modelId="{92215E3D-6286-4E1F-807F-B978D52D68A8}" type="presParOf" srcId="{20DCB734-2364-4727-B18D-1FCC5B407370}" destId="{0EF57F02-9AA0-4F4D-AC83-3AA9D1282909}" srcOrd="0" destOrd="0" presId="urn:microsoft.com/office/officeart/2016/7/layout/RepeatingBendingProcessNew"/>
    <dgm:cxn modelId="{B8DDE33B-66C3-4FED-8B62-0F10A0AE3932}" type="presParOf" srcId="{30F0538E-7D08-4DB3-A122-94821AF9CC02}" destId="{38ADD75A-98F1-40F4-9B70-2B8D2D2188CF}" srcOrd="2" destOrd="0" presId="urn:microsoft.com/office/officeart/2016/7/layout/RepeatingBendingProcessNew"/>
    <dgm:cxn modelId="{6714E045-E9F7-4CC4-A26F-E31FBBB918D5}" type="presParOf" srcId="{30F0538E-7D08-4DB3-A122-94821AF9CC02}" destId="{804A1A1E-9C2B-4557-931B-47157CD876B4}" srcOrd="3" destOrd="0" presId="urn:microsoft.com/office/officeart/2016/7/layout/RepeatingBendingProcessNew"/>
    <dgm:cxn modelId="{2256F1E2-163F-48DD-A0E8-27EE3D6B3496}" type="presParOf" srcId="{804A1A1E-9C2B-4557-931B-47157CD876B4}" destId="{E6A4304C-10EC-4AE6-9E95-0754553AE9A2}" srcOrd="0" destOrd="0" presId="urn:microsoft.com/office/officeart/2016/7/layout/RepeatingBendingProcessNew"/>
    <dgm:cxn modelId="{C7564896-944E-4D3E-B4F9-9ADD95A08DF7}" type="presParOf" srcId="{30F0538E-7D08-4DB3-A122-94821AF9CC02}" destId="{DF13BAEE-19CF-41C9-B16B-3A5B19623001}" srcOrd="4" destOrd="0" presId="urn:microsoft.com/office/officeart/2016/7/layout/RepeatingBendingProcessNew"/>
    <dgm:cxn modelId="{5A381550-F1A9-4CE7-8108-3C468D164E58}" type="presParOf" srcId="{30F0538E-7D08-4DB3-A122-94821AF9CC02}" destId="{688FF468-54E7-4394-AF53-8E1067521053}" srcOrd="5" destOrd="0" presId="urn:microsoft.com/office/officeart/2016/7/layout/RepeatingBendingProcessNew"/>
    <dgm:cxn modelId="{044C061E-6054-4887-8073-12A1DEB6822B}" type="presParOf" srcId="{688FF468-54E7-4394-AF53-8E1067521053}" destId="{EA219C65-1BAC-416E-A151-1D3CC241201E}" srcOrd="0" destOrd="0" presId="urn:microsoft.com/office/officeart/2016/7/layout/RepeatingBendingProcessNew"/>
    <dgm:cxn modelId="{128DF982-474D-4ED9-87BA-FC8E287A98C1}" type="presParOf" srcId="{30F0538E-7D08-4DB3-A122-94821AF9CC02}" destId="{EB59AD4F-C490-4AC0-BFB9-B952E136F342}" srcOrd="6" destOrd="0" presId="urn:microsoft.com/office/officeart/2016/7/layout/RepeatingBendingProcessNew"/>
    <dgm:cxn modelId="{DFE1C6FF-4807-440C-B870-05ABDAFD713D}" type="presParOf" srcId="{30F0538E-7D08-4DB3-A122-94821AF9CC02}" destId="{DDC05228-FFCB-470B-8494-225FCC399008}" srcOrd="7" destOrd="0" presId="urn:microsoft.com/office/officeart/2016/7/layout/RepeatingBendingProcessNew"/>
    <dgm:cxn modelId="{57DE93D7-7AF6-4875-B66E-40B534C3DB54}" type="presParOf" srcId="{DDC05228-FFCB-470B-8494-225FCC399008}" destId="{31F9CBC3-73FE-4246-81A8-871B29D72710}" srcOrd="0" destOrd="0" presId="urn:microsoft.com/office/officeart/2016/7/layout/RepeatingBendingProcessNew"/>
    <dgm:cxn modelId="{5708B26E-4C69-4F0A-97E2-BB583BE81FEF}" type="presParOf" srcId="{30F0538E-7D08-4DB3-A122-94821AF9CC02}" destId="{DB9E0EE9-3659-456C-9BDB-A35DFE9E46EE}" srcOrd="8" destOrd="0" presId="urn:microsoft.com/office/officeart/2016/7/layout/RepeatingBendingProcessNew"/>
    <dgm:cxn modelId="{75A322AC-1005-4454-9BA3-47AD0B53E9B1}" type="presParOf" srcId="{30F0538E-7D08-4DB3-A122-94821AF9CC02}" destId="{45677C5F-B2FE-478E-AAA2-4D0C44658276}" srcOrd="9" destOrd="0" presId="urn:microsoft.com/office/officeart/2016/7/layout/RepeatingBendingProcessNew"/>
    <dgm:cxn modelId="{7A93D6D2-ADD9-4427-82D0-E42E5997F020}" type="presParOf" srcId="{45677C5F-B2FE-478E-AAA2-4D0C44658276}" destId="{EC6AC35A-82DE-4BC9-B839-5CCD51417405}" srcOrd="0" destOrd="0" presId="urn:microsoft.com/office/officeart/2016/7/layout/RepeatingBendingProcessNew"/>
    <dgm:cxn modelId="{329AFB54-80A1-4D95-934B-F9021A3980A1}" type="presParOf" srcId="{30F0538E-7D08-4DB3-A122-94821AF9CC02}" destId="{00680ACB-FE20-493E-96BF-E9FD585455B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0A2EA9-3B1A-4274-8ECD-EFF7DAE048F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CBFAD0FD-E97B-4373-A846-EE437BD4B66B}">
      <dgm:prSet/>
      <dgm:spPr/>
      <dgm:t>
        <a:bodyPr/>
        <a:lstStyle/>
        <a:p>
          <a:pPr>
            <a:defRPr cap="all"/>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defRPr cap="all"/>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A30BDB0-D27C-45D2-B379-859025E4D583}" type="pres">
      <dgm:prSet presAssocID="{CE0A2EA9-3B1A-4274-8ECD-EFF7DAE048F1}" presName="root" presStyleCnt="0">
        <dgm:presLayoutVars>
          <dgm:dir/>
          <dgm:resizeHandles val="exact"/>
        </dgm:presLayoutVars>
      </dgm:prSet>
      <dgm:spPr/>
    </dgm:pt>
    <dgm:pt modelId="{7CF97EB9-8430-4F01-A18C-FBBD34C6BAAC}" type="pres">
      <dgm:prSet presAssocID="{CBFAD0FD-E97B-4373-A846-EE437BD4B66B}" presName="compNode" presStyleCnt="0"/>
      <dgm:spPr/>
    </dgm:pt>
    <dgm:pt modelId="{D04D0707-7B0B-4720-B9BB-9F510F88E361}" type="pres">
      <dgm:prSet presAssocID="{CBFAD0FD-E97B-4373-A846-EE437BD4B66B}" presName="iconBgRect" presStyleLbl="bgShp" presStyleIdx="0" presStyleCnt="2"/>
      <dgm:spPr/>
    </dgm:pt>
    <dgm:pt modelId="{F1AB9340-A5DB-4820-A296-30204A835165}"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32BF4F01-5887-4681-B5E8-A1E02675C860}" type="pres">
      <dgm:prSet presAssocID="{CBFAD0FD-E97B-4373-A846-EE437BD4B66B}" presName="spaceRect" presStyleCnt="0"/>
      <dgm:spPr/>
    </dgm:pt>
    <dgm:pt modelId="{EB88E283-F377-47B9-AAF9-E35753E14720}" type="pres">
      <dgm:prSet presAssocID="{CBFAD0FD-E97B-4373-A846-EE437BD4B66B}" presName="textRect" presStyleLbl="revTx" presStyleIdx="0" presStyleCnt="2">
        <dgm:presLayoutVars>
          <dgm:chMax val="1"/>
          <dgm:chPref val="1"/>
        </dgm:presLayoutVars>
      </dgm:prSet>
      <dgm:spPr/>
    </dgm:pt>
    <dgm:pt modelId="{E3D8D858-58C3-4978-956A-C12931B155AA}" type="pres">
      <dgm:prSet presAssocID="{4C6359B1-D0FD-484F-98F8-962858EE02CB}" presName="sibTrans" presStyleCnt="0"/>
      <dgm:spPr/>
    </dgm:pt>
    <dgm:pt modelId="{FF498B54-880D-4143-B867-E50654100554}" type="pres">
      <dgm:prSet presAssocID="{31CB5B13-61AB-4E60-93C9-4A4113E23DC6}" presName="compNode" presStyleCnt="0"/>
      <dgm:spPr/>
    </dgm:pt>
    <dgm:pt modelId="{73F7FECA-EF8C-4A5E-A8CC-88C0C6409A02}" type="pres">
      <dgm:prSet presAssocID="{31CB5B13-61AB-4E60-93C9-4A4113E23DC6}" presName="iconBgRect" presStyleLbl="bgShp" presStyleIdx="1" presStyleCnt="2"/>
      <dgm:spPr/>
    </dgm:pt>
    <dgm:pt modelId="{D26F07FC-C31D-4666-8BE6-901A314687A7}"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F60C2866-B5CC-4439-9B6E-34B091C7C136}" type="pres">
      <dgm:prSet presAssocID="{31CB5B13-61AB-4E60-93C9-4A4113E23DC6}" presName="spaceRect" presStyleCnt="0"/>
      <dgm:spPr/>
    </dgm:pt>
    <dgm:pt modelId="{BBE9A685-12BD-43CA-910C-940781D18F78}" type="pres">
      <dgm:prSet presAssocID="{31CB5B13-61AB-4E60-93C9-4A4113E23DC6}" presName="textRect" presStyleLbl="revTx" presStyleIdx="1" presStyleCnt="2">
        <dgm:presLayoutVars>
          <dgm:chMax val="1"/>
          <dgm:chPref val="1"/>
        </dgm:presLayoutVars>
      </dgm:prSet>
      <dgm:spPr/>
    </dgm:pt>
  </dgm:ptLst>
  <dgm:cxnLst>
    <dgm:cxn modelId="{2CB8BE34-8AF2-49A0-AB7E-54E3EECA2A51}" type="presOf" srcId="{CBFAD0FD-E97B-4373-A846-EE437BD4B66B}" destId="{EB88E283-F377-47B9-AAF9-E35753E14720}" srcOrd="0" destOrd="0" presId="urn:microsoft.com/office/officeart/2018/5/layout/IconCircleLabelList"/>
    <dgm:cxn modelId="{27849392-A723-48E3-B108-0477765DDFE9}" type="presOf" srcId="{31CB5B13-61AB-4E60-93C9-4A4113E23DC6}" destId="{BBE9A685-12BD-43CA-910C-940781D18F78}" srcOrd="0" destOrd="0" presId="urn:microsoft.com/office/officeart/2018/5/layout/IconCircleLabelList"/>
    <dgm:cxn modelId="{C4A55AC5-919E-4D39-825B-6136138EF706}" type="presOf" srcId="{CE0A2EA9-3B1A-4274-8ECD-EFF7DAE048F1}" destId="{9A30BDB0-D27C-45D2-B379-859025E4D583}" srcOrd="0" destOrd="0" presId="urn:microsoft.com/office/officeart/2018/5/layout/IconCircleLabel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D67EB68C-5AB3-41A4-A83A-B9DCB2A90FBA}" type="presParOf" srcId="{9A30BDB0-D27C-45D2-B379-859025E4D583}" destId="{7CF97EB9-8430-4F01-A18C-FBBD34C6BAAC}" srcOrd="0" destOrd="0" presId="urn:microsoft.com/office/officeart/2018/5/layout/IconCircleLabelList"/>
    <dgm:cxn modelId="{3DCB1EAD-9FC1-4264-AD99-3B1EE9C6BB89}" type="presParOf" srcId="{7CF97EB9-8430-4F01-A18C-FBBD34C6BAAC}" destId="{D04D0707-7B0B-4720-B9BB-9F510F88E361}" srcOrd="0" destOrd="0" presId="urn:microsoft.com/office/officeart/2018/5/layout/IconCircleLabelList"/>
    <dgm:cxn modelId="{14761032-7944-4B02-A70C-FBE8D7D0192D}" type="presParOf" srcId="{7CF97EB9-8430-4F01-A18C-FBBD34C6BAAC}" destId="{F1AB9340-A5DB-4820-A296-30204A835165}" srcOrd="1" destOrd="0" presId="urn:microsoft.com/office/officeart/2018/5/layout/IconCircleLabelList"/>
    <dgm:cxn modelId="{383ADB67-0E3E-4B8C-87DF-FE4FA2020D03}" type="presParOf" srcId="{7CF97EB9-8430-4F01-A18C-FBBD34C6BAAC}" destId="{32BF4F01-5887-4681-B5E8-A1E02675C860}" srcOrd="2" destOrd="0" presId="urn:microsoft.com/office/officeart/2018/5/layout/IconCircleLabelList"/>
    <dgm:cxn modelId="{65BD1927-CA1E-49E8-AF67-408221296A42}" type="presParOf" srcId="{7CF97EB9-8430-4F01-A18C-FBBD34C6BAAC}" destId="{EB88E283-F377-47B9-AAF9-E35753E14720}" srcOrd="3" destOrd="0" presId="urn:microsoft.com/office/officeart/2018/5/layout/IconCircleLabelList"/>
    <dgm:cxn modelId="{566D8C7B-3313-4F5E-9DD4-EC099724D24F}" type="presParOf" srcId="{9A30BDB0-D27C-45D2-B379-859025E4D583}" destId="{E3D8D858-58C3-4978-956A-C12931B155AA}" srcOrd="1" destOrd="0" presId="urn:microsoft.com/office/officeart/2018/5/layout/IconCircleLabelList"/>
    <dgm:cxn modelId="{CA13C450-B81E-45B1-A9F2-BD38D09E22E0}" type="presParOf" srcId="{9A30BDB0-D27C-45D2-B379-859025E4D583}" destId="{FF498B54-880D-4143-B867-E50654100554}" srcOrd="2" destOrd="0" presId="urn:microsoft.com/office/officeart/2018/5/layout/IconCircleLabelList"/>
    <dgm:cxn modelId="{3FC7739A-0292-4B3F-A2C4-D4754E9CCDBD}" type="presParOf" srcId="{FF498B54-880D-4143-B867-E50654100554}" destId="{73F7FECA-EF8C-4A5E-A8CC-88C0C6409A02}" srcOrd="0" destOrd="0" presId="urn:microsoft.com/office/officeart/2018/5/layout/IconCircleLabelList"/>
    <dgm:cxn modelId="{0757097F-6DC0-4461-B359-57B8C6672300}" type="presParOf" srcId="{FF498B54-880D-4143-B867-E50654100554}" destId="{D26F07FC-C31D-4666-8BE6-901A314687A7}" srcOrd="1" destOrd="0" presId="urn:microsoft.com/office/officeart/2018/5/layout/IconCircleLabelList"/>
    <dgm:cxn modelId="{15DB5217-0C7C-42CC-A207-23A6E7639DA0}" type="presParOf" srcId="{FF498B54-880D-4143-B867-E50654100554}" destId="{F60C2866-B5CC-4439-9B6E-34B091C7C136}" srcOrd="2" destOrd="0" presId="urn:microsoft.com/office/officeart/2018/5/layout/IconCircleLabelList"/>
    <dgm:cxn modelId="{3AA7C280-90C6-43B8-8C85-14BA6B7ADD54}" type="presParOf" srcId="{FF498B54-880D-4143-B867-E50654100554}" destId="{BBE9A685-12BD-43CA-910C-940781D18F7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B6BD83-89F4-4A64-A3FB-44956998CD8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F01E33D-D772-417D-A353-9B878BE9A9BE}">
      <dgm:prSet/>
      <dgm:spPr/>
      <dgm:t>
        <a:bodyPr/>
        <a:lstStyle/>
        <a:p>
          <a:r>
            <a:rPr lang="en-GB"/>
            <a:t>Goal setting</a:t>
          </a:r>
          <a:endParaRPr lang="en-US"/>
        </a:p>
      </dgm:t>
    </dgm:pt>
    <dgm:pt modelId="{5A7095F8-57B6-470D-B376-FC92A1B881AC}" type="parTrans" cxnId="{68A2390E-91BD-49E1-A143-FDCD793B523C}">
      <dgm:prSet/>
      <dgm:spPr/>
      <dgm:t>
        <a:bodyPr/>
        <a:lstStyle/>
        <a:p>
          <a:endParaRPr lang="en-US"/>
        </a:p>
      </dgm:t>
    </dgm:pt>
    <dgm:pt modelId="{45EFD2D6-9D19-49A7-9500-F523AA02186C}" type="sibTrans" cxnId="{68A2390E-91BD-49E1-A143-FDCD793B523C}">
      <dgm:prSet/>
      <dgm:spPr/>
      <dgm:t>
        <a:bodyPr/>
        <a:lstStyle/>
        <a:p>
          <a:endParaRPr lang="en-US"/>
        </a:p>
      </dgm:t>
    </dgm:pt>
    <dgm:pt modelId="{E8F7913B-FC66-499D-9B3F-7EB7A44DE97A}">
      <dgm:prSet/>
      <dgm:spPr/>
      <dgm:t>
        <a:bodyPr/>
        <a:lstStyle/>
        <a:p>
          <a:r>
            <a:rPr lang="en-GB"/>
            <a:t>Performance review</a:t>
          </a:r>
          <a:endParaRPr lang="en-US"/>
        </a:p>
      </dgm:t>
    </dgm:pt>
    <dgm:pt modelId="{C5FB18CE-AB86-4667-9C52-C55A378BB7BB}" type="parTrans" cxnId="{6370611B-2781-494F-8195-343EC315AEE1}">
      <dgm:prSet/>
      <dgm:spPr/>
      <dgm:t>
        <a:bodyPr/>
        <a:lstStyle/>
        <a:p>
          <a:endParaRPr lang="en-US"/>
        </a:p>
      </dgm:t>
    </dgm:pt>
    <dgm:pt modelId="{F18A51D8-074E-4946-B813-93579161EAD6}" type="sibTrans" cxnId="{6370611B-2781-494F-8195-343EC315AEE1}">
      <dgm:prSet/>
      <dgm:spPr/>
      <dgm:t>
        <a:bodyPr/>
        <a:lstStyle/>
        <a:p>
          <a:endParaRPr lang="en-US"/>
        </a:p>
      </dgm:t>
    </dgm:pt>
    <dgm:pt modelId="{5F436F06-46A2-4C01-A804-C7185D2FDC5C}">
      <dgm:prSet/>
      <dgm:spPr/>
      <dgm:t>
        <a:bodyPr/>
        <a:lstStyle/>
        <a:p>
          <a:r>
            <a:rPr lang="en-GB"/>
            <a:t>Performance improvement plans (PIP)</a:t>
          </a:r>
          <a:endParaRPr lang="en-US"/>
        </a:p>
      </dgm:t>
    </dgm:pt>
    <dgm:pt modelId="{389E3B16-DFBD-43C3-8C6F-1176E53E83B6}" type="parTrans" cxnId="{599588B7-B2B5-4EC9-A1CC-3E96A3258E41}">
      <dgm:prSet/>
      <dgm:spPr/>
      <dgm:t>
        <a:bodyPr/>
        <a:lstStyle/>
        <a:p>
          <a:endParaRPr lang="en-US"/>
        </a:p>
      </dgm:t>
    </dgm:pt>
    <dgm:pt modelId="{E3A3AF49-5020-4F2B-B876-592C6E658424}" type="sibTrans" cxnId="{599588B7-B2B5-4EC9-A1CC-3E96A3258E41}">
      <dgm:prSet/>
      <dgm:spPr/>
      <dgm:t>
        <a:bodyPr/>
        <a:lstStyle/>
        <a:p>
          <a:endParaRPr lang="en-US"/>
        </a:p>
      </dgm:t>
    </dgm:pt>
    <dgm:pt modelId="{7CEC742F-BFF6-4F8F-BC3F-9D072E7C2677}" type="pres">
      <dgm:prSet presAssocID="{28B6BD83-89F4-4A64-A3FB-44956998CD88}" presName="root" presStyleCnt="0">
        <dgm:presLayoutVars>
          <dgm:dir/>
          <dgm:resizeHandles val="exact"/>
        </dgm:presLayoutVars>
      </dgm:prSet>
      <dgm:spPr/>
    </dgm:pt>
    <dgm:pt modelId="{72DC9E9B-4C20-4D39-ADC7-7AA3B09A5F0F}" type="pres">
      <dgm:prSet presAssocID="{3F01E33D-D772-417D-A353-9B878BE9A9BE}" presName="compNode" presStyleCnt="0"/>
      <dgm:spPr/>
    </dgm:pt>
    <dgm:pt modelId="{CFD5719C-0120-41AE-B1AB-1DF4FAFA63EC}" type="pres">
      <dgm:prSet presAssocID="{3F01E33D-D772-417D-A353-9B878BE9A9BE}" presName="bgRect" presStyleLbl="bgShp" presStyleIdx="0" presStyleCnt="3"/>
      <dgm:spPr/>
    </dgm:pt>
    <dgm:pt modelId="{E8B0C195-CEF8-49A3-A155-50DB70FD67AD}" type="pres">
      <dgm:prSet presAssocID="{3F01E33D-D772-417D-A353-9B878BE9A9B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AB59DF7F-2850-456E-A7AC-8B01A67602BD}" type="pres">
      <dgm:prSet presAssocID="{3F01E33D-D772-417D-A353-9B878BE9A9BE}" presName="spaceRect" presStyleCnt="0"/>
      <dgm:spPr/>
    </dgm:pt>
    <dgm:pt modelId="{494D4A8E-5F71-443D-8624-1F443D562762}" type="pres">
      <dgm:prSet presAssocID="{3F01E33D-D772-417D-A353-9B878BE9A9BE}" presName="parTx" presStyleLbl="revTx" presStyleIdx="0" presStyleCnt="3">
        <dgm:presLayoutVars>
          <dgm:chMax val="0"/>
          <dgm:chPref val="0"/>
        </dgm:presLayoutVars>
      </dgm:prSet>
      <dgm:spPr/>
    </dgm:pt>
    <dgm:pt modelId="{3FB2EB1C-8E66-4C09-9621-4A811A76D070}" type="pres">
      <dgm:prSet presAssocID="{45EFD2D6-9D19-49A7-9500-F523AA02186C}" presName="sibTrans" presStyleCnt="0"/>
      <dgm:spPr/>
    </dgm:pt>
    <dgm:pt modelId="{346E831B-51FC-4488-B46D-4BC2A8069709}" type="pres">
      <dgm:prSet presAssocID="{E8F7913B-FC66-499D-9B3F-7EB7A44DE97A}" presName="compNode" presStyleCnt="0"/>
      <dgm:spPr/>
    </dgm:pt>
    <dgm:pt modelId="{F6613D85-8B59-4ED0-AD63-1DD19745D703}" type="pres">
      <dgm:prSet presAssocID="{E8F7913B-FC66-499D-9B3F-7EB7A44DE97A}" presName="bgRect" presStyleLbl="bgShp" presStyleIdx="1" presStyleCnt="3"/>
      <dgm:spPr/>
    </dgm:pt>
    <dgm:pt modelId="{879E389C-3A22-474C-8C17-FF8A16F4EFE0}" type="pres">
      <dgm:prSet presAssocID="{E8F7913B-FC66-499D-9B3F-7EB7A44DE97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22F05D54-0161-44C5-B320-E193AF7D22FC}" type="pres">
      <dgm:prSet presAssocID="{E8F7913B-FC66-499D-9B3F-7EB7A44DE97A}" presName="spaceRect" presStyleCnt="0"/>
      <dgm:spPr/>
    </dgm:pt>
    <dgm:pt modelId="{D6C36028-86BC-4964-B33F-447EC3959634}" type="pres">
      <dgm:prSet presAssocID="{E8F7913B-FC66-499D-9B3F-7EB7A44DE97A}" presName="parTx" presStyleLbl="revTx" presStyleIdx="1" presStyleCnt="3">
        <dgm:presLayoutVars>
          <dgm:chMax val="0"/>
          <dgm:chPref val="0"/>
        </dgm:presLayoutVars>
      </dgm:prSet>
      <dgm:spPr/>
    </dgm:pt>
    <dgm:pt modelId="{BBA042C2-FDAB-4D6E-B816-B9DA6729A7F6}" type="pres">
      <dgm:prSet presAssocID="{F18A51D8-074E-4946-B813-93579161EAD6}" presName="sibTrans" presStyleCnt="0"/>
      <dgm:spPr/>
    </dgm:pt>
    <dgm:pt modelId="{CD8D6A73-9785-4CAB-8888-CE1E01BFE230}" type="pres">
      <dgm:prSet presAssocID="{5F436F06-46A2-4C01-A804-C7185D2FDC5C}" presName="compNode" presStyleCnt="0"/>
      <dgm:spPr/>
    </dgm:pt>
    <dgm:pt modelId="{006293F1-9AD5-44FC-A787-DCC47F489DA1}" type="pres">
      <dgm:prSet presAssocID="{5F436F06-46A2-4C01-A804-C7185D2FDC5C}" presName="bgRect" presStyleLbl="bgShp" presStyleIdx="2" presStyleCnt="3"/>
      <dgm:spPr/>
    </dgm:pt>
    <dgm:pt modelId="{DBF8551E-10ED-4D3D-BD17-7012761D130B}" type="pres">
      <dgm:prSet presAssocID="{5F436F06-46A2-4C01-A804-C7185D2FDC5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D037A3BE-A74B-43F7-8AB8-5E273BAA37D7}" type="pres">
      <dgm:prSet presAssocID="{5F436F06-46A2-4C01-A804-C7185D2FDC5C}" presName="spaceRect" presStyleCnt="0"/>
      <dgm:spPr/>
    </dgm:pt>
    <dgm:pt modelId="{E0F10521-5345-45A6-96BF-03DB8DFC68D0}" type="pres">
      <dgm:prSet presAssocID="{5F436F06-46A2-4C01-A804-C7185D2FDC5C}" presName="parTx" presStyleLbl="revTx" presStyleIdx="2" presStyleCnt="3">
        <dgm:presLayoutVars>
          <dgm:chMax val="0"/>
          <dgm:chPref val="0"/>
        </dgm:presLayoutVars>
      </dgm:prSet>
      <dgm:spPr/>
    </dgm:pt>
  </dgm:ptLst>
  <dgm:cxnLst>
    <dgm:cxn modelId="{68A2390E-91BD-49E1-A143-FDCD793B523C}" srcId="{28B6BD83-89F4-4A64-A3FB-44956998CD88}" destId="{3F01E33D-D772-417D-A353-9B878BE9A9BE}" srcOrd="0" destOrd="0" parTransId="{5A7095F8-57B6-470D-B376-FC92A1B881AC}" sibTransId="{45EFD2D6-9D19-49A7-9500-F523AA02186C}"/>
    <dgm:cxn modelId="{6370611B-2781-494F-8195-343EC315AEE1}" srcId="{28B6BD83-89F4-4A64-A3FB-44956998CD88}" destId="{E8F7913B-FC66-499D-9B3F-7EB7A44DE97A}" srcOrd="1" destOrd="0" parTransId="{C5FB18CE-AB86-4667-9C52-C55A378BB7BB}" sibTransId="{F18A51D8-074E-4946-B813-93579161EAD6}"/>
    <dgm:cxn modelId="{5838936A-D6B4-4278-B774-6A12929B4C07}" type="presOf" srcId="{28B6BD83-89F4-4A64-A3FB-44956998CD88}" destId="{7CEC742F-BFF6-4F8F-BC3F-9D072E7C2677}" srcOrd="0" destOrd="0" presId="urn:microsoft.com/office/officeart/2018/2/layout/IconVerticalSolidList"/>
    <dgm:cxn modelId="{3BBBD971-CA55-4BF4-A97A-87E071D84837}" type="presOf" srcId="{5F436F06-46A2-4C01-A804-C7185D2FDC5C}" destId="{E0F10521-5345-45A6-96BF-03DB8DFC68D0}" srcOrd="0" destOrd="0" presId="urn:microsoft.com/office/officeart/2018/2/layout/IconVerticalSolidList"/>
    <dgm:cxn modelId="{D4865372-0067-414F-8CEB-2D6F71C0D310}" type="presOf" srcId="{E8F7913B-FC66-499D-9B3F-7EB7A44DE97A}" destId="{D6C36028-86BC-4964-B33F-447EC3959634}" srcOrd="0" destOrd="0" presId="urn:microsoft.com/office/officeart/2018/2/layout/IconVerticalSolidList"/>
    <dgm:cxn modelId="{31F52173-C197-48B5-98A2-A77CBE887A21}" type="presOf" srcId="{3F01E33D-D772-417D-A353-9B878BE9A9BE}" destId="{494D4A8E-5F71-443D-8624-1F443D562762}" srcOrd="0" destOrd="0" presId="urn:microsoft.com/office/officeart/2018/2/layout/IconVerticalSolidList"/>
    <dgm:cxn modelId="{599588B7-B2B5-4EC9-A1CC-3E96A3258E41}" srcId="{28B6BD83-89F4-4A64-A3FB-44956998CD88}" destId="{5F436F06-46A2-4C01-A804-C7185D2FDC5C}" srcOrd="2" destOrd="0" parTransId="{389E3B16-DFBD-43C3-8C6F-1176E53E83B6}" sibTransId="{E3A3AF49-5020-4F2B-B876-592C6E658424}"/>
    <dgm:cxn modelId="{25FE271A-A88B-477C-B045-A3AA814D0B5C}" type="presParOf" srcId="{7CEC742F-BFF6-4F8F-BC3F-9D072E7C2677}" destId="{72DC9E9B-4C20-4D39-ADC7-7AA3B09A5F0F}" srcOrd="0" destOrd="0" presId="urn:microsoft.com/office/officeart/2018/2/layout/IconVerticalSolidList"/>
    <dgm:cxn modelId="{FDEE8559-88FB-4DC2-A463-F66CA6A4A3E3}" type="presParOf" srcId="{72DC9E9B-4C20-4D39-ADC7-7AA3B09A5F0F}" destId="{CFD5719C-0120-41AE-B1AB-1DF4FAFA63EC}" srcOrd="0" destOrd="0" presId="urn:microsoft.com/office/officeart/2018/2/layout/IconVerticalSolidList"/>
    <dgm:cxn modelId="{D0842F15-75C9-45B3-A15D-2CCDC4D1E51F}" type="presParOf" srcId="{72DC9E9B-4C20-4D39-ADC7-7AA3B09A5F0F}" destId="{E8B0C195-CEF8-49A3-A155-50DB70FD67AD}" srcOrd="1" destOrd="0" presId="urn:microsoft.com/office/officeart/2018/2/layout/IconVerticalSolidList"/>
    <dgm:cxn modelId="{A7672821-42B5-462F-ABB4-2C64458E5294}" type="presParOf" srcId="{72DC9E9B-4C20-4D39-ADC7-7AA3B09A5F0F}" destId="{AB59DF7F-2850-456E-A7AC-8B01A67602BD}" srcOrd="2" destOrd="0" presId="urn:microsoft.com/office/officeart/2018/2/layout/IconVerticalSolidList"/>
    <dgm:cxn modelId="{3A2F2A43-58D4-4720-814E-04F85BD6C8E7}" type="presParOf" srcId="{72DC9E9B-4C20-4D39-ADC7-7AA3B09A5F0F}" destId="{494D4A8E-5F71-443D-8624-1F443D562762}" srcOrd="3" destOrd="0" presId="urn:microsoft.com/office/officeart/2018/2/layout/IconVerticalSolidList"/>
    <dgm:cxn modelId="{9DB73130-6B64-42FA-ABF3-6CC0E84066B0}" type="presParOf" srcId="{7CEC742F-BFF6-4F8F-BC3F-9D072E7C2677}" destId="{3FB2EB1C-8E66-4C09-9621-4A811A76D070}" srcOrd="1" destOrd="0" presId="urn:microsoft.com/office/officeart/2018/2/layout/IconVerticalSolidList"/>
    <dgm:cxn modelId="{A34BFB24-132C-47DB-A195-81207939E542}" type="presParOf" srcId="{7CEC742F-BFF6-4F8F-BC3F-9D072E7C2677}" destId="{346E831B-51FC-4488-B46D-4BC2A8069709}" srcOrd="2" destOrd="0" presId="urn:microsoft.com/office/officeart/2018/2/layout/IconVerticalSolidList"/>
    <dgm:cxn modelId="{94171D32-9BFB-46BD-BD91-AB84009F25AD}" type="presParOf" srcId="{346E831B-51FC-4488-B46D-4BC2A8069709}" destId="{F6613D85-8B59-4ED0-AD63-1DD19745D703}" srcOrd="0" destOrd="0" presId="urn:microsoft.com/office/officeart/2018/2/layout/IconVerticalSolidList"/>
    <dgm:cxn modelId="{72EDC64F-A241-4DED-9C9D-4A97A2F1BAB6}" type="presParOf" srcId="{346E831B-51FC-4488-B46D-4BC2A8069709}" destId="{879E389C-3A22-474C-8C17-FF8A16F4EFE0}" srcOrd="1" destOrd="0" presId="urn:microsoft.com/office/officeart/2018/2/layout/IconVerticalSolidList"/>
    <dgm:cxn modelId="{FB80F49B-D826-4E9F-A039-C290D2D87101}" type="presParOf" srcId="{346E831B-51FC-4488-B46D-4BC2A8069709}" destId="{22F05D54-0161-44C5-B320-E193AF7D22FC}" srcOrd="2" destOrd="0" presId="urn:microsoft.com/office/officeart/2018/2/layout/IconVerticalSolidList"/>
    <dgm:cxn modelId="{6B96A265-9335-466D-BF1B-A65E22373EF9}" type="presParOf" srcId="{346E831B-51FC-4488-B46D-4BC2A8069709}" destId="{D6C36028-86BC-4964-B33F-447EC3959634}" srcOrd="3" destOrd="0" presId="urn:microsoft.com/office/officeart/2018/2/layout/IconVerticalSolidList"/>
    <dgm:cxn modelId="{2B38F21B-478D-427D-B949-6915B9AB9635}" type="presParOf" srcId="{7CEC742F-BFF6-4F8F-BC3F-9D072E7C2677}" destId="{BBA042C2-FDAB-4D6E-B816-B9DA6729A7F6}" srcOrd="3" destOrd="0" presId="urn:microsoft.com/office/officeart/2018/2/layout/IconVerticalSolidList"/>
    <dgm:cxn modelId="{F3319089-1CC9-42A0-992E-82DB4D587D77}" type="presParOf" srcId="{7CEC742F-BFF6-4F8F-BC3F-9D072E7C2677}" destId="{CD8D6A73-9785-4CAB-8888-CE1E01BFE230}" srcOrd="4" destOrd="0" presId="urn:microsoft.com/office/officeart/2018/2/layout/IconVerticalSolidList"/>
    <dgm:cxn modelId="{567961A4-033D-44AE-BDF4-ADB727C3E349}" type="presParOf" srcId="{CD8D6A73-9785-4CAB-8888-CE1E01BFE230}" destId="{006293F1-9AD5-44FC-A787-DCC47F489DA1}" srcOrd="0" destOrd="0" presId="urn:microsoft.com/office/officeart/2018/2/layout/IconVerticalSolidList"/>
    <dgm:cxn modelId="{AB3BF8E5-56E7-4111-81F4-A462F9BA7A0C}" type="presParOf" srcId="{CD8D6A73-9785-4CAB-8888-CE1E01BFE230}" destId="{DBF8551E-10ED-4D3D-BD17-7012761D130B}" srcOrd="1" destOrd="0" presId="urn:microsoft.com/office/officeart/2018/2/layout/IconVerticalSolidList"/>
    <dgm:cxn modelId="{FA68BF3A-318C-43CF-90F4-7B387A0B2765}" type="presParOf" srcId="{CD8D6A73-9785-4CAB-8888-CE1E01BFE230}" destId="{D037A3BE-A74B-43F7-8AB8-5E273BAA37D7}" srcOrd="2" destOrd="0" presId="urn:microsoft.com/office/officeart/2018/2/layout/IconVerticalSolidList"/>
    <dgm:cxn modelId="{0049E477-886F-4BB0-A890-88F06CFD2740}" type="presParOf" srcId="{CD8D6A73-9785-4CAB-8888-CE1E01BFE230}" destId="{E0F10521-5345-45A6-96BF-03DB8DFC68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C0276C-5E47-4B36-B2FE-5C52129256E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5ECFE812-F931-4126-8667-C90542B09FA4}">
      <dgm:prSet/>
      <dgm:spPr/>
      <dgm:t>
        <a:bodyPr/>
        <a:lstStyle/>
        <a:p>
          <a:r>
            <a:rPr lang="en-GB"/>
            <a:t>Integration</a:t>
          </a:r>
          <a:endParaRPr lang="en-US"/>
        </a:p>
      </dgm:t>
    </dgm:pt>
    <dgm:pt modelId="{69AA33CB-2BA8-4BA2-9DE7-858B49AB71D6}" type="parTrans" cxnId="{73B78456-0722-401A-985F-18FDB5469953}">
      <dgm:prSet/>
      <dgm:spPr/>
      <dgm:t>
        <a:bodyPr/>
        <a:lstStyle/>
        <a:p>
          <a:endParaRPr lang="en-US"/>
        </a:p>
      </dgm:t>
    </dgm:pt>
    <dgm:pt modelId="{5AF0DFFB-B31F-4A63-BEA7-FA5A236D1826}" type="sibTrans" cxnId="{73B78456-0722-401A-985F-18FDB5469953}">
      <dgm:prSet/>
      <dgm:spPr/>
      <dgm:t>
        <a:bodyPr/>
        <a:lstStyle/>
        <a:p>
          <a:endParaRPr lang="en-US"/>
        </a:p>
      </dgm:t>
    </dgm:pt>
    <dgm:pt modelId="{A5D3A45B-138B-44AC-ACB0-AD1EC718B6CA}">
      <dgm:prSet/>
      <dgm:spPr/>
      <dgm:t>
        <a:bodyPr/>
        <a:lstStyle/>
        <a:p>
          <a:r>
            <a:rPr lang="en-GB"/>
            <a:t>Types of goal</a:t>
          </a:r>
          <a:endParaRPr lang="en-US"/>
        </a:p>
      </dgm:t>
    </dgm:pt>
    <dgm:pt modelId="{9B55460D-1A6F-40E2-9145-011F6CEBE70B}" type="parTrans" cxnId="{36BBF98B-8E2F-4544-AD2F-21AE86D453EA}">
      <dgm:prSet/>
      <dgm:spPr/>
      <dgm:t>
        <a:bodyPr/>
        <a:lstStyle/>
        <a:p>
          <a:endParaRPr lang="en-US"/>
        </a:p>
      </dgm:t>
    </dgm:pt>
    <dgm:pt modelId="{D8CC15EF-9F04-4F29-87DD-5273F9B689CD}" type="sibTrans" cxnId="{36BBF98B-8E2F-4544-AD2F-21AE86D453EA}">
      <dgm:prSet/>
      <dgm:spPr/>
      <dgm:t>
        <a:bodyPr/>
        <a:lstStyle/>
        <a:p>
          <a:endParaRPr lang="en-US"/>
        </a:p>
      </dgm:t>
    </dgm:pt>
    <dgm:pt modelId="{60049832-3F50-48ED-8A97-BD3045213B9A}">
      <dgm:prSet/>
      <dgm:spPr/>
      <dgm:t>
        <a:bodyPr/>
        <a:lstStyle/>
        <a:p>
          <a:r>
            <a:rPr lang="en-GB"/>
            <a:t>Job description </a:t>
          </a:r>
          <a:endParaRPr lang="en-US"/>
        </a:p>
      </dgm:t>
    </dgm:pt>
    <dgm:pt modelId="{79EC0BBD-277F-4501-BAF5-EFD791FAC200}" type="parTrans" cxnId="{EB4E18ED-1745-4222-97CF-B9169DCB4628}">
      <dgm:prSet/>
      <dgm:spPr/>
      <dgm:t>
        <a:bodyPr/>
        <a:lstStyle/>
        <a:p>
          <a:endParaRPr lang="en-US"/>
        </a:p>
      </dgm:t>
    </dgm:pt>
    <dgm:pt modelId="{076BFECC-7909-4525-A757-24E627EAE54D}" type="sibTrans" cxnId="{EB4E18ED-1745-4222-97CF-B9169DCB4628}">
      <dgm:prSet/>
      <dgm:spPr/>
      <dgm:t>
        <a:bodyPr/>
        <a:lstStyle/>
        <a:p>
          <a:endParaRPr lang="en-US"/>
        </a:p>
      </dgm:t>
    </dgm:pt>
    <dgm:pt modelId="{4A8558B0-3285-4E3B-8806-26FF296719C7}">
      <dgm:prSet/>
      <dgm:spPr/>
      <dgm:t>
        <a:bodyPr/>
        <a:lstStyle/>
        <a:p>
          <a:r>
            <a:rPr lang="en-GB"/>
            <a:t>Project</a:t>
          </a:r>
          <a:endParaRPr lang="en-US"/>
        </a:p>
      </dgm:t>
    </dgm:pt>
    <dgm:pt modelId="{315969B3-41B3-4481-8CD1-AE968A4B9FA8}" type="parTrans" cxnId="{5DE6DAC6-EEB4-41A8-BC10-136B09C743FE}">
      <dgm:prSet/>
      <dgm:spPr/>
      <dgm:t>
        <a:bodyPr/>
        <a:lstStyle/>
        <a:p>
          <a:endParaRPr lang="en-US"/>
        </a:p>
      </dgm:t>
    </dgm:pt>
    <dgm:pt modelId="{02D6F9B8-7B61-4025-A900-334F7CF54A9F}" type="sibTrans" cxnId="{5DE6DAC6-EEB4-41A8-BC10-136B09C743FE}">
      <dgm:prSet/>
      <dgm:spPr/>
      <dgm:t>
        <a:bodyPr/>
        <a:lstStyle/>
        <a:p>
          <a:endParaRPr lang="en-US"/>
        </a:p>
      </dgm:t>
    </dgm:pt>
    <dgm:pt modelId="{E6247885-E066-4B11-A4F9-A9E206900484}">
      <dgm:prSet/>
      <dgm:spPr/>
      <dgm:t>
        <a:bodyPr/>
        <a:lstStyle/>
        <a:p>
          <a:r>
            <a:rPr lang="en-GB"/>
            <a:t>Behavioural </a:t>
          </a:r>
          <a:endParaRPr lang="en-US"/>
        </a:p>
      </dgm:t>
    </dgm:pt>
    <dgm:pt modelId="{F85756E0-58D4-4946-99BB-1F88683E4923}" type="parTrans" cxnId="{496E82A2-26D3-4B62-A379-FE825B1F97D1}">
      <dgm:prSet/>
      <dgm:spPr/>
      <dgm:t>
        <a:bodyPr/>
        <a:lstStyle/>
        <a:p>
          <a:endParaRPr lang="en-US"/>
        </a:p>
      </dgm:t>
    </dgm:pt>
    <dgm:pt modelId="{E0A8E635-2B62-4719-A11B-ACB994D7B512}" type="sibTrans" cxnId="{496E82A2-26D3-4B62-A379-FE825B1F97D1}">
      <dgm:prSet/>
      <dgm:spPr/>
      <dgm:t>
        <a:bodyPr/>
        <a:lstStyle/>
        <a:p>
          <a:endParaRPr lang="en-US"/>
        </a:p>
      </dgm:t>
    </dgm:pt>
    <dgm:pt modelId="{7B4C034F-52BE-4277-B4F2-917D70DBCD12}">
      <dgm:prSet/>
      <dgm:spPr/>
      <dgm:t>
        <a:bodyPr/>
        <a:lstStyle/>
        <a:p>
          <a:r>
            <a:rPr lang="en-GB"/>
            <a:t>Stretch</a:t>
          </a:r>
          <a:endParaRPr lang="en-US"/>
        </a:p>
      </dgm:t>
    </dgm:pt>
    <dgm:pt modelId="{71DB44A6-88BA-4B61-9431-19B3E5930F9D}" type="parTrans" cxnId="{59296224-94B5-451D-80BC-65DAAC222A85}">
      <dgm:prSet/>
      <dgm:spPr/>
      <dgm:t>
        <a:bodyPr/>
        <a:lstStyle/>
        <a:p>
          <a:endParaRPr lang="en-US"/>
        </a:p>
      </dgm:t>
    </dgm:pt>
    <dgm:pt modelId="{2AD2CC79-7424-4435-9876-427A6BF2EE92}" type="sibTrans" cxnId="{59296224-94B5-451D-80BC-65DAAC222A85}">
      <dgm:prSet/>
      <dgm:spPr/>
      <dgm:t>
        <a:bodyPr/>
        <a:lstStyle/>
        <a:p>
          <a:endParaRPr lang="en-US"/>
        </a:p>
      </dgm:t>
    </dgm:pt>
    <dgm:pt modelId="{8F22D68A-0407-4B3D-B83C-5265F31F79DE}">
      <dgm:prSet/>
      <dgm:spPr/>
      <dgm:t>
        <a:bodyPr/>
        <a:lstStyle/>
        <a:p>
          <a:r>
            <a:rPr lang="en-GB"/>
            <a:t>SMART framework</a:t>
          </a:r>
          <a:endParaRPr lang="en-US"/>
        </a:p>
      </dgm:t>
    </dgm:pt>
    <dgm:pt modelId="{06B873C3-B301-4AE8-B139-EE2FC591AF20}" type="parTrans" cxnId="{42AAEDB7-0EEA-4257-A031-976175933AAE}">
      <dgm:prSet/>
      <dgm:spPr/>
      <dgm:t>
        <a:bodyPr/>
        <a:lstStyle/>
        <a:p>
          <a:endParaRPr lang="en-US"/>
        </a:p>
      </dgm:t>
    </dgm:pt>
    <dgm:pt modelId="{A0ACD961-9544-410E-9364-6E4BF1BB9664}" type="sibTrans" cxnId="{42AAEDB7-0EEA-4257-A031-976175933AAE}">
      <dgm:prSet/>
      <dgm:spPr/>
      <dgm:t>
        <a:bodyPr/>
        <a:lstStyle/>
        <a:p>
          <a:endParaRPr lang="en-US"/>
        </a:p>
      </dgm:t>
    </dgm:pt>
    <dgm:pt modelId="{46B3D44B-BB2A-4E7A-B955-ED74426F6DB5}">
      <dgm:prSet/>
      <dgm:spPr/>
      <dgm:t>
        <a:bodyPr/>
        <a:lstStyle/>
        <a:p>
          <a:r>
            <a:rPr lang="en-GB"/>
            <a:t>Participative between manager and employee</a:t>
          </a:r>
          <a:endParaRPr lang="en-US"/>
        </a:p>
      </dgm:t>
    </dgm:pt>
    <dgm:pt modelId="{0B5D8F80-84D1-4957-B0EB-ED6B73C4386B}" type="parTrans" cxnId="{12BE3F28-188C-49E8-B8B7-500426932439}">
      <dgm:prSet/>
      <dgm:spPr/>
      <dgm:t>
        <a:bodyPr/>
        <a:lstStyle/>
        <a:p>
          <a:endParaRPr lang="en-US"/>
        </a:p>
      </dgm:t>
    </dgm:pt>
    <dgm:pt modelId="{2EF0BC0E-F0F4-485D-BBC0-8AAE909F8D06}" type="sibTrans" cxnId="{12BE3F28-188C-49E8-B8B7-500426932439}">
      <dgm:prSet/>
      <dgm:spPr/>
      <dgm:t>
        <a:bodyPr/>
        <a:lstStyle/>
        <a:p>
          <a:endParaRPr lang="en-US"/>
        </a:p>
      </dgm:t>
    </dgm:pt>
    <dgm:pt modelId="{17D2A0E1-8372-43B4-809D-6687B6A38834}" type="pres">
      <dgm:prSet presAssocID="{A5C0276C-5E47-4B36-B2FE-5C52129256E1}" presName="matrix" presStyleCnt="0">
        <dgm:presLayoutVars>
          <dgm:chMax val="1"/>
          <dgm:dir/>
          <dgm:resizeHandles val="exact"/>
        </dgm:presLayoutVars>
      </dgm:prSet>
      <dgm:spPr/>
    </dgm:pt>
    <dgm:pt modelId="{033D28F3-DAF5-43DB-8EE3-BB86B5147FEF}" type="pres">
      <dgm:prSet presAssocID="{A5C0276C-5E47-4B36-B2FE-5C52129256E1}" presName="diamond" presStyleLbl="bgShp" presStyleIdx="0" presStyleCnt="1"/>
      <dgm:spPr/>
    </dgm:pt>
    <dgm:pt modelId="{313ADAAF-D2AB-4AE2-B5AA-F3DC37B59241}" type="pres">
      <dgm:prSet presAssocID="{A5C0276C-5E47-4B36-B2FE-5C52129256E1}" presName="quad1" presStyleLbl="node1" presStyleIdx="0" presStyleCnt="4">
        <dgm:presLayoutVars>
          <dgm:chMax val="0"/>
          <dgm:chPref val="0"/>
          <dgm:bulletEnabled val="1"/>
        </dgm:presLayoutVars>
      </dgm:prSet>
      <dgm:spPr/>
    </dgm:pt>
    <dgm:pt modelId="{3CEB997A-5652-4DDE-993E-9BED85333F9F}" type="pres">
      <dgm:prSet presAssocID="{A5C0276C-5E47-4B36-B2FE-5C52129256E1}" presName="quad2" presStyleLbl="node1" presStyleIdx="1" presStyleCnt="4">
        <dgm:presLayoutVars>
          <dgm:chMax val="0"/>
          <dgm:chPref val="0"/>
          <dgm:bulletEnabled val="1"/>
        </dgm:presLayoutVars>
      </dgm:prSet>
      <dgm:spPr/>
    </dgm:pt>
    <dgm:pt modelId="{661B137C-1EDE-4C16-A47A-AB49817EB2B7}" type="pres">
      <dgm:prSet presAssocID="{A5C0276C-5E47-4B36-B2FE-5C52129256E1}" presName="quad3" presStyleLbl="node1" presStyleIdx="2" presStyleCnt="4">
        <dgm:presLayoutVars>
          <dgm:chMax val="0"/>
          <dgm:chPref val="0"/>
          <dgm:bulletEnabled val="1"/>
        </dgm:presLayoutVars>
      </dgm:prSet>
      <dgm:spPr/>
    </dgm:pt>
    <dgm:pt modelId="{2A2F7724-8749-4B56-BA26-9FC4E79EA9A2}" type="pres">
      <dgm:prSet presAssocID="{A5C0276C-5E47-4B36-B2FE-5C52129256E1}" presName="quad4" presStyleLbl="node1" presStyleIdx="3" presStyleCnt="4">
        <dgm:presLayoutVars>
          <dgm:chMax val="0"/>
          <dgm:chPref val="0"/>
          <dgm:bulletEnabled val="1"/>
        </dgm:presLayoutVars>
      </dgm:prSet>
      <dgm:spPr/>
    </dgm:pt>
  </dgm:ptLst>
  <dgm:cxnLst>
    <dgm:cxn modelId="{7231E710-2DE2-4D3A-8B33-2D6A1E0F6C13}" type="presOf" srcId="{E6247885-E066-4B11-A4F9-A9E206900484}" destId="{3CEB997A-5652-4DDE-993E-9BED85333F9F}" srcOrd="0" destOrd="3" presId="urn:microsoft.com/office/officeart/2005/8/layout/matrix3"/>
    <dgm:cxn modelId="{D460F21D-454D-43C0-8B47-A8E61A9F9848}" type="presOf" srcId="{5ECFE812-F931-4126-8667-C90542B09FA4}" destId="{313ADAAF-D2AB-4AE2-B5AA-F3DC37B59241}" srcOrd="0" destOrd="0" presId="urn:microsoft.com/office/officeart/2005/8/layout/matrix3"/>
    <dgm:cxn modelId="{59296224-94B5-451D-80BC-65DAAC222A85}" srcId="{A5D3A45B-138B-44AC-ACB0-AD1EC718B6CA}" destId="{7B4C034F-52BE-4277-B4F2-917D70DBCD12}" srcOrd="3" destOrd="0" parTransId="{71DB44A6-88BA-4B61-9431-19B3E5930F9D}" sibTransId="{2AD2CC79-7424-4435-9876-427A6BF2EE92}"/>
    <dgm:cxn modelId="{12BE3F28-188C-49E8-B8B7-500426932439}" srcId="{A5C0276C-5E47-4B36-B2FE-5C52129256E1}" destId="{46B3D44B-BB2A-4E7A-B955-ED74426F6DB5}" srcOrd="3" destOrd="0" parTransId="{0B5D8F80-84D1-4957-B0EB-ED6B73C4386B}" sibTransId="{2EF0BC0E-F0F4-485D-BBC0-8AAE909F8D06}"/>
    <dgm:cxn modelId="{1215B66E-96BE-4BD9-8CD2-950F7C7B56DC}" type="presOf" srcId="{7B4C034F-52BE-4277-B4F2-917D70DBCD12}" destId="{3CEB997A-5652-4DDE-993E-9BED85333F9F}" srcOrd="0" destOrd="4" presId="urn:microsoft.com/office/officeart/2005/8/layout/matrix3"/>
    <dgm:cxn modelId="{34005972-1A35-4AF2-89A3-955012307AC8}" type="presOf" srcId="{8F22D68A-0407-4B3D-B83C-5265F31F79DE}" destId="{661B137C-1EDE-4C16-A47A-AB49817EB2B7}" srcOrd="0" destOrd="0" presId="urn:microsoft.com/office/officeart/2005/8/layout/matrix3"/>
    <dgm:cxn modelId="{73B78456-0722-401A-985F-18FDB5469953}" srcId="{A5C0276C-5E47-4B36-B2FE-5C52129256E1}" destId="{5ECFE812-F931-4126-8667-C90542B09FA4}" srcOrd="0" destOrd="0" parTransId="{69AA33CB-2BA8-4BA2-9DE7-858B49AB71D6}" sibTransId="{5AF0DFFB-B31F-4A63-BEA7-FA5A236D1826}"/>
    <dgm:cxn modelId="{0C04D47A-C1EB-4F53-B05D-D69D3EC82829}" type="presOf" srcId="{60049832-3F50-48ED-8A97-BD3045213B9A}" destId="{3CEB997A-5652-4DDE-993E-9BED85333F9F}" srcOrd="0" destOrd="1" presId="urn:microsoft.com/office/officeart/2005/8/layout/matrix3"/>
    <dgm:cxn modelId="{25B9987E-FECE-4AA9-AF05-DA79CBF9966F}" type="presOf" srcId="{46B3D44B-BB2A-4E7A-B955-ED74426F6DB5}" destId="{2A2F7724-8749-4B56-BA26-9FC4E79EA9A2}" srcOrd="0" destOrd="0" presId="urn:microsoft.com/office/officeart/2005/8/layout/matrix3"/>
    <dgm:cxn modelId="{D4C1958A-89BF-4212-932F-BD6B94443681}" type="presOf" srcId="{A5C0276C-5E47-4B36-B2FE-5C52129256E1}" destId="{17D2A0E1-8372-43B4-809D-6687B6A38834}" srcOrd="0" destOrd="0" presId="urn:microsoft.com/office/officeart/2005/8/layout/matrix3"/>
    <dgm:cxn modelId="{36BBF98B-8E2F-4544-AD2F-21AE86D453EA}" srcId="{A5C0276C-5E47-4B36-B2FE-5C52129256E1}" destId="{A5D3A45B-138B-44AC-ACB0-AD1EC718B6CA}" srcOrd="1" destOrd="0" parTransId="{9B55460D-1A6F-40E2-9145-011F6CEBE70B}" sibTransId="{D8CC15EF-9F04-4F29-87DD-5273F9B689CD}"/>
    <dgm:cxn modelId="{496E82A2-26D3-4B62-A379-FE825B1F97D1}" srcId="{A5D3A45B-138B-44AC-ACB0-AD1EC718B6CA}" destId="{E6247885-E066-4B11-A4F9-A9E206900484}" srcOrd="2" destOrd="0" parTransId="{F85756E0-58D4-4946-99BB-1F88683E4923}" sibTransId="{E0A8E635-2B62-4719-A11B-ACB994D7B512}"/>
    <dgm:cxn modelId="{84A3D4B6-4B59-4301-8ACF-9B70149B3C04}" type="presOf" srcId="{4A8558B0-3285-4E3B-8806-26FF296719C7}" destId="{3CEB997A-5652-4DDE-993E-9BED85333F9F}" srcOrd="0" destOrd="2" presId="urn:microsoft.com/office/officeart/2005/8/layout/matrix3"/>
    <dgm:cxn modelId="{42AAEDB7-0EEA-4257-A031-976175933AAE}" srcId="{A5C0276C-5E47-4B36-B2FE-5C52129256E1}" destId="{8F22D68A-0407-4B3D-B83C-5265F31F79DE}" srcOrd="2" destOrd="0" parTransId="{06B873C3-B301-4AE8-B139-EE2FC591AF20}" sibTransId="{A0ACD961-9544-410E-9364-6E4BF1BB9664}"/>
    <dgm:cxn modelId="{5DE6DAC6-EEB4-41A8-BC10-136B09C743FE}" srcId="{A5D3A45B-138B-44AC-ACB0-AD1EC718B6CA}" destId="{4A8558B0-3285-4E3B-8806-26FF296719C7}" srcOrd="1" destOrd="0" parTransId="{315969B3-41B3-4481-8CD1-AE968A4B9FA8}" sibTransId="{02D6F9B8-7B61-4025-A900-334F7CF54A9F}"/>
    <dgm:cxn modelId="{EB4E18ED-1745-4222-97CF-B9169DCB4628}" srcId="{A5D3A45B-138B-44AC-ACB0-AD1EC718B6CA}" destId="{60049832-3F50-48ED-8A97-BD3045213B9A}" srcOrd="0" destOrd="0" parTransId="{79EC0BBD-277F-4501-BAF5-EFD791FAC200}" sibTransId="{076BFECC-7909-4525-A757-24E627EAE54D}"/>
    <dgm:cxn modelId="{476EF1F8-06F7-4A5C-8622-8D821F944B2F}" type="presOf" srcId="{A5D3A45B-138B-44AC-ACB0-AD1EC718B6CA}" destId="{3CEB997A-5652-4DDE-993E-9BED85333F9F}" srcOrd="0" destOrd="0" presId="urn:microsoft.com/office/officeart/2005/8/layout/matrix3"/>
    <dgm:cxn modelId="{BFDDC555-4ED1-47DD-ADC9-756494107B0C}" type="presParOf" srcId="{17D2A0E1-8372-43B4-809D-6687B6A38834}" destId="{033D28F3-DAF5-43DB-8EE3-BB86B5147FEF}" srcOrd="0" destOrd="0" presId="urn:microsoft.com/office/officeart/2005/8/layout/matrix3"/>
    <dgm:cxn modelId="{496D6B62-BB55-4DF4-A465-5EBFF58D7C7D}" type="presParOf" srcId="{17D2A0E1-8372-43B4-809D-6687B6A38834}" destId="{313ADAAF-D2AB-4AE2-B5AA-F3DC37B59241}" srcOrd="1" destOrd="0" presId="urn:microsoft.com/office/officeart/2005/8/layout/matrix3"/>
    <dgm:cxn modelId="{7115CFBF-CCB2-46A5-9636-A7EF5C5421B3}" type="presParOf" srcId="{17D2A0E1-8372-43B4-809D-6687B6A38834}" destId="{3CEB997A-5652-4DDE-993E-9BED85333F9F}" srcOrd="2" destOrd="0" presId="urn:microsoft.com/office/officeart/2005/8/layout/matrix3"/>
    <dgm:cxn modelId="{11FC4117-6D81-4195-A449-CA946EE3349B}" type="presParOf" srcId="{17D2A0E1-8372-43B4-809D-6687B6A38834}" destId="{661B137C-1EDE-4C16-A47A-AB49817EB2B7}" srcOrd="3" destOrd="0" presId="urn:microsoft.com/office/officeart/2005/8/layout/matrix3"/>
    <dgm:cxn modelId="{A2906BB0-F9F6-4A9A-8F29-2898DFF420FC}" type="presParOf" srcId="{17D2A0E1-8372-43B4-809D-6687B6A38834}" destId="{2A2F7724-8749-4B56-BA26-9FC4E79EA9A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3F218D3-139B-42F1-A46C-A55E53D08BB3}"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63DEC288-1283-4139-9873-34F7D10F6C48}">
      <dgm:prSet/>
      <dgm:spPr/>
      <dgm:t>
        <a:bodyPr/>
        <a:lstStyle/>
        <a:p>
          <a:r>
            <a:rPr lang="en-GB"/>
            <a:t>Lack of senior management support</a:t>
          </a:r>
          <a:endParaRPr lang="en-US"/>
        </a:p>
      </dgm:t>
    </dgm:pt>
    <dgm:pt modelId="{A58C82AE-2D5C-4991-A950-558F863E29FC}" type="parTrans" cxnId="{30DAC1A0-8FD6-4B4C-8EAF-ACA0D858BC81}">
      <dgm:prSet/>
      <dgm:spPr/>
      <dgm:t>
        <a:bodyPr/>
        <a:lstStyle/>
        <a:p>
          <a:endParaRPr lang="en-US"/>
        </a:p>
      </dgm:t>
    </dgm:pt>
    <dgm:pt modelId="{284B1041-8CCD-4E95-B7F8-257CB9A00BB8}" type="sibTrans" cxnId="{30DAC1A0-8FD6-4B4C-8EAF-ACA0D858BC81}">
      <dgm:prSet/>
      <dgm:spPr/>
      <dgm:t>
        <a:bodyPr/>
        <a:lstStyle/>
        <a:p>
          <a:endParaRPr lang="en-US"/>
        </a:p>
      </dgm:t>
    </dgm:pt>
    <dgm:pt modelId="{546D61BA-5C0B-4D7E-A2A9-8FB5D2CE0937}">
      <dgm:prSet/>
      <dgm:spPr/>
      <dgm:t>
        <a:bodyPr/>
        <a:lstStyle/>
        <a:p>
          <a:r>
            <a:rPr lang="en-GB"/>
            <a:t>Seen as ‘busywork’</a:t>
          </a:r>
          <a:endParaRPr lang="en-US"/>
        </a:p>
      </dgm:t>
    </dgm:pt>
    <dgm:pt modelId="{D318A781-0087-4BD2-AEB4-C14E994A4A51}" type="parTrans" cxnId="{F2CC2FFD-746A-4F2E-9B66-023AC768C9CC}">
      <dgm:prSet/>
      <dgm:spPr/>
      <dgm:t>
        <a:bodyPr/>
        <a:lstStyle/>
        <a:p>
          <a:endParaRPr lang="en-US"/>
        </a:p>
      </dgm:t>
    </dgm:pt>
    <dgm:pt modelId="{57BFC012-C19B-4C15-891D-C9D56FE4ABFA}" type="sibTrans" cxnId="{F2CC2FFD-746A-4F2E-9B66-023AC768C9CC}">
      <dgm:prSet/>
      <dgm:spPr/>
      <dgm:t>
        <a:bodyPr/>
        <a:lstStyle/>
        <a:p>
          <a:endParaRPr lang="en-US"/>
        </a:p>
      </dgm:t>
    </dgm:pt>
    <dgm:pt modelId="{5FB8D94B-9D09-4F19-B9F5-ABFCE8BC17F4}">
      <dgm:prSet/>
      <dgm:spPr/>
      <dgm:t>
        <a:bodyPr/>
        <a:lstStyle/>
        <a:p>
          <a:r>
            <a:rPr lang="en-GB"/>
            <a:t>Poor communication</a:t>
          </a:r>
          <a:endParaRPr lang="en-US"/>
        </a:p>
      </dgm:t>
    </dgm:pt>
    <dgm:pt modelId="{FA021720-CCC2-4B0C-B022-FF222B1B1C20}" type="parTrans" cxnId="{245DB2D0-73D9-46B8-A527-C56B2353915B}">
      <dgm:prSet/>
      <dgm:spPr/>
      <dgm:t>
        <a:bodyPr/>
        <a:lstStyle/>
        <a:p>
          <a:endParaRPr lang="en-US"/>
        </a:p>
      </dgm:t>
    </dgm:pt>
    <dgm:pt modelId="{60AF9344-E50F-4609-B3B8-D23FECCE9667}" type="sibTrans" cxnId="{245DB2D0-73D9-46B8-A527-C56B2353915B}">
      <dgm:prSet/>
      <dgm:spPr/>
      <dgm:t>
        <a:bodyPr/>
        <a:lstStyle/>
        <a:p>
          <a:endParaRPr lang="en-US"/>
        </a:p>
      </dgm:t>
    </dgm:pt>
    <dgm:pt modelId="{D1C8926D-C1B5-4D86-9189-9897543E8704}">
      <dgm:prSet/>
      <dgm:spPr/>
      <dgm:t>
        <a:bodyPr/>
        <a:lstStyle/>
        <a:p>
          <a:r>
            <a:rPr lang="en-GB" dirty="0"/>
            <a:t>Lack of consistency</a:t>
          </a:r>
          <a:endParaRPr lang="en-US" dirty="0"/>
        </a:p>
      </dgm:t>
    </dgm:pt>
    <dgm:pt modelId="{F29211E0-AC83-4333-A485-ECEE1B5DA0A3}" type="parTrans" cxnId="{CCAF95D1-98C8-4DAB-A2EB-91F010256EFD}">
      <dgm:prSet/>
      <dgm:spPr/>
      <dgm:t>
        <a:bodyPr/>
        <a:lstStyle/>
        <a:p>
          <a:endParaRPr lang="en-US"/>
        </a:p>
      </dgm:t>
    </dgm:pt>
    <dgm:pt modelId="{8A596FCA-7F13-4D58-AE3D-B05B3E692380}" type="sibTrans" cxnId="{CCAF95D1-98C8-4DAB-A2EB-91F010256EFD}">
      <dgm:prSet/>
      <dgm:spPr/>
      <dgm:t>
        <a:bodyPr/>
        <a:lstStyle/>
        <a:p>
          <a:endParaRPr lang="en-US"/>
        </a:p>
      </dgm:t>
    </dgm:pt>
    <dgm:pt modelId="{3C08E838-0133-4940-94D8-7E665594D4D7}" type="pres">
      <dgm:prSet presAssocID="{E3F218D3-139B-42F1-A46C-A55E53D08BB3}" presName="diagram" presStyleCnt="0">
        <dgm:presLayoutVars>
          <dgm:dir/>
          <dgm:resizeHandles val="exact"/>
        </dgm:presLayoutVars>
      </dgm:prSet>
      <dgm:spPr/>
    </dgm:pt>
    <dgm:pt modelId="{A78F3848-CE0D-4A4D-A82B-5846B6B2F5F3}" type="pres">
      <dgm:prSet presAssocID="{63DEC288-1283-4139-9873-34F7D10F6C48}" presName="node" presStyleLbl="node1" presStyleIdx="0" presStyleCnt="4">
        <dgm:presLayoutVars>
          <dgm:bulletEnabled val="1"/>
        </dgm:presLayoutVars>
      </dgm:prSet>
      <dgm:spPr/>
    </dgm:pt>
    <dgm:pt modelId="{493BDA16-47BB-43C3-A0B7-AE0076A25031}" type="pres">
      <dgm:prSet presAssocID="{284B1041-8CCD-4E95-B7F8-257CB9A00BB8}" presName="sibTrans" presStyleCnt="0"/>
      <dgm:spPr/>
    </dgm:pt>
    <dgm:pt modelId="{4848A174-EB55-43CB-997C-62350ABE7F48}" type="pres">
      <dgm:prSet presAssocID="{546D61BA-5C0B-4D7E-A2A9-8FB5D2CE0937}" presName="node" presStyleLbl="node1" presStyleIdx="1" presStyleCnt="4">
        <dgm:presLayoutVars>
          <dgm:bulletEnabled val="1"/>
        </dgm:presLayoutVars>
      </dgm:prSet>
      <dgm:spPr/>
    </dgm:pt>
    <dgm:pt modelId="{3F68AA5A-34E8-4464-977C-BE346BE787A3}" type="pres">
      <dgm:prSet presAssocID="{57BFC012-C19B-4C15-891D-C9D56FE4ABFA}" presName="sibTrans" presStyleCnt="0"/>
      <dgm:spPr/>
    </dgm:pt>
    <dgm:pt modelId="{C76BA567-6164-4912-B260-E6ACED26F683}" type="pres">
      <dgm:prSet presAssocID="{5FB8D94B-9D09-4F19-B9F5-ABFCE8BC17F4}" presName="node" presStyleLbl="node1" presStyleIdx="2" presStyleCnt="4">
        <dgm:presLayoutVars>
          <dgm:bulletEnabled val="1"/>
        </dgm:presLayoutVars>
      </dgm:prSet>
      <dgm:spPr/>
    </dgm:pt>
    <dgm:pt modelId="{D4B8D1F8-7DA0-43CA-991D-AAA0EED66216}" type="pres">
      <dgm:prSet presAssocID="{60AF9344-E50F-4609-B3B8-D23FECCE9667}" presName="sibTrans" presStyleCnt="0"/>
      <dgm:spPr/>
    </dgm:pt>
    <dgm:pt modelId="{E93D9390-C3FF-4BD2-9F2D-69D79E3D9243}" type="pres">
      <dgm:prSet presAssocID="{D1C8926D-C1B5-4D86-9189-9897543E8704}" presName="node" presStyleLbl="node1" presStyleIdx="3" presStyleCnt="4">
        <dgm:presLayoutVars>
          <dgm:bulletEnabled val="1"/>
        </dgm:presLayoutVars>
      </dgm:prSet>
      <dgm:spPr/>
    </dgm:pt>
  </dgm:ptLst>
  <dgm:cxnLst>
    <dgm:cxn modelId="{04463000-116F-44B6-A9F3-6C0B5C37B801}" type="presOf" srcId="{546D61BA-5C0B-4D7E-A2A9-8FB5D2CE0937}" destId="{4848A174-EB55-43CB-997C-62350ABE7F48}" srcOrd="0" destOrd="0" presId="urn:microsoft.com/office/officeart/2005/8/layout/default"/>
    <dgm:cxn modelId="{38F52036-839C-47C1-9C06-B61475113453}" type="presOf" srcId="{63DEC288-1283-4139-9873-34F7D10F6C48}" destId="{A78F3848-CE0D-4A4D-A82B-5846B6B2F5F3}" srcOrd="0" destOrd="0" presId="urn:microsoft.com/office/officeart/2005/8/layout/default"/>
    <dgm:cxn modelId="{BD610B46-7235-41AC-90FF-24221AD91EA7}" type="presOf" srcId="{D1C8926D-C1B5-4D86-9189-9897543E8704}" destId="{E93D9390-C3FF-4BD2-9F2D-69D79E3D9243}" srcOrd="0" destOrd="0" presId="urn:microsoft.com/office/officeart/2005/8/layout/default"/>
    <dgm:cxn modelId="{BCEE6F8E-2E41-40F0-8B4B-766D6AC53951}" type="presOf" srcId="{E3F218D3-139B-42F1-A46C-A55E53D08BB3}" destId="{3C08E838-0133-4940-94D8-7E665594D4D7}" srcOrd="0" destOrd="0" presId="urn:microsoft.com/office/officeart/2005/8/layout/default"/>
    <dgm:cxn modelId="{30DAC1A0-8FD6-4B4C-8EAF-ACA0D858BC81}" srcId="{E3F218D3-139B-42F1-A46C-A55E53D08BB3}" destId="{63DEC288-1283-4139-9873-34F7D10F6C48}" srcOrd="0" destOrd="0" parTransId="{A58C82AE-2D5C-4991-A950-558F863E29FC}" sibTransId="{284B1041-8CCD-4E95-B7F8-257CB9A00BB8}"/>
    <dgm:cxn modelId="{5E7833C9-6CC7-46C6-A185-31BE65EA99DF}" type="presOf" srcId="{5FB8D94B-9D09-4F19-B9F5-ABFCE8BC17F4}" destId="{C76BA567-6164-4912-B260-E6ACED26F683}" srcOrd="0" destOrd="0" presId="urn:microsoft.com/office/officeart/2005/8/layout/default"/>
    <dgm:cxn modelId="{245DB2D0-73D9-46B8-A527-C56B2353915B}" srcId="{E3F218D3-139B-42F1-A46C-A55E53D08BB3}" destId="{5FB8D94B-9D09-4F19-B9F5-ABFCE8BC17F4}" srcOrd="2" destOrd="0" parTransId="{FA021720-CCC2-4B0C-B022-FF222B1B1C20}" sibTransId="{60AF9344-E50F-4609-B3B8-D23FECCE9667}"/>
    <dgm:cxn modelId="{CCAF95D1-98C8-4DAB-A2EB-91F010256EFD}" srcId="{E3F218D3-139B-42F1-A46C-A55E53D08BB3}" destId="{D1C8926D-C1B5-4D86-9189-9897543E8704}" srcOrd="3" destOrd="0" parTransId="{F29211E0-AC83-4333-A485-ECEE1B5DA0A3}" sibTransId="{8A596FCA-7F13-4D58-AE3D-B05B3E692380}"/>
    <dgm:cxn modelId="{F2CC2FFD-746A-4F2E-9B66-023AC768C9CC}" srcId="{E3F218D3-139B-42F1-A46C-A55E53D08BB3}" destId="{546D61BA-5C0B-4D7E-A2A9-8FB5D2CE0937}" srcOrd="1" destOrd="0" parTransId="{D318A781-0087-4BD2-AEB4-C14E994A4A51}" sibTransId="{57BFC012-C19B-4C15-891D-C9D56FE4ABFA}"/>
    <dgm:cxn modelId="{1BA15EE4-D937-4B70-98E7-6CF584AFCC66}" type="presParOf" srcId="{3C08E838-0133-4940-94D8-7E665594D4D7}" destId="{A78F3848-CE0D-4A4D-A82B-5846B6B2F5F3}" srcOrd="0" destOrd="0" presId="urn:microsoft.com/office/officeart/2005/8/layout/default"/>
    <dgm:cxn modelId="{816FB397-8BF4-4711-A35D-4C0E367A1543}" type="presParOf" srcId="{3C08E838-0133-4940-94D8-7E665594D4D7}" destId="{493BDA16-47BB-43C3-A0B7-AE0076A25031}" srcOrd="1" destOrd="0" presId="urn:microsoft.com/office/officeart/2005/8/layout/default"/>
    <dgm:cxn modelId="{702B9CE7-7B64-4215-A458-4BC18B17FBFD}" type="presParOf" srcId="{3C08E838-0133-4940-94D8-7E665594D4D7}" destId="{4848A174-EB55-43CB-997C-62350ABE7F48}" srcOrd="2" destOrd="0" presId="urn:microsoft.com/office/officeart/2005/8/layout/default"/>
    <dgm:cxn modelId="{219AE6FA-6B56-4581-B6EA-430779B02F8D}" type="presParOf" srcId="{3C08E838-0133-4940-94D8-7E665594D4D7}" destId="{3F68AA5A-34E8-4464-977C-BE346BE787A3}" srcOrd="3" destOrd="0" presId="urn:microsoft.com/office/officeart/2005/8/layout/default"/>
    <dgm:cxn modelId="{810F4EDE-908A-4B89-841F-121710B61717}" type="presParOf" srcId="{3C08E838-0133-4940-94D8-7E665594D4D7}" destId="{C76BA567-6164-4912-B260-E6ACED26F683}" srcOrd="4" destOrd="0" presId="urn:microsoft.com/office/officeart/2005/8/layout/default"/>
    <dgm:cxn modelId="{B7C9802B-68E6-4EF6-ACD1-1269DDF9765F}" type="presParOf" srcId="{3C08E838-0133-4940-94D8-7E665594D4D7}" destId="{D4B8D1F8-7DA0-43CA-991D-AAA0EED66216}" srcOrd="5" destOrd="0" presId="urn:microsoft.com/office/officeart/2005/8/layout/default"/>
    <dgm:cxn modelId="{03161F68-01BA-4D24-B1BD-F855C865F55B}" type="presParOf" srcId="{3C08E838-0133-4940-94D8-7E665594D4D7}" destId="{E93D9390-C3FF-4BD2-9F2D-69D79E3D9243}"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E7B865B-0610-4F1A-8923-C9F37E52E97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9AE3E5D-D4BA-4759-9BA7-60FD59327C2B}">
      <dgm:prSet/>
      <dgm:spPr/>
      <dgm:t>
        <a:bodyPr/>
        <a:lstStyle/>
        <a:p>
          <a:r>
            <a:rPr lang="en-GB"/>
            <a:t>Business outcomes: profitability,  productivity, innovation, quality</a:t>
          </a:r>
          <a:endParaRPr lang="en-US"/>
        </a:p>
      </dgm:t>
    </dgm:pt>
    <dgm:pt modelId="{B0AB41C8-67B7-4D47-B534-DE9F95BA91B0}" type="parTrans" cxnId="{14C449C6-3602-4EC9-B3D2-5177BD433E26}">
      <dgm:prSet/>
      <dgm:spPr/>
      <dgm:t>
        <a:bodyPr/>
        <a:lstStyle/>
        <a:p>
          <a:endParaRPr lang="en-US"/>
        </a:p>
      </dgm:t>
    </dgm:pt>
    <dgm:pt modelId="{7CC31626-6097-4B37-901F-A665D67BB0F7}" type="sibTrans" cxnId="{14C449C6-3602-4EC9-B3D2-5177BD433E26}">
      <dgm:prSet/>
      <dgm:spPr/>
      <dgm:t>
        <a:bodyPr/>
        <a:lstStyle/>
        <a:p>
          <a:endParaRPr lang="en-US"/>
        </a:p>
      </dgm:t>
    </dgm:pt>
    <dgm:pt modelId="{18181173-403E-44F4-B517-11C819E4AC29}">
      <dgm:prSet/>
      <dgm:spPr/>
      <dgm:t>
        <a:bodyPr/>
        <a:lstStyle/>
        <a:p>
          <a:r>
            <a:rPr lang="en-GB"/>
            <a:t>HR outcomes: Discretionary effort, organisational citizenship behaviour</a:t>
          </a:r>
          <a:endParaRPr lang="en-US"/>
        </a:p>
      </dgm:t>
    </dgm:pt>
    <dgm:pt modelId="{6EE80B07-0ADB-4147-AD64-9906EC834B00}" type="parTrans" cxnId="{1A12F722-372D-484E-8C28-C595054D51C1}">
      <dgm:prSet/>
      <dgm:spPr/>
      <dgm:t>
        <a:bodyPr/>
        <a:lstStyle/>
        <a:p>
          <a:endParaRPr lang="en-US"/>
        </a:p>
      </dgm:t>
    </dgm:pt>
    <dgm:pt modelId="{5AEDE7A9-9C91-4CE9-8981-82B80E5B835B}" type="sibTrans" cxnId="{1A12F722-372D-484E-8C28-C595054D51C1}">
      <dgm:prSet/>
      <dgm:spPr/>
      <dgm:t>
        <a:bodyPr/>
        <a:lstStyle/>
        <a:p>
          <a:endParaRPr lang="en-US"/>
        </a:p>
      </dgm:t>
    </dgm:pt>
    <dgm:pt modelId="{895AF5B7-296A-49BB-BC49-C104A6E04330}">
      <dgm:prSet/>
      <dgm:spPr/>
      <dgm:t>
        <a:bodyPr/>
        <a:lstStyle/>
        <a:p>
          <a:r>
            <a:rPr lang="en-GB"/>
            <a:t>Wellbeing, job satisfaction, job involvement &amp; empowerment</a:t>
          </a:r>
          <a:endParaRPr lang="en-US"/>
        </a:p>
      </dgm:t>
    </dgm:pt>
    <dgm:pt modelId="{ED2AA390-4BDF-421C-89C4-22479CC8F46C}" type="parTrans" cxnId="{A8C18951-7197-45A9-AFE9-5C00391F71C1}">
      <dgm:prSet/>
      <dgm:spPr/>
      <dgm:t>
        <a:bodyPr/>
        <a:lstStyle/>
        <a:p>
          <a:endParaRPr lang="en-US"/>
        </a:p>
      </dgm:t>
    </dgm:pt>
    <dgm:pt modelId="{3EFC4CD8-7FA5-4DED-913B-DA96F70B73D6}" type="sibTrans" cxnId="{A8C18951-7197-45A9-AFE9-5C00391F71C1}">
      <dgm:prSet/>
      <dgm:spPr/>
      <dgm:t>
        <a:bodyPr/>
        <a:lstStyle/>
        <a:p>
          <a:endParaRPr lang="en-US"/>
        </a:p>
      </dgm:t>
    </dgm:pt>
    <dgm:pt modelId="{E2D806FA-C8B9-4641-93A8-58F59D510132}" type="pres">
      <dgm:prSet presAssocID="{3E7B865B-0610-4F1A-8923-C9F37E52E972}" presName="linear" presStyleCnt="0">
        <dgm:presLayoutVars>
          <dgm:animLvl val="lvl"/>
          <dgm:resizeHandles val="exact"/>
        </dgm:presLayoutVars>
      </dgm:prSet>
      <dgm:spPr/>
    </dgm:pt>
    <dgm:pt modelId="{C8AAB1EA-46A8-46B3-8491-57773676492E}" type="pres">
      <dgm:prSet presAssocID="{E9AE3E5D-D4BA-4759-9BA7-60FD59327C2B}" presName="parentText" presStyleLbl="node1" presStyleIdx="0" presStyleCnt="3">
        <dgm:presLayoutVars>
          <dgm:chMax val="0"/>
          <dgm:bulletEnabled val="1"/>
        </dgm:presLayoutVars>
      </dgm:prSet>
      <dgm:spPr/>
    </dgm:pt>
    <dgm:pt modelId="{79CE6683-DAC6-49DC-88D7-654EB1DA9604}" type="pres">
      <dgm:prSet presAssocID="{7CC31626-6097-4B37-901F-A665D67BB0F7}" presName="spacer" presStyleCnt="0"/>
      <dgm:spPr/>
    </dgm:pt>
    <dgm:pt modelId="{B3B69DD6-8AF8-4FC7-9CF8-AAACB8B4307E}" type="pres">
      <dgm:prSet presAssocID="{18181173-403E-44F4-B517-11C819E4AC29}" presName="parentText" presStyleLbl="node1" presStyleIdx="1" presStyleCnt="3">
        <dgm:presLayoutVars>
          <dgm:chMax val="0"/>
          <dgm:bulletEnabled val="1"/>
        </dgm:presLayoutVars>
      </dgm:prSet>
      <dgm:spPr/>
    </dgm:pt>
    <dgm:pt modelId="{32E96B8B-30DC-4A08-8A82-1DFFBBB715A2}" type="pres">
      <dgm:prSet presAssocID="{5AEDE7A9-9C91-4CE9-8981-82B80E5B835B}" presName="spacer" presStyleCnt="0"/>
      <dgm:spPr/>
    </dgm:pt>
    <dgm:pt modelId="{1664857C-EE79-44C1-BEB4-7AC8567C43D8}" type="pres">
      <dgm:prSet presAssocID="{895AF5B7-296A-49BB-BC49-C104A6E04330}" presName="parentText" presStyleLbl="node1" presStyleIdx="2" presStyleCnt="3">
        <dgm:presLayoutVars>
          <dgm:chMax val="0"/>
          <dgm:bulletEnabled val="1"/>
        </dgm:presLayoutVars>
      </dgm:prSet>
      <dgm:spPr/>
    </dgm:pt>
  </dgm:ptLst>
  <dgm:cxnLst>
    <dgm:cxn modelId="{0E3B380F-96B2-4555-83F8-4B51459A3B42}" type="presOf" srcId="{895AF5B7-296A-49BB-BC49-C104A6E04330}" destId="{1664857C-EE79-44C1-BEB4-7AC8567C43D8}" srcOrd="0" destOrd="0" presId="urn:microsoft.com/office/officeart/2005/8/layout/vList2"/>
    <dgm:cxn modelId="{AACE231E-C267-453A-BDDC-797D7BB6DDF2}" type="presOf" srcId="{3E7B865B-0610-4F1A-8923-C9F37E52E972}" destId="{E2D806FA-C8B9-4641-93A8-58F59D510132}" srcOrd="0" destOrd="0" presId="urn:microsoft.com/office/officeart/2005/8/layout/vList2"/>
    <dgm:cxn modelId="{1A12F722-372D-484E-8C28-C595054D51C1}" srcId="{3E7B865B-0610-4F1A-8923-C9F37E52E972}" destId="{18181173-403E-44F4-B517-11C819E4AC29}" srcOrd="1" destOrd="0" parTransId="{6EE80B07-0ADB-4147-AD64-9906EC834B00}" sibTransId="{5AEDE7A9-9C91-4CE9-8981-82B80E5B835B}"/>
    <dgm:cxn modelId="{A8C18951-7197-45A9-AFE9-5C00391F71C1}" srcId="{3E7B865B-0610-4F1A-8923-C9F37E52E972}" destId="{895AF5B7-296A-49BB-BC49-C104A6E04330}" srcOrd="2" destOrd="0" parTransId="{ED2AA390-4BDF-421C-89C4-22479CC8F46C}" sibTransId="{3EFC4CD8-7FA5-4DED-913B-DA96F70B73D6}"/>
    <dgm:cxn modelId="{41CCA278-6400-4A69-8B57-64BB36AF12D5}" type="presOf" srcId="{18181173-403E-44F4-B517-11C819E4AC29}" destId="{B3B69DD6-8AF8-4FC7-9CF8-AAACB8B4307E}" srcOrd="0" destOrd="0" presId="urn:microsoft.com/office/officeart/2005/8/layout/vList2"/>
    <dgm:cxn modelId="{D37C2059-BEDB-4C93-A754-1189C795BB75}" type="presOf" srcId="{E9AE3E5D-D4BA-4759-9BA7-60FD59327C2B}" destId="{C8AAB1EA-46A8-46B3-8491-57773676492E}" srcOrd="0" destOrd="0" presId="urn:microsoft.com/office/officeart/2005/8/layout/vList2"/>
    <dgm:cxn modelId="{14C449C6-3602-4EC9-B3D2-5177BD433E26}" srcId="{3E7B865B-0610-4F1A-8923-C9F37E52E972}" destId="{E9AE3E5D-D4BA-4759-9BA7-60FD59327C2B}" srcOrd="0" destOrd="0" parTransId="{B0AB41C8-67B7-4D47-B534-DE9F95BA91B0}" sibTransId="{7CC31626-6097-4B37-901F-A665D67BB0F7}"/>
    <dgm:cxn modelId="{1476E983-4700-4B29-BDE2-7D848F8014E0}" type="presParOf" srcId="{E2D806FA-C8B9-4641-93A8-58F59D510132}" destId="{C8AAB1EA-46A8-46B3-8491-57773676492E}" srcOrd="0" destOrd="0" presId="urn:microsoft.com/office/officeart/2005/8/layout/vList2"/>
    <dgm:cxn modelId="{594BC617-10AE-4D0E-854F-417CD0071FA3}" type="presParOf" srcId="{E2D806FA-C8B9-4641-93A8-58F59D510132}" destId="{79CE6683-DAC6-49DC-88D7-654EB1DA9604}" srcOrd="1" destOrd="0" presId="urn:microsoft.com/office/officeart/2005/8/layout/vList2"/>
    <dgm:cxn modelId="{38B8BD5E-31B0-4D42-8B5A-4F219A966D6E}" type="presParOf" srcId="{E2D806FA-C8B9-4641-93A8-58F59D510132}" destId="{B3B69DD6-8AF8-4FC7-9CF8-AAACB8B4307E}" srcOrd="2" destOrd="0" presId="urn:microsoft.com/office/officeart/2005/8/layout/vList2"/>
    <dgm:cxn modelId="{4CC5C98C-5AA1-4761-9922-70E009897083}" type="presParOf" srcId="{E2D806FA-C8B9-4641-93A8-58F59D510132}" destId="{32E96B8B-30DC-4A08-8A82-1DFFBBB715A2}" srcOrd="3" destOrd="0" presId="urn:microsoft.com/office/officeart/2005/8/layout/vList2"/>
    <dgm:cxn modelId="{C5519F68-CEAF-4524-ADBA-80A093B07EE4}" type="presParOf" srcId="{E2D806FA-C8B9-4641-93A8-58F59D510132}" destId="{1664857C-EE79-44C1-BEB4-7AC8567C43D8}"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A47F3D-CE08-4B62-B71C-4AF59299AC6C}"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9BCCE8DA-0F80-4556-99D5-97D0352DC63B}">
      <dgm:prSet custT="1"/>
      <dgm:spPr/>
      <dgm:t>
        <a:bodyPr/>
        <a:lstStyle/>
        <a:p>
          <a:r>
            <a:rPr lang="en-GB" sz="2200"/>
            <a:t>Physically present, psychologically absent</a:t>
          </a:r>
          <a:endParaRPr lang="en-US" sz="2200"/>
        </a:p>
      </dgm:t>
    </dgm:pt>
    <dgm:pt modelId="{EBA4CD72-4CF1-442E-A040-A4EB45912BB3}" type="parTrans" cxnId="{6D4DA0B6-58DA-44B2-ADD8-891CC531ED32}">
      <dgm:prSet/>
      <dgm:spPr/>
      <dgm:t>
        <a:bodyPr/>
        <a:lstStyle/>
        <a:p>
          <a:endParaRPr lang="en-US" sz="2200"/>
        </a:p>
      </dgm:t>
    </dgm:pt>
    <dgm:pt modelId="{6DCFF321-5AE3-4D4D-B423-7C953E803F31}" type="sibTrans" cxnId="{6D4DA0B6-58DA-44B2-ADD8-891CC531ED32}">
      <dgm:prSet/>
      <dgm:spPr/>
      <dgm:t>
        <a:bodyPr/>
        <a:lstStyle/>
        <a:p>
          <a:endParaRPr lang="en-US" sz="2200"/>
        </a:p>
      </dgm:t>
    </dgm:pt>
    <dgm:pt modelId="{BD2D1654-2550-4D62-A885-7239C3AF1883}">
      <dgm:prSet custT="1"/>
      <dgm:spPr/>
      <dgm:t>
        <a:bodyPr/>
        <a:lstStyle/>
        <a:p>
          <a:r>
            <a:rPr lang="en-GB" sz="2200"/>
            <a:t>Share with colleagues many reasons for which they believe their organisation is a poor place to work</a:t>
          </a:r>
          <a:endParaRPr lang="en-US" sz="2200"/>
        </a:p>
      </dgm:t>
    </dgm:pt>
    <dgm:pt modelId="{C5EED1B0-2B83-44B3-9C01-A91EAD75BBA8}" type="parTrans" cxnId="{C5346C66-305F-4FE6-A309-62117818088D}">
      <dgm:prSet/>
      <dgm:spPr/>
      <dgm:t>
        <a:bodyPr/>
        <a:lstStyle/>
        <a:p>
          <a:endParaRPr lang="en-US" sz="2200"/>
        </a:p>
      </dgm:t>
    </dgm:pt>
    <dgm:pt modelId="{CE3140DE-46A9-40B8-9E12-2BE9E14721B4}" type="sibTrans" cxnId="{C5346C66-305F-4FE6-A309-62117818088D}">
      <dgm:prSet/>
      <dgm:spPr/>
      <dgm:t>
        <a:bodyPr/>
        <a:lstStyle/>
        <a:p>
          <a:endParaRPr lang="en-US" sz="2200"/>
        </a:p>
      </dgm:t>
    </dgm:pt>
    <dgm:pt modelId="{42AA511E-3B08-4575-9DA0-AAD95A8101EC}">
      <dgm:prSet custT="1"/>
      <dgm:spPr/>
      <dgm:t>
        <a:bodyPr/>
        <a:lstStyle/>
        <a:p>
          <a:r>
            <a:rPr lang="en-GB" sz="2200"/>
            <a:t>Less collaboration and innovation</a:t>
          </a:r>
          <a:endParaRPr lang="en-US" sz="2200"/>
        </a:p>
      </dgm:t>
    </dgm:pt>
    <dgm:pt modelId="{038A2E3F-C821-4096-9DCE-10CAD6EBD69E}" type="parTrans" cxnId="{1AA978AA-9404-482B-B613-E1FB175A9561}">
      <dgm:prSet/>
      <dgm:spPr/>
      <dgm:t>
        <a:bodyPr/>
        <a:lstStyle/>
        <a:p>
          <a:endParaRPr lang="en-US" sz="2200"/>
        </a:p>
      </dgm:t>
    </dgm:pt>
    <dgm:pt modelId="{E6079D3C-E76D-44CF-808E-32488D867F03}" type="sibTrans" cxnId="{1AA978AA-9404-482B-B613-E1FB175A9561}">
      <dgm:prSet/>
      <dgm:spPr/>
      <dgm:t>
        <a:bodyPr/>
        <a:lstStyle/>
        <a:p>
          <a:endParaRPr lang="en-US" sz="2200"/>
        </a:p>
      </dgm:t>
    </dgm:pt>
    <dgm:pt modelId="{EBF2BA4F-2C84-4081-AE20-C8D48DE47980}">
      <dgm:prSet custT="1"/>
      <dgm:spPr/>
      <dgm:t>
        <a:bodyPr/>
        <a:lstStyle/>
        <a:p>
          <a:r>
            <a:rPr lang="en-GB" sz="2200"/>
            <a:t>Miss on average 10.68 days per year  </a:t>
          </a:r>
          <a:endParaRPr lang="en-US" sz="2200"/>
        </a:p>
      </dgm:t>
    </dgm:pt>
    <dgm:pt modelId="{0E28E57F-8903-46C5-86F5-77B179243F21}" type="parTrans" cxnId="{14BFB1B0-9A59-4859-AF73-7B66063F242B}">
      <dgm:prSet/>
      <dgm:spPr/>
      <dgm:t>
        <a:bodyPr/>
        <a:lstStyle/>
        <a:p>
          <a:endParaRPr lang="en-US" sz="2200"/>
        </a:p>
      </dgm:t>
    </dgm:pt>
    <dgm:pt modelId="{F30CC16A-5164-4F6F-8E10-856AF0902427}" type="sibTrans" cxnId="{14BFB1B0-9A59-4859-AF73-7B66063F242B}">
      <dgm:prSet/>
      <dgm:spPr/>
      <dgm:t>
        <a:bodyPr/>
        <a:lstStyle/>
        <a:p>
          <a:endParaRPr lang="en-US" sz="2200"/>
        </a:p>
      </dgm:t>
    </dgm:pt>
    <dgm:pt modelId="{F77EDE41-F41F-4D5F-BFEE-624480A8CA80}" type="pres">
      <dgm:prSet presAssocID="{C3A47F3D-CE08-4B62-B71C-4AF59299AC6C}" presName="matrix" presStyleCnt="0">
        <dgm:presLayoutVars>
          <dgm:chMax val="1"/>
          <dgm:dir/>
          <dgm:resizeHandles val="exact"/>
        </dgm:presLayoutVars>
      </dgm:prSet>
      <dgm:spPr/>
    </dgm:pt>
    <dgm:pt modelId="{F23787B0-12F4-4664-AD6F-36D413AD5F26}" type="pres">
      <dgm:prSet presAssocID="{C3A47F3D-CE08-4B62-B71C-4AF59299AC6C}" presName="diamond" presStyleLbl="bgShp" presStyleIdx="0" presStyleCnt="1"/>
      <dgm:spPr/>
    </dgm:pt>
    <dgm:pt modelId="{6E5B949C-41FE-43C5-BDA5-0200EFCA8253}" type="pres">
      <dgm:prSet presAssocID="{C3A47F3D-CE08-4B62-B71C-4AF59299AC6C}" presName="quad1" presStyleLbl="node1" presStyleIdx="0" presStyleCnt="4">
        <dgm:presLayoutVars>
          <dgm:chMax val="0"/>
          <dgm:chPref val="0"/>
          <dgm:bulletEnabled val="1"/>
        </dgm:presLayoutVars>
      </dgm:prSet>
      <dgm:spPr/>
    </dgm:pt>
    <dgm:pt modelId="{917C6840-6531-4301-8A1F-D9FF3D9CDFF7}" type="pres">
      <dgm:prSet presAssocID="{C3A47F3D-CE08-4B62-B71C-4AF59299AC6C}" presName="quad2" presStyleLbl="node1" presStyleIdx="1" presStyleCnt="4">
        <dgm:presLayoutVars>
          <dgm:chMax val="0"/>
          <dgm:chPref val="0"/>
          <dgm:bulletEnabled val="1"/>
        </dgm:presLayoutVars>
      </dgm:prSet>
      <dgm:spPr/>
    </dgm:pt>
    <dgm:pt modelId="{5C964C89-303A-417F-A5EE-1431E359AFC2}" type="pres">
      <dgm:prSet presAssocID="{C3A47F3D-CE08-4B62-B71C-4AF59299AC6C}" presName="quad3" presStyleLbl="node1" presStyleIdx="2" presStyleCnt="4">
        <dgm:presLayoutVars>
          <dgm:chMax val="0"/>
          <dgm:chPref val="0"/>
          <dgm:bulletEnabled val="1"/>
        </dgm:presLayoutVars>
      </dgm:prSet>
      <dgm:spPr/>
    </dgm:pt>
    <dgm:pt modelId="{17D98142-EE9E-4DD1-B3D2-88BBC86A2347}" type="pres">
      <dgm:prSet presAssocID="{C3A47F3D-CE08-4B62-B71C-4AF59299AC6C}" presName="quad4" presStyleLbl="node1" presStyleIdx="3" presStyleCnt="4">
        <dgm:presLayoutVars>
          <dgm:chMax val="0"/>
          <dgm:chPref val="0"/>
          <dgm:bulletEnabled val="1"/>
        </dgm:presLayoutVars>
      </dgm:prSet>
      <dgm:spPr/>
    </dgm:pt>
  </dgm:ptLst>
  <dgm:cxnLst>
    <dgm:cxn modelId="{C5346C66-305F-4FE6-A309-62117818088D}" srcId="{C3A47F3D-CE08-4B62-B71C-4AF59299AC6C}" destId="{BD2D1654-2550-4D62-A885-7239C3AF1883}" srcOrd="1" destOrd="0" parTransId="{C5EED1B0-2B83-44B3-9C01-A91EAD75BBA8}" sibTransId="{CE3140DE-46A9-40B8-9E12-2BE9E14721B4}"/>
    <dgm:cxn modelId="{9CF85652-660F-4E41-BD7B-A35DB9206312}" type="presOf" srcId="{C3A47F3D-CE08-4B62-B71C-4AF59299AC6C}" destId="{F77EDE41-F41F-4D5F-BFEE-624480A8CA80}" srcOrd="0" destOrd="0" presId="urn:microsoft.com/office/officeart/2005/8/layout/matrix3"/>
    <dgm:cxn modelId="{6A46F37C-B2F3-4C92-8726-30DECE30E9B7}" type="presOf" srcId="{BD2D1654-2550-4D62-A885-7239C3AF1883}" destId="{917C6840-6531-4301-8A1F-D9FF3D9CDFF7}" srcOrd="0" destOrd="0" presId="urn:microsoft.com/office/officeart/2005/8/layout/matrix3"/>
    <dgm:cxn modelId="{E5C78F82-B8E3-4573-9AF6-2AD2B03A04CF}" type="presOf" srcId="{EBF2BA4F-2C84-4081-AE20-C8D48DE47980}" destId="{17D98142-EE9E-4DD1-B3D2-88BBC86A2347}" srcOrd="0" destOrd="0" presId="urn:microsoft.com/office/officeart/2005/8/layout/matrix3"/>
    <dgm:cxn modelId="{8A38AA88-DEEB-44C7-B7FC-E23A65068433}" type="presOf" srcId="{9BCCE8DA-0F80-4556-99D5-97D0352DC63B}" destId="{6E5B949C-41FE-43C5-BDA5-0200EFCA8253}" srcOrd="0" destOrd="0" presId="urn:microsoft.com/office/officeart/2005/8/layout/matrix3"/>
    <dgm:cxn modelId="{1AA978AA-9404-482B-B613-E1FB175A9561}" srcId="{C3A47F3D-CE08-4B62-B71C-4AF59299AC6C}" destId="{42AA511E-3B08-4575-9DA0-AAD95A8101EC}" srcOrd="2" destOrd="0" parTransId="{038A2E3F-C821-4096-9DCE-10CAD6EBD69E}" sibTransId="{E6079D3C-E76D-44CF-808E-32488D867F03}"/>
    <dgm:cxn modelId="{14BFB1B0-9A59-4859-AF73-7B66063F242B}" srcId="{C3A47F3D-CE08-4B62-B71C-4AF59299AC6C}" destId="{EBF2BA4F-2C84-4081-AE20-C8D48DE47980}" srcOrd="3" destOrd="0" parTransId="{0E28E57F-8903-46C5-86F5-77B179243F21}" sibTransId="{F30CC16A-5164-4F6F-8E10-856AF0902427}"/>
    <dgm:cxn modelId="{6D4DA0B6-58DA-44B2-ADD8-891CC531ED32}" srcId="{C3A47F3D-CE08-4B62-B71C-4AF59299AC6C}" destId="{9BCCE8DA-0F80-4556-99D5-97D0352DC63B}" srcOrd="0" destOrd="0" parTransId="{EBA4CD72-4CF1-442E-A040-A4EB45912BB3}" sibTransId="{6DCFF321-5AE3-4D4D-B423-7C953E803F31}"/>
    <dgm:cxn modelId="{8386BDC6-8880-42BD-BF47-E253A612CA83}" type="presOf" srcId="{42AA511E-3B08-4575-9DA0-AAD95A8101EC}" destId="{5C964C89-303A-417F-A5EE-1431E359AFC2}" srcOrd="0" destOrd="0" presId="urn:microsoft.com/office/officeart/2005/8/layout/matrix3"/>
    <dgm:cxn modelId="{66B67E7A-A59A-435E-A6D0-BE86CB8878D5}" type="presParOf" srcId="{F77EDE41-F41F-4D5F-BFEE-624480A8CA80}" destId="{F23787B0-12F4-4664-AD6F-36D413AD5F26}" srcOrd="0" destOrd="0" presId="urn:microsoft.com/office/officeart/2005/8/layout/matrix3"/>
    <dgm:cxn modelId="{16C9C49A-63BB-43CF-8519-7E25FD479E89}" type="presParOf" srcId="{F77EDE41-F41F-4D5F-BFEE-624480A8CA80}" destId="{6E5B949C-41FE-43C5-BDA5-0200EFCA8253}" srcOrd="1" destOrd="0" presId="urn:microsoft.com/office/officeart/2005/8/layout/matrix3"/>
    <dgm:cxn modelId="{F7C6C044-33B9-4167-81C7-733E9943B6D3}" type="presParOf" srcId="{F77EDE41-F41F-4D5F-BFEE-624480A8CA80}" destId="{917C6840-6531-4301-8A1F-D9FF3D9CDFF7}" srcOrd="2" destOrd="0" presId="urn:microsoft.com/office/officeart/2005/8/layout/matrix3"/>
    <dgm:cxn modelId="{04A6E1FC-C750-4EB6-92F9-C6BFAD66C5EC}" type="presParOf" srcId="{F77EDE41-F41F-4D5F-BFEE-624480A8CA80}" destId="{5C964C89-303A-417F-A5EE-1431E359AFC2}" srcOrd="3" destOrd="0" presId="urn:microsoft.com/office/officeart/2005/8/layout/matrix3"/>
    <dgm:cxn modelId="{D1124B11-4C78-45D2-B35D-4F6BEDF9C119}" type="presParOf" srcId="{F77EDE41-F41F-4D5F-BFEE-624480A8CA80}" destId="{17D98142-EE9E-4DD1-B3D2-88BBC86A23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B40F895-F5D1-45C7-8FE5-1AED6E5D425B}" type="doc">
      <dgm:prSet loTypeId="urn:microsoft.com/office/officeart/2005/8/layout/rings+Icon" loCatId="relationship" qsTypeId="urn:microsoft.com/office/officeart/2005/8/quickstyle/simple1" qsCatId="simple" csTypeId="urn:microsoft.com/office/officeart/2005/8/colors/colorful2" csCatId="colorful" phldr="1"/>
      <dgm:spPr/>
    </dgm:pt>
    <dgm:pt modelId="{849AAB44-E4B8-424D-A5DA-845AD725A651}">
      <dgm:prSet phldrT="[Text]" custT="1"/>
      <dgm:spPr/>
      <dgm:t>
        <a:bodyPr/>
        <a:lstStyle/>
        <a:p>
          <a:r>
            <a:rPr lang="en-GB" sz="3200" dirty="0"/>
            <a:t>Ability</a:t>
          </a:r>
        </a:p>
      </dgm:t>
    </dgm:pt>
    <dgm:pt modelId="{CE8658B3-9003-4213-A86E-659CF598AE8D}" type="parTrans" cxnId="{989E4173-448B-464E-ABE1-EF722FAB1B2A}">
      <dgm:prSet/>
      <dgm:spPr/>
      <dgm:t>
        <a:bodyPr/>
        <a:lstStyle/>
        <a:p>
          <a:endParaRPr lang="en-GB" sz="1800"/>
        </a:p>
      </dgm:t>
    </dgm:pt>
    <dgm:pt modelId="{E517184F-2A0C-460A-9BFE-1B4EEF145F0A}" type="sibTrans" cxnId="{989E4173-448B-464E-ABE1-EF722FAB1B2A}">
      <dgm:prSet/>
      <dgm:spPr/>
      <dgm:t>
        <a:bodyPr/>
        <a:lstStyle/>
        <a:p>
          <a:endParaRPr lang="en-GB" sz="1800"/>
        </a:p>
      </dgm:t>
    </dgm:pt>
    <dgm:pt modelId="{61BF6B0A-EE54-42F3-9A2D-0327EAB93F05}">
      <dgm:prSet phldrT="[Text]" custT="1"/>
      <dgm:spPr/>
      <dgm:t>
        <a:bodyPr/>
        <a:lstStyle/>
        <a:p>
          <a:r>
            <a:rPr lang="en-GB" sz="3200" dirty="0"/>
            <a:t>Opportunity</a:t>
          </a:r>
        </a:p>
      </dgm:t>
    </dgm:pt>
    <dgm:pt modelId="{30E70D46-2DE7-41E0-9577-ABD53F6E8858}" type="parTrans" cxnId="{A1A5264D-DDC8-417F-85B8-D5775E9ECB28}">
      <dgm:prSet/>
      <dgm:spPr/>
      <dgm:t>
        <a:bodyPr/>
        <a:lstStyle/>
        <a:p>
          <a:endParaRPr lang="en-GB" sz="1800"/>
        </a:p>
      </dgm:t>
    </dgm:pt>
    <dgm:pt modelId="{C63EB732-09D3-4DBB-9304-C662559830D9}" type="sibTrans" cxnId="{A1A5264D-DDC8-417F-85B8-D5775E9ECB28}">
      <dgm:prSet/>
      <dgm:spPr/>
      <dgm:t>
        <a:bodyPr/>
        <a:lstStyle/>
        <a:p>
          <a:endParaRPr lang="en-GB" sz="1800"/>
        </a:p>
      </dgm:t>
    </dgm:pt>
    <dgm:pt modelId="{B3B78D6F-72E7-42A7-9394-8E495C0FA402}">
      <dgm:prSet phldrT="[Text]" custT="1"/>
      <dgm:spPr/>
      <dgm:t>
        <a:bodyPr/>
        <a:lstStyle/>
        <a:p>
          <a:r>
            <a:rPr lang="en-GB" sz="3200" dirty="0"/>
            <a:t>Motivation</a:t>
          </a:r>
        </a:p>
      </dgm:t>
    </dgm:pt>
    <dgm:pt modelId="{846BC87B-46A5-4ECD-9107-D51A040684C5}" type="parTrans" cxnId="{59D01DE7-CC0A-413A-A160-BE433297A9B4}">
      <dgm:prSet/>
      <dgm:spPr/>
      <dgm:t>
        <a:bodyPr/>
        <a:lstStyle/>
        <a:p>
          <a:endParaRPr lang="en-GB" sz="1800"/>
        </a:p>
      </dgm:t>
    </dgm:pt>
    <dgm:pt modelId="{63A06D2C-9143-4435-81B9-EFE6805EDD77}" type="sibTrans" cxnId="{59D01DE7-CC0A-413A-A160-BE433297A9B4}">
      <dgm:prSet/>
      <dgm:spPr/>
      <dgm:t>
        <a:bodyPr/>
        <a:lstStyle/>
        <a:p>
          <a:endParaRPr lang="en-GB" sz="1800"/>
        </a:p>
      </dgm:t>
    </dgm:pt>
    <dgm:pt modelId="{EC9B20F3-BE77-4460-9B7C-25F9E6447096}" type="pres">
      <dgm:prSet presAssocID="{9B40F895-F5D1-45C7-8FE5-1AED6E5D425B}" presName="Name0" presStyleCnt="0">
        <dgm:presLayoutVars>
          <dgm:chMax val="7"/>
          <dgm:dir/>
          <dgm:resizeHandles val="exact"/>
        </dgm:presLayoutVars>
      </dgm:prSet>
      <dgm:spPr/>
    </dgm:pt>
    <dgm:pt modelId="{3F67B0AE-5803-4722-8199-8E5776715373}" type="pres">
      <dgm:prSet presAssocID="{9B40F895-F5D1-45C7-8FE5-1AED6E5D425B}" presName="ellipse1" presStyleLbl="vennNode1" presStyleIdx="0" presStyleCnt="3" custLinFactNeighborX="11453" custLinFactNeighborY="6183">
        <dgm:presLayoutVars>
          <dgm:bulletEnabled val="1"/>
        </dgm:presLayoutVars>
      </dgm:prSet>
      <dgm:spPr/>
    </dgm:pt>
    <dgm:pt modelId="{7D9B12A4-0BC5-49FF-BCAB-C282F973548C}" type="pres">
      <dgm:prSet presAssocID="{9B40F895-F5D1-45C7-8FE5-1AED6E5D425B}" presName="ellipse2" presStyleLbl="vennNode1" presStyleIdx="1" presStyleCnt="3" custLinFactNeighborX="2393" custLinFactNeighborY="-1248">
        <dgm:presLayoutVars>
          <dgm:bulletEnabled val="1"/>
        </dgm:presLayoutVars>
      </dgm:prSet>
      <dgm:spPr/>
    </dgm:pt>
    <dgm:pt modelId="{0795AD4C-F7CA-4F07-9705-6300B5EA88D5}" type="pres">
      <dgm:prSet presAssocID="{9B40F895-F5D1-45C7-8FE5-1AED6E5D425B}" presName="ellipse3" presStyleLbl="vennNode1" presStyleIdx="2" presStyleCnt="3" custLinFactNeighborX="-12861" custLinFactNeighborY="6183">
        <dgm:presLayoutVars>
          <dgm:bulletEnabled val="1"/>
        </dgm:presLayoutVars>
      </dgm:prSet>
      <dgm:spPr/>
    </dgm:pt>
  </dgm:ptLst>
  <dgm:cxnLst>
    <dgm:cxn modelId="{F752366B-F951-499F-9157-9FD9E0A25FA3}" type="presOf" srcId="{849AAB44-E4B8-424D-A5DA-845AD725A651}" destId="{3F67B0AE-5803-4722-8199-8E5776715373}" srcOrd="0" destOrd="0" presId="urn:microsoft.com/office/officeart/2005/8/layout/rings+Icon"/>
    <dgm:cxn modelId="{A1A5264D-DDC8-417F-85B8-D5775E9ECB28}" srcId="{9B40F895-F5D1-45C7-8FE5-1AED6E5D425B}" destId="{61BF6B0A-EE54-42F3-9A2D-0327EAB93F05}" srcOrd="1" destOrd="0" parTransId="{30E70D46-2DE7-41E0-9577-ABD53F6E8858}" sibTransId="{C63EB732-09D3-4DBB-9304-C662559830D9}"/>
    <dgm:cxn modelId="{6FEEEB51-6EDF-49EB-9E1E-B5991A6D3135}" type="presOf" srcId="{9B40F895-F5D1-45C7-8FE5-1AED6E5D425B}" destId="{EC9B20F3-BE77-4460-9B7C-25F9E6447096}" srcOrd="0" destOrd="0" presId="urn:microsoft.com/office/officeart/2005/8/layout/rings+Icon"/>
    <dgm:cxn modelId="{989E4173-448B-464E-ABE1-EF722FAB1B2A}" srcId="{9B40F895-F5D1-45C7-8FE5-1AED6E5D425B}" destId="{849AAB44-E4B8-424D-A5DA-845AD725A651}" srcOrd="0" destOrd="0" parTransId="{CE8658B3-9003-4213-A86E-659CF598AE8D}" sibTransId="{E517184F-2A0C-460A-9BFE-1B4EEF145F0A}"/>
    <dgm:cxn modelId="{21F35198-9F1A-4C50-A2EC-8895F4F4A91F}" type="presOf" srcId="{B3B78D6F-72E7-42A7-9394-8E495C0FA402}" destId="{0795AD4C-F7CA-4F07-9705-6300B5EA88D5}" srcOrd="0" destOrd="0" presId="urn:microsoft.com/office/officeart/2005/8/layout/rings+Icon"/>
    <dgm:cxn modelId="{4E2BE4B5-173D-425F-815E-C15C0C31E390}" type="presOf" srcId="{61BF6B0A-EE54-42F3-9A2D-0327EAB93F05}" destId="{7D9B12A4-0BC5-49FF-BCAB-C282F973548C}" srcOrd="0" destOrd="0" presId="urn:microsoft.com/office/officeart/2005/8/layout/rings+Icon"/>
    <dgm:cxn modelId="{59D01DE7-CC0A-413A-A160-BE433297A9B4}" srcId="{9B40F895-F5D1-45C7-8FE5-1AED6E5D425B}" destId="{B3B78D6F-72E7-42A7-9394-8E495C0FA402}" srcOrd="2" destOrd="0" parTransId="{846BC87B-46A5-4ECD-9107-D51A040684C5}" sibTransId="{63A06D2C-9143-4435-81B9-EFE6805EDD77}"/>
    <dgm:cxn modelId="{D8A225D3-0B19-437F-ACBF-C275A5203554}" type="presParOf" srcId="{EC9B20F3-BE77-4460-9B7C-25F9E6447096}" destId="{3F67B0AE-5803-4722-8199-8E5776715373}" srcOrd="0" destOrd="0" presId="urn:microsoft.com/office/officeart/2005/8/layout/rings+Icon"/>
    <dgm:cxn modelId="{22C8D727-2014-46D6-9BCD-D9364EB824DE}" type="presParOf" srcId="{EC9B20F3-BE77-4460-9B7C-25F9E6447096}" destId="{7D9B12A4-0BC5-49FF-BCAB-C282F973548C}" srcOrd="1" destOrd="0" presId="urn:microsoft.com/office/officeart/2005/8/layout/rings+Icon"/>
    <dgm:cxn modelId="{1C09952A-7A60-4C4D-817F-62B6D01890A6}" type="presParOf" srcId="{EC9B20F3-BE77-4460-9B7C-25F9E6447096}" destId="{0795AD4C-F7CA-4F07-9705-6300B5EA88D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E0A2EA9-3B1A-4274-8ECD-EFF7DAE048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FAD0FD-E97B-4373-A846-EE437BD4B66B}">
      <dgm:prSet/>
      <dgm:spPr/>
      <dgm:t>
        <a:bodyPr/>
        <a:lstStyle/>
        <a:p>
          <a:pPr>
            <a:lnSpc>
              <a:spcPct val="100000"/>
            </a:lnSpc>
          </a:pPr>
          <a:r>
            <a:rPr lang="en-GB"/>
            <a:t>Performance management</a:t>
          </a:r>
          <a:endParaRPr lang="en-US"/>
        </a:p>
      </dgm:t>
    </dgm:pt>
    <dgm:pt modelId="{78AB07F1-9AE9-49EB-B4A6-9D8F3F339B5B}" type="parTrans" cxnId="{E255D5DA-F5BA-424B-8F6E-28D0131CAA27}">
      <dgm:prSet/>
      <dgm:spPr/>
      <dgm:t>
        <a:bodyPr/>
        <a:lstStyle/>
        <a:p>
          <a:endParaRPr lang="en-US"/>
        </a:p>
      </dgm:t>
    </dgm:pt>
    <dgm:pt modelId="{4C6359B1-D0FD-484F-98F8-962858EE02CB}" type="sibTrans" cxnId="{E255D5DA-F5BA-424B-8F6E-28D0131CAA27}">
      <dgm:prSet/>
      <dgm:spPr/>
      <dgm:t>
        <a:bodyPr/>
        <a:lstStyle/>
        <a:p>
          <a:endParaRPr lang="en-US"/>
        </a:p>
      </dgm:t>
    </dgm:pt>
    <dgm:pt modelId="{31CB5B13-61AB-4E60-93C9-4A4113E23DC6}">
      <dgm:prSet/>
      <dgm:spPr/>
      <dgm:t>
        <a:bodyPr/>
        <a:lstStyle/>
        <a:p>
          <a:pPr>
            <a:lnSpc>
              <a:spcPct val="100000"/>
            </a:lnSpc>
          </a:pPr>
          <a:r>
            <a:rPr lang="en-GB"/>
            <a:t>Employee engagement</a:t>
          </a:r>
          <a:endParaRPr lang="en-US"/>
        </a:p>
      </dgm:t>
    </dgm:pt>
    <dgm:pt modelId="{058F7C86-0520-4E93-A5DA-969252625566}" type="parTrans" cxnId="{71D69AD5-5CA5-4EDC-9C69-23A3405C2AAD}">
      <dgm:prSet/>
      <dgm:spPr/>
      <dgm:t>
        <a:bodyPr/>
        <a:lstStyle/>
        <a:p>
          <a:endParaRPr lang="en-US"/>
        </a:p>
      </dgm:t>
    </dgm:pt>
    <dgm:pt modelId="{3278D9B8-492A-4AC7-9963-E368D829F99C}" type="sibTrans" cxnId="{71D69AD5-5CA5-4EDC-9C69-23A3405C2AAD}">
      <dgm:prSet/>
      <dgm:spPr/>
      <dgm:t>
        <a:bodyPr/>
        <a:lstStyle/>
        <a:p>
          <a:endParaRPr lang="en-US"/>
        </a:p>
      </dgm:t>
    </dgm:pt>
    <dgm:pt modelId="{98C457CA-ED13-4EED-ABFD-96D18E4533D4}" type="pres">
      <dgm:prSet presAssocID="{CE0A2EA9-3B1A-4274-8ECD-EFF7DAE048F1}" presName="root" presStyleCnt="0">
        <dgm:presLayoutVars>
          <dgm:dir/>
          <dgm:resizeHandles val="exact"/>
        </dgm:presLayoutVars>
      </dgm:prSet>
      <dgm:spPr/>
    </dgm:pt>
    <dgm:pt modelId="{B1E3B43F-100C-4895-A770-AA830EE32364}" type="pres">
      <dgm:prSet presAssocID="{CBFAD0FD-E97B-4373-A846-EE437BD4B66B}" presName="compNode" presStyleCnt="0"/>
      <dgm:spPr/>
    </dgm:pt>
    <dgm:pt modelId="{BB843254-5A84-4BC4-8273-609C2BAD9200}" type="pres">
      <dgm:prSet presAssocID="{CBFAD0FD-E97B-4373-A846-EE437BD4B66B}" presName="bgRect" presStyleLbl="bgShp" presStyleIdx="0" presStyleCnt="2"/>
      <dgm:spPr/>
    </dgm:pt>
    <dgm:pt modelId="{753CBF1C-4A36-49CC-B304-BAD199797052}" type="pres">
      <dgm:prSet presAssocID="{CBFAD0FD-E97B-4373-A846-EE437BD4B66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C20C1D62-4275-4121-B1FB-67DA971584E3}" type="pres">
      <dgm:prSet presAssocID="{CBFAD0FD-E97B-4373-A846-EE437BD4B66B}" presName="spaceRect" presStyleCnt="0"/>
      <dgm:spPr/>
    </dgm:pt>
    <dgm:pt modelId="{510FF1F7-7B68-412C-BEE1-B20EAD241FA6}" type="pres">
      <dgm:prSet presAssocID="{CBFAD0FD-E97B-4373-A846-EE437BD4B66B}" presName="parTx" presStyleLbl="revTx" presStyleIdx="0" presStyleCnt="2">
        <dgm:presLayoutVars>
          <dgm:chMax val="0"/>
          <dgm:chPref val="0"/>
        </dgm:presLayoutVars>
      </dgm:prSet>
      <dgm:spPr/>
    </dgm:pt>
    <dgm:pt modelId="{C8C51951-8F9F-4907-ACD3-A3F05E2B26E4}" type="pres">
      <dgm:prSet presAssocID="{4C6359B1-D0FD-484F-98F8-962858EE02CB}" presName="sibTrans" presStyleCnt="0"/>
      <dgm:spPr/>
    </dgm:pt>
    <dgm:pt modelId="{1C9ABFFC-066D-43D1-8D1C-72F0BA6021EB}" type="pres">
      <dgm:prSet presAssocID="{31CB5B13-61AB-4E60-93C9-4A4113E23DC6}" presName="compNode" presStyleCnt="0"/>
      <dgm:spPr/>
    </dgm:pt>
    <dgm:pt modelId="{F906281E-D09E-47E7-B87F-A8B2DBCBDB02}" type="pres">
      <dgm:prSet presAssocID="{31CB5B13-61AB-4E60-93C9-4A4113E23DC6}" presName="bgRect" presStyleLbl="bgShp" presStyleIdx="1" presStyleCnt="2"/>
      <dgm:spPr/>
    </dgm:pt>
    <dgm:pt modelId="{D77F7F79-5FFE-4E27-87E2-6AF5DAB0AF14}" type="pres">
      <dgm:prSet presAssocID="{31CB5B13-61AB-4E60-93C9-4A4113E23DC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6FE6507-2AD6-4A81-9E88-B3C47C748FC4}" type="pres">
      <dgm:prSet presAssocID="{31CB5B13-61AB-4E60-93C9-4A4113E23DC6}" presName="spaceRect" presStyleCnt="0"/>
      <dgm:spPr/>
    </dgm:pt>
    <dgm:pt modelId="{CC6D89E9-A06E-4257-99D3-C5C20DEFA885}" type="pres">
      <dgm:prSet presAssocID="{31CB5B13-61AB-4E60-93C9-4A4113E23DC6}" presName="parTx" presStyleLbl="revTx" presStyleIdx="1" presStyleCnt="2">
        <dgm:presLayoutVars>
          <dgm:chMax val="0"/>
          <dgm:chPref val="0"/>
        </dgm:presLayoutVars>
      </dgm:prSet>
      <dgm:spPr/>
    </dgm:pt>
  </dgm:ptLst>
  <dgm:cxnLst>
    <dgm:cxn modelId="{5284C229-2DFF-4732-8E50-E791791CDD56}" type="presOf" srcId="{CE0A2EA9-3B1A-4274-8ECD-EFF7DAE048F1}" destId="{98C457CA-ED13-4EED-ABFD-96D18E4533D4}" srcOrd="0" destOrd="0" presId="urn:microsoft.com/office/officeart/2018/2/layout/IconVerticalSolidList"/>
    <dgm:cxn modelId="{DB16AC45-B0D4-408E-AE49-CF01EFA96148}" type="presOf" srcId="{CBFAD0FD-E97B-4373-A846-EE437BD4B66B}" destId="{510FF1F7-7B68-412C-BEE1-B20EAD241FA6}" srcOrd="0" destOrd="0" presId="urn:microsoft.com/office/officeart/2018/2/layout/IconVerticalSolidList"/>
    <dgm:cxn modelId="{68161EAF-1836-4E22-90D6-EDFB4EBB1913}" type="presOf" srcId="{31CB5B13-61AB-4E60-93C9-4A4113E23DC6}" destId="{CC6D89E9-A06E-4257-99D3-C5C20DEFA885}" srcOrd="0" destOrd="0" presId="urn:microsoft.com/office/officeart/2018/2/layout/IconVerticalSolidList"/>
    <dgm:cxn modelId="{71D69AD5-5CA5-4EDC-9C69-23A3405C2AAD}" srcId="{CE0A2EA9-3B1A-4274-8ECD-EFF7DAE048F1}" destId="{31CB5B13-61AB-4E60-93C9-4A4113E23DC6}" srcOrd="1" destOrd="0" parTransId="{058F7C86-0520-4E93-A5DA-969252625566}" sibTransId="{3278D9B8-492A-4AC7-9963-E368D829F99C}"/>
    <dgm:cxn modelId="{E255D5DA-F5BA-424B-8F6E-28D0131CAA27}" srcId="{CE0A2EA9-3B1A-4274-8ECD-EFF7DAE048F1}" destId="{CBFAD0FD-E97B-4373-A846-EE437BD4B66B}" srcOrd="0" destOrd="0" parTransId="{78AB07F1-9AE9-49EB-B4A6-9D8F3F339B5B}" sibTransId="{4C6359B1-D0FD-484F-98F8-962858EE02CB}"/>
    <dgm:cxn modelId="{5133FE43-EC6F-4CED-AEA4-A82CC4746DAB}" type="presParOf" srcId="{98C457CA-ED13-4EED-ABFD-96D18E4533D4}" destId="{B1E3B43F-100C-4895-A770-AA830EE32364}" srcOrd="0" destOrd="0" presId="urn:microsoft.com/office/officeart/2018/2/layout/IconVerticalSolidList"/>
    <dgm:cxn modelId="{1F31162E-B295-43D8-929A-23BD0842E9B7}" type="presParOf" srcId="{B1E3B43F-100C-4895-A770-AA830EE32364}" destId="{BB843254-5A84-4BC4-8273-609C2BAD9200}" srcOrd="0" destOrd="0" presId="urn:microsoft.com/office/officeart/2018/2/layout/IconVerticalSolidList"/>
    <dgm:cxn modelId="{E106EC00-493E-4BC7-933E-7DE37888216D}" type="presParOf" srcId="{B1E3B43F-100C-4895-A770-AA830EE32364}" destId="{753CBF1C-4A36-49CC-B304-BAD199797052}" srcOrd="1" destOrd="0" presId="urn:microsoft.com/office/officeart/2018/2/layout/IconVerticalSolidList"/>
    <dgm:cxn modelId="{C6CFB3BD-6FA8-4EBE-888F-3E57BB5A21FB}" type="presParOf" srcId="{B1E3B43F-100C-4895-A770-AA830EE32364}" destId="{C20C1D62-4275-4121-B1FB-67DA971584E3}" srcOrd="2" destOrd="0" presId="urn:microsoft.com/office/officeart/2018/2/layout/IconVerticalSolidList"/>
    <dgm:cxn modelId="{B5CE87F5-EC38-47A1-8259-9ECE136DADCD}" type="presParOf" srcId="{B1E3B43F-100C-4895-A770-AA830EE32364}" destId="{510FF1F7-7B68-412C-BEE1-B20EAD241FA6}" srcOrd="3" destOrd="0" presId="urn:microsoft.com/office/officeart/2018/2/layout/IconVerticalSolidList"/>
    <dgm:cxn modelId="{DB715096-D70A-46D1-A5FD-CD09758AF646}" type="presParOf" srcId="{98C457CA-ED13-4EED-ABFD-96D18E4533D4}" destId="{C8C51951-8F9F-4907-ACD3-A3F05E2B26E4}" srcOrd="1" destOrd="0" presId="urn:microsoft.com/office/officeart/2018/2/layout/IconVerticalSolidList"/>
    <dgm:cxn modelId="{A2943112-F76E-4522-9BA6-A15DDBEC2D4C}" type="presParOf" srcId="{98C457CA-ED13-4EED-ABFD-96D18E4533D4}" destId="{1C9ABFFC-066D-43D1-8D1C-72F0BA6021EB}" srcOrd="2" destOrd="0" presId="urn:microsoft.com/office/officeart/2018/2/layout/IconVerticalSolidList"/>
    <dgm:cxn modelId="{D09912CD-90DF-4024-8F95-ADD44644EBB6}" type="presParOf" srcId="{1C9ABFFC-066D-43D1-8D1C-72F0BA6021EB}" destId="{F906281E-D09E-47E7-B87F-A8B2DBCBDB02}" srcOrd="0" destOrd="0" presId="urn:microsoft.com/office/officeart/2018/2/layout/IconVerticalSolidList"/>
    <dgm:cxn modelId="{7A4F207E-1ED4-47BC-A93A-CDC96C608466}" type="presParOf" srcId="{1C9ABFFC-066D-43D1-8D1C-72F0BA6021EB}" destId="{D77F7F79-5FFE-4E27-87E2-6AF5DAB0AF14}" srcOrd="1" destOrd="0" presId="urn:microsoft.com/office/officeart/2018/2/layout/IconVerticalSolidList"/>
    <dgm:cxn modelId="{B1E0C440-B8A9-4F38-99DD-6E34E006D92C}" type="presParOf" srcId="{1C9ABFFC-066D-43D1-8D1C-72F0BA6021EB}" destId="{26FE6507-2AD6-4A81-9E88-B3C47C748FC4}" srcOrd="2" destOrd="0" presId="urn:microsoft.com/office/officeart/2018/2/layout/IconVerticalSolidList"/>
    <dgm:cxn modelId="{71A4E6CA-7FDB-4AA4-938B-0E7841C052D7}" type="presParOf" srcId="{1C9ABFFC-066D-43D1-8D1C-72F0BA6021EB}" destId="{CC6D89E9-A06E-4257-99D3-C5C20DEFA88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06891"/>
          <a:ext cx="546401" cy="91440"/>
        </a:xfrm>
        <a:custGeom>
          <a:avLst/>
          <a:gdLst/>
          <a:ahLst/>
          <a:cxnLst/>
          <a:rect l="0" t="0" r="0" b="0"/>
          <a:pathLst>
            <a:path>
              <a:moveTo>
                <a:pt x="0" y="106981"/>
              </a:moveTo>
              <a:lnTo>
                <a:pt x="290300" y="106981"/>
              </a:lnTo>
              <a:lnTo>
                <a:pt x="290300" y="45720"/>
              </a:lnTo>
              <a:lnTo>
                <a:pt x="5464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3957" y="749723"/>
        <a:ext cx="29012" cy="5775"/>
      </dsp:txXfrm>
    </dsp:sp>
    <dsp:sp modelId="{FCC79DFA-ED94-4C93-9018-1B31264D3FEA}">
      <dsp:nvSpPr>
        <dsp:cNvPr id="0" name=""/>
        <dsp:cNvSpPr/>
      </dsp:nvSpPr>
      <dsp:spPr>
        <a:xfrm>
          <a:off x="108358" y="61261"/>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Perspectives on employment relations (ER) and HRM</a:t>
          </a:r>
          <a:endParaRPr lang="en-US" sz="2400" kern="1200" dirty="0">
            <a:solidFill>
              <a:schemeClr val="tx1"/>
            </a:solidFill>
          </a:endParaRPr>
        </a:p>
      </dsp:txBody>
      <dsp:txXfrm>
        <a:off x="108358" y="61261"/>
        <a:ext cx="2508704" cy="1505222"/>
      </dsp:txXfrm>
    </dsp:sp>
    <dsp:sp modelId="{804A1A1E-9C2B-4557-931B-47157CD876B4}">
      <dsp:nvSpPr>
        <dsp:cNvPr id="0" name=""/>
        <dsp:cNvSpPr/>
      </dsp:nvSpPr>
      <dsp:spPr>
        <a:xfrm>
          <a:off x="1362710" y="1503422"/>
          <a:ext cx="3085706" cy="550675"/>
        </a:xfrm>
        <a:custGeom>
          <a:avLst/>
          <a:gdLst/>
          <a:ahLst/>
          <a:cxnLst/>
          <a:rect l="0" t="0" r="0" b="0"/>
          <a:pathLst>
            <a:path>
              <a:moveTo>
                <a:pt x="3085706" y="0"/>
              </a:moveTo>
              <a:lnTo>
                <a:pt x="3085706" y="292437"/>
              </a:lnTo>
              <a:lnTo>
                <a:pt x="0" y="292437"/>
              </a:lnTo>
              <a:lnTo>
                <a:pt x="0" y="55067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64" y="1775872"/>
        <a:ext cx="156998" cy="5775"/>
      </dsp:txXfrm>
    </dsp:sp>
    <dsp:sp modelId="{38ADD75A-98F1-40F4-9B70-2B8D2D2188CF}">
      <dsp:nvSpPr>
        <dsp:cNvPr id="0" name=""/>
        <dsp:cNvSpPr/>
      </dsp:nvSpPr>
      <dsp:spPr>
        <a:xfrm>
          <a:off x="3194064" y="0"/>
          <a:ext cx="2508704" cy="150522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Actors in the employment relationship</a:t>
          </a:r>
          <a:endParaRPr lang="en-US" sz="2400" kern="1200">
            <a:solidFill>
              <a:schemeClr val="tx1"/>
            </a:solidFill>
          </a:endParaRPr>
        </a:p>
      </dsp:txBody>
      <dsp:txXfrm>
        <a:off x="3194064" y="0"/>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Historical insight into ER</a:t>
          </a:r>
          <a:endParaRPr lang="en-US" sz="2400" kern="1200">
            <a:solidFill>
              <a:schemeClr val="tx1"/>
            </a:solidFill>
          </a:endParaRPr>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Context and trends</a:t>
          </a:r>
          <a:endParaRPr lang="en-US" sz="2400" kern="1200">
            <a:solidFill>
              <a:schemeClr val="tx1"/>
            </a:solidFill>
          </a:endParaRPr>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ER regulation</a:t>
          </a:r>
          <a:endParaRPr lang="en-US" sz="2400" kern="1200">
            <a:solidFill>
              <a:schemeClr val="tx1"/>
            </a:solidFill>
          </a:endParaRPr>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Employee voice</a:t>
          </a:r>
          <a:endParaRPr lang="en-US" sz="2400" kern="1200">
            <a:solidFill>
              <a:schemeClr val="tx1"/>
            </a:solidFill>
          </a:endParaRPr>
        </a:p>
      </dsp:txBody>
      <dsp:txXfrm>
        <a:off x="3194064" y="4168722"/>
        <a:ext cx="2508704" cy="1505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684CC3-87D9-42B8-B263-072D3BD033F7}">
      <dsp:nvSpPr>
        <dsp:cNvPr id="0" name=""/>
        <dsp:cNvSpPr/>
      </dsp:nvSpPr>
      <dsp:spPr>
        <a:xfrm>
          <a:off x="0" y="577223"/>
          <a:ext cx="6263640" cy="4032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6A9F25A-B02A-4442-B4C9-B7508255251F}">
      <dsp:nvSpPr>
        <dsp:cNvPr id="0" name=""/>
        <dsp:cNvSpPr/>
      </dsp:nvSpPr>
      <dsp:spPr>
        <a:xfrm>
          <a:off x="313182" y="341063"/>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Bargaining </a:t>
          </a:r>
          <a:endParaRPr lang="en-US" sz="1600" kern="1200">
            <a:solidFill>
              <a:schemeClr val="tx1"/>
            </a:solidFill>
          </a:endParaRPr>
        </a:p>
      </dsp:txBody>
      <dsp:txXfrm>
        <a:off x="336239" y="364120"/>
        <a:ext cx="4338434" cy="426206"/>
      </dsp:txXfrm>
    </dsp:sp>
    <dsp:sp modelId="{7F65701E-B660-4A05-B32B-0C07B87A7C8F}">
      <dsp:nvSpPr>
        <dsp:cNvPr id="0" name=""/>
        <dsp:cNvSpPr/>
      </dsp:nvSpPr>
      <dsp:spPr>
        <a:xfrm>
          <a:off x="0" y="1302983"/>
          <a:ext cx="6263640" cy="4032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F3EEB1-1B19-4BF5-9C45-3EA0FDC82109}">
      <dsp:nvSpPr>
        <dsp:cNvPr id="0" name=""/>
        <dsp:cNvSpPr/>
      </dsp:nvSpPr>
      <dsp:spPr>
        <a:xfrm>
          <a:off x="313182" y="1066823"/>
          <a:ext cx="4384548" cy="47232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Managerial prerogative </a:t>
          </a:r>
          <a:endParaRPr lang="en-US" sz="1600" kern="1200">
            <a:solidFill>
              <a:schemeClr val="tx1"/>
            </a:solidFill>
          </a:endParaRPr>
        </a:p>
      </dsp:txBody>
      <dsp:txXfrm>
        <a:off x="336239" y="1089880"/>
        <a:ext cx="4338434" cy="426206"/>
      </dsp:txXfrm>
    </dsp:sp>
    <dsp:sp modelId="{BC8CCD5D-E339-4172-927C-655984A86735}">
      <dsp:nvSpPr>
        <dsp:cNvPr id="0" name=""/>
        <dsp:cNvSpPr/>
      </dsp:nvSpPr>
      <dsp:spPr>
        <a:xfrm>
          <a:off x="0" y="2028743"/>
          <a:ext cx="6263640" cy="4032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B3576E-5D7E-432E-A21E-9B5C21AD2B7F}">
      <dsp:nvSpPr>
        <dsp:cNvPr id="0" name=""/>
        <dsp:cNvSpPr/>
      </dsp:nvSpPr>
      <dsp:spPr>
        <a:xfrm>
          <a:off x="313182" y="1792583"/>
          <a:ext cx="4384548" cy="4723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Involvement and participation mechanisms</a:t>
          </a:r>
          <a:endParaRPr lang="en-US" sz="1600" kern="1200">
            <a:solidFill>
              <a:schemeClr val="tx1"/>
            </a:solidFill>
          </a:endParaRPr>
        </a:p>
      </dsp:txBody>
      <dsp:txXfrm>
        <a:off x="336239" y="1815640"/>
        <a:ext cx="4338434" cy="426206"/>
      </dsp:txXfrm>
    </dsp:sp>
    <dsp:sp modelId="{396E337D-BA1D-435B-99E5-7906EB2501E3}">
      <dsp:nvSpPr>
        <dsp:cNvPr id="0" name=""/>
        <dsp:cNvSpPr/>
      </dsp:nvSpPr>
      <dsp:spPr>
        <a:xfrm>
          <a:off x="0" y="2754503"/>
          <a:ext cx="6263640" cy="403200"/>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6E7AD0-0C18-4FF1-B043-C3A5AAC3C784}">
      <dsp:nvSpPr>
        <dsp:cNvPr id="0" name=""/>
        <dsp:cNvSpPr/>
      </dsp:nvSpPr>
      <dsp:spPr>
        <a:xfrm>
          <a:off x="313182" y="2518343"/>
          <a:ext cx="4384548" cy="4723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Employee engagement</a:t>
          </a:r>
          <a:endParaRPr lang="en-US" sz="1600" kern="1200">
            <a:solidFill>
              <a:schemeClr val="tx1"/>
            </a:solidFill>
          </a:endParaRPr>
        </a:p>
      </dsp:txBody>
      <dsp:txXfrm>
        <a:off x="336239" y="2541400"/>
        <a:ext cx="4338434" cy="426206"/>
      </dsp:txXfrm>
    </dsp:sp>
    <dsp:sp modelId="{01662ECA-3E24-45F1-90FC-6A820B862BC2}">
      <dsp:nvSpPr>
        <dsp:cNvPr id="0" name=""/>
        <dsp:cNvSpPr/>
      </dsp:nvSpPr>
      <dsp:spPr>
        <a:xfrm>
          <a:off x="0" y="3480264"/>
          <a:ext cx="6263640" cy="403200"/>
        </a:xfrm>
        <a:prstGeom prst="rect">
          <a:avLst/>
        </a:prstGeom>
        <a:solidFill>
          <a:schemeClr val="lt1">
            <a:alpha val="90000"/>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9F2569-A9AF-4B9D-A7C0-C985DEEE6FED}">
      <dsp:nvSpPr>
        <dsp:cNvPr id="0" name=""/>
        <dsp:cNvSpPr/>
      </dsp:nvSpPr>
      <dsp:spPr>
        <a:xfrm>
          <a:off x="313182" y="3244103"/>
          <a:ext cx="4384548" cy="472320"/>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Third-part intervention </a:t>
          </a:r>
          <a:endParaRPr lang="en-US" sz="1600" kern="1200">
            <a:solidFill>
              <a:schemeClr val="tx1"/>
            </a:solidFill>
          </a:endParaRPr>
        </a:p>
      </dsp:txBody>
      <dsp:txXfrm>
        <a:off x="336239" y="3267160"/>
        <a:ext cx="4338434" cy="426206"/>
      </dsp:txXfrm>
    </dsp:sp>
    <dsp:sp modelId="{40C44DF6-B55D-4ADD-86DF-466B5BE8903A}">
      <dsp:nvSpPr>
        <dsp:cNvPr id="0" name=""/>
        <dsp:cNvSpPr/>
      </dsp:nvSpPr>
      <dsp:spPr>
        <a:xfrm>
          <a:off x="0" y="4206024"/>
          <a:ext cx="6263640" cy="9576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86128" tIns="333248" rIns="486128"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dirty="0"/>
            <a:t>These processes are shaped by social, economic and political context</a:t>
          </a:r>
          <a:endParaRPr lang="en-US" sz="1600" kern="1200" dirty="0"/>
        </a:p>
      </dsp:txBody>
      <dsp:txXfrm>
        <a:off x="0" y="4206024"/>
        <a:ext cx="6263640" cy="957600"/>
      </dsp:txXfrm>
    </dsp:sp>
    <dsp:sp modelId="{5A9E55F0-C970-41EB-9283-626FE395500E}">
      <dsp:nvSpPr>
        <dsp:cNvPr id="0" name=""/>
        <dsp:cNvSpPr/>
      </dsp:nvSpPr>
      <dsp:spPr>
        <a:xfrm>
          <a:off x="313182" y="3969864"/>
          <a:ext cx="4384548" cy="4723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725" tIns="0" rIns="165725" bIns="0" numCol="1" spcCol="1270" anchor="ctr" anchorCtr="0">
          <a:noAutofit/>
        </a:bodyPr>
        <a:lstStyle/>
        <a:p>
          <a:pPr marL="0" lvl="0" indent="0" algn="l" defTabSz="711200">
            <a:lnSpc>
              <a:spcPct val="90000"/>
            </a:lnSpc>
            <a:spcBef>
              <a:spcPct val="0"/>
            </a:spcBef>
            <a:spcAft>
              <a:spcPct val="35000"/>
            </a:spcAft>
            <a:buNone/>
          </a:pPr>
          <a:r>
            <a:rPr lang="en-GB" sz="1600" kern="1200">
              <a:solidFill>
                <a:schemeClr val="tx1"/>
              </a:solidFill>
            </a:rPr>
            <a:t>Industrial action</a:t>
          </a:r>
          <a:endParaRPr lang="en-US" sz="1600" kern="1200">
            <a:solidFill>
              <a:schemeClr val="tx1"/>
            </a:solidFill>
          </a:endParaRPr>
        </a:p>
      </dsp:txBody>
      <dsp:txXfrm>
        <a:off x="336239" y="3992921"/>
        <a:ext cx="4338434" cy="4262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C2212A-D7BE-4CE6-90A7-9BD16F5645DC}">
      <dsp:nvSpPr>
        <dsp:cNvPr id="0" name=""/>
        <dsp:cNvSpPr/>
      </dsp:nvSpPr>
      <dsp:spPr>
        <a:xfrm>
          <a:off x="0" y="48188"/>
          <a:ext cx="6519540" cy="931171"/>
        </a:xfrm>
        <a:prstGeom prst="round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Through a trade union</a:t>
          </a:r>
          <a:endParaRPr lang="en-US" sz="3300" kern="1200"/>
        </a:p>
      </dsp:txBody>
      <dsp:txXfrm>
        <a:off x="45456" y="93644"/>
        <a:ext cx="6428628" cy="840259"/>
      </dsp:txXfrm>
    </dsp:sp>
    <dsp:sp modelId="{7DDEF024-DD9D-44F4-A1C8-56D65CD4C16C}">
      <dsp:nvSpPr>
        <dsp:cNvPr id="0" name=""/>
        <dsp:cNvSpPr/>
      </dsp:nvSpPr>
      <dsp:spPr>
        <a:xfrm>
          <a:off x="0" y="1074399"/>
          <a:ext cx="6519540" cy="3716212"/>
        </a:xfrm>
        <a:prstGeom prst="roundRect">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Or by means of statutory constituted bodies e.g. Works Councils, which give employees rights to information, consultation &amp; participation in decision-making.</a:t>
          </a:r>
          <a:endParaRPr lang="en-US" sz="3300" kern="1200"/>
        </a:p>
      </dsp:txBody>
      <dsp:txXfrm>
        <a:off x="181411" y="1255810"/>
        <a:ext cx="6156718" cy="3353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CB734-2364-4727-B18D-1FCC5B407370}">
      <dsp:nvSpPr>
        <dsp:cNvPr id="0" name=""/>
        <dsp:cNvSpPr/>
      </dsp:nvSpPr>
      <dsp:spPr>
        <a:xfrm>
          <a:off x="2615263" y="711165"/>
          <a:ext cx="546401" cy="91440"/>
        </a:xfrm>
        <a:custGeom>
          <a:avLst/>
          <a:gdLst/>
          <a:ahLst/>
          <a:cxnLst/>
          <a:rect l="0" t="0" r="0" b="0"/>
          <a:pathLst>
            <a:path>
              <a:moveTo>
                <a:pt x="0" y="45720"/>
              </a:moveTo>
              <a:lnTo>
                <a:pt x="546401"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753997"/>
        <a:ext cx="28850" cy="5775"/>
      </dsp:txXfrm>
    </dsp:sp>
    <dsp:sp modelId="{FCC79DFA-ED94-4C93-9018-1B31264D3FEA}">
      <dsp:nvSpPr>
        <dsp:cNvPr id="0" name=""/>
        <dsp:cNvSpPr/>
      </dsp:nvSpPr>
      <dsp:spPr>
        <a:xfrm>
          <a:off x="108358" y="4273"/>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Perspectives on employment relations (ER) and HRM</a:t>
          </a:r>
          <a:endParaRPr lang="en-US" sz="2400" kern="1200" dirty="0">
            <a:solidFill>
              <a:schemeClr val="tx1"/>
            </a:solidFill>
          </a:endParaRPr>
        </a:p>
      </dsp:txBody>
      <dsp:txXfrm>
        <a:off x="108358" y="4273"/>
        <a:ext cx="2508704" cy="1505222"/>
      </dsp:txXfrm>
    </dsp:sp>
    <dsp:sp modelId="{804A1A1E-9C2B-4557-931B-47157CD876B4}">
      <dsp:nvSpPr>
        <dsp:cNvPr id="0" name=""/>
        <dsp:cNvSpPr/>
      </dsp:nvSpPr>
      <dsp:spPr>
        <a:xfrm>
          <a:off x="1362710" y="1507696"/>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1778009"/>
        <a:ext cx="156959" cy="5775"/>
      </dsp:txXfrm>
    </dsp:sp>
    <dsp:sp modelId="{38ADD75A-98F1-40F4-9B70-2B8D2D2188CF}">
      <dsp:nvSpPr>
        <dsp:cNvPr id="0" name=""/>
        <dsp:cNvSpPr/>
      </dsp:nvSpPr>
      <dsp:spPr>
        <a:xfrm>
          <a:off x="3194064" y="4273"/>
          <a:ext cx="2508704" cy="1505222"/>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Actors in the employment relationship</a:t>
          </a:r>
          <a:endParaRPr lang="en-US" sz="2400" kern="1200">
            <a:solidFill>
              <a:schemeClr val="tx1"/>
            </a:solidFill>
          </a:endParaRPr>
        </a:p>
      </dsp:txBody>
      <dsp:txXfrm>
        <a:off x="3194064" y="4273"/>
        <a:ext cx="2508704" cy="1505222"/>
      </dsp:txXfrm>
    </dsp:sp>
    <dsp:sp modelId="{688FF468-54E7-4394-AF53-8E1067521053}">
      <dsp:nvSpPr>
        <dsp:cNvPr id="0" name=""/>
        <dsp:cNvSpPr/>
      </dsp:nvSpPr>
      <dsp:spPr>
        <a:xfrm>
          <a:off x="2615263" y="2793389"/>
          <a:ext cx="546401" cy="91440"/>
        </a:xfrm>
        <a:custGeom>
          <a:avLst/>
          <a:gdLst/>
          <a:ahLst/>
          <a:cxnLst/>
          <a:rect l="0" t="0" r="0" b="0"/>
          <a:pathLst>
            <a:path>
              <a:moveTo>
                <a:pt x="0" y="45720"/>
              </a:moveTo>
              <a:lnTo>
                <a:pt x="546401"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2836221"/>
        <a:ext cx="28850" cy="5775"/>
      </dsp:txXfrm>
    </dsp:sp>
    <dsp:sp modelId="{DF13BAEE-19CF-41C9-B16B-3A5B19623001}">
      <dsp:nvSpPr>
        <dsp:cNvPr id="0" name=""/>
        <dsp:cNvSpPr/>
      </dsp:nvSpPr>
      <dsp:spPr>
        <a:xfrm>
          <a:off x="108358" y="2086498"/>
          <a:ext cx="2508704" cy="150522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Historical insight into ER</a:t>
          </a:r>
          <a:endParaRPr lang="en-US" sz="2400" kern="1200">
            <a:solidFill>
              <a:schemeClr val="tx1"/>
            </a:solidFill>
          </a:endParaRPr>
        </a:p>
      </dsp:txBody>
      <dsp:txXfrm>
        <a:off x="108358" y="2086498"/>
        <a:ext cx="2508704" cy="1505222"/>
      </dsp:txXfrm>
    </dsp:sp>
    <dsp:sp modelId="{DDC05228-FFCB-470B-8494-225FCC399008}">
      <dsp:nvSpPr>
        <dsp:cNvPr id="0" name=""/>
        <dsp:cNvSpPr/>
      </dsp:nvSpPr>
      <dsp:spPr>
        <a:xfrm>
          <a:off x="1362710" y="3589920"/>
          <a:ext cx="3085706" cy="546401"/>
        </a:xfrm>
        <a:custGeom>
          <a:avLst/>
          <a:gdLst/>
          <a:ahLst/>
          <a:cxnLst/>
          <a:rect l="0" t="0" r="0" b="0"/>
          <a:pathLst>
            <a:path>
              <a:moveTo>
                <a:pt x="3085706" y="0"/>
              </a:moveTo>
              <a:lnTo>
                <a:pt x="3085706" y="290300"/>
              </a:lnTo>
              <a:lnTo>
                <a:pt x="0" y="290300"/>
              </a:lnTo>
              <a:lnTo>
                <a:pt x="0" y="546401"/>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27084" y="3860233"/>
        <a:ext cx="156959" cy="5775"/>
      </dsp:txXfrm>
    </dsp:sp>
    <dsp:sp modelId="{EB59AD4F-C490-4AC0-BFB9-B952E136F342}">
      <dsp:nvSpPr>
        <dsp:cNvPr id="0" name=""/>
        <dsp:cNvSpPr/>
      </dsp:nvSpPr>
      <dsp:spPr>
        <a:xfrm>
          <a:off x="3194064" y="2086498"/>
          <a:ext cx="2508704" cy="1505222"/>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Context and trends</a:t>
          </a:r>
          <a:endParaRPr lang="en-US" sz="2400" kern="1200">
            <a:solidFill>
              <a:schemeClr val="tx1"/>
            </a:solidFill>
          </a:endParaRPr>
        </a:p>
      </dsp:txBody>
      <dsp:txXfrm>
        <a:off x="3194064" y="2086498"/>
        <a:ext cx="2508704" cy="1505222"/>
      </dsp:txXfrm>
    </dsp:sp>
    <dsp:sp modelId="{45677C5F-B2FE-478E-AAA2-4D0C44658276}">
      <dsp:nvSpPr>
        <dsp:cNvPr id="0" name=""/>
        <dsp:cNvSpPr/>
      </dsp:nvSpPr>
      <dsp:spPr>
        <a:xfrm>
          <a:off x="2615263" y="4875613"/>
          <a:ext cx="546401" cy="91440"/>
        </a:xfrm>
        <a:custGeom>
          <a:avLst/>
          <a:gdLst/>
          <a:ahLst/>
          <a:cxnLst/>
          <a:rect l="0" t="0" r="0" b="0"/>
          <a:pathLst>
            <a:path>
              <a:moveTo>
                <a:pt x="0" y="45720"/>
              </a:moveTo>
              <a:lnTo>
                <a:pt x="546401"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US" sz="600" kern="1200"/>
        </a:p>
      </dsp:txBody>
      <dsp:txXfrm>
        <a:off x="2874038" y="4918446"/>
        <a:ext cx="28850" cy="5775"/>
      </dsp:txXfrm>
    </dsp:sp>
    <dsp:sp modelId="{DB9E0EE9-3659-456C-9BDB-A35DFE9E46EE}">
      <dsp:nvSpPr>
        <dsp:cNvPr id="0" name=""/>
        <dsp:cNvSpPr/>
      </dsp:nvSpPr>
      <dsp:spPr>
        <a:xfrm>
          <a:off x="108358" y="4168722"/>
          <a:ext cx="2508704" cy="1505222"/>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ER regulation</a:t>
          </a:r>
          <a:endParaRPr lang="en-US" sz="2400" kern="1200">
            <a:solidFill>
              <a:schemeClr val="tx1"/>
            </a:solidFill>
          </a:endParaRPr>
        </a:p>
      </dsp:txBody>
      <dsp:txXfrm>
        <a:off x="108358" y="4168722"/>
        <a:ext cx="2508704" cy="1505222"/>
      </dsp:txXfrm>
    </dsp:sp>
    <dsp:sp modelId="{00680ACB-FE20-493E-96BF-E9FD585455B6}">
      <dsp:nvSpPr>
        <dsp:cNvPr id="0" name=""/>
        <dsp:cNvSpPr/>
      </dsp:nvSpPr>
      <dsp:spPr>
        <a:xfrm>
          <a:off x="3194064" y="4168722"/>
          <a:ext cx="2508704" cy="150522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929" tIns="129035" rIns="122929" bIns="129035" numCol="1" spcCol="1270" anchor="ctr" anchorCtr="0">
          <a:noAutofit/>
        </a:bodyPr>
        <a:lstStyle/>
        <a:p>
          <a:pPr marL="0" lvl="0" indent="0" algn="ctr" defTabSz="1066800">
            <a:lnSpc>
              <a:spcPct val="90000"/>
            </a:lnSpc>
            <a:spcBef>
              <a:spcPct val="0"/>
            </a:spcBef>
            <a:spcAft>
              <a:spcPct val="35000"/>
            </a:spcAft>
            <a:buNone/>
          </a:pPr>
          <a:r>
            <a:rPr lang="en-GB" sz="2400" kern="1200">
              <a:solidFill>
                <a:schemeClr val="tx1"/>
              </a:solidFill>
            </a:rPr>
            <a:t>Employee voice</a:t>
          </a:r>
          <a:endParaRPr lang="en-US" sz="2400" kern="1200">
            <a:solidFill>
              <a:schemeClr val="tx1"/>
            </a:solidFill>
          </a:endParaRPr>
        </a:p>
      </dsp:txBody>
      <dsp:txXfrm>
        <a:off x="3194064" y="4168722"/>
        <a:ext cx="2508704" cy="15052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D0707-7B0B-4720-B9BB-9F510F88E361}">
      <dsp:nvSpPr>
        <dsp:cNvPr id="0" name=""/>
        <dsp:cNvSpPr/>
      </dsp:nvSpPr>
      <dsp:spPr>
        <a:xfrm>
          <a:off x="257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AB9340-A5DB-4820-A296-30204A835165}">
      <dsp:nvSpPr>
        <dsp:cNvPr id="0" name=""/>
        <dsp:cNvSpPr/>
      </dsp:nvSpPr>
      <dsp:spPr>
        <a:xfrm>
          <a:off x="3040943" y="93894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88E283-F377-47B9-AAF9-E35753E14720}">
      <dsp:nvSpPr>
        <dsp:cNvPr id="0" name=""/>
        <dsp:cNvSpPr/>
      </dsp:nvSpPr>
      <dsp:spPr>
        <a:xfrm>
          <a:off x="187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Performance management</a:t>
          </a:r>
          <a:endParaRPr lang="en-US" sz="2300" kern="1200"/>
        </a:p>
      </dsp:txBody>
      <dsp:txXfrm>
        <a:off x="1870943" y="3350949"/>
        <a:ext cx="3600000" cy="720000"/>
      </dsp:txXfrm>
    </dsp:sp>
    <dsp:sp modelId="{73F7FECA-EF8C-4A5E-A8CC-88C0C6409A02}">
      <dsp:nvSpPr>
        <dsp:cNvPr id="0" name=""/>
        <dsp:cNvSpPr/>
      </dsp:nvSpPr>
      <dsp:spPr>
        <a:xfrm>
          <a:off x="6802943" y="470948"/>
          <a:ext cx="2196000" cy="2196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6F07FC-C31D-4666-8BE6-901A314687A7}">
      <dsp:nvSpPr>
        <dsp:cNvPr id="0" name=""/>
        <dsp:cNvSpPr/>
      </dsp:nvSpPr>
      <dsp:spPr>
        <a:xfrm>
          <a:off x="7270943" y="93894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E9A685-12BD-43CA-910C-940781D18F78}">
      <dsp:nvSpPr>
        <dsp:cNvPr id="0" name=""/>
        <dsp:cNvSpPr/>
      </dsp:nvSpPr>
      <dsp:spPr>
        <a:xfrm>
          <a:off x="6100943" y="335094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defRPr cap="all"/>
          </a:pPr>
          <a:r>
            <a:rPr lang="en-GB" sz="2300" kern="1200"/>
            <a:t>Employee engagement</a:t>
          </a:r>
          <a:endParaRPr lang="en-US" sz="2300" kern="1200"/>
        </a:p>
      </dsp:txBody>
      <dsp:txXfrm>
        <a:off x="6100943" y="3350949"/>
        <a:ext cx="360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D5719C-0120-41AE-B1AB-1DF4FAFA63EC}">
      <dsp:nvSpPr>
        <dsp:cNvPr id="0" name=""/>
        <dsp:cNvSpPr/>
      </dsp:nvSpPr>
      <dsp:spPr>
        <a:xfrm>
          <a:off x="0" y="67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B0C195-CEF8-49A3-A155-50DB70FD67AD}">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4D4A8E-5F71-443D-8624-1F443D562762}">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Goal setting</a:t>
          </a:r>
          <a:endParaRPr lang="en-US" sz="2500" kern="1200"/>
        </a:p>
      </dsp:txBody>
      <dsp:txXfrm>
        <a:off x="1816103" y="671"/>
        <a:ext cx="4447536" cy="1572384"/>
      </dsp:txXfrm>
    </dsp:sp>
    <dsp:sp modelId="{F6613D85-8B59-4ED0-AD63-1DD19745D703}">
      <dsp:nvSpPr>
        <dsp:cNvPr id="0" name=""/>
        <dsp:cNvSpPr/>
      </dsp:nvSpPr>
      <dsp:spPr>
        <a:xfrm>
          <a:off x="0" y="1966151"/>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E389C-3A22-474C-8C17-FF8A16F4EFE0}">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6C36028-86BC-4964-B33F-447EC3959634}">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review</a:t>
          </a:r>
          <a:endParaRPr lang="en-US" sz="2500" kern="1200"/>
        </a:p>
      </dsp:txBody>
      <dsp:txXfrm>
        <a:off x="1816103" y="1966151"/>
        <a:ext cx="4447536" cy="1572384"/>
      </dsp:txXfrm>
    </dsp:sp>
    <dsp:sp modelId="{006293F1-9AD5-44FC-A787-DCC47F489DA1}">
      <dsp:nvSpPr>
        <dsp:cNvPr id="0" name=""/>
        <dsp:cNvSpPr/>
      </dsp:nvSpPr>
      <dsp:spPr>
        <a:xfrm>
          <a:off x="0" y="3931632"/>
          <a:ext cx="6263640" cy="157238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F8551E-10ED-4D3D-BD17-7012761D130B}">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F10521-5345-45A6-96BF-03DB8DFC68D0}">
      <dsp:nvSpPr>
        <dsp:cNvPr id="0" name=""/>
        <dsp:cNvSpPr/>
      </dsp:nvSpPr>
      <dsp:spPr>
        <a:xfrm>
          <a:off x="1816103" y="3931632"/>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1111250">
            <a:lnSpc>
              <a:spcPct val="90000"/>
            </a:lnSpc>
            <a:spcBef>
              <a:spcPct val="0"/>
            </a:spcBef>
            <a:spcAft>
              <a:spcPct val="35000"/>
            </a:spcAft>
            <a:buNone/>
          </a:pPr>
          <a:r>
            <a:rPr lang="en-GB" sz="2500" kern="1200"/>
            <a:t>Performance improvement plans (PIP)</a:t>
          </a:r>
          <a:endParaRPr lang="en-US" sz="2500" kern="1200"/>
        </a:p>
      </dsp:txBody>
      <dsp:txXfrm>
        <a:off x="1816103" y="3931632"/>
        <a:ext cx="4447536" cy="15723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3D28F3-DAF5-43DB-8EE3-BB86B5147FEF}">
      <dsp:nvSpPr>
        <dsp:cNvPr id="0" name=""/>
        <dsp:cNvSpPr/>
      </dsp:nvSpPr>
      <dsp:spPr>
        <a:xfrm>
          <a:off x="210311" y="0"/>
          <a:ext cx="5696712" cy="569671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3ADAAF-D2AB-4AE2-B5AA-F3DC37B59241}">
      <dsp:nvSpPr>
        <dsp:cNvPr id="0" name=""/>
        <dsp:cNvSpPr/>
      </dsp:nvSpPr>
      <dsp:spPr>
        <a:xfrm>
          <a:off x="751499" y="541187"/>
          <a:ext cx="2221717" cy="222171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Integration</a:t>
          </a:r>
          <a:endParaRPr lang="en-US" sz="2400" kern="1200"/>
        </a:p>
      </dsp:txBody>
      <dsp:txXfrm>
        <a:off x="859954" y="649642"/>
        <a:ext cx="2004807" cy="2004807"/>
      </dsp:txXfrm>
    </dsp:sp>
    <dsp:sp modelId="{3CEB997A-5652-4DDE-993E-9BED85333F9F}">
      <dsp:nvSpPr>
        <dsp:cNvPr id="0" name=""/>
        <dsp:cNvSpPr/>
      </dsp:nvSpPr>
      <dsp:spPr>
        <a:xfrm>
          <a:off x="3144118" y="541187"/>
          <a:ext cx="2221717" cy="2221717"/>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Types of goal</a:t>
          </a:r>
          <a:endParaRPr lang="en-US" sz="2400" kern="1200"/>
        </a:p>
        <a:p>
          <a:pPr marL="171450" lvl="1" indent="-171450" algn="l" defTabSz="844550">
            <a:lnSpc>
              <a:spcPct val="90000"/>
            </a:lnSpc>
            <a:spcBef>
              <a:spcPct val="0"/>
            </a:spcBef>
            <a:spcAft>
              <a:spcPct val="15000"/>
            </a:spcAft>
            <a:buChar char="•"/>
          </a:pPr>
          <a:r>
            <a:rPr lang="en-GB" sz="1900" kern="1200"/>
            <a:t>Job description </a:t>
          </a:r>
          <a:endParaRPr lang="en-US" sz="1900" kern="1200"/>
        </a:p>
        <a:p>
          <a:pPr marL="171450" lvl="1" indent="-171450" algn="l" defTabSz="844550">
            <a:lnSpc>
              <a:spcPct val="90000"/>
            </a:lnSpc>
            <a:spcBef>
              <a:spcPct val="0"/>
            </a:spcBef>
            <a:spcAft>
              <a:spcPct val="15000"/>
            </a:spcAft>
            <a:buChar char="•"/>
          </a:pPr>
          <a:r>
            <a:rPr lang="en-GB" sz="1900" kern="1200"/>
            <a:t>Project</a:t>
          </a:r>
          <a:endParaRPr lang="en-US" sz="1900" kern="1200"/>
        </a:p>
        <a:p>
          <a:pPr marL="171450" lvl="1" indent="-171450" algn="l" defTabSz="844550">
            <a:lnSpc>
              <a:spcPct val="90000"/>
            </a:lnSpc>
            <a:spcBef>
              <a:spcPct val="0"/>
            </a:spcBef>
            <a:spcAft>
              <a:spcPct val="15000"/>
            </a:spcAft>
            <a:buChar char="•"/>
          </a:pPr>
          <a:r>
            <a:rPr lang="en-GB" sz="1900" kern="1200"/>
            <a:t>Behavioural </a:t>
          </a:r>
          <a:endParaRPr lang="en-US" sz="1900" kern="1200"/>
        </a:p>
        <a:p>
          <a:pPr marL="171450" lvl="1" indent="-171450" algn="l" defTabSz="844550">
            <a:lnSpc>
              <a:spcPct val="90000"/>
            </a:lnSpc>
            <a:spcBef>
              <a:spcPct val="0"/>
            </a:spcBef>
            <a:spcAft>
              <a:spcPct val="15000"/>
            </a:spcAft>
            <a:buChar char="•"/>
          </a:pPr>
          <a:r>
            <a:rPr lang="en-GB" sz="1900" kern="1200"/>
            <a:t>Stretch</a:t>
          </a:r>
          <a:endParaRPr lang="en-US" sz="1900" kern="1200"/>
        </a:p>
      </dsp:txBody>
      <dsp:txXfrm>
        <a:off x="3252573" y="649642"/>
        <a:ext cx="2004807" cy="2004807"/>
      </dsp:txXfrm>
    </dsp:sp>
    <dsp:sp modelId="{661B137C-1EDE-4C16-A47A-AB49817EB2B7}">
      <dsp:nvSpPr>
        <dsp:cNvPr id="0" name=""/>
        <dsp:cNvSpPr/>
      </dsp:nvSpPr>
      <dsp:spPr>
        <a:xfrm>
          <a:off x="751499" y="2933806"/>
          <a:ext cx="2221717" cy="2221717"/>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SMART framework</a:t>
          </a:r>
          <a:endParaRPr lang="en-US" sz="2400" kern="1200"/>
        </a:p>
      </dsp:txBody>
      <dsp:txXfrm>
        <a:off x="859954" y="3042261"/>
        <a:ext cx="2004807" cy="2004807"/>
      </dsp:txXfrm>
    </dsp:sp>
    <dsp:sp modelId="{2A2F7724-8749-4B56-BA26-9FC4E79EA9A2}">
      <dsp:nvSpPr>
        <dsp:cNvPr id="0" name=""/>
        <dsp:cNvSpPr/>
      </dsp:nvSpPr>
      <dsp:spPr>
        <a:xfrm>
          <a:off x="3144118" y="2933806"/>
          <a:ext cx="2221717" cy="222171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Participative between manager and employee</a:t>
          </a:r>
          <a:endParaRPr lang="en-US" sz="2400" kern="1200"/>
        </a:p>
      </dsp:txBody>
      <dsp:txXfrm>
        <a:off x="3252573" y="3042261"/>
        <a:ext cx="2004807" cy="20048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F3848-CE0D-4A4D-A82B-5846B6B2F5F3}">
      <dsp:nvSpPr>
        <dsp:cNvPr id="0" name=""/>
        <dsp:cNvSpPr/>
      </dsp:nvSpPr>
      <dsp:spPr>
        <a:xfrm>
          <a:off x="1748064" y="2975"/>
          <a:ext cx="3342605" cy="2005563"/>
        </a:xfrm>
        <a:prstGeom prst="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Lack of senior management support</a:t>
          </a:r>
          <a:endParaRPr lang="en-US" sz="3500" kern="1200"/>
        </a:p>
      </dsp:txBody>
      <dsp:txXfrm>
        <a:off x="1748064" y="2975"/>
        <a:ext cx="3342605" cy="2005563"/>
      </dsp:txXfrm>
    </dsp:sp>
    <dsp:sp modelId="{4848A174-EB55-43CB-997C-62350ABE7F48}">
      <dsp:nvSpPr>
        <dsp:cNvPr id="0" name=""/>
        <dsp:cNvSpPr/>
      </dsp:nvSpPr>
      <dsp:spPr>
        <a:xfrm>
          <a:off x="5424930" y="2975"/>
          <a:ext cx="3342605" cy="2005563"/>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Seen as ‘busywork’</a:t>
          </a:r>
          <a:endParaRPr lang="en-US" sz="3500" kern="1200"/>
        </a:p>
      </dsp:txBody>
      <dsp:txXfrm>
        <a:off x="5424930" y="2975"/>
        <a:ext cx="3342605" cy="2005563"/>
      </dsp:txXfrm>
    </dsp:sp>
    <dsp:sp modelId="{C76BA567-6164-4912-B260-E6ACED26F683}">
      <dsp:nvSpPr>
        <dsp:cNvPr id="0" name=""/>
        <dsp:cNvSpPr/>
      </dsp:nvSpPr>
      <dsp:spPr>
        <a:xfrm>
          <a:off x="1748064" y="2342799"/>
          <a:ext cx="3342605" cy="2005563"/>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Poor communication</a:t>
          </a:r>
          <a:endParaRPr lang="en-US" sz="3500" kern="1200"/>
        </a:p>
      </dsp:txBody>
      <dsp:txXfrm>
        <a:off x="1748064" y="2342799"/>
        <a:ext cx="3342605" cy="2005563"/>
      </dsp:txXfrm>
    </dsp:sp>
    <dsp:sp modelId="{E93D9390-C3FF-4BD2-9F2D-69D79E3D9243}">
      <dsp:nvSpPr>
        <dsp:cNvPr id="0" name=""/>
        <dsp:cNvSpPr/>
      </dsp:nvSpPr>
      <dsp:spPr>
        <a:xfrm>
          <a:off x="5424930" y="2342799"/>
          <a:ext cx="3342605" cy="2005563"/>
        </a:xfrm>
        <a:prstGeom prst="rect">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Lack of consistency</a:t>
          </a:r>
          <a:endParaRPr lang="en-US" sz="3500" kern="1200" dirty="0"/>
        </a:p>
      </dsp:txBody>
      <dsp:txXfrm>
        <a:off x="5424930" y="2342799"/>
        <a:ext cx="3342605" cy="20055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AB1EA-46A8-46B3-8491-57773676492E}">
      <dsp:nvSpPr>
        <dsp:cNvPr id="0" name=""/>
        <dsp:cNvSpPr/>
      </dsp:nvSpPr>
      <dsp:spPr>
        <a:xfrm>
          <a:off x="0" y="558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Business outcomes: profitability,  productivity, innovation, quality</a:t>
          </a:r>
          <a:endParaRPr lang="en-US" sz="3200" kern="1200"/>
        </a:p>
      </dsp:txBody>
      <dsp:txXfrm>
        <a:off x="67624" y="73213"/>
        <a:ext cx="10380352" cy="1250031"/>
      </dsp:txXfrm>
    </dsp:sp>
    <dsp:sp modelId="{B3B69DD6-8AF8-4FC7-9CF8-AAACB8B4307E}">
      <dsp:nvSpPr>
        <dsp:cNvPr id="0" name=""/>
        <dsp:cNvSpPr/>
      </dsp:nvSpPr>
      <dsp:spPr>
        <a:xfrm>
          <a:off x="0" y="148302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HR outcomes: Discretionary effort, organisational citizenship behaviour</a:t>
          </a:r>
          <a:endParaRPr lang="en-US" sz="3200" kern="1200"/>
        </a:p>
      </dsp:txBody>
      <dsp:txXfrm>
        <a:off x="67624" y="1550653"/>
        <a:ext cx="10380352" cy="1250031"/>
      </dsp:txXfrm>
    </dsp:sp>
    <dsp:sp modelId="{1664857C-EE79-44C1-BEB4-7AC8567C43D8}">
      <dsp:nvSpPr>
        <dsp:cNvPr id="0" name=""/>
        <dsp:cNvSpPr/>
      </dsp:nvSpPr>
      <dsp:spPr>
        <a:xfrm>
          <a:off x="0" y="2960469"/>
          <a:ext cx="10515600" cy="1385279"/>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Wellbeing, job satisfaction, job involvement &amp; empowerment</a:t>
          </a:r>
          <a:endParaRPr lang="en-US" sz="3200" kern="1200"/>
        </a:p>
      </dsp:txBody>
      <dsp:txXfrm>
        <a:off x="67624" y="3028093"/>
        <a:ext cx="10380352" cy="125003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3787B0-12F4-4664-AD6F-36D413AD5F26}">
      <dsp:nvSpPr>
        <dsp:cNvPr id="0" name=""/>
        <dsp:cNvSpPr/>
      </dsp:nvSpPr>
      <dsp:spPr>
        <a:xfrm>
          <a:off x="0" y="18850"/>
          <a:ext cx="6367912" cy="6367912"/>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B949C-41FE-43C5-BDA5-0200EFCA8253}">
      <dsp:nvSpPr>
        <dsp:cNvPr id="0" name=""/>
        <dsp:cNvSpPr/>
      </dsp:nvSpPr>
      <dsp:spPr>
        <a:xfrm>
          <a:off x="604951" y="623801"/>
          <a:ext cx="2483486" cy="248348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Physically present, psychologically absent</a:t>
          </a:r>
          <a:endParaRPr lang="en-US" sz="2200" kern="1200"/>
        </a:p>
      </dsp:txBody>
      <dsp:txXfrm>
        <a:off x="726185" y="745035"/>
        <a:ext cx="2241018" cy="2241018"/>
      </dsp:txXfrm>
    </dsp:sp>
    <dsp:sp modelId="{917C6840-6531-4301-8A1F-D9FF3D9CDFF7}">
      <dsp:nvSpPr>
        <dsp:cNvPr id="0" name=""/>
        <dsp:cNvSpPr/>
      </dsp:nvSpPr>
      <dsp:spPr>
        <a:xfrm>
          <a:off x="3279475" y="623801"/>
          <a:ext cx="2483486" cy="2483486"/>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Share with colleagues many reasons for which they believe their organisation is a poor place to work</a:t>
          </a:r>
          <a:endParaRPr lang="en-US" sz="2200" kern="1200"/>
        </a:p>
      </dsp:txBody>
      <dsp:txXfrm>
        <a:off x="3400709" y="745035"/>
        <a:ext cx="2241018" cy="2241018"/>
      </dsp:txXfrm>
    </dsp:sp>
    <dsp:sp modelId="{5C964C89-303A-417F-A5EE-1431E359AFC2}">
      <dsp:nvSpPr>
        <dsp:cNvPr id="0" name=""/>
        <dsp:cNvSpPr/>
      </dsp:nvSpPr>
      <dsp:spPr>
        <a:xfrm>
          <a:off x="604951" y="3298325"/>
          <a:ext cx="2483486" cy="2483486"/>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Less collaboration and innovation</a:t>
          </a:r>
          <a:endParaRPr lang="en-US" sz="2200" kern="1200"/>
        </a:p>
      </dsp:txBody>
      <dsp:txXfrm>
        <a:off x="726185" y="3419559"/>
        <a:ext cx="2241018" cy="2241018"/>
      </dsp:txXfrm>
    </dsp:sp>
    <dsp:sp modelId="{17D98142-EE9E-4DD1-B3D2-88BBC86A2347}">
      <dsp:nvSpPr>
        <dsp:cNvPr id="0" name=""/>
        <dsp:cNvSpPr/>
      </dsp:nvSpPr>
      <dsp:spPr>
        <a:xfrm>
          <a:off x="3279475" y="3298325"/>
          <a:ext cx="2483486" cy="2483486"/>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Miss on average 10.68 days per year  </a:t>
          </a:r>
          <a:endParaRPr lang="en-US" sz="2200" kern="1200"/>
        </a:p>
      </dsp:txBody>
      <dsp:txXfrm>
        <a:off x="3400709" y="3419559"/>
        <a:ext cx="2241018" cy="22410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67B0AE-5803-4722-8199-8E5776715373}">
      <dsp:nvSpPr>
        <dsp:cNvPr id="0" name=""/>
        <dsp:cNvSpPr/>
      </dsp:nvSpPr>
      <dsp:spPr>
        <a:xfrm>
          <a:off x="813060" y="217705"/>
          <a:ext cx="3521087" cy="3521036"/>
        </a:xfrm>
        <a:prstGeom prst="ellipse">
          <a:avLst/>
        </a:prstGeom>
        <a:solidFill>
          <a:schemeClr val="accent2">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Ability</a:t>
          </a:r>
        </a:p>
      </dsp:txBody>
      <dsp:txXfrm>
        <a:off x="1328711" y="733349"/>
        <a:ext cx="2489785" cy="2489748"/>
      </dsp:txXfrm>
    </dsp:sp>
    <dsp:sp modelId="{7D9B12A4-0BC5-49FF-BCAB-C282F973548C}">
      <dsp:nvSpPr>
        <dsp:cNvPr id="0" name=""/>
        <dsp:cNvSpPr/>
      </dsp:nvSpPr>
      <dsp:spPr>
        <a:xfrm>
          <a:off x="2306385" y="2304393"/>
          <a:ext cx="3521087" cy="3521036"/>
        </a:xfrm>
        <a:prstGeom prst="ellipse">
          <a:avLst/>
        </a:prstGeom>
        <a:solidFill>
          <a:schemeClr val="accent2">
            <a:alpha val="50000"/>
            <a:hueOff val="587745"/>
            <a:satOff val="-290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Opportunity</a:t>
          </a:r>
        </a:p>
      </dsp:txBody>
      <dsp:txXfrm>
        <a:off x="2822036" y="2820037"/>
        <a:ext cx="2489785" cy="2489748"/>
      </dsp:txXfrm>
    </dsp:sp>
    <dsp:sp modelId="{0795AD4C-F7CA-4F07-9705-6300B5EA88D5}">
      <dsp:nvSpPr>
        <dsp:cNvPr id="0" name=""/>
        <dsp:cNvSpPr/>
      </dsp:nvSpPr>
      <dsp:spPr>
        <a:xfrm>
          <a:off x="3579470" y="217705"/>
          <a:ext cx="3521087" cy="3521036"/>
        </a:xfrm>
        <a:prstGeom prst="ellipse">
          <a:avLst/>
        </a:prstGeom>
        <a:solidFill>
          <a:schemeClr val="accent2">
            <a:alpha val="50000"/>
            <a:hueOff val="1175490"/>
            <a:satOff val="-58120"/>
            <a:lumOff val="411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Motivation</a:t>
          </a:r>
        </a:p>
      </dsp:txBody>
      <dsp:txXfrm>
        <a:off x="4095121" y="733349"/>
        <a:ext cx="2489785" cy="24897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43254-5A84-4BC4-8273-609C2BAD9200}">
      <dsp:nvSpPr>
        <dsp:cNvPr id="0" name=""/>
        <dsp:cNvSpPr/>
      </dsp:nvSpPr>
      <dsp:spPr>
        <a:xfrm>
          <a:off x="0" y="925715"/>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3CBF1C-4A36-49CC-B304-BAD199797052}">
      <dsp:nvSpPr>
        <dsp:cNvPr id="0" name=""/>
        <dsp:cNvSpPr/>
      </dsp:nvSpPr>
      <dsp:spPr>
        <a:xfrm>
          <a:off x="516976" y="1310243"/>
          <a:ext cx="939957" cy="939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0FF1F7-7B68-412C-BEE1-B20EAD241FA6}">
      <dsp:nvSpPr>
        <dsp:cNvPr id="0" name=""/>
        <dsp:cNvSpPr/>
      </dsp:nvSpPr>
      <dsp:spPr>
        <a:xfrm>
          <a:off x="1973910" y="925715"/>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Performance management</a:t>
          </a:r>
          <a:endParaRPr lang="en-US" sz="2500" kern="1200"/>
        </a:p>
      </dsp:txBody>
      <dsp:txXfrm>
        <a:off x="1973910" y="925715"/>
        <a:ext cx="4143425" cy="1709013"/>
      </dsp:txXfrm>
    </dsp:sp>
    <dsp:sp modelId="{F906281E-D09E-47E7-B87F-A8B2DBCBDB02}">
      <dsp:nvSpPr>
        <dsp:cNvPr id="0" name=""/>
        <dsp:cNvSpPr/>
      </dsp:nvSpPr>
      <dsp:spPr>
        <a:xfrm>
          <a:off x="0" y="3061982"/>
          <a:ext cx="6117335" cy="17090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7F7F79-5FFE-4E27-87E2-6AF5DAB0AF14}">
      <dsp:nvSpPr>
        <dsp:cNvPr id="0" name=""/>
        <dsp:cNvSpPr/>
      </dsp:nvSpPr>
      <dsp:spPr>
        <a:xfrm>
          <a:off x="516976" y="3446510"/>
          <a:ext cx="939957" cy="939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C6D89E9-A06E-4257-99D3-C5C20DEFA885}">
      <dsp:nvSpPr>
        <dsp:cNvPr id="0" name=""/>
        <dsp:cNvSpPr/>
      </dsp:nvSpPr>
      <dsp:spPr>
        <a:xfrm>
          <a:off x="1973910" y="3061982"/>
          <a:ext cx="4143425" cy="17090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871" tIns="180871" rIns="180871" bIns="180871" numCol="1" spcCol="1270" anchor="ctr" anchorCtr="0">
          <a:noAutofit/>
        </a:bodyPr>
        <a:lstStyle/>
        <a:p>
          <a:pPr marL="0" lvl="0" indent="0" algn="l" defTabSz="1111250">
            <a:lnSpc>
              <a:spcPct val="100000"/>
            </a:lnSpc>
            <a:spcBef>
              <a:spcPct val="0"/>
            </a:spcBef>
            <a:spcAft>
              <a:spcPct val="35000"/>
            </a:spcAft>
            <a:buNone/>
          </a:pPr>
          <a:r>
            <a:rPr lang="en-GB" sz="2500" kern="1200"/>
            <a:t>Employee engagement</a:t>
          </a:r>
          <a:endParaRPr lang="en-US" sz="2500" kern="1200"/>
        </a:p>
      </dsp:txBody>
      <dsp:txXfrm>
        <a:off x="1973910" y="3061982"/>
        <a:ext cx="4143425" cy="170901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02/03/2025</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02/03/2025</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managementstudyhq.com/conflict-management.html"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managementstudyhq.com/factors-affecting-decision-making.html" TargetMode="External"/><Relationship Id="rId4" Type="http://schemas.openxmlformats.org/officeDocument/2006/relationships/hyperlink" Target="https://www.managementstudyhq.com/characteristics-and-steps-of-negotiation-process.html" TargetMode="Externa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www.gov.uk/government/publications/good-work-the-taylor-review-of-modern-working-practices" TargetMode="External"/><Relationship Id="rId3" Type="http://schemas.openxmlformats.org/officeDocument/2006/relationships/hyperlink" Target="https://www.cipd.co.uk/knowledge/fundamentals/emp-law/terms-conditions/contracts-factsheet/" TargetMode="External"/><Relationship Id="rId7" Type="http://schemas.openxmlformats.org/officeDocument/2006/relationships/hyperlink" Target="https://www.cipd.co.uk/knowledge/strategy/analytics/workforce-reporting-factsheet/"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cipd.co.uk/knowledge/fundamentals/relations/flexible-working/factsheet/" TargetMode="External"/><Relationship Id="rId5" Type="http://schemas.openxmlformats.org/officeDocument/2006/relationships/hyperlink" Target="https://www.cipd.co.uk/knowledge/work/trends/gig-economy-hub/" TargetMode="External"/><Relationship Id="rId4" Type="http://schemas.openxmlformats.org/officeDocument/2006/relationships/hyperlink" Target="https://www.cipd.co.uk/news-views/brexit-hub/"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onlinelibrary.wiley.com/doi/full/10.1111/ijmr.12077" TargetMode="External"/><Relationship Id="rId2" Type="http://schemas.openxmlformats.org/officeDocument/2006/relationships/slide" Target="../slides/slide30.xml"/><Relationship Id="rId1" Type="http://schemas.openxmlformats.org/officeDocument/2006/relationships/notesMaster" Target="../notesMasters/notesMaster1.xml"/><Relationship Id="rId4" Type="http://schemas.openxmlformats.org/officeDocument/2006/relationships/hyperlink" Target="http://engageforsuccess.org/nailing-the-evidence" TargetMode="Externa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acas.org.uk/early-conciliation"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www.acas.org.uk/index.aspx?articleid=2174"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cipd.co.uk/knowledge/fundamentals/relations/communication/factsheet/" TargetMode="External"/><Relationship Id="rId2" Type="http://schemas.openxmlformats.org/officeDocument/2006/relationships/slide" Target="../slides/slide40.xml"/><Relationship Id="rId1" Type="http://schemas.openxmlformats.org/officeDocument/2006/relationships/notesMaster" Target="../notesMasters/notesMaster1.xml"/><Relationship Id="rId5" Type="http://schemas.openxmlformats.org/officeDocument/2006/relationships/hyperlink" Target="http://articles.baltimoresun.com/1993-09-05/business/1993248189_1_nummi-assembly-plant-fremont-plant" TargetMode="External"/><Relationship Id="rId4" Type="http://schemas.openxmlformats.org/officeDocument/2006/relationships/hyperlink" Target="https://www.cipd.co.uk/knowledge/work/technology/employee-voice-report/" TargetMode="Externa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cipd.co.uk/knowledge/culture/well-being/" TargetMode="External"/><Relationship Id="rId2" Type="http://schemas.openxmlformats.org/officeDocument/2006/relationships/slide" Target="../slides/slide43.xml"/><Relationship Id="rId1" Type="http://schemas.openxmlformats.org/officeDocument/2006/relationships/notesMaster" Target="../notesMasters/notesMaster1.xml"/><Relationship Id="rId4" Type="http://schemas.openxmlformats.org/officeDocument/2006/relationships/hyperlink" Target="https://www.cipd.co.uk/knowledge/fundamentals/relations/engagement/factsheet/"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engageforsuccess.org/strategic-narrative/" TargetMode="External"/><Relationship Id="rId2" Type="http://schemas.openxmlformats.org/officeDocument/2006/relationships/slide" Target="../slides/slide55.xml"/><Relationship Id="rId1" Type="http://schemas.openxmlformats.org/officeDocument/2006/relationships/notesMaster" Target="../notesMasters/notesMaster1.xml"/><Relationship Id="rId6" Type="http://schemas.openxmlformats.org/officeDocument/2006/relationships/hyperlink" Target="https://engageforsuccess.org/organisational-integrity/" TargetMode="External"/><Relationship Id="rId5" Type="http://schemas.openxmlformats.org/officeDocument/2006/relationships/hyperlink" Target="https://engageforsuccess.org/employee-voice/" TargetMode="External"/><Relationship Id="rId4" Type="http://schemas.openxmlformats.org/officeDocument/2006/relationships/hyperlink" Target="https://engageforsuccess.org/engaging-managers/" TargetMode="Externa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A74F7143-3262-4712-BBAC-9EEC69AABB0A}" type="slidenum">
              <a:rPr lang="en-GB" smtClean="0"/>
              <a:t>3</a:t>
            </a:fld>
            <a:endParaRPr lang="en-GB"/>
          </a:p>
        </p:txBody>
      </p:sp>
    </p:spTree>
    <p:extLst>
      <p:ext uri="{BB962C8B-B14F-4D97-AF65-F5344CB8AC3E}">
        <p14:creationId xmlns:p14="http://schemas.microsoft.com/office/powerpoint/2010/main" val="1607561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2045786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38200" lvl="1" indent="-381000">
              <a:buFont typeface="Arial" charset="0"/>
              <a:buAutoNum type="arabicPeriod"/>
            </a:pPr>
            <a:r>
              <a:rPr lang="en-GB" dirty="0">
                <a:cs typeface="Arial" charset="0"/>
              </a:rPr>
              <a:t>Regulatory focused e.g. Gennard and Judge (2010: 225): ‘The purpose of employment relations is to establish rules, regulations and agreements to regulate the employment relationship’</a:t>
            </a:r>
          </a:p>
          <a:p>
            <a:pPr marL="838200" lvl="1" indent="-381000">
              <a:buFont typeface="Arial" charset="0"/>
              <a:buAutoNum type="arabicPeriod"/>
            </a:pPr>
            <a:r>
              <a:rPr lang="en-GB" dirty="0">
                <a:cs typeface="Arial" charset="0"/>
              </a:rPr>
              <a:t>Relationship-based e.g. CIPD Factsheet (2018): ‘</a:t>
            </a:r>
            <a:r>
              <a:rPr lang="en-GB" dirty="0"/>
              <a:t>Today, employee relations is seen as focusing on both individual and collective relationships in the workplace, with an increasing emphasis on helping line managers establish trust-based relationships with employees. A positive climate of employee relations - with high levels of employee involvement, commitment and engagement - can improve business outcomes as well as contribute to employees' well-being.’</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just" defTabSz="914400" rtl="0" eaLnBrk="1" fontAlgn="auto" latinLnBrk="0" hangingPunct="1">
              <a:lnSpc>
                <a:spcPct val="100000"/>
              </a:lnSpc>
              <a:spcBef>
                <a:spcPts val="0"/>
              </a:spcBef>
              <a:spcAft>
                <a:spcPts val="0"/>
              </a:spcAft>
              <a:buClrTx/>
              <a:buSzTx/>
              <a:buFont typeface="Arial" charset="0"/>
              <a:buNone/>
              <a:tabLst/>
              <a:defRPr/>
            </a:pPr>
            <a:r>
              <a:rPr lang="en-GB" b="0" dirty="0"/>
              <a:t>Current climate:</a:t>
            </a:r>
          </a:p>
          <a:p>
            <a:pPr algn="just"/>
            <a:r>
              <a:rPr lang="en-GB" sz="1200" b="0" i="0" kern="1200" dirty="0">
                <a:solidFill>
                  <a:schemeClr val="tx1"/>
                </a:solidFill>
                <a:effectLst/>
                <a:latin typeface="+mn-lt"/>
                <a:ea typeface="+mn-ea"/>
                <a:cs typeface="+mn-cs"/>
              </a:rPr>
              <a:t>The COVID-19 pandemic has increased the potential for conflict in organisations considerably and presents a significant employee relations challenge. Many organisations are likely to be under extreme pressure given the stringent new health and safety requirements and many will also be facing additional operational demands. The virus itself is having an unequal impact on different employee groups and individuals, for example, according to age, gender, ethnicity and levels of health. Some employees will have caring responsibilities; some will have been on furlough, while others may have had increased work demands. Facilitating a return to a safe physical workplace will also bring considerable pressure to bear on managers and employees. Some organisations will need to reorganise and even make redundancies.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All these factors mean that employers need to consult and communicate with the workforce regularly and take people’s views on board, including working with recognised trade unions and employee representatives. Employers need to recognise the increased potential for conflict among employees in the current climate and ensure managers are equipped to have sensitive and supportive conversations with people. They should promote fairness and consistency, whilst also being flexible in the support they provide to meet people’s individual circumstances.</a:t>
            </a:r>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 typeface="Arial" charset="0"/>
              <a:buNone/>
              <a:tabLst/>
              <a:defRPr/>
            </a:pPr>
            <a:endParaRPr lang="en-GB" dirty="0"/>
          </a:p>
          <a:p>
            <a:pPr marL="838200" lvl="1" indent="-381000">
              <a:buFont typeface="Arial" charset="0"/>
              <a:buAutoNum type="arabicPeriod"/>
            </a:pPr>
            <a:endParaRPr lang="en-GB" dirty="0">
              <a:cs typeface="Arial" charset="0"/>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11</a:t>
            </a:fld>
            <a:endParaRPr lang="en-GB"/>
          </a:p>
        </p:txBody>
      </p:sp>
    </p:spTree>
    <p:extLst>
      <p:ext uri="{BB962C8B-B14F-4D97-AF65-F5344CB8AC3E}">
        <p14:creationId xmlns:p14="http://schemas.microsoft.com/office/powerpoint/2010/main" val="15631196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64C6D1-6C9B-443F-A4F4-539F2960CE9A}" type="slidenum">
              <a:rPr lang="en-GB" smtClean="0"/>
              <a:t>12</a:t>
            </a:fld>
            <a:endParaRPr lang="en-GB"/>
          </a:p>
        </p:txBody>
      </p:sp>
    </p:spTree>
    <p:extLst>
      <p:ext uri="{BB962C8B-B14F-4D97-AF65-F5344CB8AC3E}">
        <p14:creationId xmlns:p14="http://schemas.microsoft.com/office/powerpoint/2010/main" val="14587761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r>
              <a:rPr lang="en-GB" sz="2400" b="1" u="sng" dirty="0"/>
              <a:t>Unitarist perspective</a:t>
            </a:r>
          </a:p>
          <a:p>
            <a:pPr>
              <a:spcBef>
                <a:spcPts val="0"/>
              </a:spcBef>
            </a:pPr>
            <a:endParaRPr lang="en-GB" sz="2400" b="1" u="sng" dirty="0"/>
          </a:p>
          <a:p>
            <a:pPr marL="800100" lvl="1" indent="-342900">
              <a:spcBef>
                <a:spcPts val="0"/>
              </a:spcBef>
              <a:buFont typeface="Arial" panose="020B0604020202020204" pitchFamily="34" charset="0"/>
              <a:buChar char="•"/>
            </a:pPr>
            <a:r>
              <a:rPr lang="en-GB" sz="2000" i="1" dirty="0"/>
              <a:t>Implies shared values and objectives</a:t>
            </a:r>
          </a:p>
          <a:p>
            <a:pPr marL="800100" lvl="1" indent="-342900">
              <a:spcBef>
                <a:spcPts val="0"/>
              </a:spcBef>
              <a:buFont typeface="Arial" panose="020B0604020202020204" pitchFamily="34" charset="0"/>
              <a:buChar char="•"/>
            </a:pPr>
            <a:r>
              <a:rPr lang="en-GB" sz="2000" i="1" dirty="0"/>
              <a:t>Conflict due to misunderstanding or agitation</a:t>
            </a:r>
          </a:p>
          <a:p>
            <a:pPr marL="800100" lvl="1" indent="-342900">
              <a:spcBef>
                <a:spcPts val="0"/>
              </a:spcBef>
              <a:buFont typeface="Arial" panose="020B0604020202020204" pitchFamily="34" charset="0"/>
              <a:buChar char="•"/>
            </a:pPr>
            <a:r>
              <a:rPr lang="en-GB" sz="2000" i="1" dirty="0"/>
              <a:t>Legitimises managerial prerogative and authority - </a:t>
            </a:r>
            <a:r>
              <a:rPr lang="en-GB" sz="2000" i="1" dirty="0">
                <a:cs typeface="Arial" charset="0"/>
              </a:rPr>
              <a:t>A united team who pull together behind the authority of the manager in order to pursue the organisation’s goals </a:t>
            </a:r>
          </a:p>
          <a:p>
            <a:pPr lvl="0">
              <a:spcBef>
                <a:spcPts val="0"/>
              </a:spcBef>
            </a:pPr>
            <a:endParaRPr lang="en-GB" sz="2000" i="0" dirty="0"/>
          </a:p>
          <a:p>
            <a:pPr fontAlgn="base"/>
            <a:r>
              <a:rPr lang="en-GB" sz="1200" b="0" i="0" kern="1200" dirty="0">
                <a:solidFill>
                  <a:schemeClr val="tx1"/>
                </a:solidFill>
                <a:effectLst/>
                <a:latin typeface="+mn-lt"/>
                <a:ea typeface="+mn-ea"/>
                <a:cs typeface="+mn-cs"/>
              </a:rPr>
              <a:t>Under a unitarist approach, ER is grounded in mutual co-operation, individual treatment, team-work and shared goals. Work place </a:t>
            </a:r>
            <a:r>
              <a:rPr lang="en-GB" sz="1200" b="0" i="0" u="none" strike="noStrike" kern="1200" dirty="0">
                <a:solidFill>
                  <a:schemeClr val="tx1"/>
                </a:solidFill>
                <a:effectLst/>
                <a:latin typeface="+mn-lt"/>
                <a:ea typeface="+mn-ea"/>
                <a:cs typeface="+mn-cs"/>
                <a:hlinkClick r:id="rId3"/>
              </a:rPr>
              <a:t>conflict</a:t>
            </a:r>
            <a:r>
              <a:rPr lang="en-GB" sz="1200" b="0" i="0" kern="1200" dirty="0">
                <a:solidFill>
                  <a:schemeClr val="tx1"/>
                </a:solidFill>
                <a:effectLst/>
                <a:latin typeface="+mn-lt"/>
                <a:ea typeface="+mn-ea"/>
                <a:cs typeface="+mn-cs"/>
              </a:rPr>
              <a:t> is seen as a temporary aberration, resulting from poor management or from employees who do not mix well with the organization’s culture.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Unions co-operate with the management and the management’s right to manage is accepted because there is no ‘we-they’ feeling. The underlying assumption is that everyone benefits when the focus is on common interest and promotion of harmony.</a:t>
            </a:r>
          </a:p>
          <a:p>
            <a:pPr fontAlgn="base"/>
            <a:endParaRPr lang="en-GB" sz="1200" b="0" i="0" u="none" strike="noStrike" kern="1200" dirty="0">
              <a:solidFill>
                <a:schemeClr val="tx1"/>
              </a:solidFill>
              <a:effectLst/>
              <a:latin typeface="+mn-lt"/>
              <a:ea typeface="+mn-ea"/>
              <a:cs typeface="+mn-cs"/>
              <a:hlinkClick r:id="" action="ppaction://noaction"/>
            </a:endParaRPr>
          </a:p>
          <a:p>
            <a:pPr fontAlgn="base"/>
            <a:r>
              <a:rPr lang="en-GB" sz="1200" b="0" i="0" u="none" strike="noStrike" kern="1200" dirty="0">
                <a:solidFill>
                  <a:schemeClr val="tx1"/>
                </a:solidFill>
                <a:effectLst/>
                <a:latin typeface="+mn-lt"/>
                <a:ea typeface="+mn-ea"/>
                <a:cs typeface="+mn-cs"/>
                <a:hlinkClick r:id="" action="ppaction://noaction"/>
              </a:rPr>
              <a:t>Conflict</a:t>
            </a:r>
            <a:r>
              <a:rPr lang="en-GB" sz="1200" b="0" i="0" kern="1200" dirty="0">
                <a:solidFill>
                  <a:schemeClr val="tx1"/>
                </a:solidFill>
                <a:effectLst/>
                <a:latin typeface="+mn-lt"/>
                <a:ea typeface="+mn-ea"/>
                <a:cs typeface="+mn-cs"/>
              </a:rPr>
              <a:t> in the form of strikes is not only regarded as unnecessary, but destructive.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Advocates of the unitary approach emphasise a reactive ER strategy. They seek direct </a:t>
            </a:r>
            <a:r>
              <a:rPr lang="en-GB" sz="1200" b="0" i="0" u="none" strike="noStrike" kern="1200" dirty="0">
                <a:solidFill>
                  <a:schemeClr val="tx1"/>
                </a:solidFill>
                <a:effectLst/>
                <a:latin typeface="+mn-lt"/>
                <a:ea typeface="+mn-ea"/>
                <a:cs typeface="+mn-cs"/>
                <a:hlinkClick r:id="rId4"/>
              </a:rPr>
              <a:t>negotiations</a:t>
            </a:r>
            <a:r>
              <a:rPr lang="en-GB" sz="1200" b="0" i="0" kern="1200" dirty="0">
                <a:solidFill>
                  <a:schemeClr val="tx1"/>
                </a:solidFill>
                <a:effectLst/>
                <a:latin typeface="+mn-lt"/>
                <a:ea typeface="+mn-ea"/>
                <a:cs typeface="+mn-cs"/>
              </a:rPr>
              <a:t> with employees; participation of government, tribunals and unions are not sought or are seen as being necessary for achieving harmonious employee relations.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unitarist approach is criticised as being a tool for seducing employees away from unionism, and for being manipulative and exploitative.</a:t>
            </a:r>
          </a:p>
          <a:p>
            <a:pPr lvl="0">
              <a:spcBef>
                <a:spcPts val="0"/>
              </a:spcBef>
            </a:pPr>
            <a:endParaRPr lang="en-GB" sz="2000" i="0" dirty="0"/>
          </a:p>
          <a:p>
            <a:pPr>
              <a:spcBef>
                <a:spcPts val="0"/>
              </a:spcBef>
            </a:pPr>
            <a:r>
              <a:rPr lang="pt-BR" sz="2400" b="1" u="sng" dirty="0"/>
              <a:t>Pluralist perspective</a:t>
            </a:r>
          </a:p>
          <a:p>
            <a:pPr>
              <a:spcBef>
                <a:spcPts val="0"/>
              </a:spcBef>
            </a:pPr>
            <a:endParaRPr lang="en-GB" sz="2400" b="1" dirty="0"/>
          </a:p>
          <a:p>
            <a:pPr marL="800100" lvl="1" indent="-342900">
              <a:spcBef>
                <a:spcPts val="0"/>
              </a:spcBef>
              <a:buFont typeface="Arial" panose="020B0604020202020204" pitchFamily="34" charset="0"/>
              <a:buChar char="•"/>
            </a:pPr>
            <a:r>
              <a:rPr lang="en-GB" sz="2000" i="1" dirty="0"/>
              <a:t>Conflict is inevitable - employers and employees have different interests</a:t>
            </a:r>
          </a:p>
          <a:p>
            <a:pPr marL="800100" lvl="1" indent="-342900">
              <a:spcBef>
                <a:spcPts val="0"/>
              </a:spcBef>
              <a:buFont typeface="Arial" panose="020B0604020202020204" pitchFamily="34" charset="0"/>
              <a:buChar char="•"/>
            </a:pPr>
            <a:r>
              <a:rPr lang="en-GB" sz="2000" i="1" dirty="0"/>
              <a:t>ER is about minimising and resolving conflict</a:t>
            </a:r>
          </a:p>
          <a:p>
            <a:pPr marL="800100" lvl="1" indent="-342900">
              <a:spcBef>
                <a:spcPts val="0"/>
              </a:spcBef>
              <a:buFont typeface="Arial" panose="020B0604020202020204" pitchFamily="34" charset="0"/>
              <a:buChar char="•"/>
            </a:pPr>
            <a:r>
              <a:rPr lang="en-GB" sz="2000" i="1" dirty="0"/>
              <a:t>Government and state plays a neutral role</a:t>
            </a:r>
          </a:p>
          <a:p>
            <a:pPr lvl="0">
              <a:spcBef>
                <a:spcPts val="0"/>
              </a:spcBef>
            </a:pPr>
            <a:endParaRPr lang="en-GB" sz="2000" i="1" dirty="0"/>
          </a:p>
          <a:p>
            <a:pPr fontAlgn="base"/>
            <a:r>
              <a:rPr lang="en-GB" sz="1200" b="0" i="0" kern="1200" dirty="0">
                <a:solidFill>
                  <a:schemeClr val="tx1"/>
                </a:solidFill>
                <a:effectLst/>
                <a:latin typeface="+mn-lt"/>
                <a:ea typeface="+mn-ea"/>
                <a:cs typeface="+mn-cs"/>
              </a:rPr>
              <a:t>The pluralist approach departs from the unitarist approach. The pluralistic approach believes:</a:t>
            </a:r>
          </a:p>
          <a:p>
            <a:pPr lvl="1" fontAlgn="base"/>
            <a:r>
              <a:rPr lang="en-GB" sz="1200" b="0" i="0" kern="1200" dirty="0">
                <a:solidFill>
                  <a:schemeClr val="tx1"/>
                </a:solidFill>
                <a:effectLst/>
                <a:latin typeface="+mn-lt"/>
                <a:ea typeface="+mn-ea"/>
                <a:cs typeface="+mn-cs"/>
              </a:rPr>
              <a:t>1. Organisations are coalitions of competing interests: employer vs. employee</a:t>
            </a:r>
          </a:p>
          <a:p>
            <a:pPr lvl="1" fontAlgn="base"/>
            <a:r>
              <a:rPr lang="en-GB" sz="1200" b="0" i="0" kern="1200" dirty="0">
                <a:solidFill>
                  <a:schemeClr val="tx1"/>
                </a:solidFill>
                <a:effectLst/>
                <a:latin typeface="+mn-lt"/>
                <a:ea typeface="+mn-ea"/>
                <a:cs typeface="+mn-cs"/>
              </a:rPr>
              <a:t>2. Trade unions are legitimate representatives of employee interests</a:t>
            </a:r>
          </a:p>
          <a:p>
            <a:pPr lvl="1" fontAlgn="base"/>
            <a:r>
              <a:rPr lang="en-GB" sz="1200" b="0" i="0" kern="1200" dirty="0">
                <a:solidFill>
                  <a:schemeClr val="tx1"/>
                </a:solidFill>
                <a:effectLst/>
                <a:latin typeface="+mn-lt"/>
                <a:ea typeface="+mn-ea"/>
                <a:cs typeface="+mn-cs"/>
              </a:rPr>
              <a:t>3. Stability in ER is the product of concessions and compromises between management and unions/employees</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Legitimacy of the management’s authority is not automatically accepted. Conflict between the management and workers is understood as inevitable and, in fact, is viewed as conducive for innovation and growth. Employees join unions to protect their interests and influence </a:t>
            </a:r>
            <a:r>
              <a:rPr lang="en-GB" sz="1200" b="0" i="0" u="none" strike="noStrike" kern="1200" dirty="0">
                <a:solidFill>
                  <a:schemeClr val="tx1"/>
                </a:solidFill>
                <a:effectLst/>
                <a:latin typeface="+mn-lt"/>
                <a:ea typeface="+mn-ea"/>
                <a:cs typeface="+mn-cs"/>
                <a:hlinkClick r:id="rId5"/>
              </a:rPr>
              <a:t>decision-making</a:t>
            </a:r>
            <a:r>
              <a:rPr lang="en-GB" sz="1200" b="0" i="0" kern="1200" dirty="0">
                <a:solidFill>
                  <a:schemeClr val="tx1"/>
                </a:solidFill>
                <a:effectLst/>
                <a:latin typeface="+mn-lt"/>
                <a:ea typeface="+mn-ea"/>
                <a:cs typeface="+mn-cs"/>
              </a:rPr>
              <a:t> by the management. Unions balance the power between the management and employees. In the pluralistic approach, therefore, a strong union is not only desirable, but necessary. </a:t>
            </a:r>
          </a:p>
          <a:p>
            <a:pPr fontAlgn="base"/>
            <a:endParaRPr lang="en-GB" sz="1200" b="0" i="0" kern="1200" dirty="0">
              <a:solidFill>
                <a:schemeClr val="tx1"/>
              </a:solidFill>
              <a:effectLst/>
              <a:latin typeface="+mn-lt"/>
              <a:ea typeface="+mn-ea"/>
              <a:cs typeface="+mn-cs"/>
            </a:endParaRPr>
          </a:p>
          <a:p>
            <a:pPr lvl="0">
              <a:spcBef>
                <a:spcPts val="0"/>
              </a:spcBef>
            </a:pPr>
            <a:endParaRPr lang="en-GB" sz="2000" i="1" dirty="0"/>
          </a:p>
          <a:p>
            <a:pPr>
              <a:spcBef>
                <a:spcPts val="0"/>
              </a:spcBef>
            </a:pPr>
            <a:r>
              <a:rPr lang="en-GB" sz="2400" b="1" u="sng" dirty="0"/>
              <a:t>Radical perspective or Marxist approach (least common)</a:t>
            </a:r>
          </a:p>
          <a:p>
            <a:pPr lvl="1">
              <a:spcBef>
                <a:spcPts val="0"/>
              </a:spcBef>
            </a:pPr>
            <a:endParaRPr lang="en-GB" sz="2000" i="1" dirty="0"/>
          </a:p>
          <a:p>
            <a:pPr marL="800100" lvl="1" indent="-342900">
              <a:spcBef>
                <a:spcPts val="0"/>
              </a:spcBef>
              <a:buFont typeface="Arial" panose="020B0604020202020204" pitchFamily="34" charset="0"/>
              <a:buChar char="•"/>
            </a:pPr>
            <a:r>
              <a:rPr lang="en-GB" sz="2000" i="1" dirty="0"/>
              <a:t>Conflict is inherent in capitalist system</a:t>
            </a:r>
          </a:p>
          <a:p>
            <a:pPr marL="800100" lvl="1" indent="-342900">
              <a:spcBef>
                <a:spcPts val="0"/>
              </a:spcBef>
              <a:buFont typeface="Arial" panose="020B0604020202020204" pitchFamily="34" charset="0"/>
              <a:buChar char="•"/>
            </a:pPr>
            <a:r>
              <a:rPr lang="en-GB" sz="2000" i="1" dirty="0"/>
              <a:t>State represents the interests of capital</a:t>
            </a:r>
          </a:p>
          <a:p>
            <a:pPr marL="800100" lvl="1" indent="-342900">
              <a:spcBef>
                <a:spcPts val="0"/>
              </a:spcBef>
              <a:buFont typeface="Arial" panose="020B0604020202020204" pitchFamily="34" charset="0"/>
              <a:buChar char="•"/>
            </a:pPr>
            <a:r>
              <a:rPr lang="en-GB" sz="2000" i="1" dirty="0"/>
              <a:t>Conflict can only be resolved by removal of capitalism itself</a:t>
            </a:r>
          </a:p>
          <a:p>
            <a:pPr lvl="1">
              <a:spcBef>
                <a:spcPts val="0"/>
              </a:spcBef>
            </a:pPr>
            <a:endParaRPr lang="en-GB" sz="2000" i="1" dirty="0"/>
          </a:p>
          <a:p>
            <a:pPr fontAlgn="base"/>
            <a:r>
              <a:rPr lang="en-GB" sz="1200" b="0" i="0" kern="1200" dirty="0">
                <a:solidFill>
                  <a:schemeClr val="tx1"/>
                </a:solidFill>
                <a:effectLst/>
                <a:latin typeface="+mn-lt"/>
                <a:ea typeface="+mn-ea"/>
                <a:cs typeface="+mn-cs"/>
              </a:rPr>
              <a:t>Marxists, like pluralists, regard conflict between employers and employees as inevitable. However, whilst pluralists believe that conflict is inevitable in organisations, as a result of competing interest groups, Marxists see conflict as a product of the capitalist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Trade unions are seen as labours reaction to exploitation by capital, as well as a weapon to bring about a revolutionary social change. Concerns with wage-related disputes are secondary. Trade unions focus on improving the position of workers within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Marxists regard state intervention via legislation and the creation of industrial tribunals as supporting management’s interest rather than ensuring a balance between the competing groups. This view is in contrast to the belief of the pluralists who argue that state intervention is necessary to protect the overall interest of society.</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To Marxists, the pluralist approach is supportive of capitalism, the unitary approach is anathema*. Consequently, enterprise bargaining, employee participation, co-operative work culture, and that which helps usher in cordial ER are not acceptable to Marxists. Such initiatives are regarded as nothing more than sophisticated management techniques designed to reinforce management control and the continuation of the capitalist system.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*ana-the-ma: something or someone that one vehemently dislikes.</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13</a:t>
            </a:fld>
            <a:endParaRPr lang="en-GB"/>
          </a:p>
        </p:txBody>
      </p:sp>
    </p:spTree>
    <p:extLst>
      <p:ext uri="{BB962C8B-B14F-4D97-AF65-F5344CB8AC3E}">
        <p14:creationId xmlns:p14="http://schemas.microsoft.com/office/powerpoint/2010/main" val="14884716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Economic</a:t>
            </a:r>
          </a:p>
          <a:p>
            <a:endParaRPr lang="en-GB" dirty="0"/>
          </a:p>
          <a:p>
            <a:r>
              <a:rPr lang="en-GB" dirty="0"/>
              <a:t>At its most basic level, the employment relationship is a matter of economics = Individuals offer their skills and abilities to an employer for a price</a:t>
            </a:r>
          </a:p>
          <a:p>
            <a:endParaRPr lang="en-GB" dirty="0"/>
          </a:p>
          <a:p>
            <a:r>
              <a:rPr lang="en-GB" dirty="0"/>
              <a:t>Economic considerations, such as wages, salaries, and levels of benefits, are major factors in individual and firm decisions to establish the employment relationship.</a:t>
            </a:r>
          </a:p>
          <a:p>
            <a:endParaRPr lang="en-GB" dirty="0"/>
          </a:p>
          <a:p>
            <a:r>
              <a:rPr lang="en-GB" dirty="0"/>
              <a:t>Economic forces and markets also exert a strong influence on the employment relationship. The vast majority of private employers operate in market environments and many are subject to competition that is global in scale. Even public employers are indirectly subject to market forces to the extent that these determine levels of government funding.</a:t>
            </a:r>
          </a:p>
          <a:p>
            <a:endParaRPr lang="en-GB" dirty="0"/>
          </a:p>
          <a:p>
            <a:r>
              <a:rPr lang="en-GB" dirty="0"/>
              <a:t>Neoclassical economics provides the dominant theoretical approach to understanding the employment relationship as an economic transaction. This theory stresses that individuals make utility-maximizing (satisfaction) choices and firms make profit-maximizing choices, based on market-determined prices they cannot influence. In a perfectly competitive environment, the choices they make lead to optimal outcomes for individuals, firms, and society as a whole.</a:t>
            </a:r>
          </a:p>
          <a:p>
            <a:endParaRPr lang="en-GB" dirty="0"/>
          </a:p>
          <a:p>
            <a:r>
              <a:rPr lang="en-GB" dirty="0"/>
              <a:t>Neoclassical economics: </a:t>
            </a:r>
            <a:r>
              <a:rPr lang="en-GB" sz="1200" b="0" i="0" kern="1200" dirty="0">
                <a:solidFill>
                  <a:schemeClr val="tx1"/>
                </a:solidFill>
                <a:effectLst/>
                <a:latin typeface="+mn-lt"/>
                <a:ea typeface="+mn-ea"/>
                <a:cs typeface="+mn-cs"/>
              </a:rPr>
              <a:t>Neoclassical economics is a broad theory that focuses on supply and demand as the driving forces behind the production, pricing, and consumption of goods and services. It emerged in around 1900 to compete with the earlier theories of classical economics.</a:t>
            </a:r>
          </a:p>
          <a:p>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Classical economists assume that the most important factor in a product's price is its cost of production.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Neoclassical economists argue that the consumer's perception of a product's value is the driving factor in its price.</a:t>
            </a:r>
          </a:p>
          <a:p>
            <a:endParaRPr lang="en-GB" dirty="0"/>
          </a:p>
          <a:p>
            <a:endParaRPr lang="en-GB" dirty="0"/>
          </a:p>
          <a:p>
            <a:r>
              <a:rPr lang="en-GB" b="1" dirty="0"/>
              <a:t>Psychological contract</a:t>
            </a:r>
          </a:p>
          <a:p>
            <a:r>
              <a:rPr lang="en-GB" sz="1200" b="0" i="0" kern="1200" dirty="0">
                <a:solidFill>
                  <a:schemeClr val="tx1"/>
                </a:solidFill>
                <a:effectLst/>
                <a:latin typeface="+mn-lt"/>
                <a:ea typeface="+mn-ea"/>
                <a:cs typeface="+mn-cs"/>
              </a:rPr>
              <a:t>The term 'psychological contract' refers to individuals’ expectations, beliefs, ambitions and obligations, as perceived by the employer and the employee. The concept emerged in the early 1960s and is core to understanding the employment relationship.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Drawing on insights from </a:t>
            </a:r>
            <a:r>
              <a:rPr lang="en-GB" sz="1200" b="1" i="0" kern="1200" dirty="0">
                <a:solidFill>
                  <a:schemeClr val="tx1"/>
                </a:solidFill>
                <a:effectLst/>
                <a:latin typeface="+mn-lt"/>
                <a:ea typeface="+mn-ea"/>
                <a:cs typeface="+mn-cs"/>
              </a:rPr>
              <a:t>psychology </a:t>
            </a:r>
            <a:r>
              <a:rPr lang="en-GB" sz="1200" b="0" i="0" kern="1200" dirty="0">
                <a:solidFill>
                  <a:schemeClr val="tx1"/>
                </a:solidFill>
                <a:effectLst/>
                <a:latin typeface="+mn-lt"/>
                <a:ea typeface="+mn-ea"/>
                <a:cs typeface="+mn-cs"/>
              </a:rPr>
              <a:t>and </a:t>
            </a:r>
            <a:r>
              <a:rPr lang="en-GB" sz="1200" b="1" i="0" kern="1200" dirty="0">
                <a:solidFill>
                  <a:schemeClr val="tx1"/>
                </a:solidFill>
                <a:effectLst/>
                <a:latin typeface="+mn-lt"/>
                <a:ea typeface="+mn-ea"/>
                <a:cs typeface="+mn-cs"/>
              </a:rPr>
              <a:t>organisational behaviour</a:t>
            </a:r>
            <a:r>
              <a:rPr lang="en-GB" sz="1200" b="0" i="0" kern="1200" dirty="0">
                <a:solidFill>
                  <a:schemeClr val="tx1"/>
                </a:solidFill>
                <a:effectLst/>
                <a:latin typeface="+mn-lt"/>
                <a:ea typeface="+mn-ea"/>
                <a:cs typeface="+mn-cs"/>
              </a:rPr>
              <a:t>, it provides a powerful rationale for employers to pay attention to the ’human’ side of the employment relationship. Although the notion of psychological contract describes the expectations of both employers and workers, the concept has been mainly studied from the perspective of the employee.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differs from a legal </a:t>
            </a:r>
            <a:r>
              <a:rPr lang="en-GB" sz="1200" b="0" i="0" u="sng" kern="1200" dirty="0">
                <a:solidFill>
                  <a:schemeClr val="tx1"/>
                </a:solidFill>
                <a:effectLst/>
                <a:latin typeface="+mn-lt"/>
                <a:ea typeface="+mn-ea"/>
                <a:cs typeface="+mn-cs"/>
                <a:hlinkClick r:id="rId3" tooltip="Contracts of employment factsheet"/>
              </a:rPr>
              <a:t>contract of employment</a:t>
            </a:r>
            <a:r>
              <a:rPr lang="en-GB" sz="1200" b="0" i="0" kern="1200" dirty="0">
                <a:solidFill>
                  <a:schemeClr val="tx1"/>
                </a:solidFill>
                <a:effectLst/>
                <a:latin typeface="+mn-lt"/>
                <a:ea typeface="+mn-ea"/>
                <a:cs typeface="+mn-cs"/>
              </a:rPr>
              <a:t> which offers a limited reality of the employment relationship. The legal contract refers to an agreement, usually written and singed, about the mutual obligations of the employer and the worker. The psychological contract, on the other hand, describes how the parties themselves understand their relationship, their own views of commitment and what they can expect to receive in return. The psychological contract isn’t generally enforceable. However, courts may be influenced by a view of the underlying relationship between employer and employee, for example in interpreting the common-law duty to show mutual trust and confidence.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People’s perceptions of employers’ obligations are often informal and imprecise. They may be inferred from actions (even towards other employees) or from what has happened in the past. For example, an employee who observes a manager granting a flexible working request may expect similar treatment from their own manager.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source of expectation is statements made by the employer to the individual. Examples of this might be seen in the recruitment process, in performance reviews, or publicly (such as in the statement of organisation’s values).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isn’t a definitive list of expectations and obligations describing the content of the psychological contract. Broadly, the psychological contract may cover the following aspects of the employment relationship:</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Job security</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Career prospects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Training and development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Perceived fairness of pay and benefits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Managerial support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Employer’s reputation and impact on the society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quality of the psychological contract heavily influences how employees behave from day to day and is based on employees’ sense of fairness and trust, and their belief that the employer is honouring the 'deal' between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workers perceive that the contributions they make to the organisation and what they receive back from the employer are balanced, there can be positive outcomes for the organisation. For example, workers who perform better, demonstrate more ‘extra-role behaviours’, and indicate a higher level of commitment to the organisation. A violation (or breach) of the psychological contract by the employer can have sudden and powerful consequences for people and organisations. It can lead to negatively affecting job satisfaction, commitment, performance, and increase turnover.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Breaches of the psychological contract by an employer are not always avoidable. External factors like negative economic outlook can impact the ’deal’ between the business and its people. However, organisations can avoid many negative outcomes if they demonstrate fairness in how they deal with the situation, even if they can’t promise positive outcomes for all. Employee consultation is an important part of this.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psychological contract is a dynamic concept that can be applied to understand varying employer-worker relationships. Yet, patterns and trends can be observed over time. For many years the traditional psychological contract focused on the promise of job security, whereas now it focuses much more on learning and development, to ensure individuals remain employable over the course of their careers. Employers should not underestimate the impact of individual differences; some people may not be interested in the concept of a job for life (and may actively want to move between jobs and change careers), whilst others still value job security.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Changes affecting the expectations of workers include: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Uncertain economic conditions (for example, the impact of </a:t>
            </a:r>
            <a:r>
              <a:rPr lang="en-GB" sz="1200" b="0" i="0" u="sng" kern="1200" dirty="0">
                <a:solidFill>
                  <a:schemeClr val="tx1"/>
                </a:solidFill>
                <a:effectLst/>
                <a:latin typeface="+mn-lt"/>
                <a:ea typeface="+mn-ea"/>
                <a:cs typeface="+mn-cs"/>
                <a:hlinkClick r:id="rId4" tooltip="Brexit hub"/>
              </a:rPr>
              <a:t>Brexit</a:t>
            </a:r>
            <a:r>
              <a:rPr lang="en-GB" sz="1200" b="0" i="0" kern="1200" dirty="0">
                <a:solidFill>
                  <a:schemeClr val="tx1"/>
                </a:solidFill>
                <a:effectLst/>
                <a:latin typeface="+mn-lt"/>
                <a:ea typeface="+mn-ea"/>
                <a:cs typeface="+mn-cs"/>
              </a:rPr>
              <a: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Technological changes automating production processes and shaping skill demands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rise in atypical contracts and the '</a:t>
            </a:r>
            <a:r>
              <a:rPr lang="en-GB" sz="1200" b="0" i="0" u="sng" kern="1200" dirty="0">
                <a:solidFill>
                  <a:schemeClr val="tx1"/>
                </a:solidFill>
                <a:effectLst/>
                <a:latin typeface="+mn-lt"/>
                <a:ea typeface="+mn-ea"/>
                <a:cs typeface="+mn-cs"/>
                <a:hlinkClick r:id="rId5" tooltip="The gig economy hub"/>
              </a:rPr>
              <a:t>gig economy</a:t>
            </a:r>
            <a:r>
              <a:rPr lang="en-GB" sz="1200" b="0" i="0" kern="1200" dirty="0">
                <a:solidFill>
                  <a:schemeClr val="tx1"/>
                </a:solidFill>
                <a:effectLst/>
                <a:latin typeface="+mn-lt"/>
                <a:ea typeface="+mn-ea"/>
                <a:cs typeface="+mn-cs"/>
              </a:rPr>
              <a:t>', creating a highly competitive global marketplace for some and offering extended career opportunities to others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More employees expecting to </a:t>
            </a:r>
            <a:r>
              <a:rPr lang="en-GB" sz="1200" b="0" i="0" u="sng" kern="1200" dirty="0">
                <a:solidFill>
                  <a:schemeClr val="tx1"/>
                </a:solidFill>
                <a:effectLst/>
                <a:latin typeface="+mn-lt"/>
                <a:ea typeface="+mn-ea"/>
                <a:cs typeface="+mn-cs"/>
                <a:hlinkClick r:id="rId6" tooltip="Flexible working practices factsheet"/>
              </a:rPr>
              <a:t>work flexibly</a:t>
            </a:r>
            <a:endParaRPr lang="en-GB" sz="1200" b="0" i="0" kern="1200" dirty="0">
              <a:solidFill>
                <a:schemeClr val="tx1"/>
              </a:solidFill>
              <a:effectLst/>
              <a:latin typeface="+mn-lt"/>
              <a:ea typeface="+mn-ea"/>
              <a:cs typeface="+mn-cs"/>
            </a:endParaRP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Organisations downsizing and delayering, putting more pressure on remaining employees.</a:t>
            </a:r>
          </a:p>
          <a:p>
            <a:pPr marL="628650" lvl="1" indent="-171450">
              <a:buFont typeface="Arial" panose="020B0604020202020204" pitchFamily="34" charset="0"/>
              <a:buChar char="•"/>
            </a:pPr>
            <a:r>
              <a:rPr lang="en-GB" sz="1200" b="0" i="0" u="sng" kern="1200" dirty="0">
                <a:solidFill>
                  <a:schemeClr val="tx1"/>
                </a:solidFill>
                <a:effectLst/>
                <a:latin typeface="+mn-lt"/>
                <a:ea typeface="+mn-ea"/>
                <a:cs typeface="+mn-cs"/>
                <a:hlinkClick r:id="rId7" tooltip="Human capital measurement and reporting factsheet"/>
              </a:rPr>
              <a:t>Human capital</a:t>
            </a:r>
            <a:r>
              <a:rPr lang="en-GB" sz="1200" b="0" i="0" kern="1200" dirty="0">
                <a:solidFill>
                  <a:schemeClr val="tx1"/>
                </a:solidFill>
                <a:effectLst/>
                <a:latin typeface="+mn-lt"/>
                <a:ea typeface="+mn-ea"/>
                <a:cs typeface="+mn-cs"/>
              </a:rPr>
              <a:t> being increasingly recognised as a source of competitive advantage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public nature of corporate scandals, enabled by the media, that can undermine employees’ trust in their employer</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this changing context, employers should pay attention to the key drivers of the psychological contract and employment relationship to be able to attract and retain key talent.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change and uncertainty in today’s work environment, the UK government has committed to creating ‘Good Work’ and job quality, as highlighted in the 2017 </a:t>
            </a:r>
            <a:r>
              <a:rPr lang="en-GB" sz="1200" b="0" i="0" u="sng" kern="1200" dirty="0">
                <a:solidFill>
                  <a:schemeClr val="tx1"/>
                </a:solidFill>
                <a:effectLst/>
                <a:latin typeface="+mn-lt"/>
                <a:ea typeface="+mn-ea"/>
                <a:cs typeface="+mn-cs"/>
                <a:hlinkClick r:id="rId8" tooltip="Taylor Review of Modern Working Practices"/>
              </a:rPr>
              <a:t>Taylor Review of modern working practices</a:t>
            </a:r>
            <a:r>
              <a:rPr lang="en-GB" sz="1200" b="0" i="0" kern="1200" dirty="0">
                <a:solidFill>
                  <a:schemeClr val="tx1"/>
                </a:solidFill>
                <a:effectLst/>
                <a:latin typeface="+mn-lt"/>
                <a:ea typeface="+mn-ea"/>
                <a:cs typeface="+mn-cs"/>
              </a:rPr>
              <a:t>. More about this is available on Moodle and in your self-directed activities (see Scheme of Work).</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14</a:t>
            </a:fld>
            <a:endParaRPr lang="en-GB"/>
          </a:p>
        </p:txBody>
      </p:sp>
    </p:spTree>
    <p:extLst>
      <p:ext uri="{BB962C8B-B14F-4D97-AF65-F5344CB8AC3E}">
        <p14:creationId xmlns:p14="http://schemas.microsoft.com/office/powerpoint/2010/main" val="998818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Who are employers?</a:t>
            </a:r>
          </a:p>
          <a:p>
            <a:r>
              <a:rPr lang="en-GB" dirty="0"/>
              <a:t>An employer is a purchaser of labour. At its core, an employer is comprised of the owners of a private, for-profit organization, or those who control a not-for-profit/public sector organisation:</a:t>
            </a:r>
          </a:p>
          <a:p>
            <a:pPr marL="628650" lvl="1" indent="-171450">
              <a:buFont typeface="Arial" panose="020B0604020202020204" pitchFamily="34" charset="0"/>
              <a:buChar char="•"/>
            </a:pPr>
            <a:r>
              <a:rPr lang="en-GB" dirty="0"/>
              <a:t>Executive, managerial and supervisory employees are often considered part of the ‘employer’, as they frequently act as an agent of their employer in managing other employees. Employers are typically modelled at maximising profits, in a private organisation, or optimising an objective function, in not-for-profit/government organisations (Manning, 2003; Wachter, 2004)</a:t>
            </a:r>
          </a:p>
          <a:p>
            <a:endParaRPr lang="en-GB" dirty="0"/>
          </a:p>
          <a:p>
            <a:endParaRPr lang="en-GB" dirty="0"/>
          </a:p>
          <a:p>
            <a:r>
              <a:rPr lang="en-GB" sz="1200" b="1" i="0" kern="1200" dirty="0">
                <a:solidFill>
                  <a:schemeClr val="tx1"/>
                </a:solidFill>
                <a:effectLst/>
                <a:latin typeface="+mn-lt"/>
                <a:ea typeface="+mn-ea"/>
                <a:cs typeface="+mn-cs"/>
              </a:rPr>
              <a:t>Change in Employers’ and Management Strategies and their outcomes</a:t>
            </a:r>
          </a:p>
          <a:p>
            <a:r>
              <a:rPr lang="en-GB" sz="1200" b="0" i="0" kern="1200" dirty="0">
                <a:solidFill>
                  <a:schemeClr val="tx1"/>
                </a:solidFill>
                <a:effectLst/>
                <a:latin typeface="+mn-lt"/>
                <a:ea typeface="+mn-ea"/>
                <a:cs typeface="+mn-cs"/>
              </a:rPr>
              <a:t>The role of management in ER has changed as a result of an increased focus on direct negotiations with employees, as union representation has simultaneously declined. As such, the role of managers has increased as they become involved with these direct negotiations, on behalf of the employer; further pushing the issue of some employees being considered part of the employer.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15</a:t>
            </a:fld>
            <a:endParaRPr lang="en-GB"/>
          </a:p>
        </p:txBody>
      </p:sp>
    </p:spTree>
    <p:extLst>
      <p:ext uri="{BB962C8B-B14F-4D97-AF65-F5344CB8AC3E}">
        <p14:creationId xmlns:p14="http://schemas.microsoft.com/office/powerpoint/2010/main" val="12155121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GB" dirty="0"/>
              <a:t>Organisational leader: Perceived as good leader based on interaction with team. Acts in a way that is best for the overall group relationship. Goes above and beyond duty. Relies on their employee relationships to manage to utlises the HR policies to support this. If HR policy contradicts their position, they position responsibility with the organisation. Seen as ‘part of the team’.</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Policy enactor: Relies on hierarchy and HR policies to manage. Uses formal mechanisms provided by the HR system and limits one-to-one support of subordinates. Acts as an agent of the employer. Seen more in an us vs them mentality. </a:t>
            </a:r>
          </a:p>
          <a:p>
            <a:pPr marL="171450" lvl="0" indent="-171450" algn="just">
              <a:buFont typeface="Arial" panose="020B0604020202020204" pitchFamily="34" charset="0"/>
              <a:buChar char="•"/>
            </a:pPr>
            <a:endParaRPr lang="en-GB" dirty="0"/>
          </a:p>
          <a:p>
            <a:pPr marL="171450" lvl="0" indent="-171450" algn="just">
              <a:buFont typeface="Arial" panose="020B0604020202020204" pitchFamily="34" charset="0"/>
              <a:buChar char="•"/>
            </a:pPr>
            <a:r>
              <a:rPr lang="en-GB" dirty="0"/>
              <a:t>Employee coach: O</a:t>
            </a:r>
            <a:r>
              <a:rPr lang="en-GB" sz="1200" b="0" i="0" kern="1200" dirty="0">
                <a:solidFill>
                  <a:schemeClr val="tx1"/>
                </a:solidFill>
                <a:effectLst/>
                <a:latin typeface="+mn-lt"/>
                <a:ea typeface="+mn-ea"/>
                <a:cs typeface="+mn-cs"/>
              </a:rPr>
              <a:t>perates in a way that is tailored to the needs of each employee. Uses HR policy to advance the development of employee competence. Rely on coaching skills to manage. Uses HR policy informally, seeing this as a coaching opportunity, rather than formal policy intervention. </a:t>
            </a:r>
          </a:p>
          <a:p>
            <a:pPr marL="171450" lvl="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Abstract - </a:t>
            </a:r>
            <a:r>
              <a:rPr lang="en-GB" dirty="0"/>
              <a:t>‘The multiple faces of front line managers’. </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Purpose - The purpose of this paper is to present exploratory research on the potential variation of front line manager (FLM) types and attendant causal links between FLM style and employee outcomes. It challenges the value of a homogenous FLM construct and tests for variation in FLM styles which may affect behaviours and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Design/methodology/approach – A set of discreet FLM types is defined from extant theory and literature (named here as Policy Enactor; Organizational Leader; and Employee Coach). Each type and its relationship to employee outcomes is explored empirically using survey data and qualitative interviews with a small sample of employees (n=46 employees across eight FLM groups) within a multi-national manufacturing plant.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Findings – The findings provide preliminary support for an FLM “type” construct. Employees reported a significant dominance of the “Organizational Leader” type for one FLM, while across a broader set of FLM’s the proportions showed measurable variation. The qualitative data provides context examples that help explain FLM typologies and link to employee outcomes.</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Originality/value – Much of current literature explores the FLM construct as a singular construct, relying on its contextual relevance for definition within a certain discipline. This paper focuses on combining these contextual experiences to present a multi-faceted construct for the role of FLMs within the employment relations literatures. By moving from the implicit to the explicit, the paper offers a conceptual lens for quantitative and qualitative exploration of the role of FLM types. As a result, attendant and subsequent FLM and employee behaviours may be better examined and possibly better specified. To add value to this contribution longitudinal and more extensive data sets could be examined and tested in the future.</a:t>
            </a:r>
            <a:endParaRPr lang="en-GB" dirty="0"/>
          </a:p>
          <a:p>
            <a:pPr algn="just"/>
            <a:endParaRPr lang="en-GB" dirty="0"/>
          </a:p>
          <a:p>
            <a:pPr algn="just"/>
            <a:endParaRPr lang="en-GB" dirty="0"/>
          </a:p>
          <a:p>
            <a:pPr algn="just"/>
            <a:r>
              <a:rPr lang="en-GB" dirty="0"/>
              <a:t>More information available here: </a:t>
            </a:r>
          </a:p>
          <a:p>
            <a:pPr algn="just"/>
            <a:r>
              <a:rPr lang="en-GB" dirty="0"/>
              <a:t>https://www.researchgate.net/publication/277923417_The_multiple_faces_of_front_line_managers_A_preliminary_examination_of_FLM_styles_and_reciprocated_employee_outcomes </a:t>
            </a:r>
          </a:p>
          <a:p>
            <a:pPr algn="just"/>
            <a:endParaRPr lang="en-GB" dirty="0"/>
          </a:p>
          <a:p>
            <a:pPr marL="0" indent="0">
              <a:buFont typeface="Arial" panose="020B0604020202020204" pitchFamily="34" charset="0"/>
              <a:buNone/>
            </a:pPr>
            <a:endParaRPr lang="en-GB" dirty="0"/>
          </a:p>
          <a:p>
            <a:pPr marL="0" indent="0">
              <a:buFont typeface="Arial" panose="020B0604020202020204" pitchFamily="34" charset="0"/>
              <a:buNone/>
            </a:pPr>
            <a:r>
              <a:rPr lang="en-GB" dirty="0"/>
              <a:t>Also see Gennard and Judge (2016), Managing Employee Relations - Paternalistic, Consultative, Traditionalist, Opportunistic.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16</a:t>
            </a:fld>
            <a:endParaRPr lang="en-GB"/>
          </a:p>
        </p:txBody>
      </p:sp>
    </p:spTree>
    <p:extLst>
      <p:ext uri="{BB962C8B-B14F-4D97-AF65-F5344CB8AC3E}">
        <p14:creationId xmlns:p14="http://schemas.microsoft.com/office/powerpoint/2010/main" val="703235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legal landscape is littered with cases that seek to define who exactly is an ‘employee’, as employment relationships change and as the definition of employee can vary from law to law. An ongoing controversy, for example, is whether temporary employees are legally considered employees in terms of the rights afforded to them. </a:t>
            </a:r>
          </a:p>
          <a:p>
            <a:endParaRPr lang="en-GB" dirty="0"/>
          </a:p>
          <a:p>
            <a:r>
              <a:rPr lang="en-GB" dirty="0"/>
              <a:t>Executive, managerial, and supervisory employees might also have roles as agents of their employers, but when they sell their labour, conceptually they are employees.</a:t>
            </a:r>
          </a:p>
          <a:p>
            <a:endParaRPr lang="en-GB"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17</a:t>
            </a:fld>
            <a:endParaRPr lang="en-GB"/>
          </a:p>
        </p:txBody>
      </p:sp>
    </p:spTree>
    <p:extLst>
      <p:ext uri="{BB962C8B-B14F-4D97-AF65-F5344CB8AC3E}">
        <p14:creationId xmlns:p14="http://schemas.microsoft.com/office/powerpoint/2010/main" val="31936719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Unitarist – See strikes and unions and unnecessary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Pluralist – Strong unions needed for growth and balance of power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Radical – Unions are labour’s reaction to being exploited. Dislike need for union but not unions themselves. See unions focus on pay and conditions as secondary to their role in driving revolutionary social change.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Headline Statistics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Member rose by 91,000 from 2018 figures to total 6.44 million in 2019. Trade union membership levels among employees have now risen for three consecutive years following the fall to a low of 6.23 million in 2016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proportion of UK employees who were trade union members also rose slightly to 23.5% in 2019 up from 23.4% a year earlier, and from the low of 23.3% in 2017</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The rise in trade union numbers among employees was driven by the increase in female members, up 170,000 from 2018 to 3.69 million in 2019. This was the highest number of female employees who were trade union members since the series began in 1995. Links to increase of females in workforce.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Public and Private Sectors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Trade union membership levels rose by 74,000 from 2018 among public sector employees to 3.77 million in 2019, accounting for around four-fifths of the overall increase in membership levels. There was also a small rise in trade union membership numbers among private sector employees of 17,000 to 2.67 million 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Nations and regions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England (up 81,000)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Scotland (up 15,000)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Wales (up 1,000)</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all saw the number of employees who were trade union members increase on the year to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Northern Ireland, the number of employees who were trade union members fell marginally by 6,000.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1979, membership was approx. 13.5 million, so significantly less numbers today than then, despite increases.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Driving decline? </a:t>
            </a:r>
            <a:r>
              <a:rPr lang="en-GB" sz="1200" b="0" i="0" kern="1200" dirty="0">
                <a:solidFill>
                  <a:schemeClr val="tx1"/>
                </a:solidFill>
                <a:effectLst/>
                <a:latin typeface="+mn-lt"/>
                <a:ea typeface="+mn-ea"/>
                <a:cs typeface="+mn-cs"/>
              </a:rPr>
              <a:t>In the UK, Government for one. Margaret Thatcher’s Conservative Government of the 1980’s, and Heath’s 1970-74 Government before that, there was an out and out battle between government and Unions. Inflation in the 70s led to a cap on public sector pay, there were miners’ unions who said that pay then wasn’t keeping up with cost of living – something we still see today. That’s why we have minimum wage and then the living wage – so there was encouragement of work to rule initially. This led to fuel supply lessening in the UK, so the Govt responded with a 3-day week for commercial electricity users. Heath then </a:t>
            </a:r>
            <a:r>
              <a:rPr lang="en-GB" sz="1200" b="0" i="0" kern="1200" dirty="0" err="1">
                <a:solidFill>
                  <a:schemeClr val="tx1"/>
                </a:solidFill>
                <a:effectLst/>
                <a:latin typeface="+mn-lt"/>
                <a:ea typeface="+mn-ea"/>
                <a:cs typeface="+mn-cs"/>
              </a:rPr>
              <a:t>recampagined</a:t>
            </a:r>
            <a:r>
              <a:rPr lang="en-GB" sz="1200" b="0" i="0" kern="1200" dirty="0">
                <a:solidFill>
                  <a:schemeClr val="tx1"/>
                </a:solidFill>
                <a:effectLst/>
                <a:latin typeface="+mn-lt"/>
                <a:ea typeface="+mn-ea"/>
                <a:cs typeface="+mn-cs"/>
              </a:rPr>
              <a:t> and lost to the Labour </a:t>
            </a:r>
            <a:r>
              <a:rPr lang="en-GB" sz="1200" b="0" i="0" kern="1200" dirty="0" err="1">
                <a:solidFill>
                  <a:schemeClr val="tx1"/>
                </a:solidFill>
                <a:effectLst/>
                <a:latin typeface="+mn-lt"/>
                <a:ea typeface="+mn-ea"/>
                <a:cs typeface="+mn-cs"/>
              </a:rPr>
              <a:t>gvt</a:t>
            </a:r>
            <a:r>
              <a:rPr lang="en-GB" sz="1200" b="0" i="0" kern="1200" dirty="0">
                <a:solidFill>
                  <a:schemeClr val="tx1"/>
                </a:solidFill>
                <a:effectLst/>
                <a:latin typeface="+mn-lt"/>
                <a:ea typeface="+mn-ea"/>
                <a:cs typeface="+mn-cs"/>
              </a:rPr>
              <a:t> in 1974-79. Harold Wilson.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However, by the time the next general election rolled around in 1979, the Labour government had faced its own backlash from the unions. The winter of 1978-1979 became known as the "Winter of Discontent," with many of the country's unions striking over plans to limit pay rises due to inflation. The strikes had a dramatic effect in the U.K., with trash piling on street corners during one of the coldest winters in years. Things turned macabre in Liverpool, where even grave-diggers went on strike.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Labour's own difficulty with UK unions led to an opportunity for the Conservative government and their new, anti-union leader: Margaret Thatcher. They led a campaign called ‘Labour isn’t working’, then ‘Labour still isn’t working’, after the elections were delayed, meaning Labour couldn’t get the workers to work, because they allowed unions too much power, so the country suffered. British unions lost a huge amount of power during Thatcher's time in office. By beating the miners' strike in 1985, her government further demoralized millions of union members.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recently, the Trade Union Act of 2016 has impacted unions.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 50% turnout and 40% support. </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Voluntary and statutory recognition</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18</a:t>
            </a:fld>
            <a:endParaRPr lang="en-GB"/>
          </a:p>
        </p:txBody>
      </p:sp>
    </p:spTree>
    <p:extLst>
      <p:ext uri="{BB962C8B-B14F-4D97-AF65-F5344CB8AC3E}">
        <p14:creationId xmlns:p14="http://schemas.microsoft.com/office/powerpoint/2010/main" val="80533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dirty="0"/>
              <a:t>Currently, Conservatives: Right wing. </a:t>
            </a:r>
            <a:r>
              <a:rPr lang="en-GB" b="0" dirty="0"/>
              <a:t>What does this mean? We see discussion of Conservatives being ‘for the rich’, that they are against a welfare state and take hard lines against immigration and criminals. </a:t>
            </a:r>
            <a:r>
              <a:rPr lang="en-GB" b="0" i="1" dirty="0"/>
              <a:t>This is a good read: https://yougov.co.uk/topics/politics/articles-reports/2019/08/14/left-wing-vs-right-wing-its-complicated</a:t>
            </a:r>
            <a:r>
              <a:rPr lang="en-GB" b="0" dirty="0"/>
              <a:t>. Whilst you don’t need to understand the ins and out of politics here, it’s important to understand that whether we have a right wing or left wing government will impact employee relations and the influence of trade unions.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dirty="0"/>
          </a:p>
          <a:p>
            <a:pPr marL="0" lvl="0" indent="0">
              <a:buFont typeface="Arial" panose="020B0604020202020204" pitchFamily="34" charset="0"/>
              <a:buNone/>
            </a:pPr>
            <a:r>
              <a:rPr lang="en-GB" sz="1200" b="1" i="0" kern="1200" dirty="0">
                <a:solidFill>
                  <a:schemeClr val="tx1"/>
                </a:solidFill>
                <a:effectLst/>
                <a:latin typeface="+mn-lt"/>
                <a:ea typeface="+mn-ea"/>
                <a:cs typeface="+mn-cs"/>
              </a:rPr>
              <a:t>Role of </a:t>
            </a:r>
            <a:r>
              <a:rPr lang="en-GB" sz="1200" b="1" i="0" kern="1200" dirty="0" err="1">
                <a:solidFill>
                  <a:schemeClr val="tx1"/>
                </a:solidFill>
                <a:effectLst/>
                <a:latin typeface="+mn-lt"/>
                <a:ea typeface="+mn-ea"/>
                <a:cs typeface="+mn-cs"/>
              </a:rPr>
              <a:t>Gvt</a:t>
            </a:r>
            <a:r>
              <a:rPr lang="en-GB" sz="1200" b="1" i="0" kern="1200" dirty="0">
                <a:solidFill>
                  <a:schemeClr val="tx1"/>
                </a:solidFill>
                <a:effectLst/>
                <a:latin typeface="+mn-lt"/>
                <a:ea typeface="+mn-ea"/>
                <a:cs typeface="+mn-cs"/>
              </a:rPr>
              <a:t> in ER:</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dirty="0">
                <a:cs typeface="Arial" charset="0"/>
              </a:rPr>
              <a:t>Legislator/regulator: Sets employment law, determines legal boundaries of employee rights within organisations nationally, as well as level of influence of trade unions</a:t>
            </a:r>
          </a:p>
          <a:p>
            <a:pPr marL="285750" lvl="0" indent="-285750">
              <a:buFont typeface="Arial" panose="020B0604020202020204" pitchFamily="34" charset="0"/>
              <a:buChar char="•"/>
            </a:pPr>
            <a:r>
              <a:rPr lang="en-GB" sz="1200" b="0" dirty="0">
                <a:cs typeface="Arial" charset="0"/>
              </a:rPr>
              <a:t>Employer in the public sector: Dual role as employer in public sector – NHS, Education, etc.</a:t>
            </a:r>
          </a:p>
          <a:p>
            <a:pPr marL="285750" lvl="0" indent="-285750">
              <a:buFont typeface="Arial" panose="020B0604020202020204" pitchFamily="34" charset="0"/>
              <a:buChar char="•"/>
            </a:pPr>
            <a:r>
              <a:rPr lang="en-GB" sz="1200" b="0" dirty="0">
                <a:cs typeface="Arial" charset="0"/>
              </a:rPr>
              <a:t>Agencies:</a:t>
            </a:r>
            <a:endParaRPr lang="en-GB" b="0" dirty="0"/>
          </a:p>
          <a:p>
            <a:endParaRPr lang="en-GB" dirty="0"/>
          </a:p>
          <a:p>
            <a:endParaRPr lang="en-GB" dirty="0"/>
          </a:p>
          <a:p>
            <a:pPr lvl="1"/>
            <a:r>
              <a:rPr lang="en-GB" b="1" dirty="0"/>
              <a:t>ACAS (https://www.acas.org.uk/)</a:t>
            </a:r>
            <a:r>
              <a:rPr lang="en-GB" dirty="0"/>
              <a:t> = </a:t>
            </a:r>
            <a:r>
              <a:rPr lang="en-GB" sz="1200" b="0" i="0" kern="1200" dirty="0">
                <a:solidFill>
                  <a:schemeClr val="tx1"/>
                </a:solidFill>
                <a:effectLst/>
                <a:latin typeface="+mn-lt"/>
                <a:ea typeface="+mn-ea"/>
                <a:cs typeface="+mn-cs"/>
              </a:rPr>
              <a:t>The Advisory, Conciliation and Arbitration Service is a Crown non-departmental public body of the Government of the United Kingdom. Its purpose is to improve organisations and working life through the promotion and facilitation of strong industrial relations practice.</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Advisory – having or consisting in the power to make recommendations but not to take action enforcing them</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Conciliation – the action of mediating between two disputing people or groups</a:t>
            </a:r>
          </a:p>
          <a:p>
            <a:pPr marL="1085850" lvl="2" indent="-171450">
              <a:buFont typeface="Arial" panose="020B0604020202020204" pitchFamily="34" charset="0"/>
              <a:buChar char="•"/>
            </a:pPr>
            <a:r>
              <a:rPr lang="en-GB" sz="1200" b="0" i="0" kern="1200" dirty="0">
                <a:solidFill>
                  <a:schemeClr val="tx1"/>
                </a:solidFill>
                <a:effectLst/>
                <a:latin typeface="+mn-lt"/>
                <a:ea typeface="+mn-ea"/>
                <a:cs typeface="+mn-cs"/>
              </a:rPr>
              <a:t>Arbitration -  a procedure in which a dispute is submitted, by agreement of the parties, to one or more arbitrators who make a binding decision on the dispute. In choosing arbitration, the parties opt for a private dispute resolution procedure instead of going to court</a:t>
            </a:r>
          </a:p>
          <a:p>
            <a:pPr lvl="1"/>
            <a:endParaRPr lang="en-GB"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b="1" i="0" kern="1200" dirty="0">
                <a:solidFill>
                  <a:schemeClr val="tx1"/>
                </a:solidFill>
                <a:effectLst/>
                <a:latin typeface="+mn-lt"/>
                <a:ea typeface="+mn-ea"/>
                <a:cs typeface="+mn-cs"/>
              </a:rPr>
              <a:t>EHRC (https://equalityhumanrights.com/en/about-us/who-we-are) </a:t>
            </a:r>
            <a:r>
              <a:rPr lang="en-GB" b="0"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The Equality and Human Rights Commission is a non-departmental public body, established by the Equality Act 2006 with effect from 1 October 2007. The Commission has responsibility for the promotion and enforcement of equality and non-discrimination laws in England, Scotland and Wales. </a:t>
            </a:r>
          </a:p>
          <a:p>
            <a:pPr marL="457200" marR="0" lvl="1"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Model Employer: </a:t>
            </a:r>
            <a:r>
              <a:rPr lang="en-GB" sz="1200" b="0" i="0" kern="1200" dirty="0">
                <a:solidFill>
                  <a:schemeClr val="tx1"/>
                </a:solidFill>
                <a:effectLst/>
                <a:latin typeface="+mn-lt"/>
                <a:ea typeface="+mn-ea"/>
                <a:cs typeface="+mn-cs"/>
              </a:rPr>
              <a:t>Public sector has legacy as ‘model employer’, going back to 70’s, before Heath’s government issues and unrest with unions. Today, this may be more rhetoric than reality as job security lessens, wages can’t match the private sector, flexible working once offered to public sector is increasingly seen across sectors, and union representation and influence has noticeably declined. </a:t>
            </a:r>
            <a:endParaRPr lang="en-GB" sz="1200" b="1" i="0" kern="1200" dirty="0">
              <a:solidFill>
                <a:schemeClr val="tx1"/>
              </a:solidFill>
              <a:effectLst/>
              <a:latin typeface="+mn-lt"/>
              <a:ea typeface="+mn-ea"/>
              <a:cs typeface="+mn-cs"/>
            </a:endParaRPr>
          </a:p>
          <a:p>
            <a:endParaRPr lang="en-GB" dirty="0"/>
          </a:p>
          <a:p>
            <a:endParaRPr lang="en-GB" dirty="0"/>
          </a:p>
          <a:p>
            <a:r>
              <a:rPr lang="en-GB" sz="1200" b="1" i="0" kern="1200" dirty="0">
                <a:solidFill>
                  <a:schemeClr val="tx1"/>
                </a:solidFill>
                <a:effectLst/>
                <a:latin typeface="+mn-lt"/>
                <a:ea typeface="+mn-ea"/>
                <a:cs typeface="+mn-cs"/>
              </a:rPr>
              <a:t>Change in the Role of State and Law and its influence (Taken from: http://www.econ.cam.ac.uk/research-files/repec/cam/pdf/cwpe1121.pdf)</a:t>
            </a:r>
          </a:p>
          <a:p>
            <a:r>
              <a:rPr lang="en-GB" sz="1200" b="0" i="0" kern="1200" dirty="0">
                <a:solidFill>
                  <a:schemeClr val="tx1"/>
                </a:solidFill>
                <a:effectLst/>
                <a:latin typeface="+mn-lt"/>
                <a:ea typeface="+mn-ea"/>
                <a:cs typeface="+mn-cs"/>
              </a:rPr>
              <a:t>During the last three decades, there has been a drastic change in the legislative frameworks with the coming up of Conservative Governments during 1980s and 1990s and the Labour Party beyond 1997 contributing to the development of participation by the law in industrial relations moving beyond the traditional voluntary approach among organisations. The criticism by pluralists that state couldn’t play any role in industrial relations was not justified during the Conservative Government Period of 1979-1997. During this period, the government curbed the presence of the trade unions and eradicated the collective bargaining phenomenon with an aim to restricting individual employment rights, giving more freedom to the employers. However, owing to the EUs directive influence on the domestic UK Law, there were a number of issue mismatches between the UK policies and the EU employment policy. As a result of which, UK opted out of the EU Community. Nevertheless, the influence of the EU is still seen there. These de-regulatory measures did not contribute much towards </a:t>
            </a:r>
            <a:r>
              <a:rPr lang="en-GB" sz="1200" b="0" i="0" kern="1200" dirty="0" err="1">
                <a:solidFill>
                  <a:schemeClr val="tx1"/>
                </a:solidFill>
                <a:effectLst/>
                <a:latin typeface="+mn-lt"/>
                <a:ea typeface="+mn-ea"/>
                <a:cs typeface="+mn-cs"/>
              </a:rPr>
              <a:t>juridification</a:t>
            </a:r>
            <a:r>
              <a:rPr lang="en-GB" sz="1200" b="0" i="0" kern="1200" dirty="0">
                <a:solidFill>
                  <a:schemeClr val="tx1"/>
                </a:solidFill>
                <a:effectLst/>
                <a:latin typeface="+mn-lt"/>
                <a:ea typeface="+mn-ea"/>
                <a:cs typeface="+mn-cs"/>
              </a:rPr>
              <a:t> of the industrial relations and the employment relationship was still determined voluntarily. Also, due to the changing law, it was seen that in the period after 1980s and 1990s, the number of days which had been lost in dealing with strikes suffered a decrease indicating that the strike pattern in UK observed a diminishing trend.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influences of these successive Conservative Governments show that the role of the state has had only a negative impact on industrial relations. Though, a number of acts and commissions were developed in order to combat certain issues, but the outcome was very different. In regard to the trade unions, The Employment Act in 1982 made sure that they suffered penalties for all their wrong doings as a result of which the statutory immunities enjoyed by them were gradually reduced. This showed the restoration of the private law. Also the restrictive re-regulation of collective action made changes in the unfair dismissal law to protect the rights of strikers. Both these regulatory techniques made sure that a fully functional labour market was restored unlike before. However, it is noted that though the legislative change provided unions with some national leadership like controlling of strike ballots, it has also led to the deterioration of the financial expenses of the unions.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Similarly, the rising influence of the European Community Law saw policies like equality in pay for equality in work between men and women and employment protection taking place in Britain. In spite of restoration of the Equal Pay for Equal Work in 1983, the negative economic outcomes of legislative action relation to pay and productivity have been there. The removal of wage councils has led to pay differences in low-wage sectors and hence widened the pay inequalities in UK. As for the contribution of legislation in improving economic performance, it has only been seen in areas where unionism and closed-shops have eradicated.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Moreover, it was Conservatives who were keen on the idea “…of de-regulating labour markets and removing ‘obstacles’ to the free operation of market forces (Blyton and Turnbull, 1998)” for which they wanted to remove trade unions. However, adopting a strategy based on cost-reduction (i.e., the least labour costs) in times of high levels of unemployment, bad economic activity state, deficits in payments etc., only led to the uprising of an economy having low skill, productivity and wage along with being technologically backwards.</a:t>
            </a:r>
          </a:p>
          <a:p>
            <a:r>
              <a:rPr lang="en-GB" sz="1200" b="0" i="0" kern="1200" dirty="0">
                <a:solidFill>
                  <a:schemeClr val="tx1"/>
                </a:solidFill>
                <a:effectLst/>
                <a:latin typeface="+mn-lt"/>
                <a:ea typeface="+mn-ea"/>
                <a:cs typeface="+mn-cs"/>
              </a:rPr>
              <a:t>Therefore, it is seen that although the successive Conservative laws has reformed the old traditions of UK industrial relations relying on centralised bargaining systems and absence of statutory rights but it hasn’t managed to solve many of the problems like that of still continuing unemployment and no legal protection right with employees (be it collective or individualistic).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But, post 1997, Labour Party came into force and has been there since then been, maintaining a balance between using legal regulation where required like in new concepts of national minimum wage, individual employee rights and supporting collective bargaining and employee representations along with retaining some earlier Conservatives’ approaches like restrictions on strikes and internal trade union procedures. But still some restrictions on industrial relations from previous times like the ballots are still there. Moreover, in this period UK signed up with the EU Social Charter which resulted in current legal framework developments like working time regulation and improved rights for non-standard workers among others.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new legislation has also affected the British industrial relations in a different number of ways with having positive along with negative implications. The current Labour Law sees that a legal intervention is a source of employment rights in Britain and the Labour Party seems to maintain labour flexibility with fair universal minimum standards unlike the previous governments. The most important piece of legislation introduced by the Labour Party was the introduction of National Minimum Wage and its influence is seen in the sense that it prevented employers from cutting pay and hence did not affect employment and inflation adversely. Also, in order to support collective bargaining, there was a statutory procedure to gain trade unions recognition under the Employment Relations Act 1999.</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Though, the current legal framework in UK shows there has not been an aim to remove old philosophies and accept new changes but the aim is to maintain continuity. Nevertheless, it is still evident that there have been tensions and contradictions due to the present Labour Government balancing between pressures from the domestic law as well as maintaining the standards of the EU employment law. This has led to compromises between many aspects like those between managerial freedom and workers relationship and not all EU developments being welcomed in spite of the no longer opposition to becoming a part of it. Furthermore, though the Labour Government has advocated social partnership and fairness, but it is unclear as to how it will achieve these by retaining the old Conservative Law practices of restriction on trade union governance and strikes along with ensuring flexibility in labour market. Also, in UK the employees still have no rights to bargain which is considered important by the all the other European states as necessary and legitimate elements for the industrial relations to work effectively. It is also questionable that how will productivity and flexibility increase in an environment of removed individualistic legal rights and counteracting collective representation.</a:t>
            </a:r>
          </a:p>
          <a:p>
            <a:r>
              <a:rPr lang="en-GB" dirty="0"/>
              <a:t>. </a:t>
            </a:r>
            <a:endParaRPr lang="en-GB" b="1"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19</a:t>
            </a:fld>
            <a:endParaRPr lang="en-GB"/>
          </a:p>
        </p:txBody>
      </p:sp>
    </p:spTree>
    <p:extLst>
      <p:ext uri="{BB962C8B-B14F-4D97-AF65-F5344CB8AC3E}">
        <p14:creationId xmlns:p14="http://schemas.microsoft.com/office/powerpoint/2010/main" val="4706832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20</a:t>
            </a:fld>
            <a:endParaRPr lang="en-GB"/>
          </a:p>
        </p:txBody>
      </p:sp>
    </p:spTree>
    <p:extLst>
      <p:ext uri="{BB962C8B-B14F-4D97-AF65-F5344CB8AC3E}">
        <p14:creationId xmlns:p14="http://schemas.microsoft.com/office/powerpoint/2010/main" val="26057379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to 20:24 to see historical </a:t>
            </a:r>
          </a:p>
        </p:txBody>
      </p:sp>
      <p:sp>
        <p:nvSpPr>
          <p:cNvPr id="4" name="Slide Number Placeholder 3"/>
          <p:cNvSpPr>
            <a:spLocks noGrp="1"/>
          </p:cNvSpPr>
          <p:nvPr>
            <p:ph type="sldNum" sz="quarter" idx="5"/>
          </p:nvPr>
        </p:nvSpPr>
        <p:spPr/>
        <p:txBody>
          <a:bodyPr/>
          <a:lstStyle/>
          <a:p>
            <a:fld id="{AC64C6D1-6C9B-443F-A4F4-539F2960CE9A}" type="slidenum">
              <a:rPr lang="en-GB" smtClean="0"/>
              <a:t>21</a:t>
            </a:fld>
            <a:endParaRPr lang="en-GB"/>
          </a:p>
        </p:txBody>
      </p:sp>
    </p:spTree>
    <p:extLst>
      <p:ext uri="{BB962C8B-B14F-4D97-AF65-F5344CB8AC3E}">
        <p14:creationId xmlns:p14="http://schemas.microsoft.com/office/powerpoint/2010/main" val="20276572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PESTLE – Clear what this is? If not, see here: https://www.cipd.co.uk/knowledge/strategy/organisational-development/pestle-analysis-factsheet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Legal: Employment law / employee rights / consultations, etc.</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Strategic HRM:</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Centralising the HR function, as it has taken on a more ‘strategic’ focus over the past two decades, means there’s a risk of managers being isolated as they assume more day-to-day responsibility for managing employee relations. Questions around line manager-preparedness for this, as opposed to HR professionals, in terms of skills, ability and willingness. </a:t>
            </a:r>
          </a:p>
          <a:p>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Shifting trends in labour markets: next slide</a:t>
            </a:r>
            <a:endParaRPr lang="en-GB" sz="1200" b="0" i="0" kern="1200" dirty="0">
              <a:solidFill>
                <a:schemeClr val="tx1"/>
              </a:solidFill>
              <a:effectLst/>
              <a:latin typeface="+mn-lt"/>
              <a:ea typeface="+mn-ea"/>
              <a:cs typeface="+mn-cs"/>
            </a:endParaRPr>
          </a:p>
          <a:p>
            <a:pPr lvl="0" algn="just"/>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22</a:t>
            </a:fld>
            <a:endParaRPr lang="en-GB"/>
          </a:p>
        </p:txBody>
      </p:sp>
    </p:spTree>
    <p:extLst>
      <p:ext uri="{BB962C8B-B14F-4D97-AF65-F5344CB8AC3E}">
        <p14:creationId xmlns:p14="http://schemas.microsoft.com/office/powerpoint/2010/main" val="32016557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dirty="0">
                <a:latin typeface="Arial" charset="0"/>
                <a:cs typeface="Arial" charset="0"/>
              </a:rPr>
              <a:t>Megatrends = Flexible working/Older workforce/WFH/job security</a:t>
            </a:r>
          </a:p>
          <a:p>
            <a:pPr marL="514350" indent="-514350" algn="just" eaLnBrk="1" hangingPunct="1">
              <a:buAutoNum type="arabicPeriod"/>
            </a:pPr>
            <a:endParaRPr lang="en-US" altLang="en-US" sz="1200" dirty="0"/>
          </a:p>
          <a:p>
            <a:pPr marL="514350" indent="-514350" algn="just" eaLnBrk="1" hangingPunct="1">
              <a:buAutoNum type="arabicPeriod"/>
            </a:pPr>
            <a:r>
              <a:rPr lang="en-US" altLang="en-US" sz="1200" dirty="0"/>
              <a:t>Technological change and globalisation – increased size and scope of </a:t>
            </a:r>
            <a:r>
              <a:rPr lang="en-US" altLang="en-US" sz="1200" dirty="0" err="1"/>
              <a:t>labour</a:t>
            </a:r>
            <a:r>
              <a:rPr lang="en-US" altLang="en-US" sz="1200" dirty="0"/>
              <a:t> markets – global context, effect of technology.</a:t>
            </a:r>
          </a:p>
          <a:p>
            <a:pPr marL="514350" indent="-514350" algn="just" eaLnBrk="1" hangingPunct="1">
              <a:buAutoNum type="arabicPeriod"/>
            </a:pPr>
            <a:r>
              <a:rPr lang="en-US" altLang="en-US" sz="1200" dirty="0"/>
              <a:t>Demographic change – people working longer.</a:t>
            </a:r>
          </a:p>
          <a:p>
            <a:pPr marL="514350" indent="-514350" algn="just" eaLnBrk="1" hangingPunct="1">
              <a:buAutoNum type="arabicPeriod"/>
            </a:pPr>
            <a:r>
              <a:rPr lang="en-US" altLang="en-US" sz="1200" dirty="0"/>
              <a:t>Increased female participation – increased supply, demand for flexibility.</a:t>
            </a:r>
          </a:p>
          <a:p>
            <a:pPr marL="514350" indent="-514350" algn="just" eaLnBrk="1" hangingPunct="1">
              <a:buAutoNum type="arabicPeriod"/>
            </a:pPr>
            <a:r>
              <a:rPr lang="en-US" altLang="en-US" sz="1200" dirty="0"/>
              <a:t>Increased educational participation – increased supply but need to ensure graduates have skills employers want and there is sufficient demand. </a:t>
            </a:r>
          </a:p>
          <a:p>
            <a:pPr marL="514350" indent="-514350" algn="just" eaLnBrk="1" hangingPunct="1">
              <a:buAutoNum type="arabicPeriod"/>
            </a:pPr>
            <a:r>
              <a:rPr lang="en-US" altLang="en-US" sz="1200" dirty="0"/>
              <a:t>Decline of collective workplace institutions – shift from collective to individual employment relationship</a:t>
            </a:r>
          </a:p>
          <a:p>
            <a:pPr marL="514350" indent="-514350" algn="just" eaLnBrk="1" hangingPunct="1">
              <a:buAutoNum type="arabicPeriod"/>
            </a:pPr>
            <a:r>
              <a:rPr lang="en-US" altLang="en-US" sz="1200" dirty="0"/>
              <a:t>Greater diversity in employment relationships and how we work – atypical employment relationships (home-working, flexible working)</a:t>
            </a:r>
            <a:endParaRPr lang="en-US" altLang="en-US" sz="1100" dirty="0"/>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23</a:t>
            </a:fld>
            <a:endParaRPr lang="en-GB"/>
          </a:p>
        </p:txBody>
      </p:sp>
    </p:spTree>
    <p:extLst>
      <p:ext uri="{BB962C8B-B14F-4D97-AF65-F5344CB8AC3E}">
        <p14:creationId xmlns:p14="http://schemas.microsoft.com/office/powerpoint/2010/main" val="32632012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relations is essentially about regulating the employment relationship</a:t>
            </a:r>
          </a:p>
          <a:p>
            <a:endParaRPr lang="en-GB" dirty="0"/>
          </a:p>
          <a:p>
            <a:r>
              <a:rPr lang="en-GB" dirty="0"/>
              <a:t>Regulated through key employment relations processes:</a:t>
            </a:r>
          </a:p>
          <a:p>
            <a:pPr lvl="1"/>
            <a:r>
              <a:rPr lang="en-GB" i="1" dirty="0"/>
              <a:t>Bargaining – with individuals and also collectively through trade unions. </a:t>
            </a:r>
          </a:p>
          <a:p>
            <a:pPr lvl="1"/>
            <a:r>
              <a:rPr lang="en-GB" i="1" dirty="0"/>
              <a:t>Managerial prerogative </a:t>
            </a:r>
          </a:p>
          <a:p>
            <a:pPr lvl="1"/>
            <a:r>
              <a:rPr lang="en-GB" i="1" dirty="0"/>
              <a:t>Involvement and participation mechanisms -  more in week 4</a:t>
            </a:r>
          </a:p>
          <a:p>
            <a:pPr lvl="1"/>
            <a:r>
              <a:rPr lang="en-GB" i="1" dirty="0"/>
              <a:t>Employee engagement</a:t>
            </a:r>
          </a:p>
          <a:p>
            <a:pPr lvl="1"/>
            <a:r>
              <a:rPr lang="en-GB" i="1" dirty="0"/>
              <a:t>Third-part intervention i.e. Acas</a:t>
            </a:r>
          </a:p>
          <a:p>
            <a:pPr lvl="1"/>
            <a:r>
              <a:rPr lang="en-GB" i="1" dirty="0"/>
              <a:t>Industrial sanctions</a:t>
            </a:r>
          </a:p>
          <a:p>
            <a:pPr lvl="1"/>
            <a:endParaRPr lang="en-GB" i="1" dirty="0"/>
          </a:p>
          <a:p>
            <a:r>
              <a:rPr lang="en-GB" dirty="0"/>
              <a:t>These processes are shaped by social, economic and political context</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24</a:t>
            </a:fld>
            <a:endParaRPr lang="en-GB"/>
          </a:p>
        </p:txBody>
      </p:sp>
    </p:spTree>
    <p:extLst>
      <p:ext uri="{BB962C8B-B14F-4D97-AF65-F5344CB8AC3E}">
        <p14:creationId xmlns:p14="http://schemas.microsoft.com/office/powerpoint/2010/main" val="31550842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What is individual Bargaining? </a:t>
            </a:r>
            <a:r>
              <a:rPr lang="en-GB" sz="1200" b="0" i="0" kern="1200" dirty="0">
                <a:solidFill>
                  <a:schemeClr val="tx1"/>
                </a:solidFill>
                <a:effectLst/>
                <a:latin typeface="+mn-lt"/>
                <a:ea typeface="+mn-ea"/>
                <a:cs typeface="+mn-cs"/>
              </a:rPr>
              <a:t>Individual bargaining is the process by which an employer and an employee negotiate an individual contract of employment, regulating the terms and conditions of employment.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advantage of individual bargaining is it is a single voice and thus there is no conflict in matters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Another advantage of individual bargaining is that it expresses the views and opinions of one person and thus there is no compromising</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main disadvantage of individual bargaining is that the employer may not take a lot of notice of just one person’s views or opinions and therefore nothing will change/happen</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There is not a lot of chance that individual bargaining will have an influence on company decisions and policies.</a:t>
            </a:r>
          </a:p>
          <a:p>
            <a:r>
              <a:rPr lang="en-GB" sz="1200" b="0" i="0" kern="1200" dirty="0">
                <a:solidFill>
                  <a:schemeClr val="tx1"/>
                </a:solidFill>
                <a:effectLst/>
                <a:latin typeface="+mn-lt"/>
                <a:ea typeface="+mn-ea"/>
                <a:cs typeface="+mn-cs"/>
              </a:rPr>
              <a:t>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bargaining </a:t>
            </a:r>
            <a:r>
              <a:rPr lang="en-GB" sz="1200" b="0" i="0" kern="1200" dirty="0">
                <a:solidFill>
                  <a:schemeClr val="tx1"/>
                </a:solidFill>
                <a:effectLst/>
                <a:latin typeface="+mn-lt"/>
                <a:ea typeface="+mn-ea"/>
                <a:cs typeface="+mn-cs"/>
              </a:rPr>
              <a:t>is the official process by which trade unions negotiate with employers, on behalf of their members.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Collective bargaining is only possible where an employer recognises a trade union and between them they decide on the scope of negotiations.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Most collective bargaining arrangements in the UK are voluntary. Good employers recognise the benefits that come from voluntary union recognition, such as being able to negotiate wages and other terms and conditions collectively for large groups of workers at the same time. Having said that, the law also allows unions to make even hostile employers recognise them, if enough workers become union members and support union recognition. This is known as ‘statutory recognition’.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If your employer recognises a union for collective bargaining and you’re a member, improvements to your contract terms such as pay rises, negotiated by the union, should be automatically incorporated into your employment contract.</a:t>
            </a:r>
          </a:p>
          <a:p>
            <a:endParaRPr lang="en-GB" dirty="0"/>
          </a:p>
          <a:p>
            <a:r>
              <a:rPr lang="en-GB" sz="1200" b="0" i="0" kern="1200" dirty="0">
                <a:solidFill>
                  <a:schemeClr val="tx1"/>
                </a:solidFill>
                <a:effectLst/>
                <a:latin typeface="+mn-lt"/>
                <a:ea typeface="+mn-ea"/>
                <a:cs typeface="+mn-cs"/>
              </a:rPr>
              <a:t>Trade unions and employers will agree on how the process will operate, for example: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who will represent the workers in negotiations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workers are included in the bargaining unit (i.e. who any changes will impact, who is being bargained about)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often meetings will take place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which issues, including which terms and conditions, will be discussed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failures to agree will be resolved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how discussions will work if more than one trade union is recognised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Where collective bargaining has led to an agreement, for example pay increase, these agreements are called collective agreements. Collective agreements within the workplace can cover both union and non-union staff, as trade unions often negotiates on behalf of the staff employed in a specific group regardless of membership (i.e. the bargaining unit). </a:t>
            </a:r>
            <a:endParaRPr lang="en-GB" dirty="0"/>
          </a:p>
          <a:p>
            <a:endParaRPr lang="en-GB" dirty="0"/>
          </a:p>
          <a:p>
            <a:r>
              <a:rPr lang="en-GB" sz="1200" b="0" i="0" kern="1200" dirty="0">
                <a:solidFill>
                  <a:schemeClr val="tx1"/>
                </a:solidFill>
                <a:effectLst/>
                <a:latin typeface="+mn-lt"/>
                <a:ea typeface="+mn-ea"/>
                <a:cs typeface="+mn-cs"/>
              </a:rPr>
              <a:t>Advantages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employer will not be able to take a great deal of time in deciding what action to take, as may be the case on an individual level, so agreements are reached more quickly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The unions have greater influence on the final decision the employer takes, as they represent the interests of a greater number of people, so there is also a chance of the employees getting what they want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Disadvantages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The main disadvantage of collective bargaining is that it can seen as depriving the individual worker of their individual liberty and voice. However, for most, this is a fair trade off against collective bargaining likely being more successful than individual bargaining. </a:t>
            </a:r>
          </a:p>
          <a:p>
            <a:r>
              <a:rPr lang="en-GB" sz="1200" b="0" i="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25</a:t>
            </a:fld>
            <a:endParaRPr lang="en-GB"/>
          </a:p>
        </p:txBody>
      </p:sp>
    </p:spTree>
    <p:extLst>
      <p:ext uri="{BB962C8B-B14F-4D97-AF65-F5344CB8AC3E}">
        <p14:creationId xmlns:p14="http://schemas.microsoft.com/office/powerpoint/2010/main" val="2584222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Also called management rights, they are not subject to negotiations and may be expressly stated as such in a collective bargaining agreement.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They include the rights to:</a:t>
            </a:r>
          </a:p>
          <a:p>
            <a:pPr marL="685800" lvl="1" indent="-228600">
              <a:buFont typeface="+mj-lt"/>
              <a:buAutoNum type="arabicPeriod"/>
            </a:pPr>
            <a:r>
              <a:rPr lang="en-GB" sz="1200" b="0" i="0" kern="1200" dirty="0">
                <a:solidFill>
                  <a:schemeClr val="tx1"/>
                </a:solidFill>
                <a:effectLst/>
                <a:latin typeface="+mn-lt"/>
                <a:ea typeface="+mn-ea"/>
                <a:cs typeface="+mn-cs"/>
              </a:rPr>
              <a:t>Assign and direct workforce;</a:t>
            </a:r>
          </a:p>
          <a:p>
            <a:pPr marL="685800" lvl="1" indent="-228600">
              <a:buFont typeface="+mj-lt"/>
              <a:buAutoNum type="arabicPeriod"/>
            </a:pPr>
            <a:r>
              <a:rPr lang="en-GB" sz="1200" b="0" i="0" kern="1200" dirty="0">
                <a:solidFill>
                  <a:schemeClr val="tx1"/>
                </a:solidFill>
                <a:effectLst/>
                <a:latin typeface="+mn-lt"/>
                <a:ea typeface="+mn-ea"/>
                <a:cs typeface="+mn-cs"/>
              </a:rPr>
              <a:t>Determine the method to discipline employees for just cause;</a:t>
            </a:r>
          </a:p>
          <a:p>
            <a:pPr marL="685800" lvl="1" indent="-228600">
              <a:buFont typeface="+mj-lt"/>
              <a:buAutoNum type="arabicPeriod"/>
            </a:pPr>
            <a:r>
              <a:rPr lang="en-GB" sz="1200" b="0" i="0" kern="1200" dirty="0">
                <a:solidFill>
                  <a:schemeClr val="tx1"/>
                </a:solidFill>
                <a:effectLst/>
                <a:latin typeface="+mn-lt"/>
                <a:ea typeface="+mn-ea"/>
                <a:cs typeface="+mn-cs"/>
              </a:rPr>
              <a:t>Increase and reduce the workforce according, to meet the company’s demand for outputs or availability of money (redundancy – relevant to your A2 here);</a:t>
            </a:r>
          </a:p>
          <a:p>
            <a:pPr marL="685800" lvl="1" indent="-228600">
              <a:buFont typeface="+mj-lt"/>
              <a:buAutoNum type="arabicPeriod"/>
            </a:pPr>
            <a:r>
              <a:rPr lang="en-GB" sz="1200" b="0" i="0" kern="1200" dirty="0">
                <a:solidFill>
                  <a:schemeClr val="tx1"/>
                </a:solidFill>
                <a:effectLst/>
                <a:latin typeface="+mn-lt"/>
                <a:ea typeface="+mn-ea"/>
                <a:cs typeface="+mn-cs"/>
              </a:rPr>
              <a:t>Decide what products are offered for sale, at what price, and by which method</a:t>
            </a:r>
            <a:br>
              <a:rPr lang="en-GB" dirty="0"/>
            </a:br>
            <a:endParaRPr lang="en-GB" dirty="0"/>
          </a:p>
          <a:p>
            <a:r>
              <a:rPr lang="en-GB" sz="1200" b="0" i="0" kern="1200" dirty="0">
                <a:solidFill>
                  <a:schemeClr val="tx1"/>
                </a:solidFill>
                <a:effectLst/>
                <a:latin typeface="+mn-lt"/>
                <a:ea typeface="+mn-ea"/>
                <a:cs typeface="+mn-cs"/>
              </a:rPr>
              <a:t>In reality, there are always constraints on manager. These include:</a:t>
            </a:r>
          </a:p>
          <a:p>
            <a:pPr marL="685800" lvl="1" indent="-228600">
              <a:buFont typeface="+mj-lt"/>
              <a:buAutoNum type="alphaLcParenR"/>
            </a:pPr>
            <a:r>
              <a:rPr lang="en-GB" sz="1200" b="0" i="0" kern="1200" dirty="0">
                <a:solidFill>
                  <a:schemeClr val="tx1"/>
                </a:solidFill>
                <a:effectLst/>
                <a:latin typeface="+mn-lt"/>
                <a:ea typeface="+mn-ea"/>
                <a:cs typeface="+mn-cs"/>
              </a:rPr>
              <a:t>Externally imposed legal requirements such as health and safety or equal opportunities;</a:t>
            </a:r>
          </a:p>
          <a:p>
            <a:pPr marL="685800" lvl="1" indent="-228600">
              <a:buFont typeface="+mj-lt"/>
              <a:buAutoNum type="alphaLcParenR"/>
            </a:pPr>
            <a:r>
              <a:rPr lang="en-GB" sz="1200" b="0" i="0" kern="1200" dirty="0">
                <a:solidFill>
                  <a:schemeClr val="tx1"/>
                </a:solidFill>
                <a:effectLst/>
                <a:latin typeface="+mn-lt"/>
                <a:ea typeface="+mn-ea"/>
                <a:cs typeface="+mn-cs"/>
              </a:rPr>
              <a:t>Organisationally agreed arrangements, such as union recognition or employee consultation;</a:t>
            </a:r>
          </a:p>
          <a:p>
            <a:pPr marL="685800" lvl="1" indent="-228600">
              <a:buFont typeface="+mj-lt"/>
              <a:buAutoNum type="alphaLcParenR"/>
            </a:pPr>
            <a:r>
              <a:rPr lang="en-GB" sz="1200" b="0" i="0" kern="1200" dirty="0">
                <a:solidFill>
                  <a:schemeClr val="tx1"/>
                </a:solidFill>
                <a:effectLst/>
                <a:latin typeface="+mn-lt"/>
                <a:ea typeface="+mn-ea"/>
                <a:cs typeface="+mn-cs"/>
              </a:rPr>
              <a:t>Individually determined moral and social obligations to employees, such as treating people with respect or giving praise.</a:t>
            </a:r>
          </a:p>
          <a:p>
            <a:pPr marL="0" lvl="0" indent="0">
              <a:buFont typeface="+mj-lt"/>
              <a:buNone/>
            </a:pPr>
            <a:endParaRPr lang="en-GB" sz="1200" b="0" i="0" kern="1200" dirty="0">
              <a:solidFill>
                <a:schemeClr val="tx1"/>
              </a:solidFill>
              <a:effectLst/>
              <a:latin typeface="+mn-lt"/>
              <a:ea typeface="+mn-ea"/>
              <a:cs typeface="+mn-cs"/>
            </a:endParaRPr>
          </a:p>
          <a:p>
            <a:pPr marL="0" lvl="0" indent="0">
              <a:buFont typeface="+mj-lt"/>
              <a:buNone/>
            </a:pPr>
            <a:r>
              <a:rPr lang="en-GB" sz="1200" b="0" i="0" kern="1200" dirty="0">
                <a:solidFill>
                  <a:schemeClr val="tx1"/>
                </a:solidFill>
                <a:effectLst/>
                <a:latin typeface="+mn-lt"/>
                <a:ea typeface="+mn-ea"/>
                <a:cs typeface="+mn-cs"/>
              </a:rPr>
              <a:t>Whilst few people would argue that managers should have no constraints on their action whatsoever, there is considerable disagreement as to where the limits of the management prerogative should be drawn and the extent to which the state should have a role in regulating the employment relationship.</a:t>
            </a:r>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27</a:t>
            </a:fld>
            <a:endParaRPr lang="en-GB"/>
          </a:p>
        </p:txBody>
      </p:sp>
    </p:spTree>
    <p:extLst>
      <p:ext uri="{BB962C8B-B14F-4D97-AF65-F5344CB8AC3E}">
        <p14:creationId xmlns:p14="http://schemas.microsoft.com/office/powerpoint/2010/main" val="34982607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29594002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29</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Kahn: This describes an internal state of being but one which relates closely to behaviour, such as discretionary effort or ‘going the extra mile’.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Other definitions are closer to job satisfaction., relating to a number of aspects of organisational life and are typically used by consultancies. Gallup is a global analytics an advice firm. See more here</a:t>
            </a:r>
            <a:r>
              <a:rPr lang="en-GB" sz="1200" b="0" i="0" kern="1200" dirty="0">
                <a:solidFill>
                  <a:schemeClr val="tx2">
                    <a:lumMod val="75000"/>
                  </a:schemeClr>
                </a:solidFill>
                <a:effectLst/>
                <a:latin typeface="+mn-lt"/>
                <a:ea typeface="+mn-ea"/>
                <a:cs typeface="+mn-cs"/>
              </a:rPr>
              <a:t>: </a:t>
            </a:r>
            <a:r>
              <a:rPr lang="en-GB" sz="1200" b="0" i="1" kern="1200" dirty="0">
                <a:solidFill>
                  <a:schemeClr val="tx2">
                    <a:lumMod val="75000"/>
                  </a:schemeClr>
                </a:solidFill>
                <a:effectLst/>
                <a:latin typeface="+mn-lt"/>
                <a:ea typeface="+mn-ea"/>
                <a:cs typeface="+mn-cs"/>
              </a:rPr>
              <a:t>https://www.shrm.org/hr-today/news/hr-magazine/pages/0510fox3.aspx</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focuses on mutual gains in employment relationships, seeking the good of employees (wellbeing, job satisfaction…) and the good of the organisation they work for (performance, commitment…).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 idea of employee engagement brings together and repackages older and more established concepts, in particular work motivation and organisational commitment. Other relevant concepts include job satisfaction, passion and enthusiasm, identifying with one’s work, playing to one’s strengths, absorption and energy in doing work, citizenship behaviour, and shared purpose or alignment to strategy.</a:t>
            </a:r>
            <a:endParaRPr lang="en-GB" sz="1200" b="1" i="0" kern="1200" dirty="0">
              <a:solidFill>
                <a:schemeClr val="tx1"/>
              </a:solidFill>
              <a:effectLst/>
              <a:latin typeface="+mn-lt"/>
              <a:ea typeface="+mn-ea"/>
              <a:cs typeface="+mn-cs"/>
            </a:endParaRP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Feeling engaged appears good for workers. Most definitions of engagement describe employees who are healthier, happier, more fulfilled or more motivated. For organisations, </a:t>
            </a:r>
            <a:r>
              <a:rPr lang="en-GB" sz="1200" b="0" i="0" u="sng" kern="1200" dirty="0">
                <a:solidFill>
                  <a:schemeClr val="tx1"/>
                </a:solidFill>
                <a:effectLst/>
                <a:latin typeface="+mn-lt"/>
                <a:ea typeface="+mn-ea"/>
                <a:cs typeface="+mn-cs"/>
                <a:hlinkClick r:id="rId3" tooltip="Journal article - The meaning, antecedents and outcomes of employee engagement"/>
              </a:rPr>
              <a:t>research</a:t>
            </a:r>
            <a:r>
              <a:rPr lang="en-GB" sz="1200" b="0" i="0" kern="1200" dirty="0">
                <a:solidFill>
                  <a:schemeClr val="tx1"/>
                </a:solidFill>
                <a:effectLst/>
                <a:latin typeface="+mn-lt"/>
                <a:ea typeface="+mn-ea"/>
                <a:cs typeface="+mn-cs"/>
              </a:rPr>
              <a:t> has repeatedly shown that measures of engagement go hand in hand with higher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More broadly, </a:t>
            </a:r>
            <a:r>
              <a:rPr lang="en-GB" sz="1200" b="0" i="0" u="sng" kern="1200" dirty="0">
                <a:solidFill>
                  <a:schemeClr val="tx1"/>
                </a:solidFill>
                <a:effectLst/>
                <a:latin typeface="+mn-lt"/>
                <a:ea typeface="+mn-ea"/>
                <a:cs typeface="+mn-cs"/>
                <a:hlinkClick r:id="rId4" tooltip="Engage for success - the evidence"/>
              </a:rPr>
              <a:t>other research</a:t>
            </a:r>
            <a:r>
              <a:rPr lang="en-GB" sz="1200" b="0" i="0" kern="1200" dirty="0">
                <a:solidFill>
                  <a:schemeClr val="tx1"/>
                </a:solidFill>
                <a:effectLst/>
                <a:latin typeface="+mn-lt"/>
                <a:ea typeface="+mn-ea"/>
                <a:cs typeface="+mn-cs"/>
              </a:rPr>
              <a:t> shows that positive relationships between aspects of employee engagement and various other business metrics, including customer satisfaction, productivity, innovation, staff retention, efficiency and health and safety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This research has its problems though. The great majority of studies show correlation but not causation. That is to say, they may reflect that employee engagement contributes to performance, but it could equally be the other way round – people feel more engaged if they work in successful teams or organisations. </a:t>
            </a:r>
          </a:p>
          <a:p>
            <a:pPr algn="just"/>
            <a:endParaRPr lang="en-GB" sz="1200" b="1" i="0" kern="1200" dirty="0">
              <a:solidFill>
                <a:schemeClr val="tx1"/>
              </a:solidFill>
              <a:effectLst/>
              <a:latin typeface="+mn-lt"/>
              <a:ea typeface="+mn-ea"/>
              <a:cs typeface="+mn-cs"/>
            </a:endParaRPr>
          </a:p>
          <a:p>
            <a:pPr algn="just"/>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30</a:t>
            </a:fld>
            <a:endParaRPr lang="en-GB"/>
          </a:p>
        </p:txBody>
      </p:sp>
    </p:spTree>
    <p:extLst>
      <p:ext uri="{BB962C8B-B14F-4D97-AF65-F5344CB8AC3E}">
        <p14:creationId xmlns:p14="http://schemas.microsoft.com/office/powerpoint/2010/main" val="10282321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Mediation</a:t>
            </a:r>
          </a:p>
          <a:p>
            <a:pPr fontAlgn="base"/>
            <a:r>
              <a:rPr lang="en-GB" sz="1200" b="0" i="0" kern="1200" dirty="0">
                <a:solidFill>
                  <a:schemeClr val="tx1"/>
                </a:solidFill>
                <a:effectLst/>
                <a:latin typeface="+mn-lt"/>
                <a:ea typeface="+mn-ea"/>
                <a:cs typeface="+mn-cs"/>
              </a:rPr>
              <a:t>When there's a disagreement ('dispute') between 2 or more people or groups, mediation can try to help both sides come to an agreement. This is called 'mediation’.</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cannot be used if a claim has been made, or could be made, to an employment tribunal about a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held by a neutral person (a 'mediator'). The mediator is impartial. This means they do not take sides. They’re there to help both parties find a solution that all the parties agree to.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It’s normally used to settle disputes about working relationships. Mediation is not judging who was right or wrong in the past, but looks at how to agree on working together in the future.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Mediation is a quick way to resolve a dispute and is: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Less formal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Flexible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Voluntary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Confidential </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Usually not legally binding </a:t>
            </a:r>
          </a:p>
          <a:p>
            <a:endParaRPr lang="en-GB" dirty="0"/>
          </a:p>
          <a:p>
            <a:endParaRPr lang="en-GB" dirty="0"/>
          </a:p>
          <a:p>
            <a:pPr fontAlgn="base"/>
            <a:r>
              <a:rPr lang="en-GB" sz="1200" b="1" i="0" kern="1200" dirty="0">
                <a:solidFill>
                  <a:schemeClr val="tx1"/>
                </a:solidFill>
                <a:effectLst/>
                <a:latin typeface="+mn-lt"/>
                <a:ea typeface="+mn-ea"/>
                <a:cs typeface="+mn-cs"/>
              </a:rPr>
              <a:t>Arbitration</a:t>
            </a:r>
          </a:p>
          <a:p>
            <a:pPr fontAlgn="base"/>
            <a:r>
              <a:rPr lang="en-GB" sz="1200" b="0" i="0" kern="1200" dirty="0">
                <a:solidFill>
                  <a:schemeClr val="tx1"/>
                </a:solidFill>
                <a:effectLst/>
                <a:latin typeface="+mn-lt"/>
                <a:ea typeface="+mn-ea"/>
                <a:cs typeface="+mn-cs"/>
              </a:rPr>
              <a:t>When there's a disagreement ('dispute') between an employer and an employee or a group of employees, a third party can make a decision on the dispute to settle it. This is called 'arbitration’. It's better if both sides of the dispute, or their representatives, can resolve the dispute between themselves first. Both sides should try and work something out together or get help from </a:t>
            </a:r>
            <a:r>
              <a:rPr lang="en-GB" sz="1200" b="0" i="0" u="none" kern="1200" dirty="0">
                <a:solidFill>
                  <a:schemeClr val="tx2">
                    <a:lumMod val="75000"/>
                  </a:schemeClr>
                </a:solidFill>
                <a:effectLst/>
                <a:latin typeface="+mn-lt"/>
                <a:ea typeface="+mn-ea"/>
                <a:cs typeface="+mn-cs"/>
              </a:rPr>
              <a:t>an </a:t>
            </a:r>
            <a:r>
              <a:rPr lang="en-GB" sz="1200" b="0" i="0" u="none" kern="1200" dirty="0">
                <a:solidFill>
                  <a:schemeClr val="tx2">
                    <a:lumMod val="75000"/>
                  </a:schemeClr>
                </a:solidFill>
                <a:effectLst/>
                <a:latin typeface="+mn-lt"/>
                <a:ea typeface="+mn-ea"/>
                <a:cs typeface="+mn-cs"/>
                <a:hlinkClick r:id="rId3" tooltip="Early conciliation">
                  <a:extLst>
                    <a:ext uri="{A12FA001-AC4F-418D-AE19-62706E023703}">
                      <ahyp:hlinkClr xmlns:ahyp="http://schemas.microsoft.com/office/drawing/2018/hyperlinkcolor" val="tx"/>
                    </a:ext>
                  </a:extLst>
                </a:hlinkClick>
              </a:rPr>
              <a:t>Acas conciliator</a:t>
            </a:r>
            <a:r>
              <a:rPr lang="en-GB" sz="1200" b="0" i="0" u="none" kern="1200" dirty="0">
                <a:solidFill>
                  <a:schemeClr val="tx2">
                    <a:lumMod val="75000"/>
                  </a:schemeClr>
                </a:solidFill>
                <a:effectLst/>
                <a:latin typeface="+mn-lt"/>
                <a:ea typeface="+mn-ea"/>
                <a:cs typeface="+mn-cs"/>
              </a:rPr>
              <a:t>. </a:t>
            </a:r>
            <a:r>
              <a:rPr lang="en-GB" sz="1200" b="0" i="0" kern="1200" dirty="0">
                <a:solidFill>
                  <a:schemeClr val="tx1"/>
                </a:solidFill>
                <a:effectLst/>
                <a:latin typeface="+mn-lt"/>
                <a:ea typeface="+mn-ea"/>
                <a:cs typeface="+mn-cs"/>
              </a:rPr>
              <a:t>If this does not work, arbitration can help resolve the dispute.</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Arbitration is delivered by a neutral person (an 'arbitrator'). The arbitrator is impartial. This means they do not take sides. The arbitrator considers the arguments from both sides of the dispute and makes a decision based on the evidence presented.  </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Before arbitration starts, both sides must agree to accept the arbitrator’s decision. They do this by setting out the issues in the dispute, called 'terms of reference', which both sides agree to and sign on an Acas form.</a:t>
            </a:r>
          </a:p>
          <a:p>
            <a:pPr fontAlgn="base"/>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Benefits of using collective arbitration include: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free</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voluntary</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confidential</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it's binding – both sides must accept the arbitrator's decision</a:t>
            </a:r>
          </a:p>
          <a:p>
            <a:pPr marL="628650" lvl="1" indent="-171450" fontAlgn="base">
              <a:buFont typeface="Arial" panose="020B0604020202020204" pitchFamily="34" charset="0"/>
              <a:buChar char="•"/>
            </a:pPr>
            <a:r>
              <a:rPr lang="en-GB" sz="1200" b="0" i="0" kern="1200" dirty="0">
                <a:solidFill>
                  <a:schemeClr val="tx1"/>
                </a:solidFill>
                <a:effectLst/>
                <a:latin typeface="+mn-lt"/>
                <a:ea typeface="+mn-ea"/>
                <a:cs typeface="+mn-cs"/>
              </a:rPr>
              <a:t>it brings the dispute to an end                              </a:t>
            </a:r>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Tribunal (https://www.gov.uk/courts-tribunals/employment-tribunal)</a:t>
            </a:r>
          </a:p>
          <a:p>
            <a:r>
              <a:rPr lang="en-GB" sz="1200" b="0" i="0" kern="1200" dirty="0">
                <a:solidFill>
                  <a:schemeClr val="tx1"/>
                </a:solidFill>
                <a:effectLst/>
                <a:latin typeface="+mn-lt"/>
                <a:ea typeface="+mn-ea"/>
                <a:cs typeface="+mn-cs"/>
              </a:rPr>
              <a:t>People who think someone, such as an employer or potential employer, has treated them unlawfully will seek an employment tribunal.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unlawful treatment claims: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dismissal</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discrimination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unfair deductions from pay</a:t>
            </a:r>
          </a:p>
          <a:p>
            <a:pPr fontAlgn="base"/>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31</a:t>
            </a:fld>
            <a:endParaRPr lang="en-GB"/>
          </a:p>
        </p:txBody>
      </p:sp>
    </p:spTree>
    <p:extLst>
      <p:ext uri="{BB962C8B-B14F-4D97-AF65-F5344CB8AC3E}">
        <p14:creationId xmlns:p14="http://schemas.microsoft.com/office/powerpoint/2010/main" val="11447095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33</a:t>
            </a:fld>
            <a:endParaRPr lang="en-GB"/>
          </a:p>
        </p:txBody>
      </p:sp>
    </p:spTree>
    <p:extLst>
      <p:ext uri="{BB962C8B-B14F-4D97-AF65-F5344CB8AC3E}">
        <p14:creationId xmlns:p14="http://schemas.microsoft.com/office/powerpoint/2010/main" val="17247895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Trade unions always try to resolve disputes through negotiation. But when that doesn’t work, industrial action may be needed as a last resort.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industrial action you probably hear most about is going on strike. But there are other actions workers can take, such as picketing (increase support), go-slows (reduce productivity or efficiency), overtime bans  (no overtime) and work to rule (exactly contract). Lockouts by employers also count as industrial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Britain, the right to strike is governed by complex and restrictive industrial action laws. In summary, to count as ‘protected industrial action’, a strike must: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relate to a work dispute with your own employer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supported by a valid secret postal ballot with independent scrutiny, in which at least of half the balloted workers have voted (in other words, “not voting” counts as a vote against the strike)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be carried out with notice</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0" i="0" kern="1200" dirty="0">
                <a:solidFill>
                  <a:schemeClr val="tx1"/>
                </a:solidFill>
                <a:effectLst/>
                <a:latin typeface="+mn-lt"/>
                <a:ea typeface="+mn-ea"/>
                <a:cs typeface="+mn-cs"/>
              </a:rPr>
              <a:t>In addition, strikes involving workers who provide what the government calls an “important public service” can only be lawful if at least 40% of the workers balloted over the action vote in favour of it.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As long as industrial action meets the strict requirements set by the law, the union and its officials are protected from most forms of legal action, and employees have some protection against dismissal. But your employer is entitled to refuse pay for the duration of your strike action, even if it’s lawful.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Workers who take part in unofficial industrial action or ‘wildcat strikes’ are not protected from dismissal.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law around industrial action is extremely complex, so you should not start any industrial action without taking legal advice. In addition, unions have their own rules about when and how to call industrial action that must always be followed.</a:t>
            </a: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34</a:t>
            </a:fld>
            <a:endParaRPr lang="en-GB"/>
          </a:p>
        </p:txBody>
      </p:sp>
    </p:spTree>
    <p:extLst>
      <p:ext uri="{BB962C8B-B14F-4D97-AF65-F5344CB8AC3E}">
        <p14:creationId xmlns:p14="http://schemas.microsoft.com/office/powerpoint/2010/main" val="22362910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There’s a wide range of legal provisions in the UK which apply in managing employee relations and dealing with problems which may arise. These can broadly be subdivided into those concerning the relationship between employers and individual employees, and those which concern collective relationships.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Individuals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Contract law and the terms of the contract of employment are at the heart of individual employee relations. In addition, employers’ handbooks or staff manuals, which as a minimum comply with the </a:t>
            </a:r>
            <a:r>
              <a:rPr lang="en-GB" sz="1200" b="0" i="0" u="sng" kern="1200" dirty="0">
                <a:solidFill>
                  <a:schemeClr val="tx1"/>
                </a:solidFill>
                <a:effectLst/>
                <a:latin typeface="+mn-lt"/>
                <a:ea typeface="+mn-ea"/>
                <a:cs typeface="+mn-cs"/>
                <a:hlinkClick r:id="rId3" tooltip="Acas Code of Practice on grievance and disciplinary procedures,"/>
              </a:rPr>
              <a:t>Acas Code of Practice on grievance and disciplinary procedures</a:t>
            </a:r>
            <a:r>
              <a:rPr lang="en-GB" sz="1200" b="0" i="0" kern="1200" dirty="0">
                <a:solidFill>
                  <a:schemeClr val="tx1"/>
                </a:solidFill>
                <a:effectLst/>
                <a:latin typeface="+mn-lt"/>
                <a:ea typeface="+mn-ea"/>
                <a:cs typeface="+mn-cs"/>
              </a:rPr>
              <a:t>, are important, often including codes of practice. Handbooks vary but will govern many aspects of employment rights including for example holiday, sickness, parental and other forms of leave, whistleblowing, communications and equal opportunities.</a:t>
            </a:r>
          </a:p>
          <a:p>
            <a:pPr marL="171450" indent="-171450" algn="just">
              <a:buFont typeface="Arial" panose="020B0604020202020204" pitchFamily="34" charset="0"/>
              <a:buChar char="•"/>
            </a:pPr>
            <a:r>
              <a:rPr lang="en-GB" sz="1200" b="0" i="0" kern="1200" dirty="0">
                <a:solidFill>
                  <a:schemeClr val="tx1"/>
                </a:solidFill>
                <a:effectLst/>
                <a:latin typeface="+mn-lt"/>
                <a:ea typeface="+mn-ea"/>
                <a:cs typeface="+mn-cs"/>
              </a:rPr>
              <a:t>In addition, certain mandatory statutory employment rights apply to supplement the law of contract. These rights affect matters such as dismissal, conciliation, mediation, and other forms of dispute and discipline handling. Key examples of employment legislation affecting employee relations are the Employment Rights Act 1996 (dealing with the circumstances in which employees can be fairly dismissed) and the Equality Act 2010 (dealing with discrimination and equal pay). In addition, the law of tort governs matters such as an employer’s liability for the acts of its employees and some liability for accidents.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Collective relationships</a:t>
            </a:r>
          </a:p>
          <a:p>
            <a:pPr marL="0" indent="0">
              <a:buFont typeface="Arial" panose="020B0604020202020204" pitchFamily="34" charset="0"/>
              <a:buNone/>
            </a:pPr>
            <a:r>
              <a:rPr lang="en-GB" sz="1200" b="0" i="0" kern="1200" dirty="0">
                <a:solidFill>
                  <a:schemeClr val="tx1"/>
                </a:solidFill>
                <a:effectLst/>
                <a:latin typeface="+mn-lt"/>
                <a:ea typeface="+mn-ea"/>
                <a:cs typeface="+mn-cs"/>
              </a:rPr>
              <a:t>The collective dimension includes collective bargaining, information and consultation, arbitration and industrial action. Employers may work with recognised unions to negotiate pay and conditions, or to inform and consult over changes such as redundancies or health and safety. Examples are: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and Labour Relations (Consolidation) Act 1992 concerning collective bargaining and redundancy consultation</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The Trade Union Act 2016 which contains provisions about ballots, industrial action, and the functions of the Certification Officer responsible for statutory matters relating to trade unions and employers’ associations such as registration and recognition.</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Employment law -  https://www.cipd.co.uk/knowledge/fundamentals/emp-law/about/legislation-updates</a:t>
            </a:r>
          </a:p>
          <a:p>
            <a:r>
              <a:rPr lang="en-GB" sz="1200" b="0" i="0" kern="1200" dirty="0">
                <a:solidFill>
                  <a:schemeClr val="tx1"/>
                </a:solidFill>
                <a:effectLst/>
                <a:latin typeface="+mn-lt"/>
                <a:ea typeface="+mn-ea"/>
                <a:cs typeface="+mn-cs"/>
              </a:rPr>
              <a:t>Employment law is part of civil, rather than criminal, law. Criminal law covers issues between the state and a wrong doer whereas civil law deals with issues between two parties and in this case it is between the employer and the employee. Employment law gets updated every year from minor to major changes.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Information and consultation of employees  (https://archive.acas.org.uk/index.aspx?articleid=1598)</a:t>
            </a:r>
          </a:p>
          <a:p>
            <a:r>
              <a:rPr lang="en-GB" sz="1200" b="0" i="0" kern="1200" dirty="0">
                <a:solidFill>
                  <a:schemeClr val="tx1"/>
                </a:solidFill>
                <a:effectLst/>
                <a:latin typeface="+mn-lt"/>
                <a:ea typeface="+mn-ea"/>
                <a:cs typeface="+mn-cs"/>
              </a:rPr>
              <a:t>The Information and Consultation of Employees Regulations (often abbreviated to the ICE Regs) were introduced on 6 April 2005 and apply to businesses with 50 or more employees. The regulations give employees the right, subject to certain conditions, to request that their employer sets up or changes arrangements to inform and consult them about issues in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requirement to inform and consult employees does not operate automatically. It can occur either by a formal request from employees for an agreement, or by employers choosing to start the process. If a company already has a pre-existing agreement in place to inform and consult it may not be necessary to make any changes. To be valid the pre-existing agreement must:</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in writing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cover all the employees in the undertaking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set out how the employer will inform &amp; consult employees or representatives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be approved by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Information and consultation are the basic building blocks of every effective organisation. These concepts are as crucial to the relationship between the individual workers and their line manager as they are to the parties on an employee council. Whatever the size or type of your organisation people need to talk to each other. They need to:</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exchange views and ideas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issue and receive instructions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discuss problems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consider developments.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Statutory Trade Union Recognition</a:t>
            </a:r>
          </a:p>
          <a:p>
            <a:r>
              <a:rPr lang="en-GB" dirty="0"/>
              <a:t>The right to statutory trade union recognition has been in effect since 6 June 2000. The law, established by the Employment Relations Act 1999, gives unions the right to be recognised for collective bargaining where there is majority support for recognition.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TU ACT – Already discussed </a:t>
            </a:r>
          </a:p>
          <a:p>
            <a:r>
              <a:rPr lang="en-GB" sz="1200" b="0" i="0" kern="1200" dirty="0">
                <a:solidFill>
                  <a:schemeClr val="tx1"/>
                </a:solidFill>
                <a:effectLst/>
                <a:latin typeface="+mn-lt"/>
                <a:ea typeface="+mn-ea"/>
                <a:cs typeface="+mn-cs"/>
              </a:rPr>
              <a:t>The Trade Union Act became law on 4 May 2016 and many – but not all - the new rules are now in force. The Act represents the most serious attack on the rights of trade unions and their members in a generation.</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As soon as the Bill was introduced, unions joined together to campaign to defeat the proposals and where this was not possible, to damage, dilute and delay them.</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response to union campaigning nationwide, the government made several concessions,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independent review on e-voting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Removing ancillary workers from the 40 per cent threshold.</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Limiting new political fund ‘opt-in’ rules to new members.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Delaying any cap on facilities for union reps for at least three years.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Scrapping the public sector ‘check-off’ ban, where unions cover the costs.</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Whilst the union movement made significant progress in many areas, the TU Act is still damaging and divisive. It includes serious and unnecessary restrictions on unions and their members, including:</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Arbitrary thresholds in industrial action ballots.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Complicated new balloting and notice rules designed to make industrial action more difficult for unions to organise.</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pickets.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New restrictions on union campaigning, with extra duties to report on campaigns and wider causes supported from unions’ political funds.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Wide-ranging powers for the Certification Officer, who regulates unions.</a:t>
            </a:r>
          </a:p>
          <a:p>
            <a:pPr marL="628650" lvl="1" indent="-171450">
              <a:buFont typeface="Arial" panose="020B0604020202020204" pitchFamily="34" charset="0"/>
              <a:buChar char="•"/>
            </a:pPr>
            <a:r>
              <a:rPr lang="en-GB" sz="1200" b="0" i="0" kern="1200" dirty="0">
                <a:solidFill>
                  <a:schemeClr val="tx1"/>
                </a:solidFill>
                <a:effectLst/>
                <a:latin typeface="+mn-lt"/>
                <a:ea typeface="+mn-ea"/>
                <a:cs typeface="+mn-cs"/>
              </a:rPr>
              <a:t>An expensive levy paid by unions for the costs of being regulated.</a:t>
            </a:r>
          </a:p>
          <a:p>
            <a:pPr marL="628650" lvl="1"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government is also still considering ending the ban on agency workers replacing strikers.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From the start, the government’s aim was to further restrict the ability of union members to organise collectively in defence of their jobs and livelihoods. But unions will work together to make sure our movement gets stronger, continuing to represent people at work, tackling inequality and campaigning and negotiating for decent pay, safe workplaces and good employment conditions.</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35</a:t>
            </a:fld>
            <a:endParaRPr lang="en-GB"/>
          </a:p>
        </p:txBody>
      </p:sp>
    </p:spTree>
    <p:extLst>
      <p:ext uri="{BB962C8B-B14F-4D97-AF65-F5344CB8AC3E}">
        <p14:creationId xmlns:p14="http://schemas.microsoft.com/office/powerpoint/2010/main" val="2638561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Crucial to employee participation, employee voice. </a:t>
            </a:r>
          </a:p>
          <a:p>
            <a:endParaRPr lang="en-GB" b="1" dirty="0"/>
          </a:p>
          <a:p>
            <a:r>
              <a:rPr lang="en-GB" sz="1200" b="0" i="0" kern="1200" dirty="0">
                <a:solidFill>
                  <a:schemeClr val="tx1"/>
                </a:solidFill>
                <a:effectLst/>
                <a:latin typeface="+mn-lt"/>
                <a:ea typeface="+mn-ea"/>
                <a:cs typeface="+mn-cs"/>
              </a:rPr>
              <a:t>According to management literature, there are two main purposes of voice: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Organisational voice refers to the positive benefits that voice can bring to an organisation, for example, higher innovation. Some voice mechanisms, such as suggestion schemes, allow the organisation to benefit from employees’ ideas.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Individual voice argues that voice is a fundamental right. It allows employees to be involved in decision-making and to express their concerns.</a:t>
            </a:r>
          </a:p>
          <a:p>
            <a:endParaRPr lang="en-GB" dirty="0"/>
          </a:p>
          <a:p>
            <a:endParaRPr lang="en-GB" dirty="0"/>
          </a:p>
          <a:p>
            <a:r>
              <a:rPr lang="en-GB" i="1" dirty="0"/>
              <a:t>Useful read: https://www.cipd.co.uk/knowledge/fundamentals/relations/communication/voice-factsheet#:~:text=Employee%20voice%20is%20the%20means,can%20contribute%20to%20organisational%20success.</a:t>
            </a:r>
          </a:p>
        </p:txBody>
      </p:sp>
      <p:sp>
        <p:nvSpPr>
          <p:cNvPr id="4" name="Slide Number Placeholder 3"/>
          <p:cNvSpPr>
            <a:spLocks noGrp="1"/>
          </p:cNvSpPr>
          <p:nvPr>
            <p:ph type="sldNum" sz="quarter" idx="5"/>
          </p:nvPr>
        </p:nvSpPr>
        <p:spPr/>
        <p:txBody>
          <a:bodyPr/>
          <a:lstStyle/>
          <a:p>
            <a:fld id="{A74F7143-3262-4712-BBAC-9EEC69AABB0A}" type="slidenum">
              <a:rPr lang="en-GB" smtClean="0"/>
              <a:t>36</a:t>
            </a:fld>
            <a:endParaRPr lang="en-GB"/>
          </a:p>
        </p:txBody>
      </p:sp>
    </p:spTree>
    <p:extLst>
      <p:ext uri="{BB962C8B-B14F-4D97-AF65-F5344CB8AC3E}">
        <p14:creationId xmlns:p14="http://schemas.microsoft.com/office/powerpoint/2010/main" val="21338478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38</a:t>
            </a:fld>
            <a:endParaRPr lang="en-GB"/>
          </a:p>
        </p:txBody>
      </p:sp>
    </p:spTree>
    <p:extLst>
      <p:ext uri="{BB962C8B-B14F-4D97-AF65-F5344CB8AC3E}">
        <p14:creationId xmlns:p14="http://schemas.microsoft.com/office/powerpoint/2010/main" val="9512551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4F7143-3262-4712-BBAC-9EEC69AABB0A}" type="slidenum">
              <a:rPr lang="en-GB" smtClean="0"/>
              <a:t>39</a:t>
            </a:fld>
            <a:endParaRPr lang="en-GB"/>
          </a:p>
        </p:txBody>
      </p:sp>
    </p:spTree>
    <p:extLst>
      <p:ext uri="{BB962C8B-B14F-4D97-AF65-F5344CB8AC3E}">
        <p14:creationId xmlns:p14="http://schemas.microsoft.com/office/powerpoint/2010/main" val="20478794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Legitimacy of voice</a:t>
            </a:r>
          </a:p>
          <a:p>
            <a:endParaRPr lang="en-GB" dirty="0"/>
          </a:p>
          <a:p>
            <a:r>
              <a:rPr lang="en-GB" sz="1200" b="1" dirty="0"/>
              <a:t>What is employee voice?</a:t>
            </a:r>
          </a:p>
          <a:p>
            <a:endParaRPr lang="en-GB" sz="1200" dirty="0"/>
          </a:p>
          <a:p>
            <a:r>
              <a:rPr lang="en-GB" sz="1200" b="0" i="0" kern="1200" dirty="0">
                <a:solidFill>
                  <a:schemeClr val="tx1"/>
                </a:solidFill>
                <a:effectLst/>
                <a:latin typeface="+mn-lt"/>
                <a:ea typeface="+mn-ea"/>
                <a:cs typeface="+mn-cs"/>
              </a:rPr>
              <a:t>Employee voice is the means by which people communicate their views to their employer and influence matters that affect them at work. It helps to build open and trusting relationships between employers and their people which can contribute to organisational success. For employers, effective voice contributes to innovation, productivity and organisational improvement. For employees, it often results in increased job satisfaction, greater influence and better opportunities for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To enable a genuine </a:t>
            </a:r>
            <a:r>
              <a:rPr lang="en-GB" sz="1200" b="0" i="0" u="sng" kern="1200" dirty="0">
                <a:solidFill>
                  <a:schemeClr val="tx1"/>
                </a:solidFill>
                <a:effectLst/>
                <a:latin typeface="+mn-lt"/>
                <a:ea typeface="+mn-ea"/>
                <a:cs typeface="+mn-cs"/>
                <a:hlinkClick r:id="rId3" tooltip="Employee communication factsheet"/>
              </a:rPr>
              <a:t>two-way communication</a:t>
            </a:r>
            <a:r>
              <a:rPr lang="en-GB" sz="1200" b="0" i="0" kern="1200" dirty="0">
                <a:solidFill>
                  <a:schemeClr val="tx1"/>
                </a:solidFill>
                <a:effectLst/>
                <a:latin typeface="+mn-lt"/>
                <a:ea typeface="+mn-ea"/>
                <a:cs typeface="+mn-cs"/>
              </a:rPr>
              <a:t> between employers and their people, it’s important that managers listen to and act on employee voice. With calls for greater transparency in organisations following numerous public scandals, voice is crucial in keeping organisations honest. It’s also fundamental to ensuring job quality in the context of changing working practices. </a:t>
            </a:r>
            <a:endParaRPr lang="en-GB" sz="1200" b="0" dirty="0"/>
          </a:p>
          <a:p>
            <a:endParaRPr lang="en-GB" sz="1200" b="0" dirty="0"/>
          </a:p>
          <a:p>
            <a:r>
              <a:rPr lang="en-GB" sz="1200" b="0" i="0" kern="1200" dirty="0">
                <a:solidFill>
                  <a:schemeClr val="tx1"/>
                </a:solidFill>
                <a:effectLst/>
                <a:latin typeface="+mn-lt"/>
                <a:ea typeface="+mn-ea"/>
                <a:cs typeface="+mn-cs"/>
              </a:rPr>
              <a:t>Employees can have their say through individual and collective channels, by speaking directly to management or indirectly through representatives. Voice can be formally expressed, for example through suggestion schemes and attitude surveys, as well as informally such as in team meetings and </a:t>
            </a:r>
            <a:r>
              <a:rPr lang="en-GB" sz="1200" b="0" i="0" u="sng" kern="1200" dirty="0">
                <a:solidFill>
                  <a:schemeClr val="tx1"/>
                </a:solidFill>
                <a:effectLst/>
                <a:latin typeface="+mn-lt"/>
                <a:ea typeface="+mn-ea"/>
                <a:cs typeface="+mn-cs"/>
                <a:hlinkClick r:id="rId4" tooltip="Social media and employee voice report"/>
              </a:rPr>
              <a:t>workplace social media</a:t>
            </a:r>
            <a:r>
              <a:rPr lang="en-GB" sz="1200" b="0" i="0" kern="1200" dirty="0">
                <a:solidFill>
                  <a:schemeClr val="tx1"/>
                </a:solidFill>
                <a:effectLst/>
                <a:latin typeface="+mn-lt"/>
                <a:ea typeface="+mn-ea"/>
                <a:cs typeface="+mn-cs"/>
              </a:rPr>
              <a:t>. Effective voice is unlikely to result from any one single initiative and should involve complementary channels and be supported by leaders.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Why is it important?</a:t>
            </a:r>
          </a:p>
          <a:p>
            <a:r>
              <a:rPr lang="en-GB" sz="1200" b="0" i="0" kern="1200" dirty="0">
                <a:solidFill>
                  <a:schemeClr val="tx1"/>
                </a:solidFill>
                <a:effectLst/>
                <a:latin typeface="+mn-lt"/>
                <a:ea typeface="+mn-ea"/>
                <a:cs typeface="+mn-cs"/>
              </a:rPr>
              <a:t>If employees are consistently </a:t>
            </a:r>
            <a:r>
              <a:rPr lang="en-GB" sz="1200" b="0" i="1" kern="1200" dirty="0">
                <a:solidFill>
                  <a:schemeClr val="tx1"/>
                </a:solidFill>
                <a:effectLst/>
                <a:latin typeface="+mn-lt"/>
                <a:ea typeface="+mn-ea"/>
                <a:cs typeface="+mn-cs"/>
              </a:rPr>
              <a:t>not </a:t>
            </a:r>
            <a:r>
              <a:rPr lang="en-GB" sz="1200" b="0" i="0" kern="1200" dirty="0">
                <a:solidFill>
                  <a:schemeClr val="tx1"/>
                </a:solidFill>
                <a:effectLst/>
                <a:latin typeface="+mn-lt"/>
                <a:ea typeface="+mn-ea"/>
                <a:cs typeface="+mn-cs"/>
              </a:rPr>
              <a:t>heard, they remain silent. This can become a big problem because we often need our employees to raise the white flag and tune us into issues that may otherwise be overlooked.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a real-life example of this theory in action, consider what happened at the </a:t>
            </a:r>
            <a:r>
              <a:rPr lang="en-GB" sz="1200" b="0" i="0" u="none" strike="noStrike" kern="1200" dirty="0">
                <a:solidFill>
                  <a:schemeClr val="tx1"/>
                </a:solidFill>
                <a:effectLst/>
                <a:latin typeface="+mn-lt"/>
                <a:ea typeface="+mn-ea"/>
                <a:cs typeface="+mn-cs"/>
                <a:hlinkClick r:id="rId5"/>
              </a:rPr>
              <a:t>General Motors assembly plant</a:t>
            </a:r>
            <a:r>
              <a:rPr lang="en-GB" sz="1200" b="0" i="0" kern="1200" dirty="0">
                <a:solidFill>
                  <a:schemeClr val="tx1"/>
                </a:solidFill>
                <a:effectLst/>
                <a:latin typeface="+mn-lt"/>
                <a:ea typeface="+mn-ea"/>
                <a:cs typeface="+mn-cs"/>
              </a:rPr>
              <a:t> in Fremont, California. When Toyota first took over the GM facility, it was highly unproductive. But instead of rehiring and replacing staff, Toyota’s first move was to </a:t>
            </a:r>
            <a:r>
              <a:rPr lang="en-GB" sz="1200" b="0" i="0" kern="1200" dirty="0" err="1">
                <a:solidFill>
                  <a:schemeClr val="tx1"/>
                </a:solidFill>
                <a:effectLst/>
                <a:latin typeface="+mn-lt"/>
                <a:ea typeface="+mn-ea"/>
                <a:cs typeface="+mn-cs"/>
              </a:rPr>
              <a:t>instill</a:t>
            </a:r>
            <a:r>
              <a:rPr lang="en-GB" sz="1200" b="0" i="0" kern="1200" dirty="0">
                <a:solidFill>
                  <a:schemeClr val="tx1"/>
                </a:solidFill>
                <a:effectLst/>
                <a:latin typeface="+mn-lt"/>
                <a:ea typeface="+mn-ea"/>
                <a:cs typeface="+mn-cs"/>
              </a:rPr>
              <a:t> a new set of values with existing employees. That meant offering greater autonomy and share of voice, which ultimately led to managers implementing 80% of the suggestions made by employees every year. As a result, the plant went from the industry’s worst to its shining star example.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When you’re not heard, you just do what you’re told without questioning or bothering to change things because you don’t think anything will result from speaking up.</a:t>
            </a:r>
          </a:p>
          <a:p>
            <a:endParaRPr lang="en-GB" sz="1200" b="1"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Trade Unions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dirty="0">
                <a:latin typeface="Tw Cen MT" charset="0"/>
              </a:rPr>
              <a:t>Trade unions are </a:t>
            </a:r>
            <a:r>
              <a:rPr lang="en-US" b="0" dirty="0" err="1">
                <a:latin typeface="Tw Cen MT" charset="0"/>
              </a:rPr>
              <a:t>organisations</a:t>
            </a:r>
            <a:r>
              <a:rPr lang="en-US" b="0" dirty="0">
                <a:latin typeface="Tw Cen MT" charset="0"/>
              </a:rPr>
              <a:t> that represent people at work. Their purpose is to protect and improve people's pay and conditions of employment. They also campaign for laws and policies which will benefit working people.</a:t>
            </a:r>
          </a:p>
          <a:p>
            <a:endParaRPr lang="en-GB" b="0" dirty="0"/>
          </a:p>
          <a:p>
            <a:pPr marL="0" indent="0">
              <a:buNone/>
              <a:defRPr/>
            </a:pPr>
            <a:r>
              <a:rPr lang="en-US" b="0" dirty="0">
                <a:ea typeface="+mn-ea"/>
              </a:rPr>
              <a:t>The main service a union provides for its members is negotiation and representation. There are other benefits people get from being members of trade unions.</a:t>
            </a:r>
          </a:p>
          <a:p>
            <a:pPr marL="320040" indent="-320040">
              <a:buFont typeface="Wingdings"/>
              <a:buChar char=""/>
              <a:defRPr/>
            </a:pPr>
            <a:r>
              <a:rPr lang="en-US" b="0" dirty="0">
                <a:ea typeface="+mn-ea"/>
              </a:rPr>
              <a:t>Negotiation</a:t>
            </a:r>
          </a:p>
          <a:p>
            <a:pPr marL="320040" indent="-320040">
              <a:buFont typeface="Wingdings"/>
              <a:buChar char=""/>
              <a:defRPr/>
            </a:pPr>
            <a:r>
              <a:rPr lang="en-US" b="0" dirty="0">
                <a:ea typeface="+mn-ea"/>
              </a:rPr>
              <a:t>Representation</a:t>
            </a:r>
          </a:p>
          <a:p>
            <a:pPr marL="320040" indent="-320040">
              <a:buFont typeface="Wingdings"/>
              <a:buChar char=""/>
              <a:defRPr/>
            </a:pPr>
            <a:r>
              <a:rPr lang="en-US" b="0" dirty="0">
                <a:ea typeface="+mn-ea"/>
              </a:rPr>
              <a:t>Information and advice</a:t>
            </a:r>
          </a:p>
          <a:p>
            <a:pPr marL="320040" indent="-320040">
              <a:buFont typeface="Wingdings"/>
              <a:buChar char=""/>
              <a:defRPr/>
            </a:pPr>
            <a:r>
              <a:rPr lang="en-US" b="0" dirty="0">
                <a:ea typeface="+mn-ea"/>
              </a:rPr>
              <a:t>Member services</a:t>
            </a:r>
          </a:p>
          <a:p>
            <a:endParaRPr lang="en-GB" b="0" dirty="0"/>
          </a:p>
          <a:p>
            <a:pPr marL="0" indent="0">
              <a:buNone/>
            </a:pPr>
            <a:r>
              <a:rPr lang="en-US" b="0" dirty="0"/>
              <a:t>What is trade union recognition? A trade union is “</a:t>
            </a:r>
            <a:r>
              <a:rPr lang="en-US" b="0" dirty="0" err="1"/>
              <a:t>recognised</a:t>
            </a:r>
            <a:r>
              <a:rPr lang="en-US" b="0" dirty="0"/>
              <a:t>” by an employer when it negotiates agreements. Can be voluntary or statutory, Under Employment Act 1999</a:t>
            </a:r>
          </a:p>
          <a:p>
            <a:pPr marL="0" indent="0">
              <a:buNone/>
            </a:pPr>
            <a:endParaRPr lang="en-US" b="0" dirty="0"/>
          </a:p>
          <a:p>
            <a:r>
              <a:rPr lang="en-GB" sz="1200" b="0" i="0" kern="1200" dirty="0">
                <a:solidFill>
                  <a:schemeClr val="tx1"/>
                </a:solidFill>
                <a:effectLst/>
                <a:latin typeface="+mn-lt"/>
                <a:ea typeface="+mn-ea"/>
                <a:cs typeface="+mn-cs"/>
              </a:rPr>
              <a:t>Since the early 1980s, there’s been a decline in trade union representation across various European countries, including the UK. While a significant minority of the workforce still have their terms and conditions determined by collective bargaining, overall there’s less reliance on collective agreements as a means of influencing the employment relationship. </a:t>
            </a:r>
          </a:p>
          <a:p>
            <a:endParaRPr lang="en-GB" sz="1200" b="0" i="0" kern="1200" dirty="0">
              <a:solidFill>
                <a:schemeClr val="tx1"/>
              </a:solidFill>
              <a:effectLst/>
              <a:latin typeface="+mn-lt"/>
              <a:ea typeface="+mn-ea"/>
              <a:cs typeface="+mn-cs"/>
            </a:endParaRPr>
          </a:p>
          <a:p>
            <a:r>
              <a:rPr lang="en-GB" sz="1200" b="1" i="0" u="sng" kern="1200" dirty="0">
                <a:solidFill>
                  <a:schemeClr val="tx1"/>
                </a:solidFill>
                <a:effectLst/>
                <a:latin typeface="+mn-lt"/>
                <a:ea typeface="+mn-ea"/>
                <a:cs typeface="+mn-cs"/>
              </a:rPr>
              <a:t>Representative Participation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Representative participation refers to schemes in which employee representatives meet managers on a regular basis, whether in scheduled committees, or through more ad hoc arrangements. The essential feature is that participation is not directly between individual employees and their managers but is mediated through representatives. Approaches include:</a:t>
            </a:r>
          </a:p>
          <a:p>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Collective representation – negotiations between senior managers and employee representatives (usually but not exclusively union representatives) leading to joint regulation of pay and other conditions of employment. These can be periodic in the case of pay, but continuous or ad hoc in the case of other matters, such as grievances.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Partnership schemes – employee representatives and managers emphasise </a:t>
            </a:r>
            <a:r>
              <a:rPr lang="en-GB" sz="1200" b="1" i="0" kern="1200" dirty="0">
                <a:solidFill>
                  <a:schemeClr val="tx1"/>
                </a:solidFill>
                <a:effectLst/>
                <a:latin typeface="+mn-lt"/>
                <a:ea typeface="+mn-ea"/>
                <a:cs typeface="+mn-cs"/>
              </a:rPr>
              <a:t>mutual gains </a:t>
            </a:r>
            <a:r>
              <a:rPr lang="en-GB" sz="1200" b="0" i="0" kern="1200" dirty="0">
                <a:solidFill>
                  <a:schemeClr val="tx1"/>
                </a:solidFill>
                <a:effectLst/>
                <a:latin typeface="+mn-lt"/>
                <a:ea typeface="+mn-ea"/>
                <a:cs typeface="+mn-cs"/>
              </a:rPr>
              <a:t>and tackling issues in a spirit of co-operation, rather than through adversarial relationships. This includes a high commitment to information sharing.</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Joint consultation – for discussing issues that are deemed to be of common interest or of key importance at non-union as well as unionised workplaces. Joint Consultation Committees (JCCs) may exist in organisations to address issues that are not covered by collective bargaining. JCCs consist of management and non-management representatives. In unionised organisations, the trade unions typically provide the employee representatives, but JCCs also run with non-union employee representatives</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Employee forums – groups of non-union or mixed groups of union/non-union employees meeting with management for consultation and information sharing</a:t>
            </a:r>
          </a:p>
          <a:p>
            <a:pPr marL="0" indent="0">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European Works Councils (EWCs) – employees of large multinational companies operating across Europe have a right to ask for a EWC to be set up. It’s a body that brings together senior managers and employee representatives to discuss transnational issues.</a:t>
            </a:r>
          </a:p>
          <a:p>
            <a:endParaRPr lang="en-GB" b="0" dirty="0"/>
          </a:p>
          <a:p>
            <a:endParaRPr lang="en-GB" b="0" dirty="0"/>
          </a:p>
          <a:p>
            <a:r>
              <a:rPr lang="en-GB" b="1" dirty="0"/>
              <a:t>Other mechanisms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Online employee engagement surveys, which asks employees what they think about the organisation and aspects of working life, often with an option for giving free text comments.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Regular face-to-face meetings, where senior leaders tell groups of staff about changes and developments in the organisation, and invite them to ask questions, express concerns, share their ideas, ask for volunteers to be involved in further thinking and discussions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“Ideas Street” – a more modern version of the suggestions box, where instead of ideas supposedly being looked at by a ‘committee’ but actually disappearing into the ether, ideas are posted online so all colleagues can see and vote on them, and which progress to further consideration if they attract enough support.</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“Graffiti walls” – official ones, opened for a period, again inviting views and comments on a particular theme, where staff can write what they think and colleagues can see what they have written and add their comments.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 “Frontline forum”, where a senior leader gathers together a representative group of frontline staff to listen to issues that concern them, and discuss and work through possible solutions.</a:t>
            </a:r>
          </a:p>
          <a:p>
            <a:pPr marL="171450" indent="-171450" fontAlgn="base">
              <a:buFont typeface="Arial" panose="020B0604020202020204" pitchFamily="34" charset="0"/>
              <a:buChar char="•"/>
            </a:pPr>
            <a:endParaRPr lang="en-GB" sz="1200" b="1" i="0" kern="1200" dirty="0">
              <a:solidFill>
                <a:schemeClr val="tx1"/>
              </a:solidFill>
              <a:effectLst/>
              <a:latin typeface="+mn-lt"/>
              <a:ea typeface="+mn-ea"/>
              <a:cs typeface="+mn-cs"/>
            </a:endParaRPr>
          </a:p>
          <a:p>
            <a:pPr marL="0" indent="0" fontAlgn="base">
              <a:buFont typeface="Arial" panose="020B0604020202020204" pitchFamily="34" charset="0"/>
              <a:buNone/>
            </a:pPr>
            <a:r>
              <a:rPr lang="en-GB" sz="1200" b="1" i="0" kern="1200" dirty="0">
                <a:solidFill>
                  <a:schemeClr val="tx1"/>
                </a:solidFill>
                <a:effectLst/>
                <a:latin typeface="+mn-lt"/>
                <a:ea typeface="+mn-ea"/>
                <a:cs typeface="+mn-cs"/>
              </a:rPr>
              <a:t>Considerations</a:t>
            </a:r>
          </a:p>
          <a:p>
            <a:r>
              <a:rPr lang="en-GB" sz="1200" b="0" i="0" kern="1200" dirty="0">
                <a:solidFill>
                  <a:schemeClr val="tx1"/>
                </a:solidFill>
                <a:effectLst/>
                <a:latin typeface="+mn-lt"/>
                <a:ea typeface="+mn-ea"/>
                <a:cs typeface="+mn-cs"/>
              </a:rPr>
              <a:t>Psychological safety, or individuals’ feelings about taking risks and sharing thoughts with others in the workplace, provides a bedrock for voice.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 are unlikely to speak up if they believe the costs of doing so outweigh the benefits – for example, if they feel that their position in the organisation would be threatened. Power dynamics influence people’s willingness to speak up, particularly on information which challenges the status quo or could be judged negatively by a more senior colleague.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Quality of leadership is particularly important for individual voice, which is less likely to be effective when leadership is seen as weak. It’s therefore important that all people managers in the organisation understand the value of employee voice and are trained to facilitate open conversations and demonstrate empathetic listening.</a:t>
            </a:r>
          </a:p>
          <a:p>
            <a:endParaRPr lang="en-GB" sz="1200" b="0" i="0" kern="1200" dirty="0">
              <a:solidFill>
                <a:schemeClr val="tx1"/>
              </a:solidFill>
              <a:effectLst/>
              <a:latin typeface="+mn-lt"/>
              <a:ea typeface="+mn-ea"/>
              <a:cs typeface="+mn-cs"/>
            </a:endParaRPr>
          </a:p>
          <a:p>
            <a:pPr marL="0" indent="0" fontAlgn="base">
              <a:buFont typeface="Arial" panose="020B0604020202020204" pitchFamily="34" charset="0"/>
              <a:buNone/>
            </a:pPr>
            <a:endParaRPr lang="en-GB" sz="1200" b="1"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40</a:t>
            </a:fld>
            <a:endParaRPr lang="en-GB"/>
          </a:p>
        </p:txBody>
      </p:sp>
    </p:spTree>
    <p:extLst>
      <p:ext uri="{BB962C8B-B14F-4D97-AF65-F5344CB8AC3E}">
        <p14:creationId xmlns:p14="http://schemas.microsoft.com/office/powerpoint/2010/main" val="16669493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Research shows that effective worker voice can lead to positive outcomes for both individuals and organisations.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Participating in decisions is important for individual </a:t>
            </a:r>
            <a:r>
              <a:rPr lang="en-GB" sz="1200" b="0" i="0" u="sng" kern="1200" dirty="0">
                <a:solidFill>
                  <a:schemeClr val="tx1"/>
                </a:solidFill>
                <a:effectLst/>
                <a:latin typeface="+mn-lt"/>
                <a:ea typeface="+mn-ea"/>
                <a:cs typeface="+mn-cs"/>
                <a:hlinkClick r:id="rId3" tooltip="Well-being at work factsheet"/>
              </a:rPr>
              <a:t>wellbeing</a:t>
            </a:r>
            <a:r>
              <a:rPr lang="en-GB" sz="1200" b="0" i="0" kern="1200" dirty="0">
                <a:solidFill>
                  <a:schemeClr val="tx1"/>
                </a:solidFill>
                <a:effectLst/>
                <a:latin typeface="+mn-lt"/>
                <a:ea typeface="+mn-ea"/>
                <a:cs typeface="+mn-cs"/>
              </a:rPr>
              <a:t> and </a:t>
            </a:r>
            <a:r>
              <a:rPr lang="en-GB" sz="1200" b="0" i="0" u="sng" kern="1200" dirty="0">
                <a:solidFill>
                  <a:schemeClr val="tx1"/>
                </a:solidFill>
                <a:effectLst/>
                <a:latin typeface="+mn-lt"/>
                <a:ea typeface="+mn-ea"/>
                <a:cs typeface="+mn-cs"/>
                <a:hlinkClick r:id="rId4" tooltip="Employee engagement and motivation factsheet"/>
              </a:rPr>
              <a:t>motivation</a:t>
            </a:r>
            <a:r>
              <a:rPr lang="en-GB" sz="1200" b="0" i="0" kern="1200" dirty="0">
                <a:solidFill>
                  <a:schemeClr val="tx1"/>
                </a:solidFill>
                <a:effectLst/>
                <a:latin typeface="+mn-lt"/>
                <a:ea typeface="+mn-ea"/>
                <a:cs typeface="+mn-cs"/>
              </a:rPr>
              <a:t>, since it provides a means for improving the experience of work and overall job quality. It also gives employees a sense of ownership over their working conditions.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turn, increased ownership over working conditions, and job design and demands (where appropriate), will lead to more engaged employees.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Employers can benefit from higher productivity and innovation, and reduced workplace conflict and absenteeism.</a:t>
            </a:r>
          </a:p>
          <a:p>
            <a:endParaRPr lang="en-GB" sz="1200" b="1"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Happy and engaged employees are less likely to leave the organisation, meaning the company gets a greater ROI on the resources invested in an employee. This is as early on as starting the recruitment process. Particularly if you have an effective R&amp;S system – link to Webinar 2 – in place, which gets the ‘right people’ in in the first place. This also sees greater returns on investment in T&amp;D and the money – salary, benefits, pension, etc.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Any others?</a:t>
            </a:r>
          </a:p>
          <a:p>
            <a:r>
              <a:rPr lang="en-GB" sz="1200" b="0" i="0" kern="1200" dirty="0">
                <a:solidFill>
                  <a:schemeClr val="tx1"/>
                </a:solidFill>
                <a:effectLst/>
                <a:latin typeface="+mn-lt"/>
                <a:ea typeface="+mn-ea"/>
                <a:cs typeface="+mn-cs"/>
              </a:rPr>
              <a:t>So, employee voice in an enabler of a great many other things in the organisation</a:t>
            </a:r>
          </a:p>
        </p:txBody>
      </p:sp>
      <p:sp>
        <p:nvSpPr>
          <p:cNvPr id="4" name="Slide Number Placeholder 3"/>
          <p:cNvSpPr>
            <a:spLocks noGrp="1"/>
          </p:cNvSpPr>
          <p:nvPr>
            <p:ph type="sldNum" sz="quarter" idx="5"/>
          </p:nvPr>
        </p:nvSpPr>
        <p:spPr/>
        <p:txBody>
          <a:bodyPr/>
          <a:lstStyle/>
          <a:p>
            <a:fld id="{66D29648-A2F4-46D5-9F39-7BC40FB1BBCF}" type="slidenum">
              <a:rPr lang="en-GB" smtClean="0"/>
              <a:t>43</a:t>
            </a:fld>
            <a:endParaRPr lang="en-GB"/>
          </a:p>
        </p:txBody>
      </p:sp>
    </p:spTree>
    <p:extLst>
      <p:ext uri="{BB962C8B-B14F-4D97-AF65-F5344CB8AC3E}">
        <p14:creationId xmlns:p14="http://schemas.microsoft.com/office/powerpoint/2010/main" val="214355775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https://www.cipd.co.uk/knowledge/fundamentals/people/performance/factsheet#6276</a:t>
            </a:r>
          </a:p>
          <a:p>
            <a:endParaRPr lang="en-GB" dirty="0"/>
          </a:p>
          <a:p>
            <a:r>
              <a:rPr lang="en-GB" dirty="0"/>
              <a:t>For professions involved in ensuring organisational performance, such as HR, a big challenge is to lever the relationship between the people working in the enterprise and the value they deliver. Performance management is the attempt to maximise this value creation and ensure that employees contribute to business objectives. It should align with organisational strategy and suit the type of jobs in question.</a:t>
            </a:r>
          </a:p>
          <a:p>
            <a:endParaRPr lang="en-GB" dirty="0"/>
          </a:p>
          <a:p>
            <a:r>
              <a:rPr lang="en-GB" dirty="0"/>
              <a:t>There’s no standard definition of performance management. </a:t>
            </a:r>
            <a:r>
              <a:rPr lang="en-GB" i="0" dirty="0"/>
              <a:t>A definition is on the board. It generally</a:t>
            </a:r>
            <a:r>
              <a:rPr lang="en-GB" dirty="0"/>
              <a:t> describes activities that:</a:t>
            </a:r>
          </a:p>
          <a:p>
            <a:endParaRPr lang="en-GB" dirty="0"/>
          </a:p>
          <a:p>
            <a:pPr marL="171450" indent="-171450">
              <a:buFont typeface="Arial" panose="020B0604020202020204" pitchFamily="34" charset="0"/>
              <a:buChar char="•"/>
            </a:pPr>
            <a:r>
              <a:rPr lang="en-GB" dirty="0"/>
              <a:t>Establish objectives through which individuals and teams can see their part in the organisation’s mission and strategy.</a:t>
            </a:r>
          </a:p>
          <a:p>
            <a:pPr marL="171450" indent="-171450">
              <a:buFont typeface="Arial" panose="020B0604020202020204" pitchFamily="34" charset="0"/>
              <a:buChar char="•"/>
            </a:pPr>
            <a:r>
              <a:rPr lang="en-GB" dirty="0"/>
              <a:t>Improve performance among employees, teams and, ultimately, organisations.</a:t>
            </a:r>
          </a:p>
          <a:p>
            <a:pPr marL="171450" indent="-171450">
              <a:buFont typeface="Arial" panose="020B0604020202020204" pitchFamily="34" charset="0"/>
              <a:buChar char="•"/>
            </a:pPr>
            <a:r>
              <a:rPr lang="en-GB" dirty="0"/>
              <a:t>Hold people to account for their performance by linking it to reward, career progression and termination of contracts.</a:t>
            </a:r>
          </a:p>
          <a:p>
            <a:endParaRPr lang="en-GB" dirty="0"/>
          </a:p>
          <a:p>
            <a:r>
              <a:rPr lang="en-GB" dirty="0"/>
              <a:t>At its best, performance management is a holistic set of processes and centred on two-way discussion and regular, frank, yet supportive feedback of progress towards objectives. It brings together many principles that enable good people management practice, including learning and development, performance measurement and organisational development. It’s often misunderstood to be synonymous with the ‘traditional’ annual review, or performance improvement plans to deal with underperformance, but it is broader than both these things.</a:t>
            </a:r>
          </a:p>
          <a:p>
            <a:endParaRPr lang="en-GB" dirty="0"/>
          </a:p>
          <a:p>
            <a:r>
              <a:rPr lang="en-GB" dirty="0"/>
              <a:t>Effective performance management relies on both formal and informal processes. It involves planning – for example, defining and reviewing objectives, linking ways of achieving those objectives to business plans, and setting measures of success. These are often discussed in meetings between the line manager and employees, known as performance review or appraisal.</a:t>
            </a:r>
          </a:p>
          <a:p>
            <a:endParaRPr lang="en-GB" dirty="0"/>
          </a:p>
          <a:p>
            <a:r>
              <a:rPr lang="en-GB" dirty="0"/>
              <a:t>People managers are thus central to performance management. Ideally, they reinforce the links between organisational and individual objectives, give feedback that motivates employees and helps them improve, and hold them to account. Managers need to be suitably skilled to do this and in turn need to be supported by HR processes that are fit for purpose.</a:t>
            </a:r>
          </a:p>
          <a:p>
            <a:endParaRPr lang="en-GB" dirty="0"/>
          </a:p>
          <a:p>
            <a:r>
              <a:rPr lang="en-GB" dirty="0"/>
              <a:t>Performance management is not only a manager-led activity – it also involves establishing a climate in which individuals and groups take responsibility for the continuous improvement of business processes and their own skills, behaviours and contributions. Much of how performance is discussed is shaped by behavioural norms or culture, so communications and leadership throughout the organisation will set a precedent and shape how colleagues discuss performance more widely.</a:t>
            </a:r>
          </a:p>
          <a:p>
            <a:endParaRPr lang="en-GB" dirty="0"/>
          </a:p>
          <a:p>
            <a:r>
              <a:rPr lang="en-GB" dirty="0"/>
              <a:t>The elements of performance management may be similar across different organisations, but there’s no single best approach. Each organisation should develop practices that are relevant to their specific context and their actual (or desired) organisational culture. There should also be flexibility within the system to account for the different ways teams or functions operate within a single organisation.</a:t>
            </a:r>
          </a:p>
          <a:p>
            <a:endParaRPr lang="en-GB" dirty="0"/>
          </a:p>
          <a:p>
            <a:r>
              <a:rPr lang="en-GB" dirty="0"/>
              <a:t>Performance management is a continuous cycle, not an isolated event. As performance management integrates various HR activities, an overarching structure or framework is needed for the different parts to work together.</a:t>
            </a:r>
          </a:p>
          <a:p>
            <a:endParaRPr lang="en-GB" dirty="0"/>
          </a:p>
          <a:p>
            <a:r>
              <a:rPr lang="en-GB" dirty="0"/>
              <a:t>An organisation’s strategic goals should be the starting point for departmental goals, followed by agreement on individual performance and development priorities. Individuals and managers can then draw up plans and monitor performance continuously. Feedback and reviewing progress against objectives should be regular, and could be supported through the year by periodic formal performance reviews, as well as by goal setting, project planning and training.</a:t>
            </a:r>
          </a:p>
        </p:txBody>
      </p:sp>
      <p:sp>
        <p:nvSpPr>
          <p:cNvPr id="4" name="Slide Number Placeholder 3"/>
          <p:cNvSpPr>
            <a:spLocks noGrp="1"/>
          </p:cNvSpPr>
          <p:nvPr>
            <p:ph type="sldNum" sz="quarter" idx="5"/>
          </p:nvPr>
        </p:nvSpPr>
        <p:spPr/>
        <p:txBody>
          <a:bodyPr/>
          <a:lstStyle/>
          <a:p>
            <a:fld id="{935FE9E1-8E8D-4B44-91EE-C18DDB151713}" type="slidenum">
              <a:rPr lang="en-GB" smtClean="0"/>
              <a:t>47</a:t>
            </a:fld>
            <a:endParaRPr lang="en-GB"/>
          </a:p>
        </p:txBody>
      </p:sp>
    </p:spTree>
    <p:extLst>
      <p:ext uri="{BB962C8B-B14F-4D97-AF65-F5344CB8AC3E}">
        <p14:creationId xmlns:p14="http://schemas.microsoft.com/office/powerpoint/2010/main" val="23889432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dirty="0"/>
              <a:t>Approach dependent on:</a:t>
            </a:r>
          </a:p>
          <a:p>
            <a:pPr lvl="1" eaLnBrk="1" hangingPunct="1"/>
            <a:r>
              <a:rPr lang="en-GB" altLang="en-US" dirty="0"/>
              <a:t>resources available</a:t>
            </a:r>
          </a:p>
          <a:p>
            <a:pPr lvl="1" eaLnBrk="1" hangingPunct="1"/>
            <a:r>
              <a:rPr lang="en-GB" altLang="en-US" dirty="0"/>
              <a:t>management expertise</a:t>
            </a:r>
          </a:p>
          <a:p>
            <a:pPr lvl="1" eaLnBrk="1" hangingPunct="1"/>
            <a:r>
              <a:rPr lang="en-GB" altLang="en-US" dirty="0"/>
              <a:t>organisational philosophy</a:t>
            </a:r>
          </a:p>
          <a:p>
            <a:pPr lvl="1" eaLnBrk="1" hangingPunct="1"/>
            <a:r>
              <a:rPr lang="en-GB" altLang="en-US" dirty="0"/>
              <a:t>organisational size (less common in small organisations).</a:t>
            </a:r>
          </a:p>
          <a:p>
            <a:pPr lvl="0" eaLnBrk="1" hangingPunct="1"/>
            <a:endParaRPr lang="en-GB" altLang="en-US" u="sng" dirty="0"/>
          </a:p>
          <a:p>
            <a:pPr lvl="0" eaLnBrk="1" hangingPunct="1"/>
            <a:r>
              <a:rPr lang="en-GB" altLang="en-US" u="sng" dirty="0"/>
              <a:t>Why?</a:t>
            </a:r>
          </a:p>
          <a:p>
            <a:pPr lvl="0" eaLnBrk="1" hangingPunct="1"/>
            <a:r>
              <a:rPr lang="en-GB" altLang="en-US" sz="1200" dirty="0"/>
              <a:t>Defining performance expectations</a:t>
            </a:r>
          </a:p>
          <a:p>
            <a:pPr eaLnBrk="1" hangingPunct="1"/>
            <a:r>
              <a:rPr lang="en-GB" altLang="en-US" sz="1200" dirty="0"/>
              <a:t>Identifying training and development needs</a:t>
            </a:r>
          </a:p>
          <a:p>
            <a:pPr eaLnBrk="1" hangingPunct="1"/>
            <a:r>
              <a:rPr lang="en-GB" altLang="en-US" sz="1200" dirty="0"/>
              <a:t>Providing career counselling</a:t>
            </a:r>
          </a:p>
          <a:p>
            <a:pPr eaLnBrk="1" hangingPunct="1"/>
            <a:r>
              <a:rPr lang="en-GB" altLang="en-US" sz="1200" dirty="0"/>
              <a:t>Succession planning</a:t>
            </a:r>
          </a:p>
          <a:p>
            <a:pPr eaLnBrk="1" hangingPunct="1"/>
            <a:r>
              <a:rPr lang="en-GB" altLang="en-US" sz="1200" dirty="0"/>
              <a:t>Allocate rewards</a:t>
            </a:r>
          </a:p>
          <a:p>
            <a:pPr eaLnBrk="1" hangingPunct="1"/>
            <a:r>
              <a:rPr lang="en-GB" altLang="en-US" sz="1200" dirty="0"/>
              <a:t>Improve individual and group performance</a:t>
            </a:r>
          </a:p>
          <a:p>
            <a:pPr eaLnBrk="1" hangingPunct="1"/>
            <a:r>
              <a:rPr lang="en-GB" altLang="en-US" sz="1200" dirty="0"/>
              <a:t>Facilitate communication</a:t>
            </a:r>
          </a:p>
          <a:p>
            <a:pPr eaLnBrk="1" hangingPunct="1"/>
            <a:r>
              <a:rPr lang="en-GB" altLang="en-US" sz="1200" dirty="0"/>
              <a:t>Promote culture change or reinforce corporate culture.</a:t>
            </a:r>
          </a:p>
          <a:p>
            <a:pPr eaLnBrk="1" hangingPunct="1"/>
            <a:r>
              <a:rPr lang="en-GB" altLang="en-US" sz="1200" dirty="0"/>
              <a:t>Motivate workers</a:t>
            </a:r>
          </a:p>
          <a:p>
            <a:pPr eaLnBrk="1" hangingPunct="1"/>
            <a:r>
              <a:rPr lang="en-GB" altLang="en-US" sz="1200" dirty="0"/>
              <a:t>Control workers</a:t>
            </a:r>
          </a:p>
          <a:p>
            <a:endParaRPr lang="en-GB" dirty="0"/>
          </a:p>
          <a:p>
            <a:r>
              <a:rPr lang="en-GB" dirty="0"/>
              <a:t>S</a:t>
            </a:r>
            <a:r>
              <a:rPr lang="en-GB" altLang="en-US" dirty="0"/>
              <a:t>een as an essential link between HR practice and the achievement of organisational performance outcomes.</a:t>
            </a:r>
          </a:p>
          <a:p>
            <a:pPr lvl="2" eaLnBrk="1" hangingPunct="1"/>
            <a:r>
              <a:rPr lang="en-GB" altLang="en-US" dirty="0"/>
              <a:t>Appraisals link individual performance with rewards.</a:t>
            </a:r>
          </a:p>
          <a:p>
            <a:pPr lvl="2" eaLnBrk="1" hangingPunct="1"/>
            <a:r>
              <a:rPr lang="en-GB" altLang="en-US" dirty="0"/>
              <a:t>Consider development needs to meet service objectives</a:t>
            </a:r>
          </a:p>
          <a:p>
            <a:pPr lvl="2" eaLnBrk="1" hangingPunct="1"/>
            <a:r>
              <a:rPr lang="en-GB" altLang="en-US" dirty="0"/>
              <a:t>Consider succession planning </a:t>
            </a:r>
          </a:p>
          <a:p>
            <a:pPr lvl="2" eaLnBrk="1" hangingPunct="1"/>
            <a:endParaRPr lang="en-GB" dirty="0"/>
          </a:p>
          <a:p>
            <a:pPr lvl="0" eaLnBrk="1" hangingPunct="1"/>
            <a:endParaRPr lang="en-GB" u="none" dirty="0"/>
          </a:p>
          <a:p>
            <a:pPr lvl="0" eaLnBrk="1" hangingPunct="1"/>
            <a:endParaRPr lang="en-GB" u="none" dirty="0"/>
          </a:p>
        </p:txBody>
      </p:sp>
      <p:sp>
        <p:nvSpPr>
          <p:cNvPr id="4" name="Slide Number Placeholder 3"/>
          <p:cNvSpPr>
            <a:spLocks noGrp="1"/>
          </p:cNvSpPr>
          <p:nvPr>
            <p:ph type="sldNum" sz="quarter" idx="5"/>
          </p:nvPr>
        </p:nvSpPr>
        <p:spPr/>
        <p:txBody>
          <a:bodyPr/>
          <a:lstStyle/>
          <a:p>
            <a:fld id="{66D29648-A2F4-46D5-9F39-7BC40FB1BBCF}" type="slidenum">
              <a:rPr lang="en-GB" smtClean="0"/>
              <a:t>48</a:t>
            </a:fld>
            <a:endParaRPr lang="en-GB"/>
          </a:p>
        </p:txBody>
      </p:sp>
    </p:spTree>
    <p:extLst>
      <p:ext uri="{BB962C8B-B14F-4D97-AF65-F5344CB8AC3E}">
        <p14:creationId xmlns:p14="http://schemas.microsoft.com/office/powerpoint/2010/main" val="31414286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reviews are one important element in the broader set of processes that make up performance management. Their purpose is to identify areas for growth and improvement and inform suitable development plans; or inform administrative decisions on contractual aspects of employment (such as pay, bonuses, promotions or redundancy).</a:t>
            </a:r>
          </a:p>
          <a:p>
            <a:endParaRPr lang="en-GB" dirty="0"/>
          </a:p>
          <a:p>
            <a:r>
              <a:rPr lang="en-GB" dirty="0"/>
              <a:t>How are performance reviews changing? 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endParaRPr lang="en-GB" dirty="0"/>
          </a:p>
          <a:p>
            <a:r>
              <a:rPr lang="en-GB" dirty="0"/>
              <a:t>The focus of performance measurements</a:t>
            </a:r>
          </a:p>
          <a:p>
            <a:r>
              <a:rPr lang="en-GB" dirty="0"/>
              <a:t>Some jobs lend themselves much more readily to performance metrics than others. In some contexts, accurate and even real-time performance data are available on teams or individual employees – an example is a customer contact centre, where data on call length and outcomes can be recorded as the calls take place. In other contexts, what constitutes good performance may be defined more broadly and there may be longer timeframes. Examples include: client development roles, in which targets on sales can be set for weeks or months and procedures are less fixed; and project work, in which very broad objectives are agreed for a period of months or longer, and there may not be clarity at the outset how they are to be achieved.</a:t>
            </a:r>
          </a:p>
          <a:p>
            <a:endParaRPr lang="en-GB" dirty="0"/>
          </a:p>
          <a:p>
            <a:r>
              <a:rPr lang="en-GB" dirty="0"/>
              <a:t>Not all measures focus on outcomes. They can also relate to employees’ behaviours and attitudes against an organisation’s values, or to their learning and development.</a:t>
            </a:r>
          </a:p>
        </p:txBody>
      </p:sp>
      <p:sp>
        <p:nvSpPr>
          <p:cNvPr id="4" name="Slide Number Placeholder 3"/>
          <p:cNvSpPr>
            <a:spLocks noGrp="1"/>
          </p:cNvSpPr>
          <p:nvPr>
            <p:ph type="sldNum" sz="quarter" idx="5"/>
          </p:nvPr>
        </p:nvSpPr>
        <p:spPr/>
        <p:txBody>
          <a:bodyPr/>
          <a:lstStyle/>
          <a:p>
            <a:fld id="{935FE9E1-8E8D-4B44-91EE-C18DDB151713}" type="slidenum">
              <a:rPr lang="en-GB" smtClean="0"/>
              <a:t>49</a:t>
            </a:fld>
            <a:endParaRPr lang="en-GB"/>
          </a:p>
        </p:txBody>
      </p:sp>
    </p:spTree>
    <p:extLst>
      <p:ext uri="{BB962C8B-B14F-4D97-AF65-F5344CB8AC3E}">
        <p14:creationId xmlns:p14="http://schemas.microsoft.com/office/powerpoint/2010/main" val="8363040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Goal setting is a process of establishing objectives to be achieved over a period of time. It is the performance criteria an employee will be evaluated against. Performance goals for individual employees should ideally align with organisational goals.</a:t>
            </a:r>
          </a:p>
          <a:p>
            <a:endParaRPr lang="en-GB" dirty="0"/>
          </a:p>
          <a:p>
            <a:r>
              <a:rPr lang="en-GB" dirty="0"/>
              <a:t>Common types of goals include the following:</a:t>
            </a:r>
          </a:p>
          <a:p>
            <a:pPr marL="171450" indent="-171450">
              <a:buFont typeface="Courier New" panose="02070309020205020404" pitchFamily="49" charset="0"/>
              <a:buChar char="o"/>
            </a:pPr>
            <a:r>
              <a:rPr lang="en-GB" dirty="0"/>
              <a:t>Job description goals: Goals may be based on the achievement of a pre-established set of job duties from the description. These goals are expected to be accomplished continuously until the job description changes. Examples might be financial, customer oriented, or process- or system-oriented goals.</a:t>
            </a:r>
          </a:p>
          <a:p>
            <a:pPr marL="171450" indent="-171450">
              <a:buFont typeface="Courier New" panose="02070309020205020404" pitchFamily="49" charset="0"/>
              <a:buChar char="o"/>
            </a:pPr>
            <a:r>
              <a:rPr lang="en-GB" dirty="0"/>
              <a:t>Project goals: Goals may be based on achievement of a project objective. These goals may be set for a single year and changed as projects are completed. Job description and project goals are "what" needs to be accomplished.</a:t>
            </a:r>
          </a:p>
          <a:p>
            <a:pPr marL="171450" indent="-171450">
              <a:buFont typeface="Courier New" panose="02070309020205020404" pitchFamily="49" charset="0"/>
              <a:buChar char="o"/>
            </a:pPr>
            <a:r>
              <a:rPr lang="en-GB" dirty="0"/>
              <a:t>Behavioural goals: Goals may be based on certain behaviours. These goals are expected to be accomplished continuously. Behavioural goals are "how" things need to be accomplished.</a:t>
            </a:r>
          </a:p>
          <a:p>
            <a:pPr marL="171450" indent="-171450">
              <a:buFont typeface="Courier New" panose="02070309020205020404" pitchFamily="49" charset="0"/>
              <a:buChar char="o"/>
            </a:pPr>
            <a:r>
              <a:rPr lang="en-GB" dirty="0"/>
              <a:t>Stretch goals: Goals that are especially challenging to reach are sometimes referred to as stretch goals. Stretch goals are usually used to expand the knowledge, skills and abilities of high-potential employees</a:t>
            </a:r>
          </a:p>
          <a:p>
            <a:pPr marL="171450" indent="-171450">
              <a:buFont typeface="Courier New" panose="02070309020205020404" pitchFamily="49" charset="0"/>
              <a:buChar char="o"/>
            </a:pPr>
            <a:endParaRPr lang="en-GB" dirty="0"/>
          </a:p>
          <a:p>
            <a:pPr marL="0" indent="0">
              <a:buFont typeface="Courier New" panose="02070309020205020404" pitchFamily="49" charset="0"/>
              <a:buNone/>
            </a:pPr>
            <a:r>
              <a:rPr lang="en-GB" dirty="0"/>
              <a:t>In addition to focusing only on a few major goals during a single year, the goals should be SMART:</a:t>
            </a:r>
          </a:p>
          <a:p>
            <a:pPr marL="171450" indent="-171450">
              <a:buFont typeface="Arial" panose="020B0604020202020204" pitchFamily="34" charset="0"/>
              <a:buChar char="•"/>
            </a:pPr>
            <a:r>
              <a:rPr lang="en-GB" dirty="0"/>
              <a:t>Specific, clear and understandable.</a:t>
            </a:r>
          </a:p>
          <a:p>
            <a:pPr marL="171450" indent="-171450">
              <a:buFont typeface="Arial" panose="020B0604020202020204" pitchFamily="34" charset="0"/>
              <a:buChar char="•"/>
            </a:pPr>
            <a:r>
              <a:rPr lang="en-GB" dirty="0"/>
              <a:t>Measurable, verifiable and results-oriented.</a:t>
            </a:r>
          </a:p>
          <a:p>
            <a:pPr marL="171450" indent="-171450">
              <a:buFont typeface="Arial" panose="020B0604020202020204" pitchFamily="34" charset="0"/>
              <a:buChar char="•"/>
            </a:pPr>
            <a:r>
              <a:rPr lang="en-GB" dirty="0"/>
              <a:t>Attainable, yet sufficiently challenging.</a:t>
            </a:r>
          </a:p>
          <a:p>
            <a:pPr marL="171450" indent="-171450">
              <a:buFont typeface="Arial" panose="020B0604020202020204" pitchFamily="34" charset="0"/>
              <a:buChar char="•"/>
            </a:pPr>
            <a:r>
              <a:rPr lang="en-GB" dirty="0"/>
              <a:t>Relevant to the mission of the department or organization.</a:t>
            </a:r>
          </a:p>
          <a:p>
            <a:pPr marL="171450" indent="-171450">
              <a:buFont typeface="Arial" panose="020B0604020202020204" pitchFamily="34" charset="0"/>
              <a:buChar char="•"/>
            </a:pPr>
            <a:r>
              <a:rPr lang="en-GB" dirty="0"/>
              <a:t>Time-bound with a schedule and specific milestones.</a:t>
            </a:r>
          </a:p>
          <a:p>
            <a:endParaRPr lang="en-GB" dirty="0"/>
          </a:p>
          <a:p>
            <a:r>
              <a:rPr lang="en-GB" dirty="0"/>
              <a:t>Finally, effective goals should be participative. Both manager and employee should be involved in the development of goals to ensure understanding and commitment. Goals should be documented, available for review, managed on a continuous basis and acknowledged. Goals should be flexible enough to account for changing conditions.</a:t>
            </a:r>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50</a:t>
            </a:fld>
            <a:endParaRPr lang="en-GB"/>
          </a:p>
        </p:txBody>
      </p:sp>
    </p:spTree>
    <p:extLst>
      <p:ext uri="{BB962C8B-B14F-4D97-AF65-F5344CB8AC3E}">
        <p14:creationId xmlns:p14="http://schemas.microsoft.com/office/powerpoint/2010/main" val="297015072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review is the process of assessing an employee's progress toward goals. Strengths and weaknesses of all employees are recorded regularly so that the organisation can make informed and accurate decisions regarding an employee's contribution, career development, training needs, promotional opportunities, pay increases and other topics. Performance review and evaluation involve the objective and subjective consideration of how to measure and evaluate employee performance results.</a:t>
            </a:r>
          </a:p>
          <a:p>
            <a:endParaRPr lang="en-GB" dirty="0"/>
          </a:p>
          <a:p>
            <a:r>
              <a:rPr lang="en-GB" dirty="0"/>
              <a:t>There’s been much debate in recent years about whether traditional approaches to appraisal are fit for purpose. Some have argued that performance management should be abandoned wholesale, but often the detail of what’s proposed does not match the rhetoric of such headline grabbing statements. Typically, the practical changes recommended revise or overhaul performance management rather than scrapping it.</a:t>
            </a:r>
          </a:p>
          <a:p>
            <a:endParaRPr lang="en-GB" dirty="0"/>
          </a:p>
          <a:p>
            <a:r>
              <a:rPr lang="en-GB" dirty="0"/>
              <a:t>Recommendations for an effective performance review process include:</a:t>
            </a:r>
          </a:p>
          <a:p>
            <a:pPr marL="171450" indent="-171450">
              <a:buFont typeface="Arial" panose="020B0604020202020204" pitchFamily="34" charset="0"/>
              <a:buChar char="•"/>
            </a:pPr>
            <a:r>
              <a:rPr lang="en-GB" dirty="0"/>
              <a:t>A feedback process that is continuous and timely throughout the review period so that employees know how they are doing and what is expected.</a:t>
            </a:r>
          </a:p>
          <a:p>
            <a:pPr marL="171450" indent="-171450">
              <a:buFont typeface="Arial" panose="020B0604020202020204" pitchFamily="34" charset="0"/>
              <a:buChar char="•"/>
            </a:pPr>
            <a:r>
              <a:rPr lang="en-GB" dirty="0"/>
              <a:t>A dialogue that includes performance feedback measured against clear and specific goals and expectations established at the outset of the performance management cycle.</a:t>
            </a:r>
          </a:p>
          <a:p>
            <a:pPr marL="171450" indent="-171450">
              <a:buFont typeface="Arial" panose="020B0604020202020204" pitchFamily="34" charset="0"/>
              <a:buChar char="•"/>
            </a:pPr>
            <a:r>
              <a:rPr lang="en-GB" dirty="0"/>
              <a:t>A process for acknowledging the outcomes of the performance review process that is documented between the manager and the employee.</a:t>
            </a:r>
          </a:p>
          <a:p>
            <a:pPr marL="171450" indent="-171450">
              <a:buFont typeface="Arial" panose="020B0604020202020204" pitchFamily="34" charset="0"/>
              <a:buChar char="•"/>
            </a:pPr>
            <a:r>
              <a:rPr lang="en-GB" dirty="0"/>
              <a:t>A two-way individual conversation between the manager and the employee (preferably face-to-face) at least once a year.</a:t>
            </a:r>
          </a:p>
          <a:p>
            <a:pPr marL="171450" indent="-171450">
              <a:buFont typeface="Arial" panose="020B0604020202020204" pitchFamily="34" charset="0"/>
              <a:buChar char="•"/>
            </a:pPr>
            <a:endParaRPr lang="en-GB" dirty="0"/>
          </a:p>
          <a:p>
            <a:r>
              <a:rPr lang="en-GB" dirty="0"/>
              <a:t>COMMON TYPES OF PERFORMANCE REVIEW SYSTEMS</a:t>
            </a:r>
          </a:p>
          <a:p>
            <a:pPr marL="171450" indent="-171450">
              <a:buFont typeface="Arial" panose="020B0604020202020204" pitchFamily="34" charset="0"/>
              <a:buChar char="•"/>
            </a:pPr>
            <a:r>
              <a:rPr lang="en-GB" dirty="0"/>
              <a:t>Ranking: Ranking systems list all employees in a designated group from highest to lowest in order of performance. The primary drawback is that quantifying the differences in individual performance is difficult and may involve drawing very narrow—if not meaningless—distinctions.</a:t>
            </a:r>
          </a:p>
          <a:p>
            <a:pPr marL="171450" indent="-171450">
              <a:buFont typeface="Arial" panose="020B0604020202020204" pitchFamily="34" charset="0"/>
              <a:buChar char="•"/>
            </a:pPr>
            <a:r>
              <a:rPr lang="en-GB" dirty="0"/>
              <a:t>Forced distribution: The ratings of employees in a particular group are disbursed along a bell curve, with the supervisor allocating a certain percentage of the ratings within the group to each performance level on the scale. The actual distribution of employee performance may not resemble a bell curve, so supervisors may be forced to include some employees at either end of the scale when they would otherwise place them somewhere in the middle.</a:t>
            </a:r>
          </a:p>
          <a:p>
            <a:pPr marL="171450" indent="-171450" algn="l">
              <a:buFont typeface="Arial" panose="020B0604020202020204" pitchFamily="34" charset="0"/>
              <a:buChar char="•"/>
            </a:pPr>
            <a:r>
              <a:rPr lang="en-GB" dirty="0"/>
              <a:t>360-degree feedback: This process collects information from the employee's supervisor, colleagues and subordinates about an individual's work-related behaviour and its impact. Other names for this approach include </a:t>
            </a:r>
            <a:r>
              <a:rPr lang="en-GB" dirty="0" err="1"/>
              <a:t>multirater</a:t>
            </a:r>
            <a:r>
              <a:rPr lang="en-GB" dirty="0"/>
              <a:t> feedback, multisource feedback or group review. This form of appraisal is widely favoured for employee </a:t>
            </a:r>
            <a:r>
              <a:rPr lang="en-GB" b="0" dirty="0"/>
              <a:t>development purposes. </a:t>
            </a:r>
            <a:r>
              <a:rPr lang="en-GB" b="0" i="0" dirty="0">
                <a:solidFill>
                  <a:srgbClr val="58595B"/>
                </a:solidFill>
                <a:effectLst/>
                <a:latin typeface="Open Sans" panose="020B0606030504020204" pitchFamily="34" charset="0"/>
              </a:rPr>
              <a:t>360 degree feedback can help change employees’ perceptions of their skills and performance, either because reviewers take a clearly different view of aspects of their behaviour or performance, or because certain aspects are shown to be more, or less, important than they thought. It can also help to make performance management a more objective and fair process. However, for it to be effective, employees must feel confident that 360 degree feedback is trustworthy and fair. This is a risk as the process can lend itself to being ‘gamed’ – for example, reviewers’ ratings may be biased because they have an interest in showing the employee in a good light, or alternatively have an axe to grind.</a:t>
            </a:r>
            <a:endParaRPr lang="en-GB" dirty="0"/>
          </a:p>
          <a:p>
            <a:pPr marL="171450" indent="-171450">
              <a:buFont typeface="Arial" panose="020B0604020202020204" pitchFamily="34" charset="0"/>
              <a:buChar char="•"/>
            </a:pPr>
            <a:r>
              <a:rPr lang="en-GB" dirty="0"/>
              <a:t>Competency-based: This type of system focuses on performance as measured against specified competencies (as opposed to specific tasks or behaviours) that are identified for each position.</a:t>
            </a:r>
          </a:p>
          <a:p>
            <a:pPr marL="171450" indent="-171450">
              <a:buFont typeface="Arial" panose="020B0604020202020204" pitchFamily="34" charset="0"/>
              <a:buChar char="•"/>
            </a:pPr>
            <a:r>
              <a:rPr lang="en-GB" dirty="0"/>
              <a:t>Management by objective: Management by objectives (MBO) is a process through which goals are set collaboratively for the organization, various departments and each individual member. Employees are evaluated annually based on how well they have achieved the results specified by the goals. MBO is particularly applicable to nonroutine jobs, such as those of managers, project leaders and individual contributors.</a:t>
            </a:r>
          </a:p>
          <a:p>
            <a:pPr marL="171450" indent="-171450">
              <a:buFont typeface="Arial" panose="020B0604020202020204" pitchFamily="34" charset="0"/>
              <a:buChar char="•"/>
            </a:pPr>
            <a:r>
              <a:rPr lang="en-GB" dirty="0"/>
              <a:t>Graphic rating scales: Graphic rating scale (GRS) appraisals list several factors, including general behaviours and characteristics (e.g., attendance, dependability, quality of work, quantity of work and relationships with people) on which a supervisor rates an employee. The rating is usually based on a scale of three to five gradations (e.g., unsatisfactory, marginal, satisfactory, highly satisfactory and outstanding). This type of system allows the </a:t>
            </a:r>
            <a:r>
              <a:rPr lang="en-GB" dirty="0" err="1"/>
              <a:t>rater</a:t>
            </a:r>
            <a:r>
              <a:rPr lang="en-GB" dirty="0"/>
              <a:t> to determine the performance of an employee along a continuum. Because of its simplicity, GRS tends to be one of the most frequently used forms of performance appraisal.</a:t>
            </a:r>
          </a:p>
          <a:p>
            <a:pPr marL="171450" indent="-171450">
              <a:buFont typeface="Arial" panose="020B0604020202020204" pitchFamily="34" charset="0"/>
              <a:buChar char="•"/>
            </a:pPr>
            <a:r>
              <a:rPr lang="en-GB" dirty="0" err="1"/>
              <a:t>Behaviorally</a:t>
            </a:r>
            <a:r>
              <a:rPr lang="en-GB" dirty="0"/>
              <a:t> anchored rating scales: </a:t>
            </a:r>
            <a:r>
              <a:rPr lang="en-GB" dirty="0" err="1"/>
              <a:t>Behaviorally</a:t>
            </a:r>
            <a:r>
              <a:rPr lang="en-GB" dirty="0"/>
              <a:t> anchored rating scales (BARSs) attempt to assess employee behaviour rather than specific characteristics. The appraisal tool generally contains a set of specific behaviours that represent gradations of performance and are used as common reference points, called "anchors," for rating employees on various job dimensions. Developing a BARS assessment tool is time-consuming and expensive because it is based on extensive job analysis and the collection of critical incidents for each specific job.</a:t>
            </a:r>
          </a:p>
          <a:p>
            <a:endParaRPr lang="en-GB" dirty="0"/>
          </a:p>
          <a:p>
            <a:endParaRPr lang="en-GB" dirty="0"/>
          </a:p>
          <a:p>
            <a:r>
              <a:rPr lang="en-GB" dirty="0"/>
              <a:t>Role of LM:</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Implementing – does the line manager put HR policies into operation?</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Enacting – to what extent does the line-manager follow the policies?</a:t>
            </a:r>
          </a:p>
          <a:p>
            <a:pPr marL="342900" indent="-342900" algn="just">
              <a:lnSpc>
                <a:spcPct val="115000"/>
              </a:lnSpc>
              <a:buFont typeface="+mj-lt"/>
              <a:buAutoNum type="arabicPeriod"/>
              <a:tabLst>
                <a:tab pos="457200" algn="l"/>
              </a:tabLst>
            </a:pPr>
            <a:r>
              <a:rPr lang="en-GB" sz="1200" dirty="0">
                <a:ea typeface="Times New Roman" panose="02020603050405020304" pitchFamily="18" charset="0"/>
                <a:cs typeface="Times New Roman" panose="02020603050405020304" pitchFamily="18" charset="0"/>
              </a:rPr>
              <a:t>Controlling – to what extent does the line manager check and monitor the quality of work?</a:t>
            </a:r>
          </a:p>
          <a:p>
            <a:endParaRPr lang="en-GB" dirty="0"/>
          </a:p>
          <a:p>
            <a:endParaRPr lang="en-GB" dirty="0"/>
          </a:p>
          <a:p>
            <a:r>
              <a:rPr lang="en-GB" dirty="0"/>
              <a:t>Criticisms of traditional approaches to performance reviews are:</a:t>
            </a:r>
          </a:p>
          <a:p>
            <a:pPr marL="171450" indent="-171450">
              <a:buFont typeface="Arial" panose="020B0604020202020204" pitchFamily="34" charset="0"/>
              <a:buChar char="•"/>
            </a:pPr>
            <a:r>
              <a:rPr lang="en-GB" dirty="0"/>
              <a:t>They aren’t frequent enough.</a:t>
            </a:r>
          </a:p>
          <a:p>
            <a:pPr marL="171450" indent="-171450">
              <a:buFont typeface="Arial" panose="020B0604020202020204" pitchFamily="34" charset="0"/>
              <a:buChar char="•"/>
            </a:pPr>
            <a:r>
              <a:rPr lang="en-GB" dirty="0"/>
              <a:t>They focus on past performance with little attention paid to future performance improvement, learning and development.</a:t>
            </a:r>
          </a:p>
          <a:p>
            <a:pPr marL="171450" indent="-171450">
              <a:buFont typeface="Arial" panose="020B0604020202020204" pitchFamily="34" charset="0"/>
              <a:buChar char="•"/>
            </a:pPr>
            <a:r>
              <a:rPr lang="en-GB" dirty="0"/>
              <a:t>Assessments are too subjective and not a reliable reflection of actual performance, especially if they use ‘forced ranking’ or ‘guided distribution’ ratings (that is, a fixed proportion of employees must be rated as high or low performers).</a:t>
            </a:r>
          </a:p>
          <a:p>
            <a:pPr marL="171450" indent="-171450">
              <a:buFont typeface="Arial" panose="020B0604020202020204" pitchFamily="34" charset="0"/>
              <a:buChar char="•"/>
            </a:pPr>
            <a:r>
              <a:rPr lang="en-GB" dirty="0"/>
              <a:t>Feedback often comes from a single source (the line manager) which can give too narrow a view.</a:t>
            </a:r>
          </a:p>
          <a:p>
            <a:pPr marL="171450" indent="-171450">
              <a:buFont typeface="Arial" panose="020B0604020202020204" pitchFamily="34" charset="0"/>
              <a:buChar char="•"/>
            </a:pPr>
            <a:r>
              <a:rPr lang="en-GB" dirty="0"/>
              <a:t>The process is excessively bureaucratic, time consuming and demotivating.</a:t>
            </a:r>
          </a:p>
          <a:p>
            <a:pPr marL="171450" indent="-171450">
              <a:buFont typeface="Arial" panose="020B0604020202020204" pitchFamily="34" charset="0"/>
              <a:buChar char="•"/>
            </a:pPr>
            <a:r>
              <a:rPr lang="en-GB" dirty="0"/>
              <a:t>Halo/horns effect. The "halo" and "horns" effects occur when an employee is highly competent or incompetent in one area, respectively, and the supervisor rates the employee correspondingly high or low in all areas.</a:t>
            </a:r>
          </a:p>
          <a:p>
            <a:pPr marL="171450" indent="-171450">
              <a:buFont typeface="Arial" panose="020B0604020202020204" pitchFamily="34" charset="0"/>
              <a:buChar char="•"/>
            </a:pPr>
            <a:r>
              <a:rPr lang="en-GB" dirty="0"/>
              <a:t>Personal bias/favouritism. Some managers may allow their impressions of employees or their personal feelings about them to dominate the performance rating process.</a:t>
            </a:r>
          </a:p>
          <a:p>
            <a:pPr marL="171450" indent="-171450">
              <a:buFont typeface="Arial" panose="020B0604020202020204" pitchFamily="34" charset="0"/>
              <a:buChar char="•"/>
            </a:pPr>
            <a:r>
              <a:rPr lang="en-GB" dirty="0"/>
              <a:t>Inaccurate information/preparation. Managers sometimes fail to take the time to solicit relevant information about the employee's actual performance from those who work most directly with the employee, resulting in an inaccurate assessment.</a:t>
            </a:r>
          </a:p>
        </p:txBody>
      </p:sp>
      <p:sp>
        <p:nvSpPr>
          <p:cNvPr id="4" name="Slide Number Placeholder 3"/>
          <p:cNvSpPr>
            <a:spLocks noGrp="1"/>
          </p:cNvSpPr>
          <p:nvPr>
            <p:ph type="sldNum" sz="quarter" idx="5"/>
          </p:nvPr>
        </p:nvSpPr>
        <p:spPr/>
        <p:txBody>
          <a:bodyPr/>
          <a:lstStyle/>
          <a:p>
            <a:fld id="{935FE9E1-8E8D-4B44-91EE-C18DDB151713}" type="slidenum">
              <a:rPr lang="en-GB" smtClean="0"/>
              <a:t>51</a:t>
            </a:fld>
            <a:endParaRPr lang="en-GB"/>
          </a:p>
        </p:txBody>
      </p:sp>
    </p:spTree>
    <p:extLst>
      <p:ext uri="{BB962C8B-B14F-4D97-AF65-F5344CB8AC3E}">
        <p14:creationId xmlns:p14="http://schemas.microsoft.com/office/powerpoint/2010/main" val="36804635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a performance improvement plan (PIP) can range from employees who may be new to a role or who are unclear on performance expectations to employees who are regularly falling short of meeting performance expectations and whose performance may necessitate the beginning of a progressive discipline process regarding the performance level.</a:t>
            </a:r>
          </a:p>
          <a:p>
            <a:endParaRPr lang="en-GB" dirty="0"/>
          </a:p>
          <a:p>
            <a:r>
              <a:rPr lang="en-GB" dirty="0"/>
              <a:t>The document used to guide the process is a critical tool as it helps facilitate performance discussions, records areas of concern and ways to correct them, and serves as legal and decision-making documentation. The format of the PIP will vary by employer and should include the following components:</a:t>
            </a:r>
          </a:p>
          <a:p>
            <a:endParaRPr lang="en-GB" dirty="0"/>
          </a:p>
          <a:p>
            <a:r>
              <a:rPr lang="en-GB" dirty="0"/>
              <a:t>Employee information.</a:t>
            </a:r>
          </a:p>
          <a:p>
            <a:r>
              <a:rPr lang="en-GB" dirty="0"/>
              <a:t>Relevant dates.</a:t>
            </a:r>
          </a:p>
          <a:p>
            <a:r>
              <a:rPr lang="en-GB" dirty="0"/>
              <a:t>Description of performance discrepancy/gap.</a:t>
            </a:r>
          </a:p>
          <a:p>
            <a:r>
              <a:rPr lang="en-GB" dirty="0"/>
              <a:t>Description of expected performance.</a:t>
            </a:r>
          </a:p>
          <a:p>
            <a:r>
              <a:rPr lang="en-GB" dirty="0"/>
              <a:t>Description of actual performance.</a:t>
            </a:r>
          </a:p>
          <a:p>
            <a:r>
              <a:rPr lang="en-GB" dirty="0"/>
              <a:t>Description of consequences.</a:t>
            </a:r>
          </a:p>
          <a:p>
            <a:r>
              <a:rPr lang="en-GB" dirty="0"/>
              <a:t>Plan of action.</a:t>
            </a:r>
          </a:p>
          <a:p>
            <a:r>
              <a:rPr lang="en-GB" dirty="0"/>
              <a:t>Signatures of the manager and the employee.</a:t>
            </a:r>
          </a:p>
          <a:p>
            <a:endParaRPr lang="en-GB" dirty="0"/>
          </a:p>
          <a:p>
            <a:r>
              <a:rPr lang="en-GB" b="1" dirty="0"/>
              <a:t>Evaluation of plan of action and overall performance improvement plan.</a:t>
            </a:r>
          </a:p>
          <a:p>
            <a:r>
              <a:rPr lang="en-GB" dirty="0"/>
              <a:t>A statement regarding expectations for sustained or consistent performance should be included to ensure that true performance improvement has been attained. This documentation may also prove helpful in protecting the employer should performance fail to meet expectations and should further disciplinary action need to be taken. If the PIP is part of a progressive discipline process that may eventually lead to termination of employment, language in the document should specify that termination is a possible consequence of failure to meet expectations and that it may occur with or without the employee's signature on the PIP. The employee should clearly understand the consequences of not meeting the goals outlined in the PIP.</a:t>
            </a:r>
          </a:p>
        </p:txBody>
      </p:sp>
      <p:sp>
        <p:nvSpPr>
          <p:cNvPr id="4" name="Slide Number Placeholder 3"/>
          <p:cNvSpPr>
            <a:spLocks noGrp="1"/>
          </p:cNvSpPr>
          <p:nvPr>
            <p:ph type="sldNum" sz="quarter" idx="5"/>
          </p:nvPr>
        </p:nvSpPr>
        <p:spPr/>
        <p:txBody>
          <a:bodyPr/>
          <a:lstStyle/>
          <a:p>
            <a:fld id="{935FE9E1-8E8D-4B44-91EE-C18DDB151713}" type="slidenum">
              <a:rPr lang="en-GB" smtClean="0"/>
              <a:t>52</a:t>
            </a:fld>
            <a:endParaRPr lang="en-GB"/>
          </a:p>
        </p:txBody>
      </p:sp>
    </p:spTree>
    <p:extLst>
      <p:ext uri="{BB962C8B-B14F-4D97-AF65-F5344CB8AC3E}">
        <p14:creationId xmlns:p14="http://schemas.microsoft.com/office/powerpoint/2010/main" val="301370800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Lack of top management support: If senior management does not send a message to managers and supervisors that the process of rating employee performance is a valuable use of their time, they are likely either to fail to commit the time or simply to fill out the forms but not engage in the important discussions with their employees. Unless senior management actively participates in the process and takes primary responsibility for it, managers and employees will remain unsure of its value.</a:t>
            </a:r>
          </a:p>
          <a:p>
            <a:endParaRPr lang="en-GB" dirty="0"/>
          </a:p>
          <a:p>
            <a:r>
              <a:rPr lang="en-GB" dirty="0"/>
              <a:t>Perception of the process as time-consuming "busywork“: Without an organisational commitment to the process and a clear understanding of how it contributes strategically to the organisation's successful performance, managers will view it as "busywork" of little value and a waste of time.</a:t>
            </a:r>
          </a:p>
          <a:p>
            <a:endParaRPr lang="en-GB" dirty="0"/>
          </a:p>
          <a:p>
            <a:r>
              <a:rPr lang="en-GB" dirty="0"/>
              <a:t>Failure to communicate clear and specific goals and expectations: A manager's specific expectations must be clear for an employee to be able to implement an agreed-on goal. Goals can direct attention, increase persistence and motivate the development of strategies or plans to attain those goals. Clarifying and discussing the performance goals for the coming year is a valuable use of a manager's time and will help avoid miscommunication and surprises. Follow-up communications can be used to reinforce specific goals and to serve as reminders to employees about their progress.</a:t>
            </a:r>
          </a:p>
          <a:p>
            <a:endParaRPr lang="en-GB" dirty="0"/>
          </a:p>
          <a:p>
            <a:r>
              <a:rPr lang="en-GB" dirty="0"/>
              <a:t>Lack of consistency: In most organisations, some managers are perceived as "tough" and others as "easy." This inconsistency may result in varied interpretations of an organisation's performance rating scale as applied to employees in different groups. Therefore, HR should train managers in using the rating system so that inconsistencies do not occur.</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53</a:t>
            </a:fld>
            <a:endParaRPr lang="en-GB"/>
          </a:p>
        </p:txBody>
      </p:sp>
    </p:spTree>
    <p:extLst>
      <p:ext uri="{BB962C8B-B14F-4D97-AF65-F5344CB8AC3E}">
        <p14:creationId xmlns:p14="http://schemas.microsoft.com/office/powerpoint/2010/main" val="36181386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54</a:t>
            </a:fld>
            <a:endParaRPr lang="en-GB"/>
          </a:p>
        </p:txBody>
      </p:sp>
    </p:spTree>
    <p:extLst>
      <p:ext uri="{BB962C8B-B14F-4D97-AF65-F5344CB8AC3E}">
        <p14:creationId xmlns:p14="http://schemas.microsoft.com/office/powerpoint/2010/main" val="35720460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15000"/>
              </a:lnSpc>
              <a:spcBef>
                <a:spcPts val="0"/>
              </a:spcBef>
              <a:spcAft>
                <a:spcPts val="0"/>
              </a:spcAft>
              <a:buClrTx/>
              <a:buSzTx/>
              <a:buFontTx/>
              <a:buNone/>
              <a:tabLst/>
              <a:defRPr/>
            </a:pPr>
            <a:r>
              <a:rPr lang="en-GB" sz="1200" dirty="0">
                <a:effectLst/>
                <a:latin typeface="+mn-lt"/>
                <a:ea typeface="+mn-ea"/>
                <a:cs typeface="+mn-cs"/>
              </a:rPr>
              <a:t>So, we move from PM to EE: </a:t>
            </a:r>
            <a:r>
              <a:rPr lang="en-GB" dirty="0"/>
              <a:t>PM is a key feature of driving employee engagement</a:t>
            </a:r>
          </a:p>
          <a:p>
            <a:pPr algn="just">
              <a:lnSpc>
                <a:spcPct val="115000"/>
              </a:lnSpc>
            </a:pPr>
            <a:endParaRPr lang="en-GB" sz="1200" dirty="0">
              <a:effectLst/>
              <a:latin typeface="+mn-lt"/>
              <a:ea typeface="+mn-ea"/>
              <a:cs typeface="+mn-cs"/>
            </a:endParaRPr>
          </a:p>
          <a:p>
            <a:pPr algn="just">
              <a:lnSpc>
                <a:spcPct val="115000"/>
              </a:lnSpc>
            </a:pPr>
            <a:r>
              <a:rPr lang="en-GB" sz="1200" dirty="0">
                <a:effectLst/>
                <a:latin typeface="+mn-lt"/>
                <a:ea typeface="+mn-ea"/>
                <a:cs typeface="+mn-cs"/>
              </a:rPr>
              <a:t>L</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ack of consensus around exact definition of employee engagement, but there is a shared understanding that it represents a step beyond job satisfaction, commitment or even motivation.  Engaged employees have an emotional attachment to their work and/or organisations which leads them to expend greater energy, work beyond contract, go the extra mile, and demonstrate discretionary effort.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can be engaged with different aspects of their work (CIPD report, 2011: Locus of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job itself</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 particular task</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Relationships with colleagues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organisation</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People outside the organisation e.g. customers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3300" b="0" u="none" dirty="0">
                <a:solidFill>
                  <a:schemeClr val="tx1"/>
                </a:solidFill>
              </a:rPr>
              <a:t>Four enablers of engagement</a:t>
            </a:r>
          </a:p>
          <a:p>
            <a:pPr marL="457200" lvl="0" indent="-457200">
              <a:buFont typeface="Arial" panose="020B0604020202020204" pitchFamily="34" charset="0"/>
              <a:buChar char="•"/>
            </a:pPr>
            <a:r>
              <a:rPr lang="en-GB" sz="3300" b="0" u="none" dirty="0">
                <a:solidFill>
                  <a:schemeClr val="tx1"/>
                </a:solidFill>
              </a:rPr>
              <a:t>Strong strategic narrative: </a:t>
            </a:r>
            <a:r>
              <a:rPr lang="en-GB" sz="4800" b="0" i="0" u="none" dirty="0">
                <a:solidFill>
                  <a:schemeClr val="tx1"/>
                </a:solidFill>
                <a:effectLst/>
                <a:latin typeface="PT Sans"/>
              </a:rPr>
              <a:t>Visible, empowering leadership providing a </a:t>
            </a:r>
            <a:r>
              <a:rPr lang="en-GB" sz="4800" b="0" i="0" u="none" dirty="0">
                <a:solidFill>
                  <a:schemeClr val="tx1"/>
                </a:solidFill>
                <a:effectLst/>
                <a:latin typeface="PT Sans"/>
                <a:hlinkClick r:id="rId3">
                  <a:extLst>
                    <a:ext uri="{A12FA001-AC4F-418D-AE19-62706E023703}">
                      <ahyp:hlinkClr xmlns:ahyp="http://schemas.microsoft.com/office/drawing/2018/hyperlinkcolor" val="tx"/>
                    </a:ext>
                  </a:extLst>
                </a:hlinkClick>
              </a:rPr>
              <a:t>strong strategic narrative </a:t>
            </a:r>
            <a:r>
              <a:rPr lang="en-GB" sz="4800" b="0" i="0" u="none" dirty="0">
                <a:solidFill>
                  <a:schemeClr val="tx1"/>
                </a:solidFill>
                <a:effectLst/>
                <a:latin typeface="PT Sans"/>
              </a:rPr>
              <a:t>about the organisation, where it’s come from and where it’s going.</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Enabling managers: </a:t>
            </a:r>
            <a:r>
              <a:rPr lang="en-GB" sz="4800" b="0" i="0" u="none" dirty="0">
                <a:solidFill>
                  <a:schemeClr val="tx1"/>
                </a:solidFill>
                <a:effectLst/>
                <a:latin typeface="PT Sans"/>
                <a:hlinkClick r:id="rId4">
                  <a:extLst>
                    <a:ext uri="{A12FA001-AC4F-418D-AE19-62706E023703}">
                      <ahyp:hlinkClr xmlns:ahyp="http://schemas.microsoft.com/office/drawing/2018/hyperlinkcolor" val="tx"/>
                    </a:ext>
                  </a:extLst>
                </a:hlinkClick>
              </a:rPr>
              <a:t>Engaging managers</a:t>
            </a:r>
            <a:r>
              <a:rPr lang="en-GB" sz="4800" b="0" i="0" u="none" dirty="0">
                <a:solidFill>
                  <a:schemeClr val="tx1"/>
                </a:solidFill>
                <a:effectLst/>
                <a:latin typeface="PT Sans"/>
              </a:rPr>
              <a:t> who focus their people and give them scope, treat their people as individuals and coach and stretch their people.</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Employee Voice: </a:t>
            </a:r>
            <a:r>
              <a:rPr lang="en-GB" sz="4800" b="0" i="0" u="none" dirty="0">
                <a:solidFill>
                  <a:schemeClr val="tx1"/>
                </a:solidFill>
                <a:effectLst/>
                <a:latin typeface="PT Sans"/>
                <a:hlinkClick r:id="rId5">
                  <a:extLst>
                    <a:ext uri="{A12FA001-AC4F-418D-AE19-62706E023703}">
                      <ahyp:hlinkClr xmlns:ahyp="http://schemas.microsoft.com/office/drawing/2018/hyperlinkcolor" val="tx"/>
                    </a:ext>
                  </a:extLst>
                </a:hlinkClick>
              </a:rPr>
              <a:t>Employee voice</a:t>
            </a:r>
            <a:r>
              <a:rPr lang="en-GB" sz="4800" b="0" i="0" u="none" dirty="0">
                <a:solidFill>
                  <a:schemeClr val="tx1"/>
                </a:solidFill>
                <a:effectLst/>
                <a:latin typeface="PT Sans"/>
              </a:rPr>
              <a:t> throughout the organisations, for reinforcing and challenging views, between functions and externally. Employees are seen not as the problem, rather as central to the solution, to be involved, listened to, and invited to contribute their experience, expertise and ideas.</a:t>
            </a:r>
            <a:endParaRPr lang="en-GB" sz="3300" b="0" u="none" dirty="0">
              <a:solidFill>
                <a:schemeClr val="tx1"/>
              </a:solidFill>
            </a:endParaRPr>
          </a:p>
          <a:p>
            <a:pPr marL="457200" lvl="0" indent="-457200">
              <a:buFont typeface="Arial" panose="020B0604020202020204" pitchFamily="34" charset="0"/>
              <a:buChar char="•"/>
            </a:pPr>
            <a:r>
              <a:rPr lang="en-GB" sz="3300" b="0" u="none" dirty="0">
                <a:solidFill>
                  <a:schemeClr val="tx1"/>
                </a:solidFill>
              </a:rPr>
              <a:t>Integrity – absence of ‘say-do’ gap: </a:t>
            </a:r>
            <a:r>
              <a:rPr lang="en-GB" sz="4800" b="0" i="0" u="none" dirty="0">
                <a:solidFill>
                  <a:schemeClr val="tx1"/>
                </a:solidFill>
                <a:effectLst/>
                <a:latin typeface="PT Sans"/>
                <a:hlinkClick r:id="rId6">
                  <a:extLst>
                    <a:ext uri="{A12FA001-AC4F-418D-AE19-62706E023703}">
                      <ahyp:hlinkClr xmlns:ahyp="http://schemas.microsoft.com/office/drawing/2018/hyperlinkcolor" val="tx"/>
                    </a:ext>
                  </a:extLst>
                </a:hlinkClick>
              </a:rPr>
              <a:t>Organisational integrity</a:t>
            </a:r>
            <a:r>
              <a:rPr lang="en-GB" sz="4800" b="0" i="0" u="none" dirty="0">
                <a:solidFill>
                  <a:schemeClr val="tx1"/>
                </a:solidFill>
                <a:effectLst/>
                <a:latin typeface="PT Sans"/>
              </a:rPr>
              <a:t> – the values on the wall are reflected in day to day behaviours. There is no ‘say –do’ gap. Promises made and promises kept, or an explanation given as to why not.</a:t>
            </a:r>
            <a:endParaRPr lang="en-GB" sz="3300" b="0" u="none" dirty="0">
              <a:solidFill>
                <a:schemeClr val="tx1"/>
              </a:solidFill>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15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Can we assume that employees are engaged all of the time with something but not necessarily with what matters to their line manager of employer?</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i="1" dirty="0"/>
              <a:t>https://www.hrmagazine.co.uk/content/features/relevance-the-key-to-organisational-engagement</a:t>
            </a:r>
          </a:p>
          <a:p>
            <a:r>
              <a:rPr lang="en-GB" i="1" dirty="0"/>
              <a:t>https://www.hrmagazine.co.uk/content/features/maintaining-engagement-in-a-post-covid-workplace</a:t>
            </a:r>
          </a:p>
        </p:txBody>
      </p:sp>
      <p:sp>
        <p:nvSpPr>
          <p:cNvPr id="4" name="Slide Number Placeholder 3"/>
          <p:cNvSpPr>
            <a:spLocks noGrp="1"/>
          </p:cNvSpPr>
          <p:nvPr>
            <p:ph type="sldNum" sz="quarter" idx="5"/>
          </p:nvPr>
        </p:nvSpPr>
        <p:spPr/>
        <p:txBody>
          <a:bodyPr/>
          <a:lstStyle/>
          <a:p>
            <a:fld id="{66D29648-A2F4-46D5-9F39-7BC40FB1BBCF}" type="slidenum">
              <a:rPr lang="en-GB" smtClean="0"/>
              <a:t>55</a:t>
            </a:fld>
            <a:endParaRPr lang="en-GB"/>
          </a:p>
        </p:txBody>
      </p:sp>
    </p:spTree>
    <p:extLst>
      <p:ext uri="{BB962C8B-B14F-4D97-AF65-F5344CB8AC3E}">
        <p14:creationId xmlns:p14="http://schemas.microsoft.com/office/powerpoint/2010/main" val="39315768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cs typeface="Times New Roman" panose="02020603050405020304" pitchFamily="18" charset="0"/>
              </a:rPr>
              <a:t>The idea of employee engagement focuses on mutual gains in the employment relationship, seeking the good of employees (wellbeing, job satisfaction…) and the good of the organisation they work for (performance, commitment…).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200" kern="1200" dirty="0">
              <a:solidFill>
                <a:schemeClr val="tx1"/>
              </a:solidFill>
              <a:latin typeface="+mn-lt"/>
              <a:ea typeface="+mn-ea"/>
              <a:cs typeface="Arial" pitchFamily="34" charset="0"/>
            </a:endParaRPr>
          </a:p>
          <a:p>
            <a:r>
              <a:rPr lang="en-GB" sz="1200" kern="1200" dirty="0">
                <a:solidFill>
                  <a:schemeClr val="tx1"/>
                </a:solidFill>
                <a:latin typeface="+mn-lt"/>
                <a:ea typeface="+mn-ea"/>
                <a:cs typeface="Arial" pitchFamily="34" charset="0"/>
              </a:rPr>
              <a:t>A key HR outcome is that of discretionary behaviour - The degree of choice people have over how they perform their tasks and responsibilities, it is something which is given voluntarily and cannot be forced</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Associated with working beyond contract, going the extra mile</a:t>
            </a:r>
          </a:p>
          <a:p>
            <a:pPr marL="171450" indent="-171450">
              <a:buFont typeface="Arial" panose="020B0604020202020204" pitchFamily="34" charset="0"/>
              <a:buChar char="•"/>
            </a:pPr>
            <a:r>
              <a:rPr lang="en-GB" sz="1200" kern="1200" dirty="0">
                <a:solidFill>
                  <a:schemeClr val="tx1"/>
                </a:solidFill>
                <a:latin typeface="+mn-lt"/>
                <a:ea typeface="+mn-ea"/>
                <a:cs typeface="Arial" pitchFamily="34" charset="0"/>
              </a:rPr>
              <a:t>Closely linked to ‘organisational citizenship behaviour’ (OCB).</a:t>
            </a:r>
          </a:p>
          <a:p>
            <a:endParaRPr lang="en-GB" dirty="0"/>
          </a:p>
          <a:p>
            <a:r>
              <a:rPr lang="en-GB" dirty="0"/>
              <a:t>OCBs:</a:t>
            </a:r>
          </a:p>
          <a:p>
            <a:pPr marL="171450" indent="-171450">
              <a:buFont typeface="Arial" panose="020B0604020202020204" pitchFamily="34" charset="0"/>
              <a:buChar char="•"/>
            </a:pPr>
            <a:r>
              <a:rPr lang="en-GB" sz="1200" dirty="0"/>
              <a:t>Helping and co-operating with others</a:t>
            </a:r>
          </a:p>
          <a:p>
            <a:pPr marL="171450" indent="-171450">
              <a:buFont typeface="Arial" panose="020B0604020202020204" pitchFamily="34" charset="0"/>
              <a:buChar char="•"/>
            </a:pPr>
            <a:r>
              <a:rPr lang="en-GB" sz="1200" dirty="0"/>
              <a:t>Showing consideration, courtesy and tact in relation to others</a:t>
            </a:r>
          </a:p>
          <a:p>
            <a:pPr marL="171450" indent="-171450">
              <a:buFont typeface="Arial" panose="020B0604020202020204" pitchFamily="34" charset="0"/>
              <a:buChar char="•"/>
            </a:pPr>
            <a:r>
              <a:rPr lang="en-GB" sz="1200" dirty="0"/>
              <a:t>General support for the organisation</a:t>
            </a:r>
          </a:p>
          <a:p>
            <a:pPr marL="171450" indent="-171450">
              <a:lnSpc>
                <a:spcPct val="100000"/>
              </a:lnSpc>
              <a:buFont typeface="Arial" panose="020B0604020202020204" pitchFamily="34" charset="0"/>
              <a:buChar char="•"/>
            </a:pPr>
            <a:r>
              <a:rPr lang="en-GB" sz="1200" dirty="0"/>
              <a:t>Putting in extra effort despite individual conditions</a:t>
            </a:r>
          </a:p>
          <a:p>
            <a:pPr marL="171450" indent="-171450">
              <a:buFont typeface="Arial" panose="020B0604020202020204" pitchFamily="34" charset="0"/>
              <a:buChar char="•"/>
            </a:pPr>
            <a:r>
              <a:rPr lang="en-GB" sz="1200" dirty="0"/>
              <a:t>Making suggestions for improvements</a:t>
            </a:r>
          </a:p>
          <a:p>
            <a:pPr marL="171450" indent="-171450">
              <a:buFont typeface="Arial" panose="020B0604020202020204" pitchFamily="34" charset="0"/>
              <a:buChar char="•"/>
            </a:pPr>
            <a:r>
              <a:rPr lang="en-GB" sz="1200" dirty="0"/>
              <a:t>Attending meetings</a:t>
            </a:r>
          </a:p>
          <a:p>
            <a:pPr marL="171450" indent="-171450">
              <a:buFont typeface="Arial" panose="020B0604020202020204" pitchFamily="34" charset="0"/>
              <a:buChar char="•"/>
            </a:pPr>
            <a:r>
              <a:rPr lang="en-GB" sz="1200" dirty="0"/>
              <a:t>Keeping up to date with developments in organisations</a:t>
            </a:r>
          </a:p>
          <a:p>
            <a:pPr marL="171450" indent="-171450">
              <a:buFont typeface="Arial" panose="020B0604020202020204" pitchFamily="34" charset="0"/>
              <a:buChar char="•"/>
            </a:pPr>
            <a:r>
              <a:rPr lang="en-GB" sz="1200" dirty="0"/>
              <a:t>Participating in activities that help the image of the organisation</a:t>
            </a:r>
          </a:p>
          <a:p>
            <a:pPr marL="171450" indent="-171450">
              <a:buFont typeface="Arial" panose="020B0604020202020204" pitchFamily="34" charset="0"/>
              <a:buChar char="•"/>
            </a:pPr>
            <a:r>
              <a:rPr lang="en-GB" sz="1200" dirty="0"/>
              <a:t>Result from feelings of reciprocity –as a result of perceived fair treatment from employer</a:t>
            </a:r>
          </a:p>
          <a:p>
            <a:endParaRPr lang="en-GB" dirty="0"/>
          </a:p>
          <a:p>
            <a:r>
              <a:rPr lang="en-GB" dirty="0"/>
              <a:t>Imp for HR</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Positive link between performance, absence levels, turnover and engagement</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Engaged employees help to promote the ‘brand’</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Strong employer brand will help in attracting and retaining employees – ‘employer of choice’</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Loyal, productive employees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Get work done effectively</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Likely to recommend company to friends</a:t>
            </a:r>
          </a:p>
          <a:p>
            <a:pPr marL="171450" indent="-171450" algn="just">
              <a:lnSpc>
                <a:spcPct val="115000"/>
              </a:lnSpc>
              <a:buFont typeface="Arial" panose="020B0604020202020204" pitchFamily="34" charset="0"/>
              <a:buChar char="•"/>
              <a:tabLst>
                <a:tab pos="228600" algn="l"/>
              </a:tabLst>
            </a:pPr>
            <a:r>
              <a:rPr lang="en-GB" sz="1200" dirty="0">
                <a:effectLst/>
                <a:ea typeface="Times New Roman" panose="02020603050405020304" pitchFamily="18" charset="0"/>
                <a:cs typeface="Times New Roman" panose="02020603050405020304" pitchFamily="18" charset="0"/>
              </a:rPr>
              <a:t>Miss on average only 4.67 days per year</a:t>
            </a: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56</a:t>
            </a:fld>
            <a:endParaRPr lang="en-GB"/>
          </a:p>
        </p:txBody>
      </p:sp>
    </p:spTree>
    <p:extLst>
      <p:ext uri="{BB962C8B-B14F-4D97-AF65-F5344CB8AC3E}">
        <p14:creationId xmlns:p14="http://schemas.microsoft.com/office/powerpoint/2010/main" val="159606874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Understanding your workforce engagement profile is the first step to determining how to drive up engagement levels.  Engagement is associated, high levels of performance, reduced intent to quit and raised levels of personal wellbeing. It is therefore legitimate from a corporate perspective to prioritise improving levels of employee engagement.</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There is a clear need to help create meaning for employees in their work; this can be achieved intellectually by articulating the links between individual jobs and the broader organisational aims, and emotionally through sharing an understanding of deeper levels of the purpose of the organisation.</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need to be given opportunities to express their views and to know that their opinions will be taken seriously. This is an activity that needs to involve both senior and line managers. Employee voice – talk more next lecture.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Senior managers have an important role to play in creating a vision for the organisation and sharing this with employees, and in being open, transparent and approachable.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Engagement levels are affected by the working environment. Where employees can see that they have support from others to help them do their job, there is a sense of teamwork and they can safely express themselves, then engagement will be higher.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Matching people to jobs is a critical driver of engagement. This is one area where HR professionals can play an important role helping line managers design jobs effectively, and develop selection processes that match individual skills to jobs.</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Line managers act as the interface between the organisation and the employee, and can do much to impact on engagement. Another key HR role is therefore to pay close attention to the selection, development and performance management of line managers to ensure they maximise their potential to be engaging leaders.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57</a:t>
            </a:fld>
            <a:endParaRPr lang="en-GB"/>
          </a:p>
        </p:txBody>
      </p:sp>
    </p:spTree>
    <p:extLst>
      <p:ext uri="{BB962C8B-B14F-4D97-AF65-F5344CB8AC3E}">
        <p14:creationId xmlns:p14="http://schemas.microsoft.com/office/powerpoint/2010/main" val="183674785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pP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perceptions of the two parties, employee and employer, of what their mutual obligations are towards each other.’ </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psychological contract provides a rationale for ‘soft HRM’.  It recognises that employment is a relationship in which mutual obligations of employer and employees may be imprecise but should be respected.  Failing to manage or deliver the deal may seriously damage the relationship, therefore affecting individual and organisational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On its own, the legal contract of employment offers a limited representation of the employment relationship, with workers contributing little to its terms beyond accepting them. In this sense, the psychological contract may be more influential. </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It’s intangible by nature, unlike the legal contract of employment signed by employers and workers. People’s perceptions of employers' obligations are often informal and imprecise.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 Broadly, the psychological contract may cover the following aspects of the employment relationship: SLIDE</a:t>
            </a:r>
          </a:p>
          <a:p>
            <a:pPr algn="just">
              <a:lnSpc>
                <a:spcPct val="115000"/>
              </a:lnSpc>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Guest (2010):</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People management practices, such as PM, will influence the state of the psychological contract</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The contract is based on employee’s sense of fairness and trust and their belief that the employer is ‘honouring the deal’ between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4572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Positive psychological contract can have a positive impact on business performance.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914400"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A breach is the result of a psychological contract gone wrong.  Those include: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Pay – promised increases were not fulfilled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Promotion – a promised promotion doesn’t happen in the expected timeframe</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Type of work – important responsibilities of the employee were misrepresented</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Training – Employee doesn’t receive the promised training</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gn="just">
              <a:lnSpc>
                <a:spcPct val="115000"/>
              </a:lnSpc>
              <a:buFont typeface="Arial" panose="020B0604020202020204" pitchFamily="34" charset="0"/>
              <a:buChar char="•"/>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Feedback – Promised performance reviews were inadequate or absent </a:t>
            </a:r>
          </a:p>
          <a:p>
            <a:pPr marL="0" indent="0" algn="just">
              <a:lnSpc>
                <a:spcPct val="115000"/>
              </a:lnSpc>
              <a:buFont typeface="Arial" panose="020B0604020202020204" pitchFamily="34" charset="0"/>
              <a:buNone/>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b="1" dirty="0">
                <a:effectLst/>
                <a:latin typeface="Times New Roman" panose="02020603050405020304" pitchFamily="18" charset="0"/>
                <a:ea typeface="Times New Roman" panose="02020603050405020304" pitchFamily="18" charset="0"/>
                <a:cs typeface="Times New Roman" panose="02020603050405020304" pitchFamily="18" charset="0"/>
              </a:rPr>
              <a:t>What happens when breach occurs? </a:t>
            </a: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Typically, employers will see negative emotions from the employee such as anger, betrayal, or sadness.  Also, the relationship between the two suffers because there is a lack of trust and respect.  Commitment on the part of the employee is reduced.  There is less job satisfaction.  There may also be a withdrawal of behaviour.  For instance, the employee is less willing to work hard, to share ideas, and to be a good work citizen. Remember, OCB is important for a high performance culture. </a:t>
            </a:r>
          </a:p>
          <a:p>
            <a:pPr algn="just">
              <a:lnSpc>
                <a:spcPct val="115000"/>
              </a:lnSpc>
            </a:pP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Managers need to remember:</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Employment relationships may deteriorate despite management’s best efforts: nevertheless it is managers’ job to take responsibility for maintaining them.</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Preventing breach in the first place is better than trying to repair the damage afterwards.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Where breach cannot be avoided, it may be better to spend time negotiating or renegotiating the deal, rather than focusing too much on delivery.</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Arial" panose="020B0604020202020204" pitchFamily="34" charset="0"/>
              <a:buChar char="•"/>
              <a:tabLst>
                <a:tab pos="228600" algn="l"/>
              </a:tabLst>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Interventions aimed to build resilience skills will help individuals cope better with contract breaches.</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58</a:t>
            </a:fld>
            <a:endParaRPr lang="en-GB"/>
          </a:p>
        </p:txBody>
      </p:sp>
    </p:spTree>
    <p:extLst>
      <p:ext uri="{BB962C8B-B14F-4D97-AF65-F5344CB8AC3E}">
        <p14:creationId xmlns:p14="http://schemas.microsoft.com/office/powerpoint/2010/main" val="31598021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engagement is influenced by many factors—from workplace culture, organisational communication and managerial styles to trust and respect, leadership, and company reputation. In combination and individually, HR professionals and managers play important roles in ensuring the success of the organization's employee engagement initiatives.</a:t>
            </a:r>
          </a:p>
          <a:p>
            <a:endParaRPr lang="en-GB" dirty="0"/>
          </a:p>
          <a:p>
            <a:r>
              <a:rPr lang="en-GB" dirty="0"/>
              <a:t>THE ROLE OF HR</a:t>
            </a:r>
          </a:p>
          <a:p>
            <a:endParaRPr lang="en-GB" dirty="0"/>
          </a:p>
          <a:p>
            <a:r>
              <a:rPr lang="en-GB" dirty="0"/>
              <a:t>To foster a culture of engagement, HR should lead the way in the design, measurement and evaluation of proactive workplace policies and practices that help attract and retain talent with the skills and competencies necessary for growth and sustainability. Engaged employees = investment in T&amp;D and PM system that recognises efforts. </a:t>
            </a:r>
          </a:p>
          <a:p>
            <a:endParaRPr lang="en-GB" dirty="0"/>
          </a:p>
          <a:p>
            <a:r>
              <a:rPr lang="en-GB" dirty="0"/>
              <a:t>HR practices have a significant impact on employee engagement. The following practices can increase employee engagement:</a:t>
            </a:r>
          </a:p>
          <a:p>
            <a:pPr marL="171450" indent="-171450">
              <a:buFont typeface="Arial" panose="020B0604020202020204" pitchFamily="34" charset="0"/>
              <a:buChar char="•"/>
            </a:pPr>
            <a:r>
              <a:rPr lang="en-GB" dirty="0"/>
              <a:t>Job enrichment. Incorporate meaning, variety, autonomy and co-worker respect into jobs and tasks so that employees view their role more broadly and become more willing to take on duties beyond their job description.</a:t>
            </a:r>
          </a:p>
          <a:p>
            <a:pPr marL="171450" indent="-171450">
              <a:buFont typeface="Arial" panose="020B0604020202020204" pitchFamily="34" charset="0"/>
              <a:buChar char="•"/>
            </a:pPr>
            <a:r>
              <a:rPr lang="en-GB" dirty="0"/>
              <a:t>Recruiting. Target applicants who are likely to view their work as interesting and challenging. Encourage those who are not suited for particular work to opt out of the process (carefully)</a:t>
            </a:r>
          </a:p>
          <a:p>
            <a:pPr marL="171450" indent="-171450">
              <a:buFont typeface="Arial" panose="020B0604020202020204" pitchFamily="34" charset="0"/>
              <a:buChar char="•"/>
            </a:pPr>
            <a:r>
              <a:rPr lang="en-GB" dirty="0"/>
              <a:t>Selection. Choose candidates who are most likely to perform job duties well, make voluntary contributions and avoid improper conduct.</a:t>
            </a:r>
          </a:p>
          <a:p>
            <a:pPr marL="171450" indent="-171450">
              <a:buFont typeface="Arial" panose="020B0604020202020204" pitchFamily="34" charset="0"/>
              <a:buChar char="•"/>
            </a:pPr>
            <a:r>
              <a:rPr lang="en-GB" dirty="0"/>
              <a:t>Training and development. Provide orientation to create understanding about how the job contributes to the organisation. Offer skill development training to increase job performance, satisfaction and self-efficacy.</a:t>
            </a:r>
          </a:p>
          <a:p>
            <a:pPr marL="171450" indent="-171450">
              <a:buFont typeface="Arial" panose="020B0604020202020204" pitchFamily="34" charset="0"/>
              <a:buChar char="•"/>
            </a:pPr>
            <a:r>
              <a:rPr lang="en-GB" dirty="0"/>
              <a:t>Performance management. Set challenging goals that align with the organisation's strategic objectives, provide feedback, and recognise accomplishments and extra voluntary contributions.</a:t>
            </a:r>
          </a:p>
          <a:p>
            <a:endParaRPr lang="en-GB" dirty="0"/>
          </a:p>
          <a:p>
            <a:r>
              <a:rPr lang="en-GB" dirty="0"/>
              <a:t>THE ROLE OF MANAGERS</a:t>
            </a:r>
          </a:p>
          <a:p>
            <a:endParaRPr lang="en-GB" dirty="0"/>
          </a:p>
          <a:p>
            <a:r>
              <a:rPr lang="en-GB" dirty="0"/>
              <a:t>Middle managers/line managers play a key role in employee engagement, creating a respectful and trusting relationship with their direct reports, communicating company values and setting expectations for the day-to-day business of any organisation. Studies show that people often leave managers, not companies and ensuring managers are actively participating in and managing employee engagement is paramount. Middle managers themselves need to be empowered by being given larger responsibilities, trained for their expanded roles and more involved in strategic decisions. If an organisation's executives and HR professionals want to hold managers accountable for the engagement levels, they should:</a:t>
            </a:r>
          </a:p>
          <a:p>
            <a:endParaRPr lang="en-GB" dirty="0"/>
          </a:p>
          <a:p>
            <a:pPr marL="171450" indent="-171450">
              <a:buFont typeface="Arial" panose="020B0604020202020204" pitchFamily="34" charset="0"/>
              <a:buChar char="•"/>
            </a:pPr>
            <a:r>
              <a:rPr lang="en-GB" dirty="0"/>
              <a:t>Make sure that managers and employees have the tools to do their jobs correctly.</a:t>
            </a:r>
          </a:p>
          <a:p>
            <a:pPr marL="171450" indent="-171450">
              <a:buFont typeface="Arial" panose="020B0604020202020204" pitchFamily="34" charset="0"/>
              <a:buChar char="•"/>
            </a:pPr>
            <a:r>
              <a:rPr lang="en-GB" dirty="0"/>
              <a:t>Periodically assign managers larger, more exciting roles.</a:t>
            </a:r>
          </a:p>
          <a:p>
            <a:pPr marL="171450" indent="-171450">
              <a:buFont typeface="Arial" panose="020B0604020202020204" pitchFamily="34" charset="0"/>
              <a:buChar char="•"/>
            </a:pPr>
            <a:r>
              <a:rPr lang="en-GB" dirty="0"/>
              <a:t>Give managers appropriate authority.</a:t>
            </a:r>
          </a:p>
          <a:p>
            <a:pPr marL="171450" indent="-171450">
              <a:buFont typeface="Arial" panose="020B0604020202020204" pitchFamily="34" charset="0"/>
              <a:buChar char="•"/>
            </a:pPr>
            <a:r>
              <a:rPr lang="en-GB" dirty="0"/>
              <a:t>Accelerate leadership development efforts.</a:t>
            </a:r>
          </a:p>
          <a:p>
            <a:pPr marL="171450" indent="-171450">
              <a:buFont typeface="Arial" panose="020B0604020202020204" pitchFamily="34" charset="0"/>
              <a:buChar char="•"/>
            </a:pPr>
            <a:r>
              <a:rPr lang="en-GB" dirty="0"/>
              <a:t>Ask managers to convey the corporate mission and vision and to help transform the organization.</a:t>
            </a:r>
          </a:p>
        </p:txBody>
      </p:sp>
      <p:sp>
        <p:nvSpPr>
          <p:cNvPr id="4" name="Slide Number Placeholder 3"/>
          <p:cNvSpPr>
            <a:spLocks noGrp="1"/>
          </p:cNvSpPr>
          <p:nvPr>
            <p:ph type="sldNum" sz="quarter" idx="5"/>
          </p:nvPr>
        </p:nvSpPr>
        <p:spPr/>
        <p:txBody>
          <a:bodyPr/>
          <a:lstStyle/>
          <a:p>
            <a:fld id="{935FE9E1-8E8D-4B44-91EE-C18DDB151713}" type="slidenum">
              <a:rPr lang="en-GB" smtClean="0"/>
              <a:t>59</a:t>
            </a:fld>
            <a:endParaRPr lang="en-GB"/>
          </a:p>
        </p:txBody>
      </p:sp>
    </p:spTree>
    <p:extLst>
      <p:ext uri="{BB962C8B-B14F-4D97-AF65-F5344CB8AC3E}">
        <p14:creationId xmlns:p14="http://schemas.microsoft.com/office/powerpoint/2010/main" val="119360887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5FE9E1-8E8D-4B44-91EE-C18DDB151713}" type="slidenum">
              <a:rPr lang="en-GB" smtClean="0"/>
              <a:t>60</a:t>
            </a:fld>
            <a:endParaRPr lang="en-GB"/>
          </a:p>
        </p:txBody>
      </p:sp>
    </p:spTree>
    <p:extLst>
      <p:ext uri="{BB962C8B-B14F-4D97-AF65-F5344CB8AC3E}">
        <p14:creationId xmlns:p14="http://schemas.microsoft.com/office/powerpoint/2010/main" val="13619941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lnSpc>
                <a:spcPct val="115000"/>
              </a:lnSpc>
              <a:buFont typeface="Calibri" panose="020F0502020204030204" pitchFamily="34" charset="0"/>
              <a:buNone/>
              <a:tabLst>
                <a:tab pos="228600" algn="l"/>
              </a:tabLs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Key research conducted by Purcell et al (2003) identified the ‘AMO’ model. For employees individually and collectively to engage in discretionary/engaged behaviour that is beneficial to business performance, three conditions must apply:</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Ability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have the necessary skills, knowledge and experience to do current and future jobs (PM)</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Motivation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there must be adequate motivation for employees to apply their abilities e.g. pay and recognition (PM and EE)</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buFont typeface="Calibri" panose="020F0502020204030204" pitchFamily="34" charset="0"/>
              <a:buChar char=" "/>
              <a:tabLst>
                <a:tab pos="228600" algn="l"/>
              </a:tabLst>
            </a:pPr>
            <a:r>
              <a:rPr lang="en-GB" sz="1800" u="sng" dirty="0">
                <a:effectLst/>
                <a:latin typeface="Times New Roman" panose="02020603050405020304" pitchFamily="18" charset="0"/>
                <a:ea typeface="Times New Roman" panose="02020603050405020304" pitchFamily="18" charset="0"/>
                <a:cs typeface="Times New Roman" panose="02020603050405020304" pitchFamily="18" charset="0"/>
              </a:rPr>
              <a:t>Opportunity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 employees must be given the opportunity to demonstrate skills, knowledge and discretionary behaviour (T&amp;D – HR central)</a:t>
            </a: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assumption in A (Ability) is that people will want to apply for jobs in an organisation (recruitment), have their attributes recognised (selection) and be willing to learn new skills and behaviours (training and development/PM), thus engaging in HRM practices linking to performance.</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M (Motivation) the assumption is that people can be motivated to use their ability in a productive manner because they will respond to various extrinsic and intrinsic rewards and stimuli (EE and reward management). Link to motivation theory.</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In O (Opportunity) the assumption is that people will provide good customer service, or high-quality work beyond just the satisfactory level, and wish to engage in problem-solving or wider involvement schemes, given the opportunities to do so. They need the opportunity both to use or practise their skills and to contribute to collective efforts at the team, section and organisation level. In other words, to have the opportunity to participate in these efforts both in doing their job and in the organisation. </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61</a:t>
            </a:fld>
            <a:endParaRPr lang="en-GB"/>
          </a:p>
        </p:txBody>
      </p:sp>
    </p:spTree>
    <p:extLst>
      <p:ext uri="{BB962C8B-B14F-4D97-AF65-F5344CB8AC3E}">
        <p14:creationId xmlns:p14="http://schemas.microsoft.com/office/powerpoint/2010/main" val="182337923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63</a:t>
            </a:fld>
            <a:endParaRPr lang="en-GB"/>
          </a:p>
        </p:txBody>
      </p:sp>
    </p:spTree>
    <p:extLst>
      <p:ext uri="{BB962C8B-B14F-4D97-AF65-F5344CB8AC3E}">
        <p14:creationId xmlns:p14="http://schemas.microsoft.com/office/powerpoint/2010/main" val="421385354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64</a:t>
            </a:fld>
            <a:endParaRPr lang="en-GB"/>
          </a:p>
        </p:txBody>
      </p:sp>
    </p:spTree>
    <p:extLst>
      <p:ext uri="{BB962C8B-B14F-4D97-AF65-F5344CB8AC3E}">
        <p14:creationId xmlns:p14="http://schemas.microsoft.com/office/powerpoint/2010/main" val="3428669529"/>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65</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71</a:t>
            </a:fld>
            <a:endParaRPr lang="en-GB"/>
          </a:p>
        </p:txBody>
      </p:sp>
    </p:spTree>
    <p:extLst>
      <p:ext uri="{BB962C8B-B14F-4D97-AF65-F5344CB8AC3E}">
        <p14:creationId xmlns:p14="http://schemas.microsoft.com/office/powerpoint/2010/main" val="25358227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72</a:t>
            </a:fld>
            <a:endParaRPr lang="en-GB"/>
          </a:p>
        </p:txBody>
      </p:sp>
    </p:spTree>
    <p:extLst>
      <p:ext uri="{BB962C8B-B14F-4D97-AF65-F5344CB8AC3E}">
        <p14:creationId xmlns:p14="http://schemas.microsoft.com/office/powerpoint/2010/main" val="404333243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73</a:t>
            </a:fld>
            <a:endParaRPr lang="en-GB"/>
          </a:p>
        </p:txBody>
      </p:sp>
    </p:spTree>
    <p:extLst>
      <p:ext uri="{BB962C8B-B14F-4D97-AF65-F5344CB8AC3E}">
        <p14:creationId xmlns:p14="http://schemas.microsoft.com/office/powerpoint/2010/main" val="24489031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77</a:t>
            </a:fld>
            <a:endParaRPr lang="en-GB"/>
          </a:p>
        </p:txBody>
      </p:sp>
    </p:spTree>
    <p:extLst>
      <p:ext uri="{BB962C8B-B14F-4D97-AF65-F5344CB8AC3E}">
        <p14:creationId xmlns:p14="http://schemas.microsoft.com/office/powerpoint/2010/main" val="10487468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02/03/2025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02/03/2025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93699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878715953"/>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02/03/2025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 id="214748366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uWwlJAH88Kg" TargetMode="Externa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hyperlink" Target="https://www.cipd.co.uk/knowledge/work/trends/megatrend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WboggjN_G-4" TargetMode="External"/><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www.youtube.com/watch?v=ZtYU87QNjPw"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hyperlink" Target="https://www.acas.org.uk/what-we-do" TargetMode="External"/><Relationship Id="rId2" Type="http://schemas.openxmlformats.org/officeDocument/2006/relationships/slideLayout" Target="../slideLayouts/slideLayout2.xml"/><Relationship Id="rId1" Type="http://schemas.openxmlformats.org/officeDocument/2006/relationships/video" Target="https://www.youtube.com/embed/1fOsYkxr-UI?feature=oembed" TargetMode="External"/><Relationship Id="rId5" Type="http://schemas.openxmlformats.org/officeDocument/2006/relationships/hyperlink" Target="https://www.youtube.com/watch?v=pD7f-gurpg4" TargetMode="External"/><Relationship Id="rId4" Type="http://schemas.openxmlformats.org/officeDocument/2006/relationships/image" Target="../media/image23.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video" Target="https://www.youtube.com/embed/UUR--u4nHeY?feature=oembed" TargetMode="External"/><Relationship Id="rId4" Type="http://schemas.openxmlformats.org/officeDocument/2006/relationships/image" Target="../media/image24.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xqO3sfRZDA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6.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39.jpeg"/><Relationship Id="rId7" Type="http://schemas.openxmlformats.org/officeDocument/2006/relationships/diagramColors" Target="../diagrams/colors8.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40.jpeg"/><Relationship Id="rId7" Type="http://schemas.openxmlformats.org/officeDocument/2006/relationships/diagramColors" Target="../diagrams/colors9.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image" Target="../media/image42.svg"/></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50.xml"/><Relationship Id="rId1" Type="http://schemas.openxmlformats.org/officeDocument/2006/relationships/slideLayout" Target="../slideLayouts/slideLayout13.xml"/><Relationship Id="rId4" Type="http://schemas.openxmlformats.org/officeDocument/2006/relationships/image" Target="../media/image58.jpeg"/></Relationships>
</file>

<file path=ppt/slides/_rels/slide73.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51.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2666406"/>
          </a:xfrm>
        </p:spPr>
        <p:txBody>
          <a:bodyPr>
            <a:normAutofit fontScale="90000"/>
          </a:bodyPr>
          <a:lstStyle/>
          <a:p>
            <a:r>
              <a:rPr lang="en-GB" b="1" dirty="0">
                <a:solidFill>
                  <a:schemeClr val="bg1"/>
                </a:solidFill>
                <a:latin typeface="Arial" panose="020B0604020202020204" pitchFamily="34" charset="0"/>
                <a:cs typeface="Arial" panose="020B0604020202020204" pitchFamily="34" charset="0"/>
              </a:rPr>
              <a:t>BMMB7025</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Managing People in Organisations</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Employee Relations &amp; Employee Voice</a:t>
            </a:r>
            <a:endParaRPr lang="en-GB" b="1" dirty="0">
              <a:solidFill>
                <a:schemeClr val="bg1"/>
              </a:solidFill>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631504" y="4027191"/>
            <a:ext cx="8534400" cy="1752600"/>
          </a:xfrm>
        </p:spPr>
        <p:txBody>
          <a:bodyPr/>
          <a:lstStyle/>
          <a:p>
            <a:r>
              <a:rPr lang="en-GB" b="1" dirty="0">
                <a:solidFill>
                  <a:schemeClr val="bg1"/>
                </a:solidFill>
              </a:rPr>
              <a:t>Helen Lee </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FAE2D-1496-B96F-586A-AF11FCF24BB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C7C0D834-3614-D147-5BA6-875E0423253B}"/>
              </a:ext>
            </a:extLst>
          </p:cNvPr>
          <p:cNvSpPr>
            <a:spLocks noGrp="1"/>
          </p:cNvSpPr>
          <p:nvPr>
            <p:ph idx="1"/>
          </p:nvPr>
        </p:nvSpPr>
        <p:spPr/>
        <p:txBody>
          <a:bodyPr/>
          <a:lstStyle/>
          <a:p>
            <a:r>
              <a:rPr lang="en-GB" dirty="0"/>
              <a:t>So who has the power in the employment relationship?</a:t>
            </a:r>
          </a:p>
          <a:p>
            <a:r>
              <a:rPr lang="en-GB" dirty="0"/>
              <a:t>How do we ensure high performing workplaces?</a:t>
            </a:r>
          </a:p>
          <a:p>
            <a:r>
              <a:rPr lang="en-GB" dirty="0"/>
              <a:t>How do we balance the needs/wants of individuals and needs/wants of groups?</a:t>
            </a:r>
          </a:p>
        </p:txBody>
      </p:sp>
    </p:spTree>
    <p:extLst>
      <p:ext uri="{BB962C8B-B14F-4D97-AF65-F5344CB8AC3E}">
        <p14:creationId xmlns:p14="http://schemas.microsoft.com/office/powerpoint/2010/main" val="86850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1140152"/>
            <a:ext cx="4392488" cy="4248512"/>
          </a:xfrm>
        </p:spPr>
        <p:txBody>
          <a:bodyPr>
            <a:normAutofit/>
          </a:bodyPr>
          <a:lstStyle/>
          <a:p>
            <a:r>
              <a:rPr lang="en-GB" b="1" dirty="0"/>
              <a:t>Key actors in the employment relationship</a:t>
            </a:r>
          </a:p>
        </p:txBody>
      </p:sp>
      <p:sp>
        <p:nvSpPr>
          <p:cNvPr id="3" name="Content Placeholder 2"/>
          <p:cNvSpPr>
            <a:spLocks noGrp="1"/>
          </p:cNvSpPr>
          <p:nvPr>
            <p:ph idx="1"/>
          </p:nvPr>
        </p:nvSpPr>
        <p:spPr>
          <a:xfrm>
            <a:off x="5126418" y="548640"/>
            <a:ext cx="6224335" cy="5431536"/>
          </a:xfrm>
        </p:spPr>
        <p:txBody>
          <a:bodyPr anchor="ctr">
            <a:normAutofit/>
          </a:bodyPr>
          <a:lstStyle/>
          <a:p>
            <a:r>
              <a:rPr lang="en-GB" sz="3600" dirty="0"/>
              <a:t>Employers/managers</a:t>
            </a:r>
          </a:p>
          <a:p>
            <a:r>
              <a:rPr lang="en-GB" sz="3600" dirty="0"/>
              <a:t>Employees, representatives and unions</a:t>
            </a:r>
          </a:p>
          <a:p>
            <a:r>
              <a:rPr lang="en-GB" sz="3600" dirty="0"/>
              <a:t>The State (Government and Agencies)</a:t>
            </a:r>
          </a:p>
          <a:p>
            <a:pPr marL="0" indent="0">
              <a:buNone/>
            </a:pPr>
            <a:endParaRPr lang="en-GB" sz="2200" dirty="0"/>
          </a:p>
        </p:txBody>
      </p:sp>
    </p:spTree>
    <p:extLst>
      <p:ext uri="{BB962C8B-B14F-4D97-AF65-F5344CB8AC3E}">
        <p14:creationId xmlns:p14="http://schemas.microsoft.com/office/powerpoint/2010/main" val="211135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Today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3335526570"/>
              </p:ext>
            </p:extLst>
          </p:nvPr>
        </p:nvGraphicFramePr>
        <p:xfrm>
          <a:off x="5227909" y="260648"/>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71464" y="1457880"/>
            <a:ext cx="2953475" cy="3845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8761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C3FA-6E5A-4D7D-C3F6-F85CD67E87BB}"/>
              </a:ext>
            </a:extLst>
          </p:cNvPr>
          <p:cNvSpPr>
            <a:spLocks noGrp="1"/>
          </p:cNvSpPr>
          <p:nvPr>
            <p:ph type="title"/>
          </p:nvPr>
        </p:nvSpPr>
        <p:spPr>
          <a:xfrm>
            <a:off x="9373018" y="290680"/>
            <a:ext cx="1957137" cy="1143000"/>
          </a:xfrm>
        </p:spPr>
        <p:txBody>
          <a:bodyPr>
            <a:normAutofit/>
          </a:bodyPr>
          <a:lstStyle/>
          <a:p>
            <a:r>
              <a:rPr lang="en-GB" sz="2400" dirty="0"/>
              <a:t>Maslow (1954)</a:t>
            </a:r>
          </a:p>
        </p:txBody>
      </p:sp>
      <p:pic>
        <p:nvPicPr>
          <p:cNvPr id="1026" name="Picture 2" descr="Maslow's Hierarchy of Needs">
            <a:extLst>
              <a:ext uri="{FF2B5EF4-FFF2-40B4-BE49-F238E27FC236}">
                <a16:creationId xmlns:a16="http://schemas.microsoft.com/office/drawing/2014/main" id="{F39F9DA1-84E1-D3F2-E957-340D0AE7FC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876" y="0"/>
            <a:ext cx="92170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0727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C79A8-551A-A7FC-B7F5-1DD9F2E5FB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DFF65E-4917-51CA-7977-6E0B2F6AB215}"/>
              </a:ext>
            </a:extLst>
          </p:cNvPr>
          <p:cNvSpPr>
            <a:spLocks noGrp="1"/>
          </p:cNvSpPr>
          <p:nvPr>
            <p:ph idx="1"/>
          </p:nvPr>
        </p:nvSpPr>
        <p:spPr/>
        <p:txBody>
          <a:bodyPr/>
          <a:lstStyle/>
          <a:p>
            <a:endParaRPr lang="en-GB"/>
          </a:p>
        </p:txBody>
      </p:sp>
      <p:pic>
        <p:nvPicPr>
          <p:cNvPr id="5122" name="Picture 2" descr="Basic Psychological Needs — Iulian Olariu">
            <a:extLst>
              <a:ext uri="{FF2B5EF4-FFF2-40B4-BE49-F238E27FC236}">
                <a16:creationId xmlns:a16="http://schemas.microsoft.com/office/drawing/2014/main" id="{CA8E0473-19C2-DBC8-CA74-9330EB3F0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0825" y="0"/>
            <a:ext cx="91503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43743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7534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1697108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23022785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Why does managing people matter?</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23310482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Title 1"/>
          <p:cNvSpPr>
            <a:spLocks noGrp="1"/>
          </p:cNvSpPr>
          <p:nvPr>
            <p:ph type="title"/>
          </p:nvPr>
        </p:nvSpPr>
        <p:spPr>
          <a:xfrm>
            <a:off x="695400" y="1124744"/>
            <a:ext cx="3397030" cy="3387497"/>
          </a:xfrm>
        </p:spPr>
        <p:txBody>
          <a:bodyPr anchor="b">
            <a:normAutofit/>
          </a:bodyPr>
          <a:lstStyle/>
          <a:p>
            <a:r>
              <a:rPr lang="en-GB" sz="4000" b="1" dirty="0">
                <a:cs typeface="Arial" charset="0"/>
              </a:rPr>
              <a:t>Definitions of</a:t>
            </a:r>
            <a:br>
              <a:rPr lang="en-GB" sz="4000" b="1" dirty="0">
                <a:cs typeface="Arial" charset="0"/>
              </a:rPr>
            </a:br>
            <a:r>
              <a:rPr lang="en-GB" sz="4000" b="1" dirty="0">
                <a:cs typeface="Arial" charset="0"/>
              </a:rPr>
              <a:t>Employee Relations (ER)</a:t>
            </a:r>
          </a:p>
        </p:txBody>
      </p:sp>
      <p:sp>
        <p:nvSpPr>
          <p:cNvPr id="64514" name="Content Placeholder 2"/>
          <p:cNvSpPr>
            <a:spLocks noGrp="1"/>
          </p:cNvSpPr>
          <p:nvPr>
            <p:ph idx="1"/>
          </p:nvPr>
        </p:nvSpPr>
        <p:spPr>
          <a:xfrm>
            <a:off x="4810259" y="649481"/>
            <a:ext cx="6555347" cy="4291688"/>
          </a:xfrm>
        </p:spPr>
        <p:txBody>
          <a:bodyPr anchor="ctr">
            <a:normAutofit/>
          </a:bodyPr>
          <a:lstStyle/>
          <a:p>
            <a:pPr marL="838200" lvl="1" indent="-381000">
              <a:buFont typeface="Arial" charset="0"/>
              <a:buAutoNum type="arabicPeriod"/>
            </a:pPr>
            <a:r>
              <a:rPr lang="en-GB" sz="4000" dirty="0">
                <a:cs typeface="Arial" charset="0"/>
              </a:rPr>
              <a:t>Regulatory focused</a:t>
            </a:r>
          </a:p>
          <a:p>
            <a:pPr marL="838200" lvl="1" indent="-381000">
              <a:buFont typeface="Arial" charset="0"/>
              <a:buAutoNum type="arabicPeriod"/>
            </a:pPr>
            <a:r>
              <a:rPr lang="en-GB" sz="4000" dirty="0">
                <a:cs typeface="Arial" charset="0"/>
              </a:rPr>
              <a:t>Relationship-based</a:t>
            </a:r>
          </a:p>
          <a:p>
            <a:pPr marL="838200" lvl="1" indent="-381000">
              <a:buFont typeface="Arial" charset="0"/>
              <a:buAutoNum type="arabicPeriod"/>
            </a:pPr>
            <a:endParaRPr lang="en-GB" sz="2000" dirty="0">
              <a:cs typeface="Arial" charset="0"/>
            </a:endParaRPr>
          </a:p>
        </p:txBody>
      </p:sp>
      <p:sp>
        <p:nvSpPr>
          <p:cNvPr id="2" name="Slide Number Placeholder 1">
            <a:extLst>
              <a:ext uri="{FF2B5EF4-FFF2-40B4-BE49-F238E27FC236}">
                <a16:creationId xmlns:a16="http://schemas.microsoft.com/office/drawing/2014/main" id="{F8EC5710-F10B-471F-A72E-D3E7D00A4B4D}"/>
              </a:ext>
            </a:extLst>
          </p:cNvPr>
          <p:cNvSpPr>
            <a:spLocks noGrp="1"/>
          </p:cNvSpPr>
          <p:nvPr>
            <p:ph type="sldNum" sz="quarter" idx="12"/>
          </p:nvPr>
        </p:nvSpPr>
        <p:spPr>
          <a:xfrm>
            <a:off x="11704320" y="6455664"/>
            <a:ext cx="448056"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spTree>
    <p:extLst>
      <p:ext uri="{BB962C8B-B14F-4D97-AF65-F5344CB8AC3E}">
        <p14:creationId xmlns:p14="http://schemas.microsoft.com/office/powerpoint/2010/main" val="337570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248" y="548640"/>
            <a:ext cx="4750696" cy="5431536"/>
          </a:xfrm>
        </p:spPr>
        <p:txBody>
          <a:bodyPr>
            <a:normAutofit/>
          </a:bodyPr>
          <a:lstStyle/>
          <a:p>
            <a:r>
              <a:rPr lang="en-GB" sz="5400" b="1" dirty="0"/>
              <a:t>Perspectives on </a:t>
            </a:r>
            <a:r>
              <a:rPr lang="en-GB" sz="5400" b="1" dirty="0">
                <a:cs typeface="Arial" charset="0"/>
              </a:rPr>
              <a:t>Employee Relations </a:t>
            </a:r>
            <a:endParaRPr lang="en-GB" sz="5400" b="1" dirty="0"/>
          </a:p>
        </p:txBody>
      </p:sp>
      <p:sp>
        <p:nvSpPr>
          <p:cNvPr id="3" name="Content Placeholder 2"/>
          <p:cNvSpPr>
            <a:spLocks noGrp="1"/>
          </p:cNvSpPr>
          <p:nvPr>
            <p:ph idx="1"/>
          </p:nvPr>
        </p:nvSpPr>
        <p:spPr>
          <a:xfrm>
            <a:off x="5807968" y="523867"/>
            <a:ext cx="6224335" cy="5431536"/>
          </a:xfrm>
        </p:spPr>
        <p:txBody>
          <a:bodyPr anchor="ctr">
            <a:normAutofit/>
          </a:bodyPr>
          <a:lstStyle/>
          <a:p>
            <a:r>
              <a:rPr lang="en-GB" sz="3600" dirty="0"/>
              <a:t>Unitarist</a:t>
            </a:r>
          </a:p>
          <a:p>
            <a:r>
              <a:rPr lang="en-GB" sz="3600" dirty="0"/>
              <a:t>Pluralist </a:t>
            </a:r>
          </a:p>
          <a:p>
            <a:r>
              <a:rPr lang="en-GB" sz="3600" dirty="0"/>
              <a:t>Radical</a:t>
            </a:r>
          </a:p>
          <a:p>
            <a:r>
              <a:rPr lang="en-GB" sz="3600" dirty="0"/>
              <a:t>Economic View</a:t>
            </a:r>
          </a:p>
          <a:p>
            <a:r>
              <a:rPr lang="en-GB" sz="3600" dirty="0"/>
              <a:t>Psychological contract</a:t>
            </a:r>
          </a:p>
        </p:txBody>
      </p:sp>
      <p:sp>
        <p:nvSpPr>
          <p:cNvPr id="4" name="Slide Number Placeholder 3">
            <a:extLst>
              <a:ext uri="{FF2B5EF4-FFF2-40B4-BE49-F238E27FC236}">
                <a16:creationId xmlns:a16="http://schemas.microsoft.com/office/drawing/2014/main" id="{600AEBDF-1302-4349-987B-6CD5CD177632}"/>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smtClean="0"/>
              <a:pPr>
                <a:spcAft>
                  <a:spcPts val="600"/>
                </a:spcAft>
              </a:pPr>
              <a:t>12</a:t>
            </a:fld>
            <a:endParaRPr lang="en-GB"/>
          </a:p>
        </p:txBody>
      </p:sp>
    </p:spTree>
    <p:extLst>
      <p:ext uri="{BB962C8B-B14F-4D97-AF65-F5344CB8AC3E}">
        <p14:creationId xmlns:p14="http://schemas.microsoft.com/office/powerpoint/2010/main" val="4106336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Title 1"/>
          <p:cNvSpPr>
            <a:spLocks noGrp="1"/>
          </p:cNvSpPr>
          <p:nvPr>
            <p:ph type="title"/>
          </p:nvPr>
        </p:nvSpPr>
        <p:spPr>
          <a:xfrm>
            <a:off x="1343472" y="38146"/>
            <a:ext cx="9895951" cy="1033669"/>
          </a:xfrm>
        </p:spPr>
        <p:txBody>
          <a:bodyPr>
            <a:normAutofit/>
          </a:bodyPr>
          <a:lstStyle/>
          <a:p>
            <a:r>
              <a:rPr lang="en-GB" sz="4000" b="1" dirty="0">
                <a:cs typeface="Arial" charset="0"/>
              </a:rPr>
              <a:t>Perspectives on Employee Relations (1)</a:t>
            </a:r>
          </a:p>
        </p:txBody>
      </p:sp>
      <p:sp>
        <p:nvSpPr>
          <p:cNvPr id="66562" name="Content Placeholder 2"/>
          <p:cNvSpPr>
            <a:spLocks noGrp="1"/>
          </p:cNvSpPr>
          <p:nvPr>
            <p:ph idx="1"/>
          </p:nvPr>
        </p:nvSpPr>
        <p:spPr>
          <a:xfrm>
            <a:off x="515956" y="1071815"/>
            <a:ext cx="11160088" cy="4589433"/>
          </a:xfrm>
        </p:spPr>
        <p:txBody>
          <a:bodyPr anchor="ctr">
            <a:normAutofit fontScale="92500" lnSpcReduction="10000"/>
          </a:bodyPr>
          <a:lstStyle/>
          <a:p>
            <a:r>
              <a:rPr lang="en-GB" b="1" dirty="0">
                <a:cs typeface="Arial" charset="0"/>
              </a:rPr>
              <a:t>Unitarist / </a:t>
            </a:r>
            <a:r>
              <a:rPr lang="en-GB" b="1" dirty="0" err="1">
                <a:cs typeface="Arial" charset="0"/>
              </a:rPr>
              <a:t>Unitarism</a:t>
            </a:r>
            <a:r>
              <a:rPr lang="en-GB" b="1" dirty="0">
                <a:cs typeface="Arial" charset="0"/>
              </a:rPr>
              <a:t>:</a:t>
            </a:r>
          </a:p>
          <a:p>
            <a:pPr marL="742950" lvl="1" indent="-285750"/>
            <a:r>
              <a:rPr lang="en-GB" sz="2800" dirty="0">
                <a:cs typeface="Arial" charset="0"/>
              </a:rPr>
              <a:t>Employee relationship is characterised by harmony, co-operation and a team ethic</a:t>
            </a:r>
          </a:p>
          <a:p>
            <a:r>
              <a:rPr lang="en-GB" b="1" dirty="0">
                <a:cs typeface="Arial" charset="0"/>
              </a:rPr>
              <a:t>Pluralist / Pluralism:</a:t>
            </a:r>
          </a:p>
          <a:p>
            <a:pPr marL="742950" lvl="1" indent="-285750"/>
            <a:r>
              <a:rPr lang="en-GB" sz="2800" dirty="0">
                <a:cs typeface="Arial" charset="0"/>
              </a:rPr>
              <a:t>Organisations and workers have both similar and different interests in the employee relationship </a:t>
            </a:r>
          </a:p>
          <a:p>
            <a:pPr indent="-285750"/>
            <a:r>
              <a:rPr lang="en-GB" b="1" dirty="0">
                <a:cs typeface="Arial" charset="0"/>
              </a:rPr>
              <a:t>Radical / Marxist:</a:t>
            </a:r>
          </a:p>
          <a:p>
            <a:pPr lvl="1"/>
            <a:r>
              <a:rPr lang="en-GB" sz="2800" dirty="0"/>
              <a:t>Conflict is inherent in capitalist system</a:t>
            </a:r>
          </a:p>
          <a:p>
            <a:pPr lvl="1"/>
            <a:r>
              <a:rPr lang="en-GB" sz="2800" dirty="0"/>
              <a:t>To Marxists, the pluralist approach is supportive of capitalism, the unitary approach is anathema. </a:t>
            </a:r>
          </a:p>
        </p:txBody>
      </p:sp>
      <p:sp>
        <p:nvSpPr>
          <p:cNvPr id="2" name="Slide Number Placeholder 1">
            <a:extLst>
              <a:ext uri="{FF2B5EF4-FFF2-40B4-BE49-F238E27FC236}">
                <a16:creationId xmlns:a16="http://schemas.microsoft.com/office/drawing/2014/main" id="{3A41ED27-D6AF-45D1-BAE5-9D8A5B59E179}"/>
              </a:ext>
            </a:extLst>
          </p:cNvPr>
          <p:cNvSpPr>
            <a:spLocks noGrp="1"/>
          </p:cNvSpPr>
          <p:nvPr>
            <p:ph type="sldNum" sz="quarter" idx="12"/>
          </p:nvPr>
        </p:nvSpPr>
        <p:spPr>
          <a:xfrm>
            <a:off x="11704320" y="6455431"/>
            <a:ext cx="445913"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13</a:t>
            </a:fld>
            <a:endParaRPr lang="en-GB" sz="1100">
              <a:solidFill>
                <a:schemeClr val="tx1">
                  <a:lumMod val="50000"/>
                  <a:lumOff val="50000"/>
                </a:schemeClr>
              </a:solidFill>
            </a:endParaRPr>
          </a:p>
        </p:txBody>
      </p:sp>
    </p:spTree>
    <p:extLst>
      <p:ext uri="{BB962C8B-B14F-4D97-AF65-F5344CB8AC3E}">
        <p14:creationId xmlns:p14="http://schemas.microsoft.com/office/powerpoint/2010/main" val="3521474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656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656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656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656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656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656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Title 1"/>
          <p:cNvSpPr>
            <a:spLocks noGrp="1"/>
          </p:cNvSpPr>
          <p:nvPr>
            <p:ph type="title"/>
          </p:nvPr>
        </p:nvSpPr>
        <p:spPr>
          <a:xfrm>
            <a:off x="1355739" y="0"/>
            <a:ext cx="9895951" cy="1033669"/>
          </a:xfrm>
        </p:spPr>
        <p:txBody>
          <a:bodyPr>
            <a:normAutofit/>
          </a:bodyPr>
          <a:lstStyle/>
          <a:p>
            <a:r>
              <a:rPr lang="en-GB" sz="4000" b="1" dirty="0">
                <a:cs typeface="Arial" charset="0"/>
              </a:rPr>
              <a:t>Perspectives on Employee Relations (2)</a:t>
            </a:r>
          </a:p>
        </p:txBody>
      </p:sp>
      <p:sp>
        <p:nvSpPr>
          <p:cNvPr id="67586" name="Content Placeholder 2"/>
          <p:cNvSpPr>
            <a:spLocks noGrp="1"/>
          </p:cNvSpPr>
          <p:nvPr>
            <p:ph idx="1"/>
          </p:nvPr>
        </p:nvSpPr>
        <p:spPr>
          <a:xfrm>
            <a:off x="680153" y="836712"/>
            <a:ext cx="11247121" cy="4939329"/>
          </a:xfrm>
        </p:spPr>
        <p:txBody>
          <a:bodyPr anchor="ctr">
            <a:normAutofit fontScale="92500" lnSpcReduction="10000"/>
          </a:bodyPr>
          <a:lstStyle/>
          <a:p>
            <a:pPr>
              <a:buFont typeface="Arial" charset="0"/>
              <a:buNone/>
            </a:pPr>
            <a:r>
              <a:rPr lang="en-GB" b="1" dirty="0">
                <a:cs typeface="Arial" charset="0"/>
              </a:rPr>
              <a:t>Economic:</a:t>
            </a:r>
          </a:p>
          <a:p>
            <a:r>
              <a:rPr lang="en-GB" dirty="0">
                <a:cs typeface="Arial" charset="0"/>
              </a:rPr>
              <a:t>The employee relationship is all about money – a financial transaction</a:t>
            </a:r>
          </a:p>
          <a:p>
            <a:r>
              <a:rPr lang="en-GB" dirty="0">
                <a:cs typeface="Arial" charset="0"/>
              </a:rPr>
              <a:t>Neoclassical economics</a:t>
            </a:r>
          </a:p>
          <a:p>
            <a:pPr>
              <a:buFont typeface="Arial" charset="0"/>
              <a:buNone/>
            </a:pPr>
            <a:r>
              <a:rPr lang="en-GB" b="1" dirty="0">
                <a:cs typeface="Arial" charset="0"/>
              </a:rPr>
              <a:t>Psychological contract:</a:t>
            </a:r>
          </a:p>
          <a:p>
            <a:r>
              <a:rPr lang="en-GB" dirty="0">
                <a:cs typeface="Arial" charset="0"/>
              </a:rPr>
              <a:t>Guest and Conway (2002): ‘</a:t>
            </a:r>
            <a:r>
              <a:rPr lang="en-GB" i="1" dirty="0">
                <a:cs typeface="Arial" charset="0"/>
              </a:rPr>
              <a:t>The perceptions of the two parties, employee and employer, of what their mutual obligations are towards each other</a:t>
            </a:r>
            <a:r>
              <a:rPr lang="en-GB" dirty="0">
                <a:cs typeface="Arial" charset="0"/>
              </a:rPr>
              <a:t>’  </a:t>
            </a:r>
          </a:p>
          <a:p>
            <a:r>
              <a:rPr lang="en-GB" dirty="0">
                <a:cs typeface="Arial" charset="0"/>
              </a:rPr>
              <a:t>The psychological contract is based on perceptions and consists of obligations</a:t>
            </a:r>
          </a:p>
        </p:txBody>
      </p:sp>
      <p:sp>
        <p:nvSpPr>
          <p:cNvPr id="2" name="Slide Number Placeholder 1">
            <a:extLst>
              <a:ext uri="{FF2B5EF4-FFF2-40B4-BE49-F238E27FC236}">
                <a16:creationId xmlns:a16="http://schemas.microsoft.com/office/drawing/2014/main" id="{9CE6F2F4-3561-476B-A9EB-CCC15CF7F8A6}"/>
              </a:ext>
            </a:extLst>
          </p:cNvPr>
          <p:cNvSpPr>
            <a:spLocks noGrp="1"/>
          </p:cNvSpPr>
          <p:nvPr>
            <p:ph type="sldNum" sz="quarter" idx="12"/>
          </p:nvPr>
        </p:nvSpPr>
        <p:spPr>
          <a:xfrm>
            <a:off x="11704320" y="6455431"/>
            <a:ext cx="445913"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14</a:t>
            </a:fld>
            <a:endParaRPr lang="en-GB" sz="1100">
              <a:solidFill>
                <a:schemeClr val="tx1">
                  <a:lumMod val="50000"/>
                  <a:lumOff val="50000"/>
                </a:schemeClr>
              </a:solidFill>
            </a:endParaRPr>
          </a:p>
        </p:txBody>
      </p:sp>
    </p:spTree>
    <p:extLst>
      <p:ext uri="{BB962C8B-B14F-4D97-AF65-F5344CB8AC3E}">
        <p14:creationId xmlns:p14="http://schemas.microsoft.com/office/powerpoint/2010/main" val="276197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75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75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75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75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758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59DD-1C8A-40CE-A9D2-E53E67C2A1AF}"/>
              </a:ext>
            </a:extLst>
          </p:cNvPr>
          <p:cNvSpPr>
            <a:spLocks noGrp="1"/>
          </p:cNvSpPr>
          <p:nvPr>
            <p:ph type="title"/>
          </p:nvPr>
        </p:nvSpPr>
        <p:spPr>
          <a:xfrm>
            <a:off x="623392" y="1884885"/>
            <a:ext cx="3800649" cy="2240363"/>
          </a:xfrm>
        </p:spPr>
        <p:txBody>
          <a:bodyPr>
            <a:normAutofit/>
          </a:bodyPr>
          <a:lstStyle/>
          <a:p>
            <a:r>
              <a:rPr lang="en-GB" sz="4800" b="1" dirty="0">
                <a:cs typeface="Arial" charset="0"/>
              </a:rPr>
              <a:t>Employers/Managers</a:t>
            </a:r>
            <a:endParaRPr lang="en-GB" sz="4800" dirty="0"/>
          </a:p>
        </p:txBody>
      </p:sp>
      <p:sp>
        <p:nvSpPr>
          <p:cNvPr id="3" name="Content Placeholder 2">
            <a:extLst>
              <a:ext uri="{FF2B5EF4-FFF2-40B4-BE49-F238E27FC236}">
                <a16:creationId xmlns:a16="http://schemas.microsoft.com/office/drawing/2014/main" id="{DAA2E3F0-904A-441D-9479-04D2B8D72776}"/>
              </a:ext>
            </a:extLst>
          </p:cNvPr>
          <p:cNvSpPr>
            <a:spLocks noGrp="1"/>
          </p:cNvSpPr>
          <p:nvPr>
            <p:ph idx="1"/>
          </p:nvPr>
        </p:nvSpPr>
        <p:spPr>
          <a:xfrm>
            <a:off x="5663952" y="764704"/>
            <a:ext cx="5534659" cy="4480726"/>
          </a:xfrm>
        </p:spPr>
        <p:txBody>
          <a:bodyPr anchor="ctr">
            <a:normAutofit/>
          </a:bodyPr>
          <a:lstStyle/>
          <a:p>
            <a:pPr marL="438150" indent="-381000"/>
            <a:r>
              <a:rPr lang="en-GB" sz="2600" dirty="0">
                <a:cs typeface="Arial" charset="0"/>
              </a:rPr>
              <a:t>Refers to a process, a system of authority and a group of people;</a:t>
            </a:r>
          </a:p>
          <a:p>
            <a:pPr marL="438150" indent="-381000"/>
            <a:r>
              <a:rPr lang="en-GB" sz="2600" dirty="0">
                <a:cs typeface="Arial" charset="0"/>
              </a:rPr>
              <a:t>Role of management in employee relations has increased in comparison with the roles of the government and trade unions;</a:t>
            </a:r>
          </a:p>
          <a:p>
            <a:pPr marL="438150" indent="-381000"/>
            <a:r>
              <a:rPr lang="en-GB" sz="2600" dirty="0">
                <a:cs typeface="Arial" charset="0"/>
              </a:rPr>
              <a:t>Management style:</a:t>
            </a:r>
          </a:p>
          <a:p>
            <a:pPr lvl="1">
              <a:buFont typeface="Courier New" panose="02070309020205020404" pitchFamily="49" charset="0"/>
              <a:buChar char="o"/>
            </a:pPr>
            <a:r>
              <a:rPr lang="en-GB" sz="2600" dirty="0">
                <a:cs typeface="Arial" charset="0"/>
              </a:rPr>
              <a:t>The approach adopted by managers in their interactions with employees </a:t>
            </a:r>
          </a:p>
          <a:p>
            <a:endParaRPr lang="en-GB" sz="2200" dirty="0"/>
          </a:p>
        </p:txBody>
      </p:sp>
      <p:sp>
        <p:nvSpPr>
          <p:cNvPr id="4" name="Slide Number Placeholder 3">
            <a:extLst>
              <a:ext uri="{FF2B5EF4-FFF2-40B4-BE49-F238E27FC236}">
                <a16:creationId xmlns:a16="http://schemas.microsoft.com/office/drawing/2014/main" id="{884E36EB-C43C-42F9-A730-955C5C1FB488}"/>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15</a:t>
            </a:fld>
            <a:endParaRPr lang="en-GB" sz="6600">
              <a:solidFill>
                <a:srgbClr val="FFFFFF"/>
              </a:solidFill>
            </a:endParaRPr>
          </a:p>
        </p:txBody>
      </p:sp>
    </p:spTree>
    <p:extLst>
      <p:ext uri="{BB962C8B-B14F-4D97-AF65-F5344CB8AC3E}">
        <p14:creationId xmlns:p14="http://schemas.microsoft.com/office/powerpoint/2010/main" val="112246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61" y="138023"/>
            <a:ext cx="4670097" cy="1956841"/>
          </a:xfrm>
        </p:spPr>
        <p:txBody>
          <a:bodyPr anchor="b">
            <a:normAutofit/>
          </a:bodyPr>
          <a:lstStyle/>
          <a:p>
            <a:r>
              <a:rPr lang="en-GB" sz="5400" b="1" dirty="0"/>
              <a:t>Management Style</a:t>
            </a:r>
          </a:p>
        </p:txBody>
      </p:sp>
      <p:sp>
        <p:nvSpPr>
          <p:cNvPr id="3" name="Content Placeholder 2"/>
          <p:cNvSpPr>
            <a:spLocks noGrp="1"/>
          </p:cNvSpPr>
          <p:nvPr>
            <p:ph idx="1"/>
          </p:nvPr>
        </p:nvSpPr>
        <p:spPr>
          <a:xfrm>
            <a:off x="490095" y="2420888"/>
            <a:ext cx="4670097" cy="3320668"/>
          </a:xfrm>
        </p:spPr>
        <p:txBody>
          <a:bodyPr>
            <a:normAutofit lnSpcReduction="10000"/>
          </a:bodyPr>
          <a:lstStyle/>
          <a:p>
            <a:r>
              <a:rPr lang="en-GB" sz="3200" dirty="0"/>
              <a:t>Organisational leader</a:t>
            </a:r>
          </a:p>
          <a:p>
            <a:r>
              <a:rPr lang="en-GB" sz="3200" dirty="0"/>
              <a:t>Policy enactor</a:t>
            </a:r>
          </a:p>
          <a:p>
            <a:r>
              <a:rPr lang="en-GB" sz="3200" dirty="0"/>
              <a:t>Employee coach </a:t>
            </a:r>
          </a:p>
          <a:p>
            <a:pPr marL="0" indent="0">
              <a:buNone/>
            </a:pPr>
            <a:endParaRPr lang="en-GB" sz="3200" dirty="0"/>
          </a:p>
          <a:p>
            <a:pPr marL="0" indent="0">
              <a:buNone/>
            </a:pPr>
            <a:r>
              <a:rPr lang="en-GB" sz="3200" dirty="0"/>
              <a:t>(Kilroy and Dundon, 2015)</a:t>
            </a:r>
          </a:p>
        </p:txBody>
      </p:sp>
      <p:pic>
        <p:nvPicPr>
          <p:cNvPr id="6" name="Picture 5" descr="Red toy person in front of two lines of white figures">
            <a:extLst>
              <a:ext uri="{FF2B5EF4-FFF2-40B4-BE49-F238E27FC236}">
                <a16:creationId xmlns:a16="http://schemas.microsoft.com/office/drawing/2014/main" id="{997730D3-3C7D-4EA4-A8C3-024E6D345044}"/>
              </a:ext>
            </a:extLst>
          </p:cNvPr>
          <p:cNvPicPr>
            <a:picLocks noChangeAspect="1"/>
          </p:cNvPicPr>
          <p:nvPr/>
        </p:nvPicPr>
        <p:blipFill rotWithShape="1">
          <a:blip r:embed="rId3"/>
          <a:srcRect l="18953" r="150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3D9C0D60-D009-4ACD-9339-45D4AF1875F4}"/>
              </a:ext>
            </a:extLst>
          </p:cNvPr>
          <p:cNvSpPr>
            <a:spLocks noGrp="1"/>
          </p:cNvSpPr>
          <p:nvPr>
            <p:ph type="sldNum" sz="quarter" idx="12"/>
          </p:nvPr>
        </p:nvSpPr>
        <p:spPr>
          <a:xfrm>
            <a:off x="10439400" y="6356350"/>
            <a:ext cx="914400" cy="365125"/>
          </a:xfrm>
        </p:spPr>
        <p:txBody>
          <a:bodyPr>
            <a:normAutofit/>
          </a:bodyPr>
          <a:lstStyle/>
          <a:p>
            <a:pPr>
              <a:spcAft>
                <a:spcPts val="600"/>
              </a:spcAft>
            </a:pPr>
            <a:fld id="{AC82685A-BD3A-4230-8D85-804689F67293}" type="slidenum">
              <a:rPr lang="en-GB">
                <a:solidFill>
                  <a:srgbClr val="FFFFFF"/>
                </a:solidFill>
              </a:rPr>
              <a:pPr>
                <a:spcAft>
                  <a:spcPts val="600"/>
                </a:spcAft>
              </a:pPr>
              <a:t>16</a:t>
            </a:fld>
            <a:endParaRPr lang="en-GB">
              <a:solidFill>
                <a:srgbClr val="FFFFFF"/>
              </a:solidFill>
            </a:endParaRPr>
          </a:p>
        </p:txBody>
      </p:sp>
    </p:spTree>
    <p:extLst>
      <p:ext uri="{BB962C8B-B14F-4D97-AF65-F5344CB8AC3E}">
        <p14:creationId xmlns:p14="http://schemas.microsoft.com/office/powerpoint/2010/main" val="1353008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69AAE-CFAC-4B58-9509-C7080510E4B8}"/>
              </a:ext>
            </a:extLst>
          </p:cNvPr>
          <p:cNvSpPr>
            <a:spLocks noGrp="1"/>
          </p:cNvSpPr>
          <p:nvPr>
            <p:ph type="title"/>
          </p:nvPr>
        </p:nvSpPr>
        <p:spPr>
          <a:xfrm>
            <a:off x="479376" y="1944104"/>
            <a:ext cx="4208956" cy="1592291"/>
          </a:xfrm>
        </p:spPr>
        <p:txBody>
          <a:bodyPr>
            <a:normAutofit/>
          </a:bodyPr>
          <a:lstStyle/>
          <a:p>
            <a:r>
              <a:rPr lang="en-GB" sz="5100" b="1" dirty="0"/>
              <a:t>Employees</a:t>
            </a:r>
          </a:p>
        </p:txBody>
      </p:sp>
      <p:sp>
        <p:nvSpPr>
          <p:cNvPr id="3" name="Content Placeholder 2">
            <a:extLst>
              <a:ext uri="{FF2B5EF4-FFF2-40B4-BE49-F238E27FC236}">
                <a16:creationId xmlns:a16="http://schemas.microsoft.com/office/drawing/2014/main" id="{2FB8E214-183D-4658-9046-126089580738}"/>
              </a:ext>
            </a:extLst>
          </p:cNvPr>
          <p:cNvSpPr>
            <a:spLocks noGrp="1"/>
          </p:cNvSpPr>
          <p:nvPr>
            <p:ph idx="1"/>
          </p:nvPr>
        </p:nvSpPr>
        <p:spPr>
          <a:xfrm>
            <a:off x="5303912" y="960120"/>
            <a:ext cx="5534660" cy="3560260"/>
          </a:xfrm>
        </p:spPr>
        <p:txBody>
          <a:bodyPr anchor="ctr">
            <a:normAutofit/>
          </a:bodyPr>
          <a:lstStyle/>
          <a:p>
            <a:r>
              <a:rPr lang="en-GB" sz="3200" dirty="0"/>
              <a:t>Debated concept</a:t>
            </a:r>
          </a:p>
          <a:p>
            <a:r>
              <a:rPr lang="en-GB" sz="3200" i="1" dirty="0"/>
              <a:t>‘Anyone who sells their labour’</a:t>
            </a:r>
          </a:p>
          <a:p>
            <a:r>
              <a:rPr lang="en-GB" sz="3200" dirty="0"/>
              <a:t>Managers: Contradiction between agent of employer whilst actually an employee</a:t>
            </a:r>
          </a:p>
        </p:txBody>
      </p:sp>
      <p:sp>
        <p:nvSpPr>
          <p:cNvPr id="4" name="Slide Number Placeholder 3">
            <a:extLst>
              <a:ext uri="{FF2B5EF4-FFF2-40B4-BE49-F238E27FC236}">
                <a16:creationId xmlns:a16="http://schemas.microsoft.com/office/drawing/2014/main" id="{736CFD89-E64B-422A-87A9-BD1879BD94D8}"/>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17</a:t>
            </a:fld>
            <a:endParaRPr lang="en-GB" sz="6600">
              <a:solidFill>
                <a:srgbClr val="FFFFFF"/>
              </a:solidFill>
            </a:endParaRPr>
          </a:p>
        </p:txBody>
      </p:sp>
    </p:spTree>
    <p:extLst>
      <p:ext uri="{BB962C8B-B14F-4D97-AF65-F5344CB8AC3E}">
        <p14:creationId xmlns:p14="http://schemas.microsoft.com/office/powerpoint/2010/main" val="885547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2"/>
          <p:cNvSpPr>
            <a:spLocks noGrp="1"/>
          </p:cNvSpPr>
          <p:nvPr>
            <p:ph idx="1"/>
          </p:nvPr>
        </p:nvSpPr>
        <p:spPr>
          <a:xfrm>
            <a:off x="3503712" y="496042"/>
            <a:ext cx="8496944" cy="5021190"/>
          </a:xfrm>
        </p:spPr>
        <p:txBody>
          <a:bodyPr anchor="ctr">
            <a:noAutofit/>
          </a:bodyPr>
          <a:lstStyle/>
          <a:p>
            <a:pPr marL="476250" indent="-476250"/>
            <a:r>
              <a:rPr lang="en-GB" sz="2800" dirty="0">
                <a:cs typeface="Arial" charset="0"/>
              </a:rPr>
              <a:t>Role: represent the interests of their members in pursuit of democracy in the workplace </a:t>
            </a:r>
          </a:p>
          <a:p>
            <a:pPr marL="476250" indent="-476250"/>
            <a:r>
              <a:rPr lang="en-GB" sz="2800" dirty="0">
                <a:cs typeface="Arial" charset="0"/>
              </a:rPr>
              <a:t>Trade unions can represent their members’ interests individually or collectively </a:t>
            </a:r>
          </a:p>
          <a:p>
            <a:pPr marL="476250" indent="-476250"/>
            <a:r>
              <a:rPr lang="en-GB" sz="2800" dirty="0">
                <a:cs typeface="Arial" charset="0"/>
              </a:rPr>
              <a:t>Aim: re-balance the distribution of power in employee relationships more equally between management and workers</a:t>
            </a:r>
          </a:p>
          <a:p>
            <a:pPr marL="476250" indent="-476250"/>
            <a:r>
              <a:rPr lang="en-GB" sz="2800" dirty="0">
                <a:cs typeface="Arial" charset="0"/>
              </a:rPr>
              <a:t>Traditional remit is pay and conditions</a:t>
            </a:r>
          </a:p>
          <a:p>
            <a:pPr marL="476250" indent="-476250"/>
            <a:r>
              <a:rPr lang="en-GB" sz="2800" dirty="0">
                <a:cs typeface="Arial" charset="0"/>
              </a:rPr>
              <a:t>View on unions influenced by perspective on ER</a:t>
            </a:r>
          </a:p>
          <a:p>
            <a:pPr marL="476250" indent="-476250"/>
            <a:r>
              <a:rPr lang="en-GB" sz="2800" dirty="0">
                <a:cs typeface="Arial" charset="0"/>
              </a:rPr>
              <a:t>Declining membership levels and reduced influence </a:t>
            </a:r>
          </a:p>
        </p:txBody>
      </p:sp>
      <p:sp>
        <p:nvSpPr>
          <p:cNvPr id="2" name="Slide Number Placeholder 1">
            <a:extLst>
              <a:ext uri="{FF2B5EF4-FFF2-40B4-BE49-F238E27FC236}">
                <a16:creationId xmlns:a16="http://schemas.microsoft.com/office/drawing/2014/main" id="{A3BDDFFE-F07E-4F16-9CCA-7AE3BF575539}"/>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18</a:t>
            </a:fld>
            <a:endParaRPr lang="en-GB" sz="6600">
              <a:solidFill>
                <a:srgbClr val="FFFFFF"/>
              </a:solidFill>
            </a:endParaRPr>
          </a:p>
        </p:txBody>
      </p:sp>
      <p:sp>
        <p:nvSpPr>
          <p:cNvPr id="3" name="TextBox 2">
            <a:extLst>
              <a:ext uri="{FF2B5EF4-FFF2-40B4-BE49-F238E27FC236}">
                <a16:creationId xmlns:a16="http://schemas.microsoft.com/office/drawing/2014/main" id="{0164B546-801F-4797-A1C1-10361F06C3A3}"/>
              </a:ext>
            </a:extLst>
          </p:cNvPr>
          <p:cNvSpPr txBox="1"/>
          <p:nvPr/>
        </p:nvSpPr>
        <p:spPr>
          <a:xfrm>
            <a:off x="30775" y="2141558"/>
            <a:ext cx="3623518" cy="1569660"/>
          </a:xfrm>
          <a:prstGeom prst="rect">
            <a:avLst/>
          </a:prstGeom>
          <a:noFill/>
        </p:spPr>
        <p:txBody>
          <a:bodyPr wrap="square" rtlCol="0">
            <a:spAutoFit/>
          </a:bodyPr>
          <a:lstStyle/>
          <a:p>
            <a:pPr algn="ctr"/>
            <a:r>
              <a:rPr lang="en-GB" sz="4800" b="1" dirty="0"/>
              <a:t>Trade Unions</a:t>
            </a:r>
          </a:p>
        </p:txBody>
      </p:sp>
    </p:spTree>
    <p:extLst>
      <p:ext uri="{BB962C8B-B14F-4D97-AF65-F5344CB8AC3E}">
        <p14:creationId xmlns:p14="http://schemas.microsoft.com/office/powerpoint/2010/main" val="20521877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963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963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963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963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963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963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2"/>
          <p:cNvSpPr>
            <a:spLocks noGrp="1"/>
          </p:cNvSpPr>
          <p:nvPr>
            <p:ph idx="1"/>
          </p:nvPr>
        </p:nvSpPr>
        <p:spPr>
          <a:xfrm>
            <a:off x="3935761" y="260648"/>
            <a:ext cx="8424936" cy="5256839"/>
          </a:xfrm>
        </p:spPr>
        <p:txBody>
          <a:bodyPr anchor="ctr">
            <a:noAutofit/>
          </a:bodyPr>
          <a:lstStyle/>
          <a:p>
            <a:pPr lvl="1">
              <a:buFont typeface="Arial" panose="020B0604020202020204" pitchFamily="34" charset="0"/>
              <a:buChar char="•"/>
            </a:pPr>
            <a:r>
              <a:rPr lang="en-GB" sz="3200" dirty="0">
                <a:cs typeface="Arial" charset="0"/>
              </a:rPr>
              <a:t>Incumbent Government values</a:t>
            </a:r>
          </a:p>
          <a:p>
            <a:pPr lvl="1">
              <a:buFont typeface="Arial" panose="020B0604020202020204" pitchFamily="34" charset="0"/>
              <a:buChar char="•"/>
            </a:pPr>
            <a:r>
              <a:rPr lang="en-GB" sz="3200" dirty="0">
                <a:cs typeface="Arial" charset="0"/>
              </a:rPr>
              <a:t>Roles include </a:t>
            </a:r>
          </a:p>
          <a:p>
            <a:pPr lvl="2">
              <a:buFont typeface="Courier New" panose="02070309020205020404" pitchFamily="49" charset="0"/>
              <a:buChar char="o"/>
            </a:pPr>
            <a:r>
              <a:rPr lang="en-GB" sz="3200" dirty="0">
                <a:cs typeface="Arial" charset="0"/>
              </a:rPr>
              <a:t> Legislator/regulator</a:t>
            </a:r>
          </a:p>
          <a:p>
            <a:pPr lvl="2">
              <a:buFont typeface="Courier New" panose="02070309020205020404" pitchFamily="49" charset="0"/>
              <a:buChar char="o"/>
            </a:pPr>
            <a:r>
              <a:rPr lang="en-GB" sz="3200" dirty="0">
                <a:cs typeface="Arial" charset="0"/>
              </a:rPr>
              <a:t> Employer in the public sector</a:t>
            </a:r>
          </a:p>
          <a:p>
            <a:pPr lvl="2">
              <a:buFont typeface="Courier New" panose="02070309020205020404" pitchFamily="49" charset="0"/>
              <a:buChar char="o"/>
            </a:pPr>
            <a:r>
              <a:rPr lang="en-GB" sz="3200" dirty="0">
                <a:cs typeface="Arial" charset="0"/>
              </a:rPr>
              <a:t> Government agencies e.g. ACAS, EHRC.</a:t>
            </a:r>
          </a:p>
          <a:p>
            <a:pPr lvl="1">
              <a:buFont typeface="Arial" panose="020B0604020202020204" pitchFamily="34" charset="0"/>
              <a:buChar char="•"/>
            </a:pPr>
            <a:r>
              <a:rPr lang="en-GB" sz="3200" dirty="0">
                <a:cs typeface="Arial" charset="0"/>
              </a:rPr>
              <a:t>Shift away from traditional role as a model employer</a:t>
            </a:r>
          </a:p>
        </p:txBody>
      </p:sp>
      <p:sp>
        <p:nvSpPr>
          <p:cNvPr id="2" name="Slide Number Placeholder 1">
            <a:extLst>
              <a:ext uri="{FF2B5EF4-FFF2-40B4-BE49-F238E27FC236}">
                <a16:creationId xmlns:a16="http://schemas.microsoft.com/office/drawing/2014/main" id="{3428CDCB-D53C-4680-B43D-0314D9B004E6}"/>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19</a:t>
            </a:fld>
            <a:endParaRPr lang="en-GB" sz="6600">
              <a:solidFill>
                <a:srgbClr val="FFFFFF"/>
              </a:solidFill>
            </a:endParaRPr>
          </a:p>
        </p:txBody>
      </p:sp>
      <p:sp>
        <p:nvSpPr>
          <p:cNvPr id="3" name="TextBox 2">
            <a:extLst>
              <a:ext uri="{FF2B5EF4-FFF2-40B4-BE49-F238E27FC236}">
                <a16:creationId xmlns:a16="http://schemas.microsoft.com/office/drawing/2014/main" id="{942D2FCB-9C7D-4B43-93B0-857E7F22DE2B}"/>
              </a:ext>
            </a:extLst>
          </p:cNvPr>
          <p:cNvSpPr txBox="1"/>
          <p:nvPr/>
        </p:nvSpPr>
        <p:spPr>
          <a:xfrm>
            <a:off x="263352" y="2679065"/>
            <a:ext cx="4173526" cy="769441"/>
          </a:xfrm>
          <a:prstGeom prst="rect">
            <a:avLst/>
          </a:prstGeom>
          <a:noFill/>
        </p:spPr>
        <p:txBody>
          <a:bodyPr wrap="square" rtlCol="0">
            <a:spAutoFit/>
          </a:bodyPr>
          <a:lstStyle/>
          <a:p>
            <a:pPr algn="ctr"/>
            <a:r>
              <a:rPr lang="en-GB" sz="4400" b="1" dirty="0">
                <a:cs typeface="Arial" charset="0"/>
              </a:rPr>
              <a:t>Government</a:t>
            </a:r>
          </a:p>
        </p:txBody>
      </p:sp>
    </p:spTree>
    <p:extLst>
      <p:ext uri="{BB962C8B-B14F-4D97-AF65-F5344CB8AC3E}">
        <p14:creationId xmlns:p14="http://schemas.microsoft.com/office/powerpoint/2010/main" val="3729223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5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065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065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065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065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065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981200" y="-243408"/>
            <a:ext cx="8229600" cy="1143000"/>
          </a:xfrm>
        </p:spPr>
        <p:txBody>
          <a:bodyPr>
            <a:normAutofit fontScale="90000"/>
          </a:bodyPr>
          <a:lstStyle/>
          <a:p>
            <a:r>
              <a:rPr lang="en-GB" b="1" dirty="0"/>
              <a:t>Interests in employment relations</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368035689"/>
              </p:ext>
            </p:extLst>
          </p:nvPr>
        </p:nvGraphicFramePr>
        <p:xfrm>
          <a:off x="983432" y="692697"/>
          <a:ext cx="10009113" cy="5904653"/>
        </p:xfrm>
        <a:graphic>
          <a:graphicData uri="http://schemas.openxmlformats.org/drawingml/2006/table">
            <a:tbl>
              <a:tblPr firstRow="1" bandRow="1">
                <a:tableStyleId>{5C22544A-7EE6-4342-B048-85BDC9FD1C3A}</a:tableStyleId>
              </a:tblPr>
              <a:tblGrid>
                <a:gridCol w="3336371">
                  <a:extLst>
                    <a:ext uri="{9D8B030D-6E8A-4147-A177-3AD203B41FA5}">
                      <a16:colId xmlns:a16="http://schemas.microsoft.com/office/drawing/2014/main" val="20000"/>
                    </a:ext>
                  </a:extLst>
                </a:gridCol>
                <a:gridCol w="3336371">
                  <a:extLst>
                    <a:ext uri="{9D8B030D-6E8A-4147-A177-3AD203B41FA5}">
                      <a16:colId xmlns:a16="http://schemas.microsoft.com/office/drawing/2014/main" val="20001"/>
                    </a:ext>
                  </a:extLst>
                </a:gridCol>
                <a:gridCol w="3336371">
                  <a:extLst>
                    <a:ext uri="{9D8B030D-6E8A-4147-A177-3AD203B41FA5}">
                      <a16:colId xmlns:a16="http://schemas.microsoft.com/office/drawing/2014/main" val="20002"/>
                    </a:ext>
                  </a:extLst>
                </a:gridCol>
              </a:tblGrid>
              <a:tr h="695639">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Employee </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Employer</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tc>
                  <a:txBody>
                    <a:bodyPr/>
                    <a:lstStyle/>
                    <a:p>
                      <a:pPr algn="ctr">
                        <a:lnSpc>
                          <a:spcPct val="200000"/>
                        </a:lnSpc>
                        <a:spcAft>
                          <a:spcPts val="0"/>
                        </a:spcAft>
                      </a:pPr>
                      <a:r>
                        <a:rPr lang="en-GB" sz="2400" b="1" dirty="0">
                          <a:solidFill>
                            <a:srgbClr val="FFFFFF"/>
                          </a:solidFill>
                          <a:effectLst/>
                          <a:latin typeface="Arial" panose="020B0604020202020204" pitchFamily="34" charset="0"/>
                          <a:ea typeface="SimHei"/>
                          <a:cs typeface="Arial" panose="020B0604020202020204" pitchFamily="34" charset="0"/>
                        </a:rPr>
                        <a:t>The State</a:t>
                      </a:r>
                      <a:endParaRPr lang="en-GB" sz="2400" b="1" dirty="0">
                        <a:effectLst/>
                        <a:latin typeface="Arial" panose="020B0604020202020204" pitchFamily="34" charset="0"/>
                        <a:ea typeface="Times New Roman"/>
                        <a:cs typeface="Arial" panose="020B0604020202020204" pitchFamily="34" charset="0"/>
                      </a:endParaRPr>
                    </a:p>
                  </a:txBody>
                  <a:tcPr marL="68580" marR="68580" marT="0" marB="0">
                    <a:solidFill>
                      <a:srgbClr val="8B6AA2"/>
                    </a:solidFill>
                  </a:tcPr>
                </a:tc>
                <a:extLst>
                  <a:ext uri="{0D108BD9-81ED-4DB2-BD59-A6C34878D82A}">
                    <a16:rowId xmlns:a16="http://schemas.microsoft.com/office/drawing/2014/main" val="10000"/>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Profit maximisation</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Power</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1"/>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Income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Shareholder value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Economic growth</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2"/>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Fairness </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Stakeholder interests</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Ideology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3"/>
                  </a:ext>
                </a:extLst>
              </a:tr>
              <a:tr h="695639">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Voice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Quality and service</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Continuity</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4"/>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Job satisfaction</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Employee engagement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rowSpan="3">
                  <a:txBody>
                    <a:bodyPr/>
                    <a:lstStyle/>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endParaRPr lang="en-GB" sz="1800" b="0" dirty="0">
                        <a:effectLst/>
                        <a:latin typeface="Arial" panose="020B0604020202020204" pitchFamily="34" charset="0"/>
                        <a:ea typeface="Times New Roman"/>
                        <a:cs typeface="Arial" panose="020B0604020202020204" pitchFamily="34" charset="0"/>
                      </a:endParaRPr>
                    </a:p>
                    <a:p>
                      <a:pPr algn="ctr">
                        <a:lnSpc>
                          <a:spcPct val="200000"/>
                        </a:lnSpc>
                        <a:spcAft>
                          <a:spcPts val="0"/>
                        </a:spcAft>
                      </a:pPr>
                      <a:r>
                        <a:rPr lang="en-GB" sz="1800" b="0" dirty="0">
                          <a:effectLst/>
                          <a:latin typeface="Arial" panose="020B0604020202020204" pitchFamily="34" charset="0"/>
                          <a:ea typeface="SimHei"/>
                          <a:cs typeface="Arial" panose="020B0604020202020204" pitchFamily="34" charset="0"/>
                        </a:rPr>
                        <a:t> </a:t>
                      </a:r>
                    </a:p>
                    <a:p>
                      <a:pPr algn="ctr">
                        <a:lnSpc>
                          <a:spcPct val="200000"/>
                        </a:lnSpc>
                        <a:spcAft>
                          <a:spcPts val="0"/>
                        </a:spcAft>
                      </a:pPr>
                      <a:r>
                        <a:rPr lang="en-GB" sz="1600" b="0" i="1" dirty="0">
                          <a:effectLst/>
                          <a:latin typeface="Arial" panose="020B0604020202020204" pitchFamily="34" charset="0"/>
                          <a:ea typeface="SimHei"/>
                          <a:cs typeface="Arial" panose="020B0604020202020204" pitchFamily="34" charset="0"/>
                        </a:rPr>
                        <a:t>(</a:t>
                      </a:r>
                      <a:r>
                        <a:rPr lang="en-GB" sz="1400" b="0" i="1" dirty="0">
                          <a:effectLst/>
                          <a:latin typeface="Arial" panose="020B0604020202020204" pitchFamily="34" charset="0"/>
                          <a:ea typeface="SimHei"/>
                          <a:cs typeface="Arial" panose="020B0604020202020204" pitchFamily="34" charset="0"/>
                        </a:rPr>
                        <a:t>Adapted from Budd and Bhave</a:t>
                      </a:r>
                      <a:r>
                        <a:rPr lang="en-GB" sz="1400" b="0" i="1" baseline="0" dirty="0">
                          <a:effectLst/>
                          <a:latin typeface="Arial" panose="020B0604020202020204" pitchFamily="34" charset="0"/>
                          <a:ea typeface="SimHei"/>
                          <a:cs typeface="Arial" panose="020B0604020202020204" pitchFamily="34" charset="0"/>
                        </a:rPr>
                        <a:t> </a:t>
                      </a:r>
                      <a:r>
                        <a:rPr lang="en-GB" sz="1400" b="0" i="1" dirty="0">
                          <a:effectLst/>
                          <a:latin typeface="Arial" panose="020B0604020202020204" pitchFamily="34" charset="0"/>
                          <a:ea typeface="SimHei"/>
                          <a:cs typeface="Arial" panose="020B0604020202020204" pitchFamily="34" charset="0"/>
                        </a:rPr>
                        <a:t>(2008)) </a:t>
                      </a:r>
                      <a:endParaRPr lang="en-GB" sz="1600" b="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5"/>
                  </a:ext>
                </a:extLst>
              </a:tr>
              <a:tr h="695639">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Occupational identity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Creation of employment</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60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6"/>
                  </a:ext>
                </a:extLst>
              </a:tr>
              <a:tr h="1035180">
                <a:tc>
                  <a:txBody>
                    <a:bodyPr/>
                    <a:lstStyle/>
                    <a:p>
                      <a:pPr algn="ctr">
                        <a:lnSpc>
                          <a:spcPct val="200000"/>
                        </a:lnSpc>
                        <a:spcAft>
                          <a:spcPts val="0"/>
                        </a:spcAft>
                      </a:pPr>
                      <a:r>
                        <a:rPr lang="en-GB" sz="2000" b="0">
                          <a:effectLst/>
                          <a:latin typeface="Arial" panose="020B0604020202020204" pitchFamily="34" charset="0"/>
                          <a:ea typeface="SimHei"/>
                          <a:cs typeface="Arial" panose="020B0604020202020204" pitchFamily="34" charset="0"/>
                        </a:rPr>
                        <a:t>Autonomy</a:t>
                      </a:r>
                      <a:endParaRPr lang="en-GB" sz="2000" b="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a:txBody>
                    <a:bodyPr/>
                    <a:lstStyle/>
                    <a:p>
                      <a:pPr algn="ctr">
                        <a:lnSpc>
                          <a:spcPct val="200000"/>
                        </a:lnSpc>
                        <a:spcAft>
                          <a:spcPts val="0"/>
                        </a:spcAft>
                      </a:pPr>
                      <a:r>
                        <a:rPr lang="en-GB" sz="2000" b="0" dirty="0">
                          <a:effectLst/>
                          <a:latin typeface="Arial" panose="020B0604020202020204" pitchFamily="34" charset="0"/>
                          <a:ea typeface="SimHei"/>
                          <a:cs typeface="Arial" panose="020B0604020202020204" pitchFamily="34" charset="0"/>
                        </a:rPr>
                        <a:t>Control</a:t>
                      </a:r>
                      <a:endParaRPr lang="en-GB" sz="2000" b="0"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tc vMerge="1">
                  <a:txBody>
                    <a:bodyPr/>
                    <a:lstStyle/>
                    <a:p>
                      <a:pPr algn="just">
                        <a:lnSpc>
                          <a:spcPct val="200000"/>
                        </a:lnSpc>
                        <a:spcAft>
                          <a:spcPts val="0"/>
                        </a:spcAft>
                      </a:pPr>
                      <a:endParaRPr lang="en-GB" sz="1400" i="1" dirty="0">
                        <a:effectLst/>
                        <a:latin typeface="Arial" panose="020B0604020202020204" pitchFamily="34" charset="0"/>
                        <a:ea typeface="Times New Roman"/>
                        <a:cs typeface="Arial" panose="020B0604020202020204" pitchFamily="34" charset="0"/>
                      </a:endParaRPr>
                    </a:p>
                  </a:txBody>
                  <a:tcPr marL="68580" marR="68580" marT="0" marB="0">
                    <a:solidFill>
                      <a:srgbClr val="A991BC"/>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93985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109537"/>
            <a:ext cx="11208568" cy="1143000"/>
          </a:xfrm>
        </p:spPr>
        <p:txBody>
          <a:bodyPr>
            <a:normAutofit/>
          </a:bodyPr>
          <a:lstStyle/>
          <a:p>
            <a:pPr algn="ctr"/>
            <a:r>
              <a:rPr lang="en-GB" sz="4000" b="1" dirty="0"/>
              <a:t>Historical insight into </a:t>
            </a:r>
            <a:r>
              <a:rPr lang="en-GB" sz="4000" b="1" dirty="0">
                <a:cs typeface="Arial" charset="0"/>
              </a:rPr>
              <a:t>Employee Relations </a:t>
            </a:r>
            <a:endParaRPr lang="en-GB" sz="4000" b="1" dirty="0"/>
          </a:p>
        </p:txBody>
      </p:sp>
      <p:sp>
        <p:nvSpPr>
          <p:cNvPr id="3" name="Content Placeholder 2"/>
          <p:cNvSpPr>
            <a:spLocks noGrp="1"/>
          </p:cNvSpPr>
          <p:nvPr>
            <p:ph idx="1"/>
          </p:nvPr>
        </p:nvSpPr>
        <p:spPr/>
        <p:txBody>
          <a:bodyPr>
            <a:normAutofit/>
          </a:bodyPr>
          <a:lstStyle/>
          <a:p>
            <a:pPr marL="0" indent="0">
              <a:buNone/>
            </a:pPr>
            <a:endParaRPr lang="en-GB" dirty="0"/>
          </a:p>
          <a:p>
            <a:endParaRPr lang="en-GB" dirty="0"/>
          </a:p>
        </p:txBody>
      </p:sp>
      <p:sp>
        <p:nvSpPr>
          <p:cNvPr id="4" name="Slide Number Placeholder 3">
            <a:extLst>
              <a:ext uri="{FF2B5EF4-FFF2-40B4-BE49-F238E27FC236}">
                <a16:creationId xmlns:a16="http://schemas.microsoft.com/office/drawing/2014/main" id="{637D95FA-CDC9-4834-AB61-903A2B7BD435}"/>
              </a:ext>
            </a:extLst>
          </p:cNvPr>
          <p:cNvSpPr>
            <a:spLocks noGrp="1"/>
          </p:cNvSpPr>
          <p:nvPr>
            <p:ph type="sldNum" sz="quarter" idx="12"/>
          </p:nvPr>
        </p:nvSpPr>
        <p:spPr/>
        <p:txBody>
          <a:bodyPr/>
          <a:lstStyle/>
          <a:p>
            <a:fld id="{AC82685A-BD3A-4230-8D85-804689F67293}" type="slidenum">
              <a:rPr lang="en-GB" smtClean="0"/>
              <a:t>21</a:t>
            </a:fld>
            <a:endParaRPr lang="en-GB"/>
          </a:p>
        </p:txBody>
      </p:sp>
      <p:pic>
        <p:nvPicPr>
          <p:cNvPr id="6" name="Online Media 5">
            <a:hlinkClick r:id="" action="ppaction://media"/>
            <a:extLst>
              <a:ext uri="{FF2B5EF4-FFF2-40B4-BE49-F238E27FC236}">
                <a16:creationId xmlns:a16="http://schemas.microsoft.com/office/drawing/2014/main" id="{7A6F911D-14F6-4925-BC5D-D6BB6BE30819}"/>
              </a:ext>
            </a:extLst>
          </p:cNvPr>
          <p:cNvPicPr>
            <a:picLocks noRot="1" noChangeAspect="1"/>
          </p:cNvPicPr>
          <p:nvPr>
            <a:videoFile r:link="rId1"/>
          </p:nvPr>
        </p:nvPicPr>
        <p:blipFill>
          <a:blip r:embed="rId4"/>
          <a:stretch>
            <a:fillRect/>
          </a:stretch>
        </p:blipFill>
        <p:spPr>
          <a:xfrm>
            <a:off x="1475715" y="1158529"/>
            <a:ext cx="9240570" cy="5197821"/>
          </a:xfrm>
          <a:prstGeom prst="rect">
            <a:avLst/>
          </a:prstGeom>
        </p:spPr>
      </p:pic>
    </p:spTree>
    <p:extLst>
      <p:ext uri="{BB962C8B-B14F-4D97-AF65-F5344CB8AC3E}">
        <p14:creationId xmlns:p14="http://schemas.microsoft.com/office/powerpoint/2010/main" val="552738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Title 1"/>
          <p:cNvSpPr>
            <a:spLocks noGrp="1"/>
          </p:cNvSpPr>
          <p:nvPr>
            <p:ph type="title"/>
          </p:nvPr>
        </p:nvSpPr>
        <p:spPr>
          <a:xfrm>
            <a:off x="551384" y="1689165"/>
            <a:ext cx="3200400" cy="2419444"/>
          </a:xfrm>
        </p:spPr>
        <p:txBody>
          <a:bodyPr>
            <a:normAutofit fontScale="90000"/>
          </a:bodyPr>
          <a:lstStyle/>
          <a:p>
            <a:r>
              <a:rPr lang="en-GB" b="1" dirty="0">
                <a:latin typeface="Arial" charset="0"/>
                <a:cs typeface="Arial" charset="0"/>
              </a:rPr>
              <a:t>Contexts for </a:t>
            </a:r>
            <a:r>
              <a:rPr lang="en-GB" sz="4400" b="1" dirty="0">
                <a:cs typeface="Arial" charset="0"/>
              </a:rPr>
              <a:t>Employee Relations </a:t>
            </a:r>
            <a:endParaRPr lang="en-GB" b="1" dirty="0">
              <a:latin typeface="Arial" charset="0"/>
              <a:cs typeface="Arial" charset="0"/>
            </a:endParaRPr>
          </a:p>
        </p:txBody>
      </p:sp>
      <p:sp>
        <p:nvSpPr>
          <p:cNvPr id="65538" name="Content Placeholder 2"/>
          <p:cNvSpPr>
            <a:spLocks noGrp="1"/>
          </p:cNvSpPr>
          <p:nvPr>
            <p:ph idx="1"/>
          </p:nvPr>
        </p:nvSpPr>
        <p:spPr>
          <a:xfrm>
            <a:off x="4167272" y="136525"/>
            <a:ext cx="7617360" cy="5524724"/>
          </a:xfrm>
        </p:spPr>
        <p:txBody>
          <a:bodyPr anchor="ctr">
            <a:normAutofit/>
          </a:bodyPr>
          <a:lstStyle/>
          <a:p>
            <a:pPr>
              <a:buFont typeface="Arial" charset="0"/>
              <a:buNone/>
            </a:pPr>
            <a:r>
              <a:rPr lang="en-GB" sz="3600" dirty="0">
                <a:latin typeface="Arial" charset="0"/>
                <a:cs typeface="Arial" charset="0"/>
              </a:rPr>
              <a:t>Employment relationships influenced by:</a:t>
            </a:r>
          </a:p>
          <a:p>
            <a:pPr lvl="1">
              <a:buFont typeface="Arial" panose="020B0604020202020204" pitchFamily="34" charset="0"/>
              <a:buChar char="•"/>
            </a:pPr>
            <a:r>
              <a:rPr lang="en-GB" sz="3200" dirty="0">
                <a:latin typeface="Arial" charset="0"/>
                <a:cs typeface="Arial" charset="0"/>
              </a:rPr>
              <a:t>Turbulent external environments</a:t>
            </a:r>
          </a:p>
          <a:p>
            <a:pPr lvl="1">
              <a:buFont typeface="Arial" panose="020B0604020202020204" pitchFamily="34" charset="0"/>
              <a:buChar char="•"/>
            </a:pPr>
            <a:r>
              <a:rPr lang="en-GB" sz="3200" dirty="0">
                <a:latin typeface="Arial" charset="0"/>
                <a:cs typeface="Arial" charset="0"/>
              </a:rPr>
              <a:t>Legal framework</a:t>
            </a:r>
          </a:p>
          <a:p>
            <a:pPr lvl="1">
              <a:buFont typeface="Arial" panose="020B0604020202020204" pitchFamily="34" charset="0"/>
              <a:buChar char="•"/>
            </a:pPr>
            <a:r>
              <a:rPr lang="en-GB" sz="3200" dirty="0">
                <a:latin typeface="Arial" charset="0"/>
                <a:cs typeface="Arial" charset="0"/>
              </a:rPr>
              <a:t>Strategic HRM</a:t>
            </a:r>
          </a:p>
          <a:p>
            <a:pPr lvl="1">
              <a:buFont typeface="Arial" panose="020B0604020202020204" pitchFamily="34" charset="0"/>
              <a:buChar char="•"/>
            </a:pPr>
            <a:r>
              <a:rPr lang="en-GB" sz="3200" dirty="0">
                <a:latin typeface="Arial" charset="0"/>
                <a:cs typeface="Arial" charset="0"/>
              </a:rPr>
              <a:t>Shifting trends in labour markets </a:t>
            </a:r>
            <a:r>
              <a:rPr lang="en-GB" sz="3200" dirty="0">
                <a:latin typeface="Arial" charset="0"/>
                <a:cs typeface="Arial" charset="0"/>
                <a:hlinkClick r:id="rId3"/>
              </a:rPr>
              <a:t>https://www.cipd.co.uk/knowledge/work/trends/megatrends</a:t>
            </a:r>
            <a:r>
              <a:rPr lang="en-GB" sz="3200" dirty="0">
                <a:latin typeface="Arial" charset="0"/>
                <a:cs typeface="Arial" charset="0"/>
              </a:rPr>
              <a:t> </a:t>
            </a:r>
          </a:p>
        </p:txBody>
      </p:sp>
      <p:sp>
        <p:nvSpPr>
          <p:cNvPr id="2" name="Slide Number Placeholder 1">
            <a:extLst>
              <a:ext uri="{FF2B5EF4-FFF2-40B4-BE49-F238E27FC236}">
                <a16:creationId xmlns:a16="http://schemas.microsoft.com/office/drawing/2014/main" id="{B313546E-AACE-4FA0-8E94-7DB564755D17}"/>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22</a:t>
            </a:fld>
            <a:endParaRPr lang="en-GB"/>
          </a:p>
        </p:txBody>
      </p:sp>
    </p:spTree>
    <p:extLst>
      <p:ext uri="{BB962C8B-B14F-4D97-AF65-F5344CB8AC3E}">
        <p14:creationId xmlns:p14="http://schemas.microsoft.com/office/powerpoint/2010/main" val="82085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553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553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553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553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A15D926-30E3-484E-8F34-15280D023524}"/>
              </a:ext>
            </a:extLst>
          </p:cNvPr>
          <p:cNvSpPr txBox="1"/>
          <p:nvPr/>
        </p:nvSpPr>
        <p:spPr>
          <a:xfrm>
            <a:off x="838200" y="91418"/>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Trends</a:t>
            </a:r>
          </a:p>
        </p:txBody>
      </p:sp>
      <p:sp>
        <p:nvSpPr>
          <p:cNvPr id="19460" name="Rectangle 4"/>
          <p:cNvSpPr>
            <a:spLocks noGrp="1" noChangeArrowheads="1"/>
          </p:cNvSpPr>
          <p:nvPr>
            <p:ph type="body" idx="1"/>
          </p:nvPr>
        </p:nvSpPr>
        <p:spPr>
          <a:xfrm>
            <a:off x="701252" y="1433005"/>
            <a:ext cx="11497887" cy="4228243"/>
          </a:xfrm>
        </p:spPr>
        <p:txBody>
          <a:bodyPr vert="horz" lIns="91440" tIns="45720" rIns="91440" bIns="45720" rtlCol="0">
            <a:normAutofit/>
          </a:bodyPr>
          <a:lstStyle/>
          <a:p>
            <a:pPr marL="514350"/>
            <a:r>
              <a:rPr lang="en-US" altLang="en-US" sz="3200" dirty="0"/>
              <a:t>Technological change and </a:t>
            </a:r>
            <a:r>
              <a:rPr lang="en-US" altLang="en-US" sz="3200" dirty="0" err="1"/>
              <a:t>globalisation</a:t>
            </a:r>
            <a:endParaRPr lang="en-US" altLang="en-US" sz="3200" dirty="0"/>
          </a:p>
          <a:p>
            <a:pPr marL="514350"/>
            <a:r>
              <a:rPr lang="en-US" altLang="en-US" sz="3200" dirty="0"/>
              <a:t>Demographic change</a:t>
            </a:r>
          </a:p>
          <a:p>
            <a:pPr marL="514350"/>
            <a:r>
              <a:rPr lang="en-US" altLang="en-US" sz="3200" dirty="0"/>
              <a:t>Increased female participation</a:t>
            </a:r>
          </a:p>
          <a:p>
            <a:pPr marL="514350"/>
            <a:r>
              <a:rPr lang="en-US" altLang="en-US" sz="3200" dirty="0"/>
              <a:t>Increased educational participation</a:t>
            </a:r>
          </a:p>
          <a:p>
            <a:pPr marL="514350"/>
            <a:r>
              <a:rPr lang="en-US" altLang="en-US" sz="3200" dirty="0"/>
              <a:t>Decline of collective workplace institutions</a:t>
            </a:r>
          </a:p>
          <a:p>
            <a:pPr marL="514350"/>
            <a:r>
              <a:rPr lang="en-US" altLang="en-US" sz="3200" dirty="0"/>
              <a:t>Greater diversity in employment relationships and how we work </a:t>
            </a:r>
          </a:p>
        </p:txBody>
      </p:sp>
      <p:sp>
        <p:nvSpPr>
          <p:cNvPr id="2" name="Slide Number Placeholder 1">
            <a:extLst>
              <a:ext uri="{FF2B5EF4-FFF2-40B4-BE49-F238E27FC236}">
                <a16:creationId xmlns:a16="http://schemas.microsoft.com/office/drawing/2014/main" id="{276780BC-D438-4DF7-A11E-8F68F525A454}"/>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23</a:t>
            </a:fld>
            <a:endParaRPr lang="en-US"/>
          </a:p>
        </p:txBody>
      </p:sp>
    </p:spTree>
    <p:extLst>
      <p:ext uri="{BB962C8B-B14F-4D97-AF65-F5344CB8AC3E}">
        <p14:creationId xmlns:p14="http://schemas.microsoft.com/office/powerpoint/2010/main" val="978022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6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6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6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4741" y="620392"/>
            <a:ext cx="3808268" cy="4032744"/>
          </a:xfrm>
        </p:spPr>
        <p:txBody>
          <a:bodyPr>
            <a:normAutofit/>
          </a:bodyPr>
          <a:lstStyle/>
          <a:p>
            <a:r>
              <a:rPr lang="en-GB" sz="5400" b="1" dirty="0">
                <a:solidFill>
                  <a:schemeClr val="accent5"/>
                </a:solidFill>
              </a:rPr>
              <a:t>Regulating employee relations</a:t>
            </a:r>
          </a:p>
        </p:txBody>
      </p:sp>
      <p:graphicFrame>
        <p:nvGraphicFramePr>
          <p:cNvPr id="14" name="Content Placeholder 2">
            <a:extLst>
              <a:ext uri="{FF2B5EF4-FFF2-40B4-BE49-F238E27FC236}">
                <a16:creationId xmlns:a16="http://schemas.microsoft.com/office/drawing/2014/main" id="{42E68D1C-A8D4-481C-9E77-D58084908ADB}"/>
              </a:ext>
            </a:extLst>
          </p:cNvPr>
          <p:cNvGraphicFramePr>
            <a:graphicFrameLocks noGrp="1"/>
          </p:cNvGraphicFramePr>
          <p:nvPr>
            <p:ph idx="1"/>
            <p:extLst>
              <p:ext uri="{D42A27DB-BD31-4B8C-83A1-F6EECF244321}">
                <p14:modId xmlns:p14="http://schemas.microsoft.com/office/powerpoint/2010/main" val="3170467985"/>
              </p:ext>
            </p:extLst>
          </p:nvPr>
        </p:nvGraphicFramePr>
        <p:xfrm>
          <a:off x="5087888" y="188640"/>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1996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44B9A98-F31B-4548-9251-368959B43764}"/>
              </a:ext>
            </a:extLst>
          </p:cNvPr>
          <p:cNvSpPr>
            <a:spLocks noGrp="1" noChangeArrowheads="1"/>
          </p:cNvSpPr>
          <p:nvPr>
            <p:ph type="title"/>
          </p:nvPr>
        </p:nvSpPr>
        <p:spPr>
          <a:xfrm>
            <a:off x="695400" y="188640"/>
            <a:ext cx="11017224" cy="792088"/>
          </a:xfrm>
        </p:spPr>
        <p:txBody>
          <a:bodyPr>
            <a:normAutofit/>
          </a:bodyPr>
          <a:lstStyle/>
          <a:p>
            <a:pPr eaLnBrk="1" hangingPunct="1"/>
            <a:r>
              <a:rPr lang="en-GB" altLang="en-US" b="1" dirty="0"/>
              <a:t>Collective v Individual Bargaining</a:t>
            </a:r>
          </a:p>
        </p:txBody>
      </p:sp>
      <p:sp>
        <p:nvSpPr>
          <p:cNvPr id="10243" name="Rectangle 3">
            <a:extLst>
              <a:ext uri="{FF2B5EF4-FFF2-40B4-BE49-F238E27FC236}">
                <a16:creationId xmlns:a16="http://schemas.microsoft.com/office/drawing/2014/main" id="{6F28A758-CF7D-4A3D-9EBE-57B427D692E6}"/>
              </a:ext>
            </a:extLst>
          </p:cNvPr>
          <p:cNvSpPr>
            <a:spLocks noGrp="1" noChangeArrowheads="1"/>
          </p:cNvSpPr>
          <p:nvPr>
            <p:ph type="body" idx="1"/>
          </p:nvPr>
        </p:nvSpPr>
        <p:spPr>
          <a:xfrm>
            <a:off x="336575" y="1412776"/>
            <a:ext cx="4103241" cy="3888432"/>
          </a:xfrm>
        </p:spPr>
        <p:txBody>
          <a:bodyPr anchor="ctr">
            <a:normAutofit fontScale="70000" lnSpcReduction="20000"/>
          </a:bodyPr>
          <a:lstStyle/>
          <a:p>
            <a:pPr marL="0" indent="0" eaLnBrk="1" hangingPunct="1">
              <a:buNone/>
            </a:pPr>
            <a:r>
              <a:rPr lang="en-GB" altLang="en-US" b="1" dirty="0"/>
              <a:t>Individual bargaining</a:t>
            </a:r>
          </a:p>
          <a:p>
            <a:pPr marL="0" indent="0">
              <a:buNone/>
            </a:pPr>
            <a:r>
              <a:rPr lang="en-GB" dirty="0"/>
              <a:t>single voice = no conflict in what </a:t>
            </a:r>
          </a:p>
          <a:p>
            <a:pPr marL="0" indent="0">
              <a:buNone/>
            </a:pPr>
            <a:r>
              <a:rPr lang="en-GB" dirty="0"/>
              <a:t>1 person = 1 view = no compromise Disadvantages</a:t>
            </a:r>
          </a:p>
          <a:p>
            <a:pPr marL="0" indent="0">
              <a:buNone/>
            </a:pPr>
            <a:endParaRPr lang="en-GB" dirty="0"/>
          </a:p>
          <a:p>
            <a:pPr marL="0" indent="0">
              <a:buNone/>
            </a:pPr>
            <a:r>
              <a:rPr lang="en-GB" dirty="0"/>
              <a:t>BUT </a:t>
            </a:r>
          </a:p>
          <a:p>
            <a:pPr marL="0" indent="0">
              <a:buNone/>
            </a:pPr>
            <a:r>
              <a:rPr lang="en-GB" dirty="0"/>
              <a:t>Impact of 1 person? Employer caring? Change? Low chance of individuals changing decisions/strategies</a:t>
            </a:r>
            <a:endParaRPr lang="en-GB" altLang="en-US" dirty="0"/>
          </a:p>
        </p:txBody>
      </p:sp>
      <p:sp>
        <p:nvSpPr>
          <p:cNvPr id="2" name="Rectangle 3">
            <a:extLst>
              <a:ext uri="{FF2B5EF4-FFF2-40B4-BE49-F238E27FC236}">
                <a16:creationId xmlns:a16="http://schemas.microsoft.com/office/drawing/2014/main" id="{5F7D544E-33F5-6CD9-CB5A-9D8EFB46FDD7}"/>
              </a:ext>
            </a:extLst>
          </p:cNvPr>
          <p:cNvSpPr txBox="1">
            <a:spLocks noChangeArrowheads="1"/>
          </p:cNvSpPr>
          <p:nvPr/>
        </p:nvSpPr>
        <p:spPr>
          <a:xfrm>
            <a:off x="4727849" y="1439821"/>
            <a:ext cx="7200799" cy="3861387"/>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200" b="1" dirty="0"/>
              <a:t>Collective bargaining (official process)</a:t>
            </a:r>
          </a:p>
          <a:p>
            <a:pPr marL="0" indent="0">
              <a:buNone/>
            </a:pPr>
            <a:r>
              <a:rPr lang="en-GB" altLang="en-US" sz="2200" b="1" dirty="0"/>
              <a:t>Representatives (normally TUs) on behalf of…</a:t>
            </a:r>
            <a:endParaRPr lang="en-GB" sz="2200" b="1" dirty="0"/>
          </a:p>
          <a:p>
            <a:pPr marL="0" indent="0">
              <a:buNone/>
            </a:pPr>
            <a:r>
              <a:rPr lang="en-GB" sz="2200" dirty="0"/>
              <a:t>Agreed participants, scope, consequences (e.g. automatic adoption for everyone); voluntary; a sense of shared outcomes? </a:t>
            </a:r>
          </a:p>
          <a:p>
            <a:pPr marL="0" indent="0">
              <a:buNone/>
            </a:pPr>
            <a:r>
              <a:rPr lang="en-GB" sz="2200" dirty="0"/>
              <a:t>Quicker agreements? Easier implementation? Less mass conflict? Less conflict between managers and team members? Greater employee participation/ ownership?  </a:t>
            </a:r>
          </a:p>
          <a:p>
            <a:pPr marL="0" indent="0">
              <a:buNone/>
            </a:pPr>
            <a:endParaRPr lang="en-GB" sz="2200" dirty="0"/>
          </a:p>
          <a:p>
            <a:pPr marL="0" indent="0">
              <a:buNone/>
            </a:pPr>
            <a:r>
              <a:rPr lang="en-GB" sz="2200" dirty="0"/>
              <a:t>BUT lack of individual decisions/accountability?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39DAD-C8F0-8717-1CE1-80F7F7A0B085}"/>
              </a:ext>
            </a:extLst>
          </p:cNvPr>
          <p:cNvSpPr>
            <a:spLocks noGrp="1"/>
          </p:cNvSpPr>
          <p:nvPr>
            <p:ph type="title"/>
          </p:nvPr>
        </p:nvSpPr>
        <p:spPr>
          <a:xfrm>
            <a:off x="609600" y="274638"/>
            <a:ext cx="10972800" cy="876895"/>
          </a:xfrm>
        </p:spPr>
        <p:txBody>
          <a:bodyPr anchor="ctr">
            <a:normAutofit/>
          </a:bodyPr>
          <a:lstStyle/>
          <a:p>
            <a:r>
              <a:rPr lang="en-GB" dirty="0"/>
              <a:t>Multi-representative collective bargaining?</a:t>
            </a:r>
          </a:p>
        </p:txBody>
      </p:sp>
      <p:pic>
        <p:nvPicPr>
          <p:cNvPr id="2050" name="Picture 2" descr="Peoples Front of Judea, Monty Python @ ANTFOX Gallery — ANTFOX">
            <a:extLst>
              <a:ext uri="{FF2B5EF4-FFF2-40B4-BE49-F238E27FC236}">
                <a16:creationId xmlns:a16="http://schemas.microsoft.com/office/drawing/2014/main" id="{0643CB18-21F0-64BF-AD20-E26B425DAE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832" r="3" b="3"/>
          <a:stretch/>
        </p:blipFill>
        <p:spPr bwMode="auto">
          <a:xfrm>
            <a:off x="609600" y="1151533"/>
            <a:ext cx="5990456" cy="4437708"/>
          </a:xfrm>
          <a:prstGeom prst="rect">
            <a:avLst/>
          </a:prstGeom>
          <a:solidFill>
            <a:srgbClr val="FFFFFF"/>
          </a:solidFill>
        </p:spPr>
      </p:pic>
      <p:sp>
        <p:nvSpPr>
          <p:cNvPr id="3" name="Content Placeholder 2">
            <a:extLst>
              <a:ext uri="{FF2B5EF4-FFF2-40B4-BE49-F238E27FC236}">
                <a16:creationId xmlns:a16="http://schemas.microsoft.com/office/drawing/2014/main" id="{55358F10-17A4-BE6B-06AE-9695B9E50219}"/>
              </a:ext>
            </a:extLst>
          </p:cNvPr>
          <p:cNvSpPr>
            <a:spLocks noGrp="1"/>
          </p:cNvSpPr>
          <p:nvPr>
            <p:ph sz="half" idx="2"/>
          </p:nvPr>
        </p:nvSpPr>
        <p:spPr>
          <a:xfrm>
            <a:off x="7248128" y="1600201"/>
            <a:ext cx="4334272" cy="3989040"/>
          </a:xfrm>
        </p:spPr>
        <p:txBody>
          <a:bodyPr>
            <a:normAutofit/>
          </a:bodyPr>
          <a:lstStyle/>
          <a:p>
            <a:pPr marL="0" indent="0">
              <a:buNone/>
            </a:pPr>
            <a:r>
              <a:rPr lang="en-GB" dirty="0">
                <a:hlinkClick r:id="rId3"/>
              </a:rPr>
              <a:t>https://www.youtube.com/watch?v=WboggjN_G-4</a:t>
            </a:r>
            <a:r>
              <a:rPr lang="en-GB" dirty="0"/>
              <a:t> </a:t>
            </a:r>
          </a:p>
        </p:txBody>
      </p:sp>
    </p:spTree>
    <p:extLst>
      <p:ext uri="{BB962C8B-B14F-4D97-AF65-F5344CB8AC3E}">
        <p14:creationId xmlns:p14="http://schemas.microsoft.com/office/powerpoint/2010/main" val="34377151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AC82-3236-4899-BB2F-70FB25E0AFFB}"/>
              </a:ext>
            </a:extLst>
          </p:cNvPr>
          <p:cNvSpPr>
            <a:spLocks noGrp="1"/>
          </p:cNvSpPr>
          <p:nvPr>
            <p:ph type="title"/>
          </p:nvPr>
        </p:nvSpPr>
        <p:spPr>
          <a:xfrm>
            <a:off x="407368" y="1628800"/>
            <a:ext cx="3760474" cy="2779484"/>
          </a:xfrm>
        </p:spPr>
        <p:txBody>
          <a:bodyPr>
            <a:normAutofit/>
          </a:bodyPr>
          <a:lstStyle/>
          <a:p>
            <a:r>
              <a:rPr lang="en-GB" b="1" dirty="0"/>
              <a:t>Managerial Prerogative</a:t>
            </a:r>
          </a:p>
        </p:txBody>
      </p:sp>
      <p:sp>
        <p:nvSpPr>
          <p:cNvPr id="3" name="Content Placeholder 2">
            <a:extLst>
              <a:ext uri="{FF2B5EF4-FFF2-40B4-BE49-F238E27FC236}">
                <a16:creationId xmlns:a16="http://schemas.microsoft.com/office/drawing/2014/main" id="{9CCC88C8-02D5-4CAF-B362-B2BB4288F8EE}"/>
              </a:ext>
            </a:extLst>
          </p:cNvPr>
          <p:cNvSpPr>
            <a:spLocks noGrp="1"/>
          </p:cNvSpPr>
          <p:nvPr>
            <p:ph idx="1"/>
          </p:nvPr>
        </p:nvSpPr>
        <p:spPr>
          <a:xfrm>
            <a:off x="4447308" y="117646"/>
            <a:ext cx="6906491" cy="5585619"/>
          </a:xfrm>
        </p:spPr>
        <p:txBody>
          <a:bodyPr anchor="ctr">
            <a:normAutofit/>
          </a:bodyPr>
          <a:lstStyle/>
          <a:p>
            <a:r>
              <a:rPr lang="en-GB" dirty="0"/>
              <a:t>Employer's or management's unqualified-authority to exercise its discretion in certain areas without discussion with, or agreement of, a union. </a:t>
            </a:r>
          </a:p>
          <a:p>
            <a:r>
              <a:rPr lang="en-GB" dirty="0"/>
              <a:t>The right of managers to control and direct the work process, unhindered by interference from employees, trade unions, or the law</a:t>
            </a:r>
          </a:p>
        </p:txBody>
      </p:sp>
      <p:sp>
        <p:nvSpPr>
          <p:cNvPr id="4" name="Slide Number Placeholder 3">
            <a:extLst>
              <a:ext uri="{FF2B5EF4-FFF2-40B4-BE49-F238E27FC236}">
                <a16:creationId xmlns:a16="http://schemas.microsoft.com/office/drawing/2014/main" id="{6C1BAD1C-C69E-4922-A96B-D0F60CFBEC12}"/>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27</a:t>
            </a:fld>
            <a:endParaRPr lang="en-GB"/>
          </a:p>
        </p:txBody>
      </p:sp>
    </p:spTree>
    <p:extLst>
      <p:ext uri="{BB962C8B-B14F-4D97-AF65-F5344CB8AC3E}">
        <p14:creationId xmlns:p14="http://schemas.microsoft.com/office/powerpoint/2010/main" val="123069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7B8624E7-BC76-F4F7-8652-EC29A5E3088B}"/>
              </a:ext>
            </a:extLst>
          </p:cNvPr>
          <p:cNvSpPr>
            <a:spLocks noGrp="1"/>
          </p:cNvSpPr>
          <p:nvPr>
            <p:ph type="title"/>
          </p:nvPr>
        </p:nvSpPr>
        <p:spPr>
          <a:xfrm>
            <a:off x="609600" y="274638"/>
            <a:ext cx="10972800" cy="1143000"/>
          </a:xfrm>
        </p:spPr>
        <p:txBody>
          <a:bodyPr/>
          <a:lstStyle/>
          <a:p>
            <a:r>
              <a:rPr lang="en-US" dirty="0"/>
              <a:t>Lord vs Serfs – models of ER </a:t>
            </a:r>
          </a:p>
        </p:txBody>
      </p:sp>
      <p:pic>
        <p:nvPicPr>
          <p:cNvPr id="1026" name="Picture 2" descr="Monty Python - Repressed Citizen - YouTube">
            <a:extLst>
              <a:ext uri="{FF2B5EF4-FFF2-40B4-BE49-F238E27FC236}">
                <a16:creationId xmlns:a16="http://schemas.microsoft.com/office/drawing/2014/main" id="{5CA3C337-158C-9750-47AF-7E957F30F0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279" r="12789"/>
          <a:stretch/>
        </p:blipFill>
        <p:spPr bwMode="auto">
          <a:xfrm>
            <a:off x="1199456" y="1290161"/>
            <a:ext cx="5774432" cy="4277678"/>
          </a:xfrm>
          <a:prstGeom prst="rect">
            <a:avLst/>
          </a:prstGeom>
          <a:solidFill>
            <a:srgbClr val="FFFFFF"/>
          </a:solidFill>
        </p:spPr>
      </p:pic>
      <p:sp>
        <p:nvSpPr>
          <p:cNvPr id="5" name="TextBox 4">
            <a:extLst>
              <a:ext uri="{FF2B5EF4-FFF2-40B4-BE49-F238E27FC236}">
                <a16:creationId xmlns:a16="http://schemas.microsoft.com/office/drawing/2014/main" id="{D5CA9899-5BB9-E9F0-F82E-09784F64CCEF}"/>
              </a:ext>
            </a:extLst>
          </p:cNvPr>
          <p:cNvSpPr txBox="1"/>
          <p:nvPr/>
        </p:nvSpPr>
        <p:spPr>
          <a:xfrm>
            <a:off x="7291028" y="2924943"/>
            <a:ext cx="3053444" cy="1656185"/>
          </a:xfrm>
          <a:prstGeom prst="rect">
            <a:avLst/>
          </a:prstGeom>
        </p:spPr>
        <p:txBody>
          <a:bodyPr vert="horz" lIns="91440" tIns="45720" rIns="91440" bIns="45720" rtlCol="0">
            <a:normAutofit/>
          </a:bodyPr>
          <a:lstStyle/>
          <a:p>
            <a:pPr>
              <a:spcBef>
                <a:spcPct val="20000"/>
              </a:spcBef>
            </a:pPr>
            <a:r>
              <a:rPr lang="en-US" sz="2800" dirty="0">
                <a:hlinkClick r:id="rId4"/>
              </a:rPr>
              <a:t>https://www.youtube.com/watch?v=ZtYU87QNjPw</a:t>
            </a:r>
            <a:r>
              <a:rPr lang="en-US" sz="2800" dirty="0"/>
              <a:t> </a:t>
            </a:r>
          </a:p>
        </p:txBody>
      </p:sp>
    </p:spTree>
    <p:extLst>
      <p:ext uri="{BB962C8B-B14F-4D97-AF65-F5344CB8AC3E}">
        <p14:creationId xmlns:p14="http://schemas.microsoft.com/office/powerpoint/2010/main" val="7382155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988840"/>
            <a:ext cx="3551874" cy="2563460"/>
          </a:xfrm>
        </p:spPr>
        <p:txBody>
          <a:bodyPr>
            <a:normAutofit/>
          </a:bodyPr>
          <a:lstStyle/>
          <a:p>
            <a:r>
              <a:rPr lang="en-GB" altLang="en-US" b="1" dirty="0"/>
              <a:t>Involvement and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5"/>
            <a:ext cx="7409332" cy="5069904"/>
          </a:xfrm>
        </p:spPr>
        <p:txBody>
          <a:bodyPr anchor="ctr">
            <a:normAutofit lnSpcReduction="10000"/>
          </a:bodyPr>
          <a:lstStyle/>
          <a:p>
            <a:pPr marL="0" indent="0">
              <a:buNone/>
            </a:pPr>
            <a:r>
              <a:rPr lang="en-GB" altLang="en-US" sz="2600" b="1" dirty="0"/>
              <a:t>Involvement:</a:t>
            </a:r>
          </a:p>
          <a:p>
            <a:r>
              <a:rPr lang="en-GB" altLang="en-US" sz="2600" dirty="0"/>
              <a:t>Management initiated arrangements focused on the </a:t>
            </a:r>
            <a:r>
              <a:rPr lang="en-GB" altLang="en-US" sz="2600" b="1" dirty="0"/>
              <a:t>individual</a:t>
            </a:r>
            <a:r>
              <a:rPr lang="en-GB" altLang="en-US" sz="2600" dirty="0"/>
              <a:t>, with tight constraints on empowerment of employees and does not include organisational decision making</a:t>
            </a:r>
          </a:p>
          <a:p>
            <a:endParaRPr lang="en-GB" altLang="en-US" sz="2600" dirty="0"/>
          </a:p>
          <a:p>
            <a:pPr marL="0" indent="0">
              <a:buNone/>
            </a:pPr>
            <a:r>
              <a:rPr lang="en-GB" altLang="en-US" sz="2600" b="1" dirty="0"/>
              <a:t>Participation:</a:t>
            </a:r>
          </a:p>
          <a:p>
            <a:r>
              <a:rPr lang="en-GB" altLang="en-US" sz="2600" dirty="0"/>
              <a:t>Embraces employees in the organisational decision making process on a </a:t>
            </a:r>
            <a:r>
              <a:rPr lang="en-GB" altLang="en-US" sz="2600" b="1" dirty="0"/>
              <a:t>collective</a:t>
            </a:r>
            <a:r>
              <a:rPr lang="en-GB" altLang="en-US" sz="2600" dirty="0"/>
              <a:t> basis</a:t>
            </a:r>
          </a:p>
          <a:p>
            <a:pPr marL="0" indent="0">
              <a:buNone/>
            </a:pPr>
            <a:endParaRPr lang="en-GB" altLang="en-US" sz="2600" dirty="0"/>
          </a:p>
          <a:p>
            <a:pPr>
              <a:buFontTx/>
              <a:buNone/>
            </a:pPr>
            <a:r>
              <a:rPr lang="en-GB" altLang="en-US" sz="2600" dirty="0"/>
              <a:t>	(see Armstrong, (2005), Gennard and Judge (2005), Lewis et al.,(2003)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823E1-C7E7-44E4-B5AA-8CB0E66FD075}"/>
              </a:ext>
            </a:extLst>
          </p:cNvPr>
          <p:cNvSpPr>
            <a:spLocks noGrp="1"/>
          </p:cNvSpPr>
          <p:nvPr>
            <p:ph type="title"/>
          </p:nvPr>
        </p:nvSpPr>
        <p:spPr>
          <a:xfrm>
            <a:off x="479376" y="2043648"/>
            <a:ext cx="3551874" cy="1771372"/>
          </a:xfrm>
        </p:spPr>
        <p:txBody>
          <a:bodyPr>
            <a:normAutofit/>
          </a:bodyPr>
          <a:lstStyle/>
          <a:p>
            <a:r>
              <a:rPr lang="en-GB" b="1" dirty="0"/>
              <a:t>Employee Engagement</a:t>
            </a:r>
          </a:p>
        </p:txBody>
      </p:sp>
      <p:sp>
        <p:nvSpPr>
          <p:cNvPr id="3" name="Content Placeholder 2">
            <a:extLst>
              <a:ext uri="{FF2B5EF4-FFF2-40B4-BE49-F238E27FC236}">
                <a16:creationId xmlns:a16="http://schemas.microsoft.com/office/drawing/2014/main" id="{16CEB552-2D9C-4D20-A33A-67089BEF722A}"/>
              </a:ext>
            </a:extLst>
          </p:cNvPr>
          <p:cNvSpPr>
            <a:spLocks noGrp="1"/>
          </p:cNvSpPr>
          <p:nvPr>
            <p:ph idx="1"/>
          </p:nvPr>
        </p:nvSpPr>
        <p:spPr>
          <a:xfrm>
            <a:off x="4439816" y="136525"/>
            <a:ext cx="7553348" cy="5585619"/>
          </a:xfrm>
        </p:spPr>
        <p:txBody>
          <a:bodyPr anchor="ctr">
            <a:normAutofit fontScale="92500" lnSpcReduction="10000"/>
          </a:bodyPr>
          <a:lstStyle/>
          <a:p>
            <a:r>
              <a:rPr lang="en-GB" dirty="0"/>
              <a:t>No single definition – </a:t>
            </a:r>
            <a:r>
              <a:rPr lang="en-GB" dirty="0" err="1"/>
              <a:t>Macloed</a:t>
            </a:r>
            <a:r>
              <a:rPr lang="en-GB" dirty="0"/>
              <a:t> Review 2009, more than 50 definitions!</a:t>
            </a:r>
          </a:p>
          <a:p>
            <a:r>
              <a:rPr lang="en-GB" dirty="0"/>
              <a:t>Kahn (1990): </a:t>
            </a:r>
            <a:r>
              <a:rPr lang="en-GB" i="1" dirty="0"/>
              <a:t>how people express themselves physically, cognitively, and emotionally as they interact with their jobs</a:t>
            </a:r>
          </a:p>
          <a:p>
            <a:r>
              <a:rPr lang="en-GB" dirty="0"/>
              <a:t>Gallup’s Q12 questionnaire covers job clarity, job resources, work that plays to one’s strengths, recognition, social support and cohesion, personal development, employee voice, meaningfulness of work, and colleagues’ motivation.</a:t>
            </a:r>
          </a:p>
        </p:txBody>
      </p:sp>
      <p:sp>
        <p:nvSpPr>
          <p:cNvPr id="4" name="Slide Number Placeholder 3">
            <a:extLst>
              <a:ext uri="{FF2B5EF4-FFF2-40B4-BE49-F238E27FC236}">
                <a16:creationId xmlns:a16="http://schemas.microsoft.com/office/drawing/2014/main" id="{D4B24FB5-0785-4B9B-932D-773CE1801C2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30</a:t>
            </a:fld>
            <a:endParaRPr lang="en-GB"/>
          </a:p>
        </p:txBody>
      </p:sp>
    </p:spTree>
    <p:extLst>
      <p:ext uri="{BB962C8B-B14F-4D97-AF65-F5344CB8AC3E}">
        <p14:creationId xmlns:p14="http://schemas.microsoft.com/office/powerpoint/2010/main" val="255453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8D0AD-0709-4A71-B46A-5102D03A71A2}"/>
              </a:ext>
            </a:extLst>
          </p:cNvPr>
          <p:cNvSpPr>
            <a:spLocks noGrp="1"/>
          </p:cNvSpPr>
          <p:nvPr>
            <p:ph type="title"/>
          </p:nvPr>
        </p:nvSpPr>
        <p:spPr>
          <a:xfrm>
            <a:off x="609600" y="274638"/>
            <a:ext cx="10972800" cy="1143000"/>
          </a:xfrm>
        </p:spPr>
        <p:txBody>
          <a:bodyPr anchor="ctr">
            <a:normAutofit/>
          </a:bodyPr>
          <a:lstStyle/>
          <a:p>
            <a:r>
              <a:rPr lang="en-GB" b="1" dirty="0"/>
              <a:t>Third-part intervention</a:t>
            </a:r>
          </a:p>
        </p:txBody>
      </p:sp>
      <p:pic>
        <p:nvPicPr>
          <p:cNvPr id="3074" name="Picture 2" descr="ACAS East Midlands - Lincolnshire Chamber of Commerce">
            <a:extLst>
              <a:ext uri="{FF2B5EF4-FFF2-40B4-BE49-F238E27FC236}">
                <a16:creationId xmlns:a16="http://schemas.microsoft.com/office/drawing/2014/main" id="{1B6A5879-33CE-BC79-62BE-8F2AC889E6C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9376" y="2321674"/>
            <a:ext cx="4561564" cy="182462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29286A7-A86F-4E06-98CD-6D1B29953C12}"/>
              </a:ext>
            </a:extLst>
          </p:cNvPr>
          <p:cNvSpPr>
            <a:spLocks noGrp="1"/>
          </p:cNvSpPr>
          <p:nvPr>
            <p:ph sz="quarter" idx="4"/>
          </p:nvPr>
        </p:nvSpPr>
        <p:spPr>
          <a:xfrm>
            <a:off x="5519936" y="2174877"/>
            <a:ext cx="6062465" cy="2118220"/>
          </a:xfrm>
        </p:spPr>
        <p:txBody>
          <a:bodyPr>
            <a:normAutofit/>
          </a:bodyPr>
          <a:lstStyle/>
          <a:p>
            <a:r>
              <a:rPr lang="en-GB" sz="3600" dirty="0"/>
              <a:t>Mediation </a:t>
            </a:r>
          </a:p>
          <a:p>
            <a:pPr marL="514350" indent="-457200"/>
            <a:r>
              <a:rPr lang="en-GB" sz="3600" dirty="0"/>
              <a:t>Arbitration</a:t>
            </a:r>
          </a:p>
          <a:p>
            <a:pPr marL="514350" indent="-457200"/>
            <a:r>
              <a:rPr lang="en-GB" sz="3600" dirty="0"/>
              <a:t>Employment tribunals</a:t>
            </a:r>
          </a:p>
        </p:txBody>
      </p:sp>
      <p:sp>
        <p:nvSpPr>
          <p:cNvPr id="4" name="Slide Number Placeholder 3" hidden="1">
            <a:extLst>
              <a:ext uri="{FF2B5EF4-FFF2-40B4-BE49-F238E27FC236}">
                <a16:creationId xmlns:a16="http://schemas.microsoft.com/office/drawing/2014/main" id="{E9448993-2ACF-45B0-8E3C-777D534D8FD0}"/>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31</a:t>
            </a:fld>
            <a:endParaRPr lang="en-GB"/>
          </a:p>
        </p:txBody>
      </p:sp>
    </p:spTree>
    <p:extLst>
      <p:ext uri="{BB962C8B-B14F-4D97-AF65-F5344CB8AC3E}">
        <p14:creationId xmlns:p14="http://schemas.microsoft.com/office/powerpoint/2010/main" val="2146845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6D95C-88E8-4091-BA56-7FF7DCE6BA92}"/>
              </a:ext>
            </a:extLst>
          </p:cNvPr>
          <p:cNvSpPr>
            <a:spLocks noGrp="1"/>
          </p:cNvSpPr>
          <p:nvPr>
            <p:ph type="title"/>
          </p:nvPr>
        </p:nvSpPr>
        <p:spPr>
          <a:xfrm>
            <a:off x="695400" y="1556792"/>
            <a:ext cx="2880828" cy="3071906"/>
          </a:xfrm>
        </p:spPr>
        <p:txBody>
          <a:bodyPr vert="horz" lIns="91440" tIns="45720" rIns="91440" bIns="45720" rtlCol="0" anchor="t">
            <a:normAutofit/>
          </a:bodyPr>
          <a:lstStyle/>
          <a:p>
            <a:r>
              <a:rPr lang="en-US" sz="3200" b="1" kern="1200" dirty="0">
                <a:latin typeface="+mj-lt"/>
                <a:ea typeface="+mj-ea"/>
                <a:cs typeface="+mj-cs"/>
              </a:rPr>
              <a:t>ACAS</a:t>
            </a:r>
            <a:br>
              <a:rPr lang="en-US" sz="3200" kern="1200" dirty="0">
                <a:latin typeface="+mj-lt"/>
                <a:ea typeface="+mj-ea"/>
                <a:cs typeface="+mj-cs"/>
              </a:rPr>
            </a:br>
            <a:r>
              <a:rPr lang="en-US" sz="3200" kern="1200" dirty="0">
                <a:latin typeface="+mj-lt"/>
                <a:ea typeface="+mj-ea"/>
                <a:cs typeface="+mj-cs"/>
                <a:hlinkClick r:id="rId3"/>
              </a:rPr>
              <a:t>https://www.acas.org.uk/what-we-do</a:t>
            </a:r>
            <a:r>
              <a:rPr lang="en-US" sz="3200" kern="1200" dirty="0">
                <a:latin typeface="+mj-lt"/>
                <a:ea typeface="+mj-ea"/>
                <a:cs typeface="+mj-cs"/>
              </a:rPr>
              <a:t> </a:t>
            </a:r>
          </a:p>
        </p:txBody>
      </p:sp>
      <p:pic>
        <p:nvPicPr>
          <p:cNvPr id="5" name="Online Media 4" title="Acas: UK Workplace experts">
            <a:hlinkClick r:id="" action="ppaction://media"/>
            <a:extLst>
              <a:ext uri="{FF2B5EF4-FFF2-40B4-BE49-F238E27FC236}">
                <a16:creationId xmlns:a16="http://schemas.microsoft.com/office/drawing/2014/main" id="{18FB3096-62D0-4C45-B26F-1EC7D553AB91}"/>
              </a:ext>
            </a:extLst>
          </p:cNvPr>
          <p:cNvPicPr>
            <a:picLocks noGrp="1" noRot="1" noChangeAspect="1"/>
          </p:cNvPicPr>
          <p:nvPr>
            <p:ph idx="1"/>
            <a:videoFile r:link="rId1"/>
          </p:nvPr>
        </p:nvPicPr>
        <p:blipFill>
          <a:blip r:embed="rId4"/>
          <a:stretch>
            <a:fillRect/>
          </a:stretch>
        </p:blipFill>
        <p:spPr>
          <a:xfrm>
            <a:off x="4583832" y="980728"/>
            <a:ext cx="7225748" cy="4064483"/>
          </a:xfrm>
          <a:prstGeom prst="rect">
            <a:avLst/>
          </a:prstGeom>
        </p:spPr>
      </p:pic>
      <p:sp>
        <p:nvSpPr>
          <p:cNvPr id="4" name="Slide Number Placeholder 3">
            <a:extLst>
              <a:ext uri="{FF2B5EF4-FFF2-40B4-BE49-F238E27FC236}">
                <a16:creationId xmlns:a16="http://schemas.microsoft.com/office/drawing/2014/main" id="{C2099C4C-D592-46C0-9842-870CDB8C48C6}"/>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82685A-BD3A-4230-8D85-804689F67293}" type="slidenum">
              <a:rPr lang="en-US" sz="1100">
                <a:solidFill>
                  <a:schemeClr val="tx1">
                    <a:lumMod val="50000"/>
                    <a:lumOff val="50000"/>
                  </a:schemeClr>
                </a:solidFill>
              </a:rPr>
              <a:pPr>
                <a:spcAft>
                  <a:spcPts val="600"/>
                </a:spcAft>
              </a:pPr>
              <a:t>32</a:t>
            </a:fld>
            <a:endParaRPr lang="en-US" sz="1100">
              <a:solidFill>
                <a:schemeClr val="tx1">
                  <a:lumMod val="50000"/>
                  <a:lumOff val="50000"/>
                </a:schemeClr>
              </a:solidFill>
            </a:endParaRPr>
          </a:p>
        </p:txBody>
      </p:sp>
      <p:sp>
        <p:nvSpPr>
          <p:cNvPr id="6" name="TextBox 5">
            <a:extLst>
              <a:ext uri="{FF2B5EF4-FFF2-40B4-BE49-F238E27FC236}">
                <a16:creationId xmlns:a16="http://schemas.microsoft.com/office/drawing/2014/main" id="{D294A01D-D87D-0BBE-42A4-2CD1A782C825}"/>
              </a:ext>
            </a:extLst>
          </p:cNvPr>
          <p:cNvSpPr txBox="1"/>
          <p:nvPr/>
        </p:nvSpPr>
        <p:spPr>
          <a:xfrm>
            <a:off x="5604461" y="5196439"/>
            <a:ext cx="6099858" cy="369332"/>
          </a:xfrm>
          <a:prstGeom prst="rect">
            <a:avLst/>
          </a:prstGeom>
          <a:noFill/>
        </p:spPr>
        <p:txBody>
          <a:bodyPr wrap="square">
            <a:spAutoFit/>
          </a:bodyPr>
          <a:lstStyle/>
          <a:p>
            <a:r>
              <a:rPr lang="en-GB" dirty="0">
                <a:hlinkClick r:id="rId5"/>
              </a:rPr>
              <a:t>https://www.youtube.com/watch?v=pD7f-gurpg4</a:t>
            </a:r>
            <a:r>
              <a:rPr lang="en-GB" dirty="0"/>
              <a:t> </a:t>
            </a:r>
          </a:p>
        </p:txBody>
      </p:sp>
    </p:spTree>
    <p:extLst>
      <p:ext uri="{BB962C8B-B14F-4D97-AF65-F5344CB8AC3E}">
        <p14:creationId xmlns:p14="http://schemas.microsoft.com/office/powerpoint/2010/main" val="3421496509"/>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C57D-1744-4DB4-9D8A-3CA05F9AA1C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2400" b="1" kern="1200" dirty="0">
                <a:solidFill>
                  <a:srgbClr val="FFFFFF"/>
                </a:solidFill>
                <a:latin typeface="+mj-lt"/>
                <a:ea typeface="+mj-ea"/>
                <a:cs typeface="+mj-cs"/>
              </a:rPr>
              <a:t>EHRC</a:t>
            </a:r>
            <a:br>
              <a:rPr lang="en-US" sz="2400" b="1" kern="1200" dirty="0">
                <a:solidFill>
                  <a:srgbClr val="FFFFFF"/>
                </a:solidFill>
                <a:latin typeface="+mj-lt"/>
                <a:ea typeface="+mj-ea"/>
                <a:cs typeface="+mj-cs"/>
              </a:rPr>
            </a:br>
            <a:r>
              <a:rPr lang="en-US" sz="2400" b="1" kern="1200" dirty="0">
                <a:solidFill>
                  <a:srgbClr val="FFFFFF"/>
                </a:solidFill>
                <a:latin typeface="+mj-lt"/>
                <a:ea typeface="+mj-ea"/>
                <a:cs typeface="+mj-cs"/>
              </a:rPr>
              <a:t>https://equalityhumanrights.com/en/about-us/who-we-are</a:t>
            </a:r>
          </a:p>
        </p:txBody>
      </p:sp>
      <p:pic>
        <p:nvPicPr>
          <p:cNvPr id="5" name="Online Media 4" title="Equality and Human Rights Commission: our story (subtitled)">
            <a:hlinkClick r:id="" action="ppaction://media"/>
            <a:extLst>
              <a:ext uri="{FF2B5EF4-FFF2-40B4-BE49-F238E27FC236}">
                <a16:creationId xmlns:a16="http://schemas.microsoft.com/office/drawing/2014/main" id="{1D98C514-E4CA-450B-9333-FE4E3A26835E}"/>
              </a:ext>
            </a:extLst>
          </p:cNvPr>
          <p:cNvPicPr>
            <a:picLocks noGrp="1" noRot="1" noChangeAspect="1"/>
          </p:cNvPicPr>
          <p:nvPr>
            <p:ph idx="1"/>
            <a:videoFile r:link="rId1"/>
          </p:nvPr>
        </p:nvPicPr>
        <p:blipFill>
          <a:blip r:embed="rId4"/>
          <a:stretch>
            <a:fillRect/>
          </a:stretch>
        </p:blipFill>
        <p:spPr>
          <a:xfrm>
            <a:off x="4502428" y="1396758"/>
            <a:ext cx="7225748" cy="4064483"/>
          </a:xfrm>
          <a:prstGeom prst="rect">
            <a:avLst/>
          </a:prstGeom>
        </p:spPr>
      </p:pic>
      <p:sp>
        <p:nvSpPr>
          <p:cNvPr id="4" name="Slide Number Placeholder 3">
            <a:extLst>
              <a:ext uri="{FF2B5EF4-FFF2-40B4-BE49-F238E27FC236}">
                <a16:creationId xmlns:a16="http://schemas.microsoft.com/office/drawing/2014/main" id="{5C976CDE-4DB3-4DF7-84C1-DDAE74568563}"/>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AC82685A-BD3A-4230-8D85-804689F67293}" type="slidenum">
              <a:rPr lang="en-US" sz="1100">
                <a:solidFill>
                  <a:schemeClr val="tx1">
                    <a:lumMod val="50000"/>
                    <a:lumOff val="50000"/>
                  </a:schemeClr>
                </a:solidFill>
              </a:rPr>
              <a:pPr>
                <a:spcAft>
                  <a:spcPts val="600"/>
                </a:spcAft>
              </a:pPr>
              <a:t>33</a:t>
            </a:fld>
            <a:endParaRPr lang="en-US" sz="1100">
              <a:solidFill>
                <a:schemeClr val="tx1">
                  <a:lumMod val="50000"/>
                  <a:lumOff val="50000"/>
                </a:schemeClr>
              </a:solidFill>
            </a:endParaRPr>
          </a:p>
        </p:txBody>
      </p:sp>
    </p:spTree>
    <p:extLst>
      <p:ext uri="{BB962C8B-B14F-4D97-AF65-F5344CB8AC3E}">
        <p14:creationId xmlns:p14="http://schemas.microsoft.com/office/powerpoint/2010/main" val="138290340"/>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seq concurrent="1" nextAc="seek">
              <p:cTn id="3" restart="whenNotActive" fill="hold" evtFilter="cancelBubble" nodeType="interactiveSeq">
                <p:stCondLst>
                  <p:cond evt="onClick" delay="0">
                    <p:tgtEl>
                      <p:spTgt spid="5"/>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8A784-A682-4013-BB3F-E6962A746145}"/>
              </a:ext>
            </a:extLst>
          </p:cNvPr>
          <p:cNvSpPr>
            <a:spLocks noGrp="1"/>
          </p:cNvSpPr>
          <p:nvPr>
            <p:ph type="title"/>
          </p:nvPr>
        </p:nvSpPr>
        <p:spPr>
          <a:xfrm>
            <a:off x="1595500" y="404664"/>
            <a:ext cx="9001000" cy="1008112"/>
          </a:xfrm>
        </p:spPr>
        <p:txBody>
          <a:bodyPr>
            <a:normAutofit/>
          </a:bodyPr>
          <a:lstStyle/>
          <a:p>
            <a:r>
              <a:rPr lang="en-GB" b="1" dirty="0"/>
              <a:t>Industrial action</a:t>
            </a:r>
          </a:p>
        </p:txBody>
      </p:sp>
      <p:sp>
        <p:nvSpPr>
          <p:cNvPr id="4" name="Slide Number Placeholder 3">
            <a:extLst>
              <a:ext uri="{FF2B5EF4-FFF2-40B4-BE49-F238E27FC236}">
                <a16:creationId xmlns:a16="http://schemas.microsoft.com/office/drawing/2014/main" id="{CD6F4843-8E9A-4F27-815F-D58B6A1FE3AC}"/>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34</a:t>
            </a:fld>
            <a:endParaRPr lang="en-GB"/>
          </a:p>
        </p:txBody>
      </p:sp>
      <p:sp>
        <p:nvSpPr>
          <p:cNvPr id="6" name="TextBox 5">
            <a:extLst>
              <a:ext uri="{FF2B5EF4-FFF2-40B4-BE49-F238E27FC236}">
                <a16:creationId xmlns:a16="http://schemas.microsoft.com/office/drawing/2014/main" id="{66323164-F27D-3C9F-B898-C14EFACEE4F2}"/>
              </a:ext>
            </a:extLst>
          </p:cNvPr>
          <p:cNvSpPr txBox="1"/>
          <p:nvPr/>
        </p:nvSpPr>
        <p:spPr>
          <a:xfrm>
            <a:off x="479376" y="1723733"/>
            <a:ext cx="11449272" cy="3970318"/>
          </a:xfrm>
          <a:prstGeom prst="rect">
            <a:avLst/>
          </a:prstGeom>
          <a:noFill/>
        </p:spPr>
        <p:txBody>
          <a:bodyPr wrap="square">
            <a:spAutoFit/>
          </a:bodyPr>
          <a:lstStyle/>
          <a:p>
            <a:pPr marL="0" indent="0">
              <a:buNone/>
            </a:pPr>
            <a:r>
              <a:rPr lang="en-GB" sz="2800" dirty="0"/>
              <a:t>Industrial action is an act, done by either an employee or an employer, which prevents the operation of the contract of employment.</a:t>
            </a:r>
          </a:p>
          <a:p>
            <a:pPr marL="0" indent="0">
              <a:buNone/>
            </a:pPr>
            <a:endParaRPr lang="en-GB" sz="2800" dirty="0"/>
          </a:p>
          <a:p>
            <a:pPr marL="0" indent="0">
              <a:buNone/>
            </a:pPr>
            <a:r>
              <a:rPr lang="en-GB" sz="2800" dirty="0"/>
              <a:t>Picketing</a:t>
            </a:r>
          </a:p>
          <a:p>
            <a:pPr marL="0" indent="0">
              <a:buNone/>
            </a:pPr>
            <a:r>
              <a:rPr lang="en-GB" sz="2800" dirty="0"/>
              <a:t>	Go-slows</a:t>
            </a:r>
          </a:p>
          <a:p>
            <a:pPr marL="0" indent="0">
              <a:buNone/>
            </a:pPr>
            <a:r>
              <a:rPr lang="en-GB" sz="2800" dirty="0"/>
              <a:t>		Overtime bans</a:t>
            </a:r>
          </a:p>
          <a:p>
            <a:pPr marL="0" indent="0">
              <a:buNone/>
            </a:pPr>
            <a:r>
              <a:rPr lang="en-GB" sz="2800" dirty="0"/>
              <a:t>			Work to rule</a:t>
            </a:r>
          </a:p>
          <a:p>
            <a:pPr marL="0" indent="0">
              <a:buNone/>
            </a:pPr>
            <a:r>
              <a:rPr lang="en-GB" sz="2800" dirty="0"/>
              <a:t>				Strike</a:t>
            </a:r>
          </a:p>
          <a:p>
            <a:pPr marL="0" indent="0">
              <a:buNone/>
            </a:pPr>
            <a:r>
              <a:rPr lang="en-GB" sz="2800" dirty="0"/>
              <a:t>					Lockout by employers</a:t>
            </a:r>
          </a:p>
        </p:txBody>
      </p:sp>
    </p:spTree>
    <p:extLst>
      <p:ext uri="{BB962C8B-B14F-4D97-AF65-F5344CB8AC3E}">
        <p14:creationId xmlns:p14="http://schemas.microsoft.com/office/powerpoint/2010/main" val="3707134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352" y="2132856"/>
            <a:ext cx="3800649" cy="1664299"/>
          </a:xfrm>
        </p:spPr>
        <p:txBody>
          <a:bodyPr>
            <a:normAutofit/>
          </a:bodyPr>
          <a:lstStyle/>
          <a:p>
            <a:r>
              <a:rPr lang="en-GB" sz="4600" b="1" dirty="0"/>
              <a:t>The Legal Framework</a:t>
            </a:r>
          </a:p>
        </p:txBody>
      </p:sp>
      <p:sp>
        <p:nvSpPr>
          <p:cNvPr id="3" name="Content Placeholder 2"/>
          <p:cNvSpPr>
            <a:spLocks noGrp="1"/>
          </p:cNvSpPr>
          <p:nvPr>
            <p:ph idx="1"/>
          </p:nvPr>
        </p:nvSpPr>
        <p:spPr>
          <a:xfrm>
            <a:off x="4151784" y="620688"/>
            <a:ext cx="8040216" cy="4968552"/>
          </a:xfrm>
        </p:spPr>
        <p:txBody>
          <a:bodyPr anchor="ctr">
            <a:noAutofit/>
          </a:bodyPr>
          <a:lstStyle/>
          <a:p>
            <a:r>
              <a:rPr lang="en-GB" sz="2400" dirty="0"/>
              <a:t>Employment Contracts – express/implied terms</a:t>
            </a:r>
          </a:p>
          <a:p>
            <a:r>
              <a:rPr lang="en-GB" sz="2400" dirty="0"/>
              <a:t>Codes of Practice</a:t>
            </a:r>
          </a:p>
          <a:p>
            <a:r>
              <a:rPr lang="en-GB" sz="2400" dirty="0"/>
              <a:t>Key developments in Individual laws – Equality Act 2010, Default Retirement Age (2011), Agency Workers Regulations (2010)</a:t>
            </a:r>
          </a:p>
          <a:p>
            <a:r>
              <a:rPr lang="en-GB" sz="2400" dirty="0"/>
              <a:t>Main developments in collective laws – ICE Regulations (2005), Statutory TU recognition (2000), restrictions on industrial action.</a:t>
            </a:r>
          </a:p>
          <a:p>
            <a:r>
              <a:rPr lang="en-GB" sz="2400" dirty="0"/>
              <a:t>Trade Union Act (2016) and further amendments came in 2019.</a:t>
            </a:r>
          </a:p>
        </p:txBody>
      </p:sp>
      <p:sp>
        <p:nvSpPr>
          <p:cNvPr id="4" name="Slide Number Placeholder 3">
            <a:extLst>
              <a:ext uri="{FF2B5EF4-FFF2-40B4-BE49-F238E27FC236}">
                <a16:creationId xmlns:a16="http://schemas.microsoft.com/office/drawing/2014/main" id="{2CD7606E-3460-4515-9ECB-3ABED94B2407}"/>
              </a:ext>
            </a:extLst>
          </p:cNvPr>
          <p:cNvSpPr>
            <a:spLocks noGrp="1"/>
          </p:cNvSpPr>
          <p:nvPr>
            <p:ph type="sldNum" sz="quarter" idx="12"/>
          </p:nvPr>
        </p:nvSpPr>
        <p:spPr>
          <a:xfrm>
            <a:off x="9683496" y="4892040"/>
            <a:ext cx="1673352" cy="1005840"/>
          </a:xfrm>
        </p:spPr>
        <p:txBody>
          <a:bodyPr>
            <a:normAutofit/>
          </a:bodyPr>
          <a:lstStyle/>
          <a:p>
            <a:pPr>
              <a:lnSpc>
                <a:spcPct val="90000"/>
              </a:lnSpc>
              <a:spcAft>
                <a:spcPts val="600"/>
              </a:spcAft>
            </a:pPr>
            <a:fld id="{AC82685A-BD3A-4230-8D85-804689F67293}" type="slidenum">
              <a:rPr lang="en-GB" sz="6600">
                <a:solidFill>
                  <a:srgbClr val="FFFFFF"/>
                </a:solidFill>
              </a:rPr>
              <a:pPr>
                <a:lnSpc>
                  <a:spcPct val="90000"/>
                </a:lnSpc>
                <a:spcAft>
                  <a:spcPts val="600"/>
                </a:spcAft>
              </a:pPr>
              <a:t>35</a:t>
            </a:fld>
            <a:endParaRPr lang="en-GB" sz="6600">
              <a:solidFill>
                <a:srgbClr val="FFFFFF"/>
              </a:solidFill>
            </a:endParaRPr>
          </a:p>
        </p:txBody>
      </p:sp>
    </p:spTree>
    <p:extLst>
      <p:ext uri="{BB962C8B-B14F-4D97-AF65-F5344CB8AC3E}">
        <p14:creationId xmlns:p14="http://schemas.microsoft.com/office/powerpoint/2010/main" val="2747615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7E748-3BDF-4836-AA12-A800A4B29ED1}"/>
              </a:ext>
            </a:extLst>
          </p:cNvPr>
          <p:cNvSpPr>
            <a:spLocks noGrp="1"/>
          </p:cNvSpPr>
          <p:nvPr>
            <p:ph type="title"/>
          </p:nvPr>
        </p:nvSpPr>
        <p:spPr>
          <a:xfrm>
            <a:off x="623392" y="2094347"/>
            <a:ext cx="2676950" cy="1329977"/>
          </a:xfrm>
        </p:spPr>
        <p:txBody>
          <a:bodyPr anchor="b">
            <a:normAutofit/>
          </a:bodyPr>
          <a:lstStyle/>
          <a:p>
            <a:r>
              <a:rPr lang="en-GB" sz="4000" b="1" dirty="0"/>
              <a:t>Employee voice</a:t>
            </a:r>
          </a:p>
        </p:txBody>
      </p:sp>
      <p:sp>
        <p:nvSpPr>
          <p:cNvPr id="3" name="Content Placeholder 2">
            <a:extLst>
              <a:ext uri="{FF2B5EF4-FFF2-40B4-BE49-F238E27FC236}">
                <a16:creationId xmlns:a16="http://schemas.microsoft.com/office/drawing/2014/main" id="{C5BB2E81-0131-42A5-B84C-919B9619CD37}"/>
              </a:ext>
            </a:extLst>
          </p:cNvPr>
          <p:cNvSpPr>
            <a:spLocks noGrp="1"/>
          </p:cNvSpPr>
          <p:nvPr>
            <p:ph idx="1"/>
          </p:nvPr>
        </p:nvSpPr>
        <p:spPr>
          <a:xfrm>
            <a:off x="3939067" y="923131"/>
            <a:ext cx="7776864" cy="3672408"/>
          </a:xfrm>
        </p:spPr>
        <p:txBody>
          <a:bodyPr anchor="ctr">
            <a:normAutofit/>
          </a:bodyPr>
          <a:lstStyle/>
          <a:p>
            <a:r>
              <a:rPr lang="en-GB" dirty="0"/>
              <a:t>Organisation and individual</a:t>
            </a:r>
          </a:p>
          <a:p>
            <a:r>
              <a:rPr lang="en-GB" dirty="0"/>
              <a:t>Need for effective, functioning, current methods</a:t>
            </a:r>
          </a:p>
          <a:p>
            <a:r>
              <a:rPr lang="en-GB" dirty="0"/>
              <a:t>Action as result of voice required by management/employer </a:t>
            </a:r>
          </a:p>
          <a:p>
            <a:r>
              <a:rPr lang="en-GB" dirty="0"/>
              <a:t>Growing in the face of union decline</a:t>
            </a:r>
          </a:p>
        </p:txBody>
      </p:sp>
      <p:sp>
        <p:nvSpPr>
          <p:cNvPr id="4" name="Slide Number Placeholder 3">
            <a:extLst>
              <a:ext uri="{FF2B5EF4-FFF2-40B4-BE49-F238E27FC236}">
                <a16:creationId xmlns:a16="http://schemas.microsoft.com/office/drawing/2014/main" id="{EAE6A02C-DD11-4B10-A3DD-60E8F68859C3}"/>
              </a:ext>
            </a:extLst>
          </p:cNvPr>
          <p:cNvSpPr>
            <a:spLocks noGrp="1"/>
          </p:cNvSpPr>
          <p:nvPr>
            <p:ph type="sldNum" sz="quarter" idx="12"/>
          </p:nvPr>
        </p:nvSpPr>
        <p:spPr>
          <a:xfrm>
            <a:off x="11704320" y="6455664"/>
            <a:ext cx="448056" cy="365125"/>
          </a:xfrm>
        </p:spPr>
        <p:txBody>
          <a:bodyPr>
            <a:normAutofit/>
          </a:bodyPr>
          <a:lstStyle/>
          <a:p>
            <a:pPr>
              <a:spcAft>
                <a:spcPts val="600"/>
              </a:spcAft>
            </a:pPr>
            <a:fld id="{AC82685A-BD3A-4230-8D85-804689F67293}" type="slidenum">
              <a:rPr lang="en-GB" sz="1100">
                <a:solidFill>
                  <a:schemeClr val="tx1">
                    <a:lumMod val="50000"/>
                    <a:lumOff val="50000"/>
                  </a:schemeClr>
                </a:solidFill>
              </a:rPr>
              <a:pPr>
                <a:spcAft>
                  <a:spcPts val="600"/>
                </a:spcAft>
              </a:pPr>
              <a:t>36</a:t>
            </a:fld>
            <a:endParaRPr lang="en-GB" sz="1100">
              <a:solidFill>
                <a:schemeClr val="tx1">
                  <a:lumMod val="50000"/>
                  <a:lumOff val="50000"/>
                </a:schemeClr>
              </a:solidFill>
            </a:endParaRPr>
          </a:p>
        </p:txBody>
      </p:sp>
    </p:spTree>
    <p:extLst>
      <p:ext uri="{BB962C8B-B14F-4D97-AF65-F5344CB8AC3E}">
        <p14:creationId xmlns:p14="http://schemas.microsoft.com/office/powerpoint/2010/main" val="2674167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B16C1-56AE-1FBC-171E-ECA7D99A4CA9}"/>
              </a:ext>
            </a:extLst>
          </p:cNvPr>
          <p:cNvSpPr>
            <a:spLocks noGrp="1"/>
          </p:cNvSpPr>
          <p:nvPr>
            <p:ph type="title"/>
          </p:nvPr>
        </p:nvSpPr>
        <p:spPr/>
        <p:txBody>
          <a:bodyPr/>
          <a:lstStyle/>
          <a:p>
            <a:r>
              <a:rPr lang="en-GB" dirty="0"/>
              <a:t>The importance of Employee Voice</a:t>
            </a:r>
          </a:p>
        </p:txBody>
      </p:sp>
      <p:sp>
        <p:nvSpPr>
          <p:cNvPr id="3" name="Content Placeholder 2">
            <a:extLst>
              <a:ext uri="{FF2B5EF4-FFF2-40B4-BE49-F238E27FC236}">
                <a16:creationId xmlns:a16="http://schemas.microsoft.com/office/drawing/2014/main" id="{6EF42C2D-C5DE-628E-20B1-FD2BB1D82573}"/>
              </a:ext>
            </a:extLst>
          </p:cNvPr>
          <p:cNvSpPr>
            <a:spLocks noGrp="1"/>
          </p:cNvSpPr>
          <p:nvPr>
            <p:ph idx="1"/>
          </p:nvPr>
        </p:nvSpPr>
        <p:spPr>
          <a:xfrm>
            <a:off x="7176120" y="2248273"/>
            <a:ext cx="4824536" cy="1180727"/>
          </a:xfrm>
        </p:spPr>
        <p:txBody>
          <a:bodyPr/>
          <a:lstStyle/>
          <a:p>
            <a:pPr marL="0" indent="0">
              <a:buNone/>
            </a:pPr>
            <a:r>
              <a:rPr lang="en-GB" dirty="0">
                <a:hlinkClick r:id="rId2"/>
              </a:rPr>
              <a:t>https://www.youtube.com/watch?v=xqO3sfRZDAE</a:t>
            </a:r>
            <a:r>
              <a:rPr lang="en-GB" dirty="0"/>
              <a:t> </a:t>
            </a:r>
          </a:p>
        </p:txBody>
      </p:sp>
      <p:pic>
        <p:nvPicPr>
          <p:cNvPr id="1026" name="Picture 2" descr="Engage for Success: The Movement">
            <a:extLst>
              <a:ext uri="{FF2B5EF4-FFF2-40B4-BE49-F238E27FC236}">
                <a16:creationId xmlns:a16="http://schemas.microsoft.com/office/drawing/2014/main" id="{7CDD1622-878E-E1B4-C254-3F81020D79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76" y="2780928"/>
            <a:ext cx="7824192" cy="17380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08099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FED50EE7-32D4-4733-9495-E64442151229}"/>
              </a:ext>
            </a:extLst>
          </p:cNvPr>
          <p:cNvSpPr>
            <a:spLocks noGrp="1" noChangeArrowheads="1"/>
          </p:cNvSpPr>
          <p:nvPr>
            <p:ph type="title"/>
          </p:nvPr>
        </p:nvSpPr>
        <p:spPr>
          <a:xfrm>
            <a:off x="335360" y="1153572"/>
            <a:ext cx="3816424" cy="4461163"/>
          </a:xfrm>
        </p:spPr>
        <p:txBody>
          <a:bodyPr>
            <a:normAutofit/>
          </a:bodyPr>
          <a:lstStyle/>
          <a:p>
            <a:r>
              <a:rPr lang="en-GB" altLang="en-US" dirty="0"/>
              <a:t>Employee involvement vs.</a:t>
            </a:r>
            <a:br>
              <a:rPr lang="en-GB" altLang="en-US" dirty="0"/>
            </a:br>
            <a:r>
              <a:rPr lang="en-GB" altLang="en-US" dirty="0"/>
              <a:t>employee participation</a:t>
            </a:r>
          </a:p>
        </p:txBody>
      </p:sp>
      <p:sp>
        <p:nvSpPr>
          <p:cNvPr id="3" name="Content Placeholder 2">
            <a:extLst>
              <a:ext uri="{FF2B5EF4-FFF2-40B4-BE49-F238E27FC236}">
                <a16:creationId xmlns:a16="http://schemas.microsoft.com/office/drawing/2014/main" id="{9825253C-3CAC-40B6-8A67-325E838A58DA}"/>
              </a:ext>
            </a:extLst>
          </p:cNvPr>
          <p:cNvSpPr>
            <a:spLocks noGrp="1" noChangeArrowheads="1"/>
          </p:cNvSpPr>
          <p:nvPr>
            <p:ph idx="1"/>
          </p:nvPr>
        </p:nvSpPr>
        <p:spPr>
          <a:xfrm>
            <a:off x="4447308" y="591344"/>
            <a:ext cx="6906491" cy="5585619"/>
          </a:xfrm>
        </p:spPr>
        <p:txBody>
          <a:bodyPr anchor="ctr">
            <a:normAutofit fontScale="92500"/>
          </a:bodyPr>
          <a:lstStyle/>
          <a:p>
            <a:pPr marL="0" indent="0">
              <a:buNone/>
            </a:pPr>
            <a:r>
              <a:rPr lang="en-GB" altLang="en-US" b="1" dirty="0"/>
              <a:t>Involvement:</a:t>
            </a:r>
          </a:p>
          <a:p>
            <a:r>
              <a:rPr lang="en-GB" altLang="en-US" dirty="0"/>
              <a:t>Management initiated arrangements focused on the individual, with tight constraints on empowerment of employees and does not include organisational decision making</a:t>
            </a:r>
          </a:p>
          <a:p>
            <a:endParaRPr lang="en-GB" altLang="en-US" dirty="0"/>
          </a:p>
          <a:p>
            <a:pPr marL="0" indent="0">
              <a:buNone/>
            </a:pPr>
            <a:r>
              <a:rPr lang="en-GB" altLang="en-US" b="1" dirty="0"/>
              <a:t>Participation:</a:t>
            </a:r>
          </a:p>
          <a:p>
            <a:r>
              <a:rPr lang="en-GB" altLang="en-US" dirty="0"/>
              <a:t>Embraces employees in the organisational decision making process on a collective basis</a:t>
            </a:r>
          </a:p>
          <a:p>
            <a:pPr marL="0" indent="0">
              <a:buNone/>
            </a:pPr>
            <a:endParaRPr lang="en-GB" altLang="en-US" dirty="0"/>
          </a:p>
          <a:p>
            <a:pPr>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Understanding participatory modelling (Appendix C) - Co-Engineering and  Participatory Water Management">
            <a:extLst>
              <a:ext uri="{FF2B5EF4-FFF2-40B4-BE49-F238E27FC236}">
                <a16:creationId xmlns:a16="http://schemas.microsoft.com/office/drawing/2014/main" id="{C19B3271-4CCE-4B41-B3A6-1BAC2DEE2F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6"/>
          <a:stretch/>
        </p:blipFill>
        <p:spPr bwMode="auto">
          <a:xfrm>
            <a:off x="2786665" y="964276"/>
            <a:ext cx="6618670" cy="437701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B7486-7D3B-4A6B-86CD-9C3B3EECAC61}"/>
              </a:ext>
            </a:extLst>
          </p:cNvPr>
          <p:cNvSpPr>
            <a:spLocks noGrp="1"/>
          </p:cNvSpPr>
          <p:nvPr>
            <p:ph type="title"/>
          </p:nvPr>
        </p:nvSpPr>
        <p:spPr/>
        <p:txBody>
          <a:bodyPr>
            <a:normAutofit fontScale="90000"/>
          </a:bodyPr>
          <a:lstStyle/>
          <a:p>
            <a:r>
              <a:rPr lang="en-GB" b="1" dirty="0"/>
              <a:t>Employee Voice:</a:t>
            </a:r>
            <a:br>
              <a:rPr lang="en-GB" b="1" dirty="0"/>
            </a:br>
            <a:r>
              <a:rPr lang="en-GB" b="1" dirty="0"/>
              <a:t>Typology of Participation</a:t>
            </a:r>
          </a:p>
        </p:txBody>
      </p:sp>
      <p:graphicFrame>
        <p:nvGraphicFramePr>
          <p:cNvPr id="4" name="Table 3">
            <a:extLst>
              <a:ext uri="{FF2B5EF4-FFF2-40B4-BE49-F238E27FC236}">
                <a16:creationId xmlns:a16="http://schemas.microsoft.com/office/drawing/2014/main" id="{33A79060-166A-4D2C-8B2C-5717724CF524}"/>
              </a:ext>
            </a:extLst>
          </p:cNvPr>
          <p:cNvGraphicFramePr>
            <a:graphicFrameLocks noGrp="1"/>
          </p:cNvGraphicFramePr>
          <p:nvPr>
            <p:extLst>
              <p:ext uri="{D42A27DB-BD31-4B8C-83A1-F6EECF244321}">
                <p14:modId xmlns:p14="http://schemas.microsoft.com/office/powerpoint/2010/main" val="3170134226"/>
              </p:ext>
            </p:extLst>
          </p:nvPr>
        </p:nvGraphicFramePr>
        <p:xfrm>
          <a:off x="1262739" y="2060848"/>
          <a:ext cx="9666521" cy="3159684"/>
        </p:xfrm>
        <a:graphic>
          <a:graphicData uri="http://schemas.openxmlformats.org/drawingml/2006/table">
            <a:tbl>
              <a:tblPr firstRow="1" bandRow="1">
                <a:tableStyleId>{6E25E649-3F16-4E02-A733-19D2CDBF48F0}</a:tableStyleId>
              </a:tblPr>
              <a:tblGrid>
                <a:gridCol w="1740479">
                  <a:extLst>
                    <a:ext uri="{9D8B030D-6E8A-4147-A177-3AD203B41FA5}">
                      <a16:colId xmlns:a16="http://schemas.microsoft.com/office/drawing/2014/main" val="22333353"/>
                    </a:ext>
                  </a:extLst>
                </a:gridCol>
                <a:gridCol w="2205229">
                  <a:extLst>
                    <a:ext uri="{9D8B030D-6E8A-4147-A177-3AD203B41FA5}">
                      <a16:colId xmlns:a16="http://schemas.microsoft.com/office/drawing/2014/main" val="1506312314"/>
                    </a:ext>
                  </a:extLst>
                </a:gridCol>
                <a:gridCol w="2349049">
                  <a:extLst>
                    <a:ext uri="{9D8B030D-6E8A-4147-A177-3AD203B41FA5}">
                      <a16:colId xmlns:a16="http://schemas.microsoft.com/office/drawing/2014/main" val="2982176273"/>
                    </a:ext>
                  </a:extLst>
                </a:gridCol>
                <a:gridCol w="3371764">
                  <a:extLst>
                    <a:ext uri="{9D8B030D-6E8A-4147-A177-3AD203B41FA5}">
                      <a16:colId xmlns:a16="http://schemas.microsoft.com/office/drawing/2014/main" val="3791511100"/>
                    </a:ext>
                  </a:extLst>
                </a:gridCol>
              </a:tblGrid>
              <a:tr h="644960">
                <a:tc>
                  <a:txBody>
                    <a:bodyPr/>
                    <a:lstStyle/>
                    <a:p>
                      <a:endParaRPr lang="en-GB" sz="2800" dirty="0"/>
                    </a:p>
                  </a:txBody>
                  <a:tcPr marL="83961" marR="83961"/>
                </a:tc>
                <a:tc>
                  <a:txBody>
                    <a:bodyPr/>
                    <a:lstStyle/>
                    <a:p>
                      <a:r>
                        <a:rPr lang="en-GB" sz="2800" dirty="0"/>
                        <a:t>Information</a:t>
                      </a:r>
                    </a:p>
                  </a:txBody>
                  <a:tcPr marL="83961" marR="83961"/>
                </a:tc>
                <a:tc>
                  <a:txBody>
                    <a:bodyPr/>
                    <a:lstStyle/>
                    <a:p>
                      <a:r>
                        <a:rPr lang="en-GB" sz="2800" dirty="0"/>
                        <a:t>Consultation</a:t>
                      </a:r>
                    </a:p>
                  </a:txBody>
                  <a:tcPr marL="83961" marR="83961"/>
                </a:tc>
                <a:tc>
                  <a:txBody>
                    <a:bodyPr/>
                    <a:lstStyle/>
                    <a:p>
                      <a:r>
                        <a:rPr lang="en-GB" sz="2800" dirty="0"/>
                        <a:t>Codetermination/Negotiation</a:t>
                      </a:r>
                    </a:p>
                  </a:txBody>
                  <a:tcPr marL="83961" marR="83961"/>
                </a:tc>
                <a:extLst>
                  <a:ext uri="{0D108BD9-81ED-4DB2-BD59-A6C34878D82A}">
                    <a16:rowId xmlns:a16="http://schemas.microsoft.com/office/drawing/2014/main" val="28430478"/>
                  </a:ext>
                </a:extLst>
              </a:tr>
              <a:tr h="1075666">
                <a:tc>
                  <a:txBody>
                    <a:bodyPr/>
                    <a:lstStyle/>
                    <a:p>
                      <a:r>
                        <a:rPr lang="en-GB" sz="2800" dirty="0"/>
                        <a:t>Mahoney, 1987</a:t>
                      </a:r>
                    </a:p>
                  </a:txBody>
                  <a:tcPr marL="83961" marR="83961"/>
                </a:tc>
                <a:tc>
                  <a:txBody>
                    <a:bodyPr/>
                    <a:lstStyle/>
                    <a:p>
                      <a:r>
                        <a:rPr lang="en-GB" sz="2800" dirty="0"/>
                        <a:t>Information-Sharing</a:t>
                      </a:r>
                    </a:p>
                  </a:txBody>
                  <a:tcPr marL="83961" marR="83961"/>
                </a:tc>
                <a:tc>
                  <a:txBody>
                    <a:bodyPr/>
                    <a:lstStyle/>
                    <a:p>
                      <a:r>
                        <a:rPr lang="en-GB" sz="2800" dirty="0"/>
                        <a:t>Interaction</a:t>
                      </a:r>
                    </a:p>
                  </a:txBody>
                  <a:tcPr marL="83961" marR="83961"/>
                </a:tc>
                <a:tc>
                  <a:txBody>
                    <a:bodyPr/>
                    <a:lstStyle/>
                    <a:p>
                      <a:r>
                        <a:rPr lang="en-GB" sz="2800" dirty="0"/>
                        <a:t>Influence</a:t>
                      </a:r>
                    </a:p>
                    <a:p>
                      <a:endParaRPr lang="en-GB" sz="2800" dirty="0"/>
                    </a:p>
                  </a:txBody>
                  <a:tcPr marL="83961" marR="83961"/>
                </a:tc>
                <a:extLst>
                  <a:ext uri="{0D108BD9-81ED-4DB2-BD59-A6C34878D82A}">
                    <a16:rowId xmlns:a16="http://schemas.microsoft.com/office/drawing/2014/main" val="3418773896"/>
                  </a:ext>
                </a:extLst>
              </a:tr>
              <a:tr h="1139138">
                <a:tc>
                  <a:txBody>
                    <a:bodyPr/>
                    <a:lstStyle/>
                    <a:p>
                      <a:r>
                        <a:rPr lang="en-GB" sz="2800" dirty="0"/>
                        <a:t>Pateman, 1975</a:t>
                      </a:r>
                    </a:p>
                  </a:txBody>
                  <a:tcPr marL="83961" marR="83961"/>
                </a:tc>
                <a:tc>
                  <a:txBody>
                    <a:bodyPr/>
                    <a:lstStyle/>
                    <a:p>
                      <a:r>
                        <a:rPr lang="en-GB" sz="2800" dirty="0"/>
                        <a:t>Pseudo-participation</a:t>
                      </a:r>
                    </a:p>
                  </a:txBody>
                  <a:tcPr marL="83961" marR="83961"/>
                </a:tc>
                <a:tc>
                  <a:txBody>
                    <a:bodyPr/>
                    <a:lstStyle/>
                    <a:p>
                      <a:r>
                        <a:rPr lang="en-GB" sz="2800" dirty="0"/>
                        <a:t>Partial-participation</a:t>
                      </a:r>
                    </a:p>
                  </a:txBody>
                  <a:tcPr marL="83961" marR="83961"/>
                </a:tc>
                <a:tc>
                  <a:txBody>
                    <a:bodyPr/>
                    <a:lstStyle/>
                    <a:p>
                      <a:r>
                        <a:rPr lang="en-GB" sz="2800" dirty="0"/>
                        <a:t>Full participation</a:t>
                      </a:r>
                    </a:p>
                  </a:txBody>
                  <a:tcPr marL="83961" marR="83961"/>
                </a:tc>
                <a:extLst>
                  <a:ext uri="{0D108BD9-81ED-4DB2-BD59-A6C34878D82A}">
                    <a16:rowId xmlns:a16="http://schemas.microsoft.com/office/drawing/2014/main" val="4024910612"/>
                  </a:ext>
                </a:extLst>
              </a:tr>
            </a:tbl>
          </a:graphicData>
        </a:graphic>
      </p:graphicFrame>
    </p:spTree>
    <p:extLst>
      <p:ext uri="{BB962C8B-B14F-4D97-AF65-F5344CB8AC3E}">
        <p14:creationId xmlns:p14="http://schemas.microsoft.com/office/powerpoint/2010/main" val="1683794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AutoShape 2"/>
          <p:cNvSpPr>
            <a:spLocks noGrp="1" noChangeArrowheads="1"/>
          </p:cNvSpPr>
          <p:nvPr>
            <p:ph type="title"/>
          </p:nvPr>
        </p:nvSpPr>
        <p:spPr>
          <a:xfrm>
            <a:off x="620115" y="1198276"/>
            <a:ext cx="3115265" cy="3152668"/>
          </a:xfrm>
          <a:prstGeom prst="roundRect">
            <a:avLst>
              <a:gd name="adj" fmla="val 50000"/>
            </a:avLst>
          </a:prstGeom>
        </p:spPr>
        <p:txBody>
          <a:bodyPr anchor="b">
            <a:normAutofit fontScale="90000"/>
          </a:bodyPr>
          <a:lstStyle/>
          <a:p>
            <a:pPr algn="r"/>
            <a:r>
              <a:rPr lang="en-GB" sz="3600" b="1" dirty="0"/>
              <a:t>There are 2 classic ways of </a:t>
            </a:r>
            <a:r>
              <a:rPr lang="ja-JP" altLang="en-GB" sz="3600" b="1" dirty="0">
                <a:latin typeface="Arial"/>
              </a:rPr>
              <a:t>‘</a:t>
            </a:r>
            <a:r>
              <a:rPr lang="en-GB" sz="3600" b="1" dirty="0"/>
              <a:t>voicing</a:t>
            </a:r>
            <a:r>
              <a:rPr lang="ja-JP" altLang="en-GB" sz="3600" b="1" dirty="0">
                <a:latin typeface="Arial"/>
              </a:rPr>
              <a:t>’</a:t>
            </a:r>
            <a:r>
              <a:rPr lang="en-GB" sz="3600" b="1" dirty="0"/>
              <a:t> concerns</a:t>
            </a:r>
            <a:r>
              <a:rPr lang="en-GB" sz="3600" dirty="0"/>
              <a:t>:</a:t>
            </a:r>
          </a:p>
        </p:txBody>
      </p:sp>
      <p:graphicFrame>
        <p:nvGraphicFramePr>
          <p:cNvPr id="5125" name="Rectangle 3">
            <a:extLst>
              <a:ext uri="{FF2B5EF4-FFF2-40B4-BE49-F238E27FC236}">
                <a16:creationId xmlns:a16="http://schemas.microsoft.com/office/drawing/2014/main" id="{66D04E5B-F33E-4262-AD83-C75CFFC5BE0B}"/>
              </a:ext>
            </a:extLst>
          </p:cNvPr>
          <p:cNvGraphicFramePr>
            <a:graphicFrameLocks noGrp="1"/>
          </p:cNvGraphicFramePr>
          <p:nvPr>
            <p:ph idx="1"/>
            <p:extLst>
              <p:ext uri="{D42A27DB-BD31-4B8C-83A1-F6EECF244321}">
                <p14:modId xmlns:p14="http://schemas.microsoft.com/office/powerpoint/2010/main" val="4239776942"/>
              </p:ext>
            </p:extLst>
          </p:nvPr>
        </p:nvGraphicFramePr>
        <p:xfrm>
          <a:off x="4905053" y="750440"/>
          <a:ext cx="6519540" cy="483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47755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1628800"/>
            <a:ext cx="2744870" cy="2520280"/>
          </a:xfrm>
        </p:spPr>
        <p:txBody>
          <a:bodyPr>
            <a:normAutofit/>
          </a:bodyPr>
          <a:lstStyle/>
          <a:p>
            <a:r>
              <a:rPr lang="en-GB" b="1" dirty="0"/>
              <a:t>What is a works council?</a:t>
            </a:r>
          </a:p>
        </p:txBody>
      </p:sp>
      <p:sp>
        <p:nvSpPr>
          <p:cNvPr id="3" name="Content Placeholder 2"/>
          <p:cNvSpPr>
            <a:spLocks noGrp="1"/>
          </p:cNvSpPr>
          <p:nvPr>
            <p:ph idx="1"/>
          </p:nvPr>
        </p:nvSpPr>
        <p:spPr>
          <a:xfrm>
            <a:off x="4511824" y="96130"/>
            <a:ext cx="6906491" cy="5585619"/>
          </a:xfrm>
        </p:spPr>
        <p:txBody>
          <a:bodyPr anchor="ctr">
            <a:normAutofit lnSpcReduction="10000"/>
          </a:bodyPr>
          <a:lstStyle/>
          <a:p>
            <a:r>
              <a:rPr lang="en-GB" dirty="0"/>
              <a:t>“a council composed of both </a:t>
            </a:r>
            <a:r>
              <a:rPr lang="en-GB" dirty="0">
                <a:solidFill>
                  <a:srgbClr val="FF0000"/>
                </a:solidFill>
              </a:rPr>
              <a:t>employer and employees </a:t>
            </a:r>
            <a:r>
              <a:rPr lang="en-GB" dirty="0"/>
              <a:t>convened to discuss matters of common interest concerning a factory, plant, business policy, etc., not covered by regular trade union agreements” </a:t>
            </a:r>
          </a:p>
          <a:p>
            <a:pPr marL="0" indent="0">
              <a:buNone/>
            </a:pPr>
            <a:r>
              <a:rPr lang="en-GB" dirty="0"/>
              <a:t>		</a:t>
            </a:r>
          </a:p>
          <a:p>
            <a:pPr marL="0" indent="0">
              <a:buNone/>
            </a:pPr>
            <a:r>
              <a:rPr lang="en-GB" dirty="0"/>
              <a:t>Plant or enterprise level of participation</a:t>
            </a:r>
          </a:p>
          <a:p>
            <a:pPr marL="0" indent="0">
              <a:buNone/>
            </a:pPr>
            <a:r>
              <a:rPr lang="en-GB" dirty="0"/>
              <a:t>Often used to plug gaps in collective bargaining</a:t>
            </a:r>
          </a:p>
        </p:txBody>
      </p:sp>
    </p:spTree>
    <p:extLst>
      <p:ext uri="{BB962C8B-B14F-4D97-AF65-F5344CB8AC3E}">
        <p14:creationId xmlns:p14="http://schemas.microsoft.com/office/powerpoint/2010/main" val="22188629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09F5-F51A-409F-8E9F-0469E49A7E17}"/>
              </a:ext>
            </a:extLst>
          </p:cNvPr>
          <p:cNvSpPr>
            <a:spLocks noGrp="1"/>
          </p:cNvSpPr>
          <p:nvPr>
            <p:ph type="title"/>
          </p:nvPr>
        </p:nvSpPr>
        <p:spPr>
          <a:xfrm>
            <a:off x="623392" y="1628800"/>
            <a:ext cx="3248926" cy="2837656"/>
          </a:xfrm>
        </p:spPr>
        <p:txBody>
          <a:bodyPr>
            <a:normAutofit/>
          </a:bodyPr>
          <a:lstStyle/>
          <a:p>
            <a:r>
              <a:rPr lang="en-GB" b="1" dirty="0"/>
              <a:t>Employee Voice: Outcomes</a:t>
            </a:r>
          </a:p>
        </p:txBody>
      </p:sp>
      <p:sp>
        <p:nvSpPr>
          <p:cNvPr id="3" name="Content Placeholder 2">
            <a:extLst>
              <a:ext uri="{FF2B5EF4-FFF2-40B4-BE49-F238E27FC236}">
                <a16:creationId xmlns:a16="http://schemas.microsoft.com/office/drawing/2014/main" id="{F676237A-F16B-43ED-8E5F-C7AC99998A53}"/>
              </a:ext>
            </a:extLst>
          </p:cNvPr>
          <p:cNvSpPr>
            <a:spLocks noGrp="1"/>
          </p:cNvSpPr>
          <p:nvPr>
            <p:ph idx="1"/>
          </p:nvPr>
        </p:nvSpPr>
        <p:spPr>
          <a:xfrm>
            <a:off x="4439816" y="1376772"/>
            <a:ext cx="6906491" cy="3341712"/>
          </a:xfrm>
        </p:spPr>
        <p:txBody>
          <a:bodyPr anchor="ctr">
            <a:normAutofit/>
          </a:bodyPr>
          <a:lstStyle/>
          <a:p>
            <a:r>
              <a:rPr lang="en-GB" dirty="0"/>
              <a:t>Increased employee wellbeing and motivation</a:t>
            </a:r>
          </a:p>
          <a:p>
            <a:r>
              <a:rPr lang="en-GB" dirty="0"/>
              <a:t>More engaged employees</a:t>
            </a:r>
          </a:p>
          <a:p>
            <a:r>
              <a:rPr lang="en-GB" dirty="0"/>
              <a:t>Higher productivity and innovation</a:t>
            </a:r>
          </a:p>
          <a:p>
            <a:r>
              <a:rPr lang="en-GB" dirty="0"/>
              <a:t>Less turnover = greater ROI</a:t>
            </a:r>
          </a:p>
        </p:txBody>
      </p:sp>
    </p:spTree>
    <p:extLst>
      <p:ext uri="{BB962C8B-B14F-4D97-AF65-F5344CB8AC3E}">
        <p14:creationId xmlns:p14="http://schemas.microsoft.com/office/powerpoint/2010/main" val="2294452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2E846-0CA8-4184-886E-693AA3126E88}"/>
              </a:ext>
            </a:extLst>
          </p:cNvPr>
          <p:cNvSpPr>
            <a:spLocks noGrp="1"/>
          </p:cNvSpPr>
          <p:nvPr>
            <p:ph type="title"/>
          </p:nvPr>
        </p:nvSpPr>
        <p:spPr>
          <a:xfrm>
            <a:off x="455815" y="391137"/>
            <a:ext cx="4153593" cy="2027227"/>
          </a:xfrm>
        </p:spPr>
        <p:txBody>
          <a:bodyPr anchor="t">
            <a:normAutofit/>
          </a:bodyPr>
          <a:lstStyle/>
          <a:p>
            <a:r>
              <a:rPr lang="en-GB" sz="5400" b="1" dirty="0"/>
              <a:t>Summary</a:t>
            </a:r>
          </a:p>
        </p:txBody>
      </p:sp>
      <p:graphicFrame>
        <p:nvGraphicFramePr>
          <p:cNvPr id="5" name="Content Placeholder 2">
            <a:extLst>
              <a:ext uri="{FF2B5EF4-FFF2-40B4-BE49-F238E27FC236}">
                <a16:creationId xmlns:a16="http://schemas.microsoft.com/office/drawing/2014/main" id="{32861117-3E46-43E3-AB7B-3ADBB6F42C0A}"/>
              </a:ext>
            </a:extLst>
          </p:cNvPr>
          <p:cNvGraphicFramePr>
            <a:graphicFrameLocks noGrp="1"/>
          </p:cNvGraphicFramePr>
          <p:nvPr>
            <p:ph idx="1"/>
            <p:extLst>
              <p:ext uri="{D42A27DB-BD31-4B8C-83A1-F6EECF244321}">
                <p14:modId xmlns:p14="http://schemas.microsoft.com/office/powerpoint/2010/main" val="118409611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Introducing Employment Relations: Amazon.co.uk: Williams, Steve:  9780198777120: Books">
            <a:extLst>
              <a:ext uri="{FF2B5EF4-FFF2-40B4-BE49-F238E27FC236}">
                <a16:creationId xmlns:a16="http://schemas.microsoft.com/office/drawing/2014/main" id="{FF43EF5A-C5FC-4C47-8E22-0EF56856EB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79974" y="1494000"/>
            <a:ext cx="3629434" cy="4725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75458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FC1C8-E019-46F4-9E12-A0552079CFEE}"/>
              </a:ext>
            </a:extLst>
          </p:cNvPr>
          <p:cNvSpPr>
            <a:spLocks noGrp="1"/>
          </p:cNvSpPr>
          <p:nvPr>
            <p:ph type="ctrTitle"/>
          </p:nvPr>
        </p:nvSpPr>
        <p:spPr>
          <a:xfrm>
            <a:off x="7188052" y="1299327"/>
            <a:ext cx="4739640" cy="2889114"/>
          </a:xfrm>
        </p:spPr>
        <p:txBody>
          <a:bodyPr anchor="b">
            <a:noAutofit/>
          </a:bodyPr>
          <a:lstStyle/>
          <a:p>
            <a:br>
              <a:rPr lang="en-GB" sz="2800" dirty="0"/>
            </a:br>
            <a:br>
              <a:rPr lang="en-GB" sz="2800" dirty="0"/>
            </a:br>
            <a:r>
              <a:rPr lang="en-GB" sz="2800" dirty="0"/>
              <a:t>BMMB7007</a:t>
            </a:r>
            <a:br>
              <a:rPr lang="en-GB" sz="2800" dirty="0"/>
            </a:br>
            <a:r>
              <a:rPr lang="en-GB" sz="2800" dirty="0"/>
              <a:t>Human Resource Management</a:t>
            </a:r>
            <a:br>
              <a:rPr lang="en-GB" sz="2800" dirty="0"/>
            </a:br>
            <a:r>
              <a:rPr lang="en-GB" sz="2800" dirty="0"/>
              <a:t>Campus MBA (FT/PT)</a:t>
            </a:r>
            <a:br>
              <a:rPr lang="en-GB" sz="4400" dirty="0"/>
            </a:br>
            <a:endParaRPr lang="en-GB" sz="2800" dirty="0"/>
          </a:p>
        </p:txBody>
      </p:sp>
      <p:sp>
        <p:nvSpPr>
          <p:cNvPr id="3" name="Subtitle 2">
            <a:extLst>
              <a:ext uri="{FF2B5EF4-FFF2-40B4-BE49-F238E27FC236}">
                <a16:creationId xmlns:a16="http://schemas.microsoft.com/office/drawing/2014/main" id="{FB4BB758-3577-403F-952D-656E65C01CDA}"/>
              </a:ext>
            </a:extLst>
          </p:cNvPr>
          <p:cNvSpPr>
            <a:spLocks noGrp="1"/>
          </p:cNvSpPr>
          <p:nvPr>
            <p:ph type="subTitle" idx="1"/>
          </p:nvPr>
        </p:nvSpPr>
        <p:spPr>
          <a:xfrm>
            <a:off x="7514219" y="4339905"/>
            <a:ext cx="4087305" cy="1147863"/>
          </a:xfrm>
        </p:spPr>
        <p:txBody>
          <a:bodyPr anchor="t">
            <a:normAutofit/>
          </a:bodyPr>
          <a:lstStyle/>
          <a:p>
            <a:r>
              <a:rPr lang="en-GB" sz="2000" dirty="0"/>
              <a:t>Lecture 6</a:t>
            </a:r>
          </a:p>
          <a:p>
            <a:endParaRPr lang="en-GB" sz="2000" dirty="0"/>
          </a:p>
          <a:p>
            <a:r>
              <a:rPr lang="en-GB" sz="2000"/>
              <a:t>James Moore</a:t>
            </a:r>
            <a:endParaRPr lang="en-GB" sz="2000">
              <a:ea typeface="Calibri"/>
              <a:cs typeface="Calibri"/>
            </a:endParaRPr>
          </a:p>
        </p:txBody>
      </p:sp>
      <p:pic>
        <p:nvPicPr>
          <p:cNvPr id="1028" name="Picture 4" descr="Employee feedback is essential for continuous performance management">
            <a:extLst>
              <a:ext uri="{FF2B5EF4-FFF2-40B4-BE49-F238E27FC236}">
                <a16:creationId xmlns:a16="http://schemas.microsoft.com/office/drawing/2014/main" id="{6DAC5A41-0822-458B-AA02-727C4EA60F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328" y="1299327"/>
            <a:ext cx="6070812" cy="38138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204737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1371597" y="348865"/>
            <a:ext cx="10044023" cy="877729"/>
          </a:xfrm>
        </p:spPr>
        <p:txBody>
          <a:bodyPr anchor="ctr">
            <a:normAutofit/>
          </a:bodyPr>
          <a:lstStyle/>
          <a:p>
            <a:r>
              <a:rPr lang="en-GB" sz="4800" b="1" dirty="0">
                <a:solidFill>
                  <a:srgbClr val="FFFFFF"/>
                </a:solidFill>
              </a:rPr>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nvPr>
        </p:nvGraphicFramePr>
        <p:xfrm>
          <a:off x="0" y="1763487"/>
          <a:ext cx="11571886" cy="454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6145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57F74-B0D8-444D-A15B-475F38CCE235}"/>
              </a:ext>
            </a:extLst>
          </p:cNvPr>
          <p:cNvSpPr>
            <a:spLocks noGrp="1"/>
          </p:cNvSpPr>
          <p:nvPr>
            <p:ph type="title"/>
          </p:nvPr>
        </p:nvSpPr>
        <p:spPr>
          <a:xfrm>
            <a:off x="1653363" y="365760"/>
            <a:ext cx="9367203" cy="1188720"/>
          </a:xfrm>
        </p:spPr>
        <p:txBody>
          <a:bodyPr>
            <a:normAutofit/>
          </a:bodyPr>
          <a:lstStyle/>
          <a:p>
            <a:r>
              <a:rPr lang="en-GB" b="1" dirty="0"/>
              <a:t>Performance Management</a:t>
            </a:r>
          </a:p>
        </p:txBody>
      </p:sp>
      <p:sp>
        <p:nvSpPr>
          <p:cNvPr id="3" name="Content Placeholder 2">
            <a:extLst>
              <a:ext uri="{FF2B5EF4-FFF2-40B4-BE49-F238E27FC236}">
                <a16:creationId xmlns:a16="http://schemas.microsoft.com/office/drawing/2014/main" id="{0449D61E-ADC5-4EBE-80FA-714DAAA5F692}"/>
              </a:ext>
            </a:extLst>
          </p:cNvPr>
          <p:cNvSpPr>
            <a:spLocks noGrp="1"/>
          </p:cNvSpPr>
          <p:nvPr>
            <p:ph idx="1"/>
          </p:nvPr>
        </p:nvSpPr>
        <p:spPr>
          <a:xfrm>
            <a:off x="1285062" y="1920240"/>
            <a:ext cx="10411637" cy="4709160"/>
          </a:xfrm>
        </p:spPr>
        <p:txBody>
          <a:bodyPr anchor="t">
            <a:normAutofit/>
          </a:bodyPr>
          <a:lstStyle/>
          <a:p>
            <a:pPr marL="0" indent="0">
              <a:buNone/>
            </a:pPr>
            <a:r>
              <a:rPr lang="en-GB" altLang="en-US" sz="3200" dirty="0"/>
              <a:t>“A process which contributes to the effective management of individuals and teams in order to </a:t>
            </a:r>
            <a:r>
              <a:rPr lang="en-GB" altLang="en-US" sz="3200" b="1" dirty="0"/>
              <a:t>achieve high levels of organisational performance</a:t>
            </a:r>
            <a:r>
              <a:rPr lang="en-GB" altLang="en-US" sz="3200" dirty="0"/>
              <a:t>.  As such, it establishes shared understanding about what is to be achieved and an </a:t>
            </a:r>
            <a:r>
              <a:rPr lang="en-GB" altLang="en-US" sz="3200" b="1" dirty="0"/>
              <a:t>approach to leading and developing people which will ensure that it is achieved</a:t>
            </a:r>
            <a:r>
              <a:rPr lang="en-GB" altLang="en-US" sz="3200" dirty="0"/>
              <a:t>”</a:t>
            </a:r>
          </a:p>
          <a:p>
            <a:pPr marL="0" indent="0" algn="r">
              <a:buNone/>
            </a:pPr>
            <a:r>
              <a:rPr lang="en-GB" altLang="en-US" sz="3200" dirty="0"/>
              <a:t>(Armstrong and Baron, 2005: 20)</a:t>
            </a:r>
          </a:p>
          <a:p>
            <a:endParaRPr lang="en-GB" sz="3200" dirty="0"/>
          </a:p>
        </p:txBody>
      </p:sp>
    </p:spTree>
    <p:extLst>
      <p:ext uri="{BB962C8B-B14F-4D97-AF65-F5344CB8AC3E}">
        <p14:creationId xmlns:p14="http://schemas.microsoft.com/office/powerpoint/2010/main" val="19732540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485-1537-4B2C-BDA6-85B21B6CE26B}"/>
              </a:ext>
            </a:extLst>
          </p:cNvPr>
          <p:cNvSpPr>
            <a:spLocks noGrp="1"/>
          </p:cNvSpPr>
          <p:nvPr>
            <p:ph type="title"/>
          </p:nvPr>
        </p:nvSpPr>
        <p:spPr>
          <a:xfrm>
            <a:off x="4965430" y="629268"/>
            <a:ext cx="6586491" cy="1286160"/>
          </a:xfrm>
        </p:spPr>
        <p:txBody>
          <a:bodyPr anchor="b">
            <a:normAutofit fontScale="90000"/>
          </a:bodyPr>
          <a:lstStyle/>
          <a:p>
            <a:r>
              <a:rPr lang="en-GB" b="1" dirty="0"/>
              <a:t>Performance Management</a:t>
            </a:r>
          </a:p>
        </p:txBody>
      </p:sp>
      <p:sp>
        <p:nvSpPr>
          <p:cNvPr id="3" name="Content Placeholder 2">
            <a:extLst>
              <a:ext uri="{FF2B5EF4-FFF2-40B4-BE49-F238E27FC236}">
                <a16:creationId xmlns:a16="http://schemas.microsoft.com/office/drawing/2014/main" id="{666EAC47-E10E-4B45-AD28-E72793D7DBE5}"/>
              </a:ext>
            </a:extLst>
          </p:cNvPr>
          <p:cNvSpPr>
            <a:spLocks noGrp="1"/>
          </p:cNvSpPr>
          <p:nvPr>
            <p:ph idx="1"/>
          </p:nvPr>
        </p:nvSpPr>
        <p:spPr>
          <a:xfrm>
            <a:off x="4965431" y="2438400"/>
            <a:ext cx="6586489" cy="3785419"/>
          </a:xfrm>
        </p:spPr>
        <p:txBody>
          <a:bodyPr>
            <a:normAutofit lnSpcReduction="10000"/>
          </a:bodyPr>
          <a:lstStyle/>
          <a:p>
            <a:r>
              <a:rPr lang="en-GB" dirty="0"/>
              <a:t>Link overall business objectives with departmental/team/individual objectives</a:t>
            </a:r>
          </a:p>
          <a:p>
            <a:r>
              <a:rPr lang="en-GB" dirty="0"/>
              <a:t>Wider than performance appraisal which is just concerned with the individual and his/her performance and objectives </a:t>
            </a:r>
          </a:p>
          <a:p>
            <a:endParaRPr lang="en-GB" dirty="0"/>
          </a:p>
        </p:txBody>
      </p:sp>
      <p:pic>
        <p:nvPicPr>
          <p:cNvPr id="5" name="Picture 4" descr="Person holding a puzzle piece">
            <a:extLst>
              <a:ext uri="{FF2B5EF4-FFF2-40B4-BE49-F238E27FC236}">
                <a16:creationId xmlns:a16="http://schemas.microsoft.com/office/drawing/2014/main" id="{6B62E47A-90C2-4FC5-9821-F468193CE89A}"/>
              </a:ext>
            </a:extLst>
          </p:cNvPr>
          <p:cNvPicPr>
            <a:picLocks noChangeAspect="1"/>
          </p:cNvPicPr>
          <p:nvPr/>
        </p:nvPicPr>
        <p:blipFill rotWithShape="1">
          <a:blip r:embed="rId3"/>
          <a:srcRect l="27265" r="26940" b="-1"/>
          <a:stretch/>
        </p:blipFill>
        <p:spPr>
          <a:xfrm>
            <a:off x="20" y="10"/>
            <a:ext cx="4635571" cy="6857990"/>
          </a:xfrm>
          <a:prstGeom prst="rect">
            <a:avLst/>
          </a:prstGeom>
          <a:effectLst/>
        </p:spPr>
      </p:pic>
    </p:spTree>
    <p:extLst>
      <p:ext uri="{BB962C8B-B14F-4D97-AF65-F5344CB8AC3E}">
        <p14:creationId xmlns:p14="http://schemas.microsoft.com/office/powerpoint/2010/main" val="425010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89B7-DBD3-4759-B64C-968DC20BF34E}"/>
              </a:ext>
            </a:extLst>
          </p:cNvPr>
          <p:cNvSpPr>
            <a:spLocks noGrp="1"/>
          </p:cNvSpPr>
          <p:nvPr>
            <p:ph type="title"/>
          </p:nvPr>
        </p:nvSpPr>
        <p:spPr>
          <a:xfrm>
            <a:off x="524741" y="620392"/>
            <a:ext cx="3808268" cy="5504688"/>
          </a:xfrm>
        </p:spPr>
        <p:txBody>
          <a:bodyPr>
            <a:normAutofit/>
          </a:bodyPr>
          <a:lstStyle/>
          <a:p>
            <a:r>
              <a:rPr lang="en-GB" sz="5100" dirty="0">
                <a:solidFill>
                  <a:schemeClr val="bg1"/>
                </a:solidFill>
              </a:rPr>
              <a:t>Elements of performance management</a:t>
            </a:r>
          </a:p>
        </p:txBody>
      </p:sp>
      <p:graphicFrame>
        <p:nvGraphicFramePr>
          <p:cNvPr id="5" name="Content Placeholder 2">
            <a:extLst>
              <a:ext uri="{FF2B5EF4-FFF2-40B4-BE49-F238E27FC236}">
                <a16:creationId xmlns:a16="http://schemas.microsoft.com/office/drawing/2014/main" id="{1C168E34-0C25-478F-9A14-014370F05827}"/>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04907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0F4DF-A374-4EBA-BCB0-A7A92774AB89}"/>
              </a:ext>
            </a:extLst>
          </p:cNvPr>
          <p:cNvSpPr>
            <a:spLocks noGrp="1"/>
          </p:cNvSpPr>
          <p:nvPr>
            <p:ph type="title"/>
          </p:nvPr>
        </p:nvSpPr>
        <p:spPr>
          <a:xfrm>
            <a:off x="594360" y="1209086"/>
            <a:ext cx="3876848" cy="4064925"/>
          </a:xfrm>
        </p:spPr>
        <p:txBody>
          <a:bodyPr anchor="ctr">
            <a:normAutofit/>
          </a:bodyPr>
          <a:lstStyle/>
          <a:p>
            <a:r>
              <a:rPr lang="en-GB" sz="4800" dirty="0"/>
              <a:t>Elements of performance management:</a:t>
            </a:r>
            <a:br>
              <a:rPr lang="en-GB" sz="4800" dirty="0"/>
            </a:br>
            <a:r>
              <a:rPr lang="en-GB" sz="4800" b="1" dirty="0"/>
              <a:t>Goal setting</a:t>
            </a:r>
          </a:p>
        </p:txBody>
      </p:sp>
      <p:graphicFrame>
        <p:nvGraphicFramePr>
          <p:cNvPr id="37" name="Content Placeholder 2">
            <a:extLst>
              <a:ext uri="{FF2B5EF4-FFF2-40B4-BE49-F238E27FC236}">
                <a16:creationId xmlns:a16="http://schemas.microsoft.com/office/drawing/2014/main" id="{4DB3F0CB-245F-4B0A-B3A9-35888DB2F518}"/>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35531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92859-D5EB-4D71-8576-9B41ECFA247A}"/>
              </a:ext>
            </a:extLst>
          </p:cNvPr>
          <p:cNvSpPr>
            <a:spLocks noGrp="1"/>
          </p:cNvSpPr>
          <p:nvPr>
            <p:ph type="title"/>
          </p:nvPr>
        </p:nvSpPr>
        <p:spPr>
          <a:xfrm>
            <a:off x="1653363" y="365760"/>
            <a:ext cx="9367203" cy="1188720"/>
          </a:xfrm>
        </p:spPr>
        <p:txBody>
          <a:bodyPr>
            <a:normAutofit fontScale="90000"/>
          </a:bodyPr>
          <a:lstStyle/>
          <a:p>
            <a:r>
              <a:rPr lang="en-GB" sz="3700"/>
              <a:t>Elements of performance management:</a:t>
            </a:r>
            <a:br>
              <a:rPr lang="en-GB" sz="3700"/>
            </a:br>
            <a:r>
              <a:rPr lang="en-GB" sz="3700" b="1"/>
              <a:t>Performance review</a:t>
            </a:r>
          </a:p>
        </p:txBody>
      </p:sp>
      <p:sp>
        <p:nvSpPr>
          <p:cNvPr id="4" name="TextBox 3">
            <a:extLst>
              <a:ext uri="{FF2B5EF4-FFF2-40B4-BE49-F238E27FC236}">
                <a16:creationId xmlns:a16="http://schemas.microsoft.com/office/drawing/2014/main" id="{490333C9-4E6A-44C5-AA6C-C8ED8CDF7F28}"/>
              </a:ext>
            </a:extLst>
          </p:cNvPr>
          <p:cNvSpPr txBox="1"/>
          <p:nvPr/>
        </p:nvSpPr>
        <p:spPr>
          <a:xfrm>
            <a:off x="882050" y="2425699"/>
            <a:ext cx="3848100" cy="1631216"/>
          </a:xfrm>
          <a:prstGeom prst="rect">
            <a:avLst/>
          </a:prstGeom>
          <a:noFill/>
        </p:spPr>
        <p:txBody>
          <a:bodyPr wrap="square" rtlCol="0">
            <a:spAutoFit/>
          </a:bodyPr>
          <a:lstStyle/>
          <a:p>
            <a:pPr marL="0" indent="0">
              <a:buNone/>
            </a:pPr>
            <a:r>
              <a:rPr lang="en-GB" sz="2000" b="1" dirty="0"/>
              <a:t>Key features</a:t>
            </a:r>
          </a:p>
          <a:p>
            <a:pPr marL="285750" indent="-285750">
              <a:buFont typeface="Arial" panose="020B0604020202020204" pitchFamily="34" charset="0"/>
              <a:buChar char="•"/>
            </a:pPr>
            <a:r>
              <a:rPr lang="en-GB" sz="2000" dirty="0"/>
              <a:t>Continuous feedback</a:t>
            </a:r>
          </a:p>
          <a:p>
            <a:pPr marL="285750" indent="-285750">
              <a:buFont typeface="Arial" panose="020B0604020202020204" pitchFamily="34" charset="0"/>
              <a:buChar char="•"/>
            </a:pPr>
            <a:r>
              <a:rPr lang="en-GB" sz="2000" dirty="0"/>
              <a:t>Clear measurement</a:t>
            </a:r>
          </a:p>
          <a:p>
            <a:pPr marL="285750" indent="-285750">
              <a:buFont typeface="Arial" panose="020B0604020202020204" pitchFamily="34" charset="0"/>
              <a:buChar char="•"/>
            </a:pPr>
            <a:r>
              <a:rPr lang="en-GB" sz="2000" dirty="0"/>
              <a:t>Process driven</a:t>
            </a:r>
          </a:p>
          <a:p>
            <a:pPr marL="285750" indent="-285750">
              <a:buFont typeface="Arial" panose="020B0604020202020204" pitchFamily="34" charset="0"/>
              <a:buChar char="•"/>
            </a:pPr>
            <a:r>
              <a:rPr lang="en-GB" sz="2000" dirty="0"/>
              <a:t>Two-way communication</a:t>
            </a:r>
          </a:p>
        </p:txBody>
      </p:sp>
      <p:sp>
        <p:nvSpPr>
          <p:cNvPr id="7" name="TextBox 6">
            <a:extLst>
              <a:ext uri="{FF2B5EF4-FFF2-40B4-BE49-F238E27FC236}">
                <a16:creationId xmlns:a16="http://schemas.microsoft.com/office/drawing/2014/main" id="{5197EEEA-AC20-4F8A-A9F2-411B9B15BF06}"/>
              </a:ext>
            </a:extLst>
          </p:cNvPr>
          <p:cNvSpPr txBox="1"/>
          <p:nvPr/>
        </p:nvSpPr>
        <p:spPr>
          <a:xfrm>
            <a:off x="4168271" y="2380279"/>
            <a:ext cx="4337386" cy="2831544"/>
          </a:xfrm>
          <a:prstGeom prst="rect">
            <a:avLst/>
          </a:prstGeom>
          <a:noFill/>
        </p:spPr>
        <p:txBody>
          <a:bodyPr wrap="square" rtlCol="0">
            <a:spAutoFit/>
          </a:bodyPr>
          <a:lstStyle/>
          <a:p>
            <a:pPr marL="0" indent="0">
              <a:lnSpc>
                <a:spcPct val="100000"/>
              </a:lnSpc>
              <a:buNone/>
            </a:pPr>
            <a:r>
              <a:rPr lang="en-GB" sz="2000" b="1" dirty="0"/>
              <a:t>Type of performance review</a:t>
            </a:r>
          </a:p>
          <a:p>
            <a:pPr marL="285750" indent="-285750">
              <a:lnSpc>
                <a:spcPct val="100000"/>
              </a:lnSpc>
              <a:buFont typeface="Arial" panose="020B0604020202020204" pitchFamily="34" charset="0"/>
              <a:buChar char="•"/>
            </a:pPr>
            <a:r>
              <a:rPr lang="en-GB" sz="2000" dirty="0"/>
              <a:t>Ranking</a:t>
            </a:r>
          </a:p>
          <a:p>
            <a:pPr marL="285750" indent="-285750">
              <a:lnSpc>
                <a:spcPct val="100000"/>
              </a:lnSpc>
              <a:buFont typeface="Arial" panose="020B0604020202020204" pitchFamily="34" charset="0"/>
              <a:buChar char="•"/>
            </a:pPr>
            <a:r>
              <a:rPr lang="en-GB" sz="2000" dirty="0"/>
              <a:t>Forced distribution</a:t>
            </a:r>
          </a:p>
          <a:p>
            <a:pPr marL="285750" indent="-285750">
              <a:lnSpc>
                <a:spcPct val="100000"/>
              </a:lnSpc>
              <a:buFont typeface="Arial" panose="020B0604020202020204" pitchFamily="34" charset="0"/>
              <a:buChar char="•"/>
            </a:pPr>
            <a:r>
              <a:rPr lang="en-GB" sz="2000" dirty="0"/>
              <a:t>360 degree feedback</a:t>
            </a:r>
          </a:p>
          <a:p>
            <a:pPr marL="285750" indent="-285750">
              <a:lnSpc>
                <a:spcPct val="100000"/>
              </a:lnSpc>
              <a:buFont typeface="Arial" panose="020B0604020202020204" pitchFamily="34" charset="0"/>
              <a:buChar char="•"/>
            </a:pPr>
            <a:r>
              <a:rPr lang="en-GB" sz="2000" dirty="0"/>
              <a:t>Competency based</a:t>
            </a:r>
          </a:p>
          <a:p>
            <a:pPr marL="285750" indent="-285750">
              <a:lnSpc>
                <a:spcPct val="100000"/>
              </a:lnSpc>
              <a:buFont typeface="Arial" panose="020B0604020202020204" pitchFamily="34" charset="0"/>
              <a:buChar char="•"/>
            </a:pPr>
            <a:r>
              <a:rPr lang="en-GB" sz="2000" dirty="0"/>
              <a:t>Management by objectives</a:t>
            </a:r>
          </a:p>
          <a:p>
            <a:pPr marL="285750" indent="-285750">
              <a:lnSpc>
                <a:spcPct val="100000"/>
              </a:lnSpc>
              <a:buFont typeface="Arial" panose="020B0604020202020204" pitchFamily="34" charset="0"/>
              <a:buChar char="•"/>
            </a:pPr>
            <a:r>
              <a:rPr lang="en-GB" sz="2000" dirty="0"/>
              <a:t>Graphic rating scales</a:t>
            </a:r>
          </a:p>
          <a:p>
            <a:pPr marL="285750" indent="-285750">
              <a:lnSpc>
                <a:spcPct val="100000"/>
              </a:lnSpc>
              <a:buFont typeface="Arial" panose="020B0604020202020204" pitchFamily="34" charset="0"/>
              <a:buChar char="•"/>
            </a:pPr>
            <a:r>
              <a:rPr lang="en-GB" sz="2000" dirty="0"/>
              <a:t>Behaviourally-anchored rating scale</a:t>
            </a:r>
          </a:p>
          <a:p>
            <a:endParaRPr lang="en-GB" dirty="0"/>
          </a:p>
        </p:txBody>
      </p:sp>
      <p:sp>
        <p:nvSpPr>
          <p:cNvPr id="9" name="TextBox 8">
            <a:extLst>
              <a:ext uri="{FF2B5EF4-FFF2-40B4-BE49-F238E27FC236}">
                <a16:creationId xmlns:a16="http://schemas.microsoft.com/office/drawing/2014/main" id="{6F5D8C56-C670-41CA-98B8-05DBB2E8F491}"/>
              </a:ext>
            </a:extLst>
          </p:cNvPr>
          <p:cNvSpPr txBox="1"/>
          <p:nvPr/>
        </p:nvSpPr>
        <p:spPr>
          <a:xfrm>
            <a:off x="8628874" y="2362199"/>
            <a:ext cx="2959100" cy="2862322"/>
          </a:xfrm>
          <a:prstGeom prst="rect">
            <a:avLst/>
          </a:prstGeom>
          <a:noFill/>
        </p:spPr>
        <p:txBody>
          <a:bodyPr wrap="square" rtlCol="0">
            <a:spAutoFit/>
          </a:bodyPr>
          <a:lstStyle/>
          <a:p>
            <a:pPr marL="0" indent="0">
              <a:lnSpc>
                <a:spcPct val="100000"/>
              </a:lnSpc>
              <a:buNone/>
            </a:pPr>
            <a:r>
              <a:rPr lang="en-GB" sz="2000" b="1" dirty="0"/>
              <a:t>Criticisms</a:t>
            </a:r>
          </a:p>
          <a:p>
            <a:pPr marL="285750" indent="-285750">
              <a:lnSpc>
                <a:spcPct val="100000"/>
              </a:lnSpc>
              <a:buFont typeface="Arial" panose="020B0604020202020204" pitchFamily="34" charset="0"/>
              <a:buChar char="•"/>
            </a:pPr>
            <a:r>
              <a:rPr lang="en-GB" sz="2000" dirty="0"/>
              <a:t>Frequency</a:t>
            </a:r>
          </a:p>
          <a:p>
            <a:pPr marL="285750" indent="-285750">
              <a:lnSpc>
                <a:spcPct val="100000"/>
              </a:lnSpc>
              <a:buFont typeface="Arial" panose="020B0604020202020204" pitchFamily="34" charset="0"/>
              <a:buChar char="•"/>
            </a:pPr>
            <a:r>
              <a:rPr lang="en-GB" sz="2000" dirty="0"/>
              <a:t>Past focus</a:t>
            </a:r>
          </a:p>
          <a:p>
            <a:pPr marL="285750" indent="-285750">
              <a:lnSpc>
                <a:spcPct val="100000"/>
              </a:lnSpc>
              <a:buFont typeface="Arial" panose="020B0604020202020204" pitchFamily="34" charset="0"/>
              <a:buChar char="•"/>
            </a:pPr>
            <a:r>
              <a:rPr lang="en-GB" sz="2000" dirty="0"/>
              <a:t>Too subjective</a:t>
            </a:r>
          </a:p>
          <a:p>
            <a:pPr marL="285750" indent="-285750">
              <a:lnSpc>
                <a:spcPct val="100000"/>
              </a:lnSpc>
              <a:buFont typeface="Arial" panose="020B0604020202020204" pitchFamily="34" charset="0"/>
              <a:buChar char="•"/>
            </a:pPr>
            <a:r>
              <a:rPr lang="en-GB" sz="2000" dirty="0"/>
              <a:t>Single-source feedback</a:t>
            </a:r>
          </a:p>
          <a:p>
            <a:pPr marL="285750" indent="-285750">
              <a:lnSpc>
                <a:spcPct val="100000"/>
              </a:lnSpc>
              <a:buFont typeface="Arial" panose="020B0604020202020204" pitchFamily="34" charset="0"/>
              <a:buChar char="•"/>
            </a:pPr>
            <a:r>
              <a:rPr lang="en-GB" sz="2000" dirty="0"/>
              <a:t>Bureaucratic</a:t>
            </a:r>
          </a:p>
          <a:p>
            <a:pPr marL="285750" indent="-285750">
              <a:lnSpc>
                <a:spcPct val="100000"/>
              </a:lnSpc>
              <a:buFont typeface="Arial" panose="020B0604020202020204" pitchFamily="34" charset="0"/>
              <a:buChar char="•"/>
            </a:pPr>
            <a:r>
              <a:rPr lang="en-GB" sz="2000" dirty="0"/>
              <a:t>Halo and horns effect</a:t>
            </a:r>
          </a:p>
          <a:p>
            <a:pPr marL="285750" indent="-285750">
              <a:lnSpc>
                <a:spcPct val="100000"/>
              </a:lnSpc>
              <a:buFont typeface="Arial" panose="020B0604020202020204" pitchFamily="34" charset="0"/>
              <a:buChar char="•"/>
            </a:pPr>
            <a:r>
              <a:rPr lang="en-GB" sz="2000" dirty="0" err="1"/>
              <a:t>Favourtism</a:t>
            </a:r>
            <a:endParaRPr lang="en-GB" sz="2000" dirty="0"/>
          </a:p>
          <a:p>
            <a:pPr marL="285750" indent="-285750">
              <a:lnSpc>
                <a:spcPct val="100000"/>
              </a:lnSpc>
              <a:buFont typeface="Arial" panose="020B0604020202020204" pitchFamily="34" charset="0"/>
              <a:buChar char="•"/>
            </a:pPr>
            <a:r>
              <a:rPr lang="en-GB" sz="2000" dirty="0"/>
              <a:t>Accuracy</a:t>
            </a:r>
          </a:p>
        </p:txBody>
      </p:sp>
    </p:spTree>
    <p:extLst>
      <p:ext uri="{BB962C8B-B14F-4D97-AF65-F5344CB8AC3E}">
        <p14:creationId xmlns:p14="http://schemas.microsoft.com/office/powerpoint/2010/main" val="162166972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8A5F-480D-4DB3-98D6-C95036E7E4BC}"/>
              </a:ext>
            </a:extLst>
          </p:cNvPr>
          <p:cNvSpPr>
            <a:spLocks noGrp="1"/>
          </p:cNvSpPr>
          <p:nvPr>
            <p:ph type="title"/>
          </p:nvPr>
        </p:nvSpPr>
        <p:spPr>
          <a:xfrm>
            <a:off x="1653363" y="365760"/>
            <a:ext cx="9367203" cy="1188720"/>
          </a:xfrm>
        </p:spPr>
        <p:txBody>
          <a:bodyPr>
            <a:normAutofit fontScale="90000"/>
          </a:bodyPr>
          <a:lstStyle/>
          <a:p>
            <a:r>
              <a:rPr lang="en-GB" sz="3700"/>
              <a:t>Elements of performance management:</a:t>
            </a:r>
            <a:br>
              <a:rPr lang="en-GB" sz="3700"/>
            </a:br>
            <a:r>
              <a:rPr lang="en-GB" sz="3700" b="1"/>
              <a:t>Performance improvements plans (PIP)</a:t>
            </a:r>
          </a:p>
        </p:txBody>
      </p:sp>
      <p:sp>
        <p:nvSpPr>
          <p:cNvPr id="3" name="Content Placeholder 2">
            <a:extLst>
              <a:ext uri="{FF2B5EF4-FFF2-40B4-BE49-F238E27FC236}">
                <a16:creationId xmlns:a16="http://schemas.microsoft.com/office/drawing/2014/main" id="{AE16DAAC-E562-428D-B7F8-B251CA95354B}"/>
              </a:ext>
            </a:extLst>
          </p:cNvPr>
          <p:cNvSpPr>
            <a:spLocks noGrp="1"/>
          </p:cNvSpPr>
          <p:nvPr>
            <p:ph idx="1"/>
          </p:nvPr>
        </p:nvSpPr>
        <p:spPr>
          <a:xfrm>
            <a:off x="1653363" y="2176272"/>
            <a:ext cx="9367204" cy="4440428"/>
          </a:xfrm>
        </p:spPr>
        <p:txBody>
          <a:bodyPr anchor="t">
            <a:normAutofit fontScale="92500" lnSpcReduction="20000"/>
          </a:bodyPr>
          <a:lstStyle/>
          <a:p>
            <a:r>
              <a:rPr lang="en-GB" sz="2400" dirty="0"/>
              <a:t>Varied use</a:t>
            </a:r>
          </a:p>
          <a:p>
            <a:r>
              <a:rPr lang="en-GB" sz="2400" dirty="0"/>
              <a:t>Components:</a:t>
            </a:r>
          </a:p>
          <a:p>
            <a:pPr lvl="1"/>
            <a:r>
              <a:rPr lang="en-GB" dirty="0"/>
              <a:t>Employee information.</a:t>
            </a:r>
          </a:p>
          <a:p>
            <a:pPr lvl="1"/>
            <a:r>
              <a:rPr lang="en-GB" dirty="0"/>
              <a:t>Relevant dates.</a:t>
            </a:r>
          </a:p>
          <a:p>
            <a:pPr lvl="1"/>
            <a:r>
              <a:rPr lang="en-GB" dirty="0"/>
              <a:t>Description of performance discrepancy/gap.</a:t>
            </a:r>
          </a:p>
          <a:p>
            <a:pPr lvl="1"/>
            <a:r>
              <a:rPr lang="en-GB" dirty="0"/>
              <a:t>Description of expected performance.</a:t>
            </a:r>
          </a:p>
          <a:p>
            <a:pPr lvl="1"/>
            <a:r>
              <a:rPr lang="en-GB" dirty="0"/>
              <a:t>Description of actual performance.</a:t>
            </a:r>
          </a:p>
          <a:p>
            <a:pPr lvl="1"/>
            <a:r>
              <a:rPr lang="en-GB" dirty="0"/>
              <a:t>Description of consequences.</a:t>
            </a:r>
          </a:p>
          <a:p>
            <a:pPr lvl="1"/>
            <a:r>
              <a:rPr lang="en-GB" dirty="0"/>
              <a:t>Plan of action.</a:t>
            </a:r>
          </a:p>
          <a:p>
            <a:pPr lvl="1"/>
            <a:r>
              <a:rPr lang="en-GB" dirty="0"/>
              <a:t>Signatures of the manager and the employee.</a:t>
            </a:r>
          </a:p>
          <a:p>
            <a:r>
              <a:rPr lang="en-GB" sz="2400" dirty="0"/>
              <a:t>Evaluation</a:t>
            </a:r>
          </a:p>
          <a:p>
            <a:endParaRPr lang="en-GB" sz="2000" dirty="0"/>
          </a:p>
          <a:p>
            <a:pPr marL="0" indent="0">
              <a:buNone/>
            </a:pPr>
            <a:endParaRPr lang="en-GB" sz="2000" dirty="0"/>
          </a:p>
        </p:txBody>
      </p:sp>
    </p:spTree>
    <p:extLst>
      <p:ext uri="{BB962C8B-B14F-4D97-AF65-F5344CB8AC3E}">
        <p14:creationId xmlns:p14="http://schemas.microsoft.com/office/powerpoint/2010/main" val="159924146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2D2B0DB-A8B1-49A0-A8D4-10410EAFE9D9}"/>
              </a:ext>
            </a:extLst>
          </p:cNvPr>
          <p:cNvPicPr>
            <a:picLocks noChangeAspect="1"/>
          </p:cNvPicPr>
          <p:nvPr/>
        </p:nvPicPr>
        <p:blipFill rotWithShape="1">
          <a:blip r:embed="rId3">
            <a:alphaModFix amt="35000"/>
          </a:blip>
          <a:srcRect t="3919" b="19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92BB487E-92EA-409F-BADE-A3D6705913B3}"/>
              </a:ext>
            </a:extLst>
          </p:cNvPr>
          <p:cNvSpPr>
            <a:spLocks noGrp="1"/>
          </p:cNvSpPr>
          <p:nvPr>
            <p:ph type="title"/>
          </p:nvPr>
        </p:nvSpPr>
        <p:spPr>
          <a:xfrm>
            <a:off x="838200" y="365125"/>
            <a:ext cx="10515600" cy="1325563"/>
          </a:xfrm>
        </p:spPr>
        <p:txBody>
          <a:bodyPr>
            <a:normAutofit/>
          </a:bodyPr>
          <a:lstStyle/>
          <a:p>
            <a:r>
              <a:rPr lang="en-GB" b="1">
                <a:solidFill>
                  <a:srgbClr val="FFFFFF"/>
                </a:solidFill>
              </a:rPr>
              <a:t>Problems with PM systems</a:t>
            </a:r>
          </a:p>
        </p:txBody>
      </p:sp>
      <p:graphicFrame>
        <p:nvGraphicFramePr>
          <p:cNvPr id="7" name="Content Placeholder 2">
            <a:extLst>
              <a:ext uri="{FF2B5EF4-FFF2-40B4-BE49-F238E27FC236}">
                <a16:creationId xmlns:a16="http://schemas.microsoft.com/office/drawing/2014/main" id="{98973171-9879-450D-95ED-FABB4365F9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009325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593FF-D278-457A-9892-524C2C40BB72}"/>
              </a:ext>
            </a:extLst>
          </p:cNvPr>
          <p:cNvSpPr>
            <a:spLocks noGrp="1"/>
          </p:cNvSpPr>
          <p:nvPr>
            <p:ph type="title"/>
          </p:nvPr>
        </p:nvSpPr>
        <p:spPr>
          <a:xfrm>
            <a:off x="838200" y="365125"/>
            <a:ext cx="10515600" cy="1325563"/>
          </a:xfrm>
        </p:spPr>
        <p:txBody>
          <a:bodyPr>
            <a:normAutofit/>
          </a:bodyPr>
          <a:lstStyle/>
          <a:p>
            <a:r>
              <a:rPr lang="en-GB" sz="5400" b="1"/>
              <a:t>Group question</a:t>
            </a:r>
          </a:p>
        </p:txBody>
      </p:sp>
      <p:sp>
        <p:nvSpPr>
          <p:cNvPr id="25" name="Content Placeholder 2">
            <a:extLst>
              <a:ext uri="{FF2B5EF4-FFF2-40B4-BE49-F238E27FC236}">
                <a16:creationId xmlns:a16="http://schemas.microsoft.com/office/drawing/2014/main" id="{8CE786E3-096D-4F1A-A446-98ADAAAC6095}"/>
              </a:ext>
            </a:extLst>
          </p:cNvPr>
          <p:cNvSpPr>
            <a:spLocks noGrp="1"/>
          </p:cNvSpPr>
          <p:nvPr>
            <p:ph idx="1"/>
          </p:nvPr>
        </p:nvSpPr>
        <p:spPr>
          <a:xfrm>
            <a:off x="838200" y="1929384"/>
            <a:ext cx="10515600" cy="4251960"/>
          </a:xfrm>
        </p:spPr>
        <p:txBody>
          <a:bodyPr>
            <a:normAutofit/>
          </a:bodyPr>
          <a:lstStyle/>
          <a:p>
            <a:r>
              <a:rPr lang="en-GB" sz="4000" dirty="0"/>
              <a:t>What are your experiences of performance management?</a:t>
            </a:r>
          </a:p>
          <a:p>
            <a:pPr lvl="1"/>
            <a:r>
              <a:rPr lang="en-GB" sz="3600" dirty="0"/>
              <a:t>The good, the bad and the ugly…</a:t>
            </a:r>
          </a:p>
        </p:txBody>
      </p:sp>
    </p:spTree>
    <p:extLst>
      <p:ext uri="{BB962C8B-B14F-4D97-AF65-F5344CB8AC3E}">
        <p14:creationId xmlns:p14="http://schemas.microsoft.com/office/powerpoint/2010/main" val="214664111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71CEC-B687-4111-9B1D-52BA243A0639}"/>
              </a:ext>
            </a:extLst>
          </p:cNvPr>
          <p:cNvSpPr>
            <a:spLocks noGrp="1"/>
          </p:cNvSpPr>
          <p:nvPr>
            <p:ph type="title"/>
          </p:nvPr>
        </p:nvSpPr>
        <p:spPr>
          <a:xfrm>
            <a:off x="348073" y="1844824"/>
            <a:ext cx="4392488" cy="2408099"/>
          </a:xfrm>
        </p:spPr>
        <p:txBody>
          <a:bodyPr>
            <a:normAutofit/>
          </a:bodyPr>
          <a:lstStyle/>
          <a:p>
            <a:pPr algn="r"/>
            <a:r>
              <a:rPr lang="en-GB" sz="5400" b="1" dirty="0">
                <a:solidFill>
                  <a:schemeClr val="accent1"/>
                </a:solidFill>
              </a:rPr>
              <a:t>Employee Engagement</a:t>
            </a:r>
          </a:p>
        </p:txBody>
      </p:sp>
      <p:sp>
        <p:nvSpPr>
          <p:cNvPr id="3" name="Content Placeholder 2">
            <a:extLst>
              <a:ext uri="{FF2B5EF4-FFF2-40B4-BE49-F238E27FC236}">
                <a16:creationId xmlns:a16="http://schemas.microsoft.com/office/drawing/2014/main" id="{807843C7-8429-474F-AF7E-A005A514530B}"/>
              </a:ext>
            </a:extLst>
          </p:cNvPr>
          <p:cNvSpPr>
            <a:spLocks noGrp="1"/>
          </p:cNvSpPr>
          <p:nvPr>
            <p:ph idx="1"/>
          </p:nvPr>
        </p:nvSpPr>
        <p:spPr>
          <a:xfrm>
            <a:off x="4740561" y="1308933"/>
            <a:ext cx="7451439" cy="4208299"/>
          </a:xfrm>
        </p:spPr>
        <p:txBody>
          <a:bodyPr numCol="1" anchor="ctr">
            <a:normAutofit lnSpcReduction="10000"/>
          </a:bodyPr>
          <a:lstStyle/>
          <a:p>
            <a:pPr marL="0" indent="0">
              <a:buNone/>
            </a:pPr>
            <a:r>
              <a:rPr lang="en-GB" sz="2400" i="1" dirty="0"/>
              <a:t>“Workplace approach designed to ensure that employees are committed to their organisation’s goals and values, motivated to contribute to organisational success, and are able at the same time to enhance their own sense of wellbeing”</a:t>
            </a:r>
            <a:r>
              <a:rPr lang="en-GB" sz="2400" dirty="0"/>
              <a:t> – Engage for Success</a:t>
            </a:r>
          </a:p>
          <a:p>
            <a:pPr marL="0" indent="0">
              <a:buNone/>
            </a:pPr>
            <a:endParaRPr lang="en-GB" sz="2400" dirty="0"/>
          </a:p>
          <a:p>
            <a:pPr marL="0" indent="0">
              <a:buNone/>
            </a:pPr>
            <a:r>
              <a:rPr lang="en-GB" sz="2400" dirty="0"/>
              <a:t>Four enablers of engagement</a:t>
            </a:r>
          </a:p>
          <a:p>
            <a:r>
              <a:rPr lang="en-GB" sz="2400" dirty="0"/>
              <a:t>Strong strategic narrative</a:t>
            </a:r>
          </a:p>
          <a:p>
            <a:r>
              <a:rPr lang="en-GB" sz="2400" dirty="0"/>
              <a:t>Enabling managers</a:t>
            </a:r>
          </a:p>
          <a:p>
            <a:r>
              <a:rPr lang="en-GB" sz="2400" dirty="0"/>
              <a:t>Employee voice</a:t>
            </a:r>
          </a:p>
          <a:p>
            <a:r>
              <a:rPr lang="en-GB" sz="2400" dirty="0"/>
              <a:t>Organisational integrity</a:t>
            </a:r>
          </a:p>
          <a:p>
            <a:endParaRPr lang="en-GB" sz="2400" i="1" dirty="0"/>
          </a:p>
          <a:p>
            <a:endParaRPr lang="en-GB" sz="2400" dirty="0"/>
          </a:p>
        </p:txBody>
      </p:sp>
    </p:spTree>
    <p:extLst>
      <p:ext uri="{BB962C8B-B14F-4D97-AF65-F5344CB8AC3E}">
        <p14:creationId xmlns:p14="http://schemas.microsoft.com/office/powerpoint/2010/main" val="2262176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5">
            <a:extLst>
              <a:ext uri="{FF2B5EF4-FFF2-40B4-BE49-F238E27FC236}">
                <a16:creationId xmlns:a16="http://schemas.microsoft.com/office/drawing/2014/main" id="{09AF1461-EFBA-4E35-9D62-BA1E0968488F}"/>
              </a:ext>
            </a:extLst>
          </p:cNvPr>
          <p:cNvPicPr>
            <a:picLocks noChangeAspect="1"/>
          </p:cNvPicPr>
          <p:nvPr/>
        </p:nvPicPr>
        <p:blipFill rotWithShape="1">
          <a:blip r:embed="rId3">
            <a:duotone>
              <a:schemeClr val="bg2">
                <a:shade val="45000"/>
                <a:satMod val="135000"/>
              </a:schemeClr>
              <a:prstClr val="white"/>
            </a:duotone>
          </a:blip>
          <a:srcRect t="3479" b="12251"/>
          <a:stretch/>
        </p:blipFill>
        <p:spPr>
          <a:xfrm>
            <a:off x="20" y="10"/>
            <a:ext cx="12191980" cy="6857990"/>
          </a:xfrm>
          <a:prstGeom prst="rect">
            <a:avLst/>
          </a:prstGeom>
        </p:spPr>
      </p:pic>
      <p:sp>
        <p:nvSpPr>
          <p:cNvPr id="2" name="Title 1">
            <a:extLst>
              <a:ext uri="{FF2B5EF4-FFF2-40B4-BE49-F238E27FC236}">
                <a16:creationId xmlns:a16="http://schemas.microsoft.com/office/drawing/2014/main" id="{1D977A19-3D85-497F-846F-920601F44220}"/>
              </a:ext>
            </a:extLst>
          </p:cNvPr>
          <p:cNvSpPr>
            <a:spLocks noGrp="1"/>
          </p:cNvSpPr>
          <p:nvPr>
            <p:ph type="title"/>
          </p:nvPr>
        </p:nvSpPr>
        <p:spPr>
          <a:xfrm>
            <a:off x="838200" y="387789"/>
            <a:ext cx="10515600" cy="1325563"/>
          </a:xfrm>
        </p:spPr>
        <p:txBody>
          <a:bodyPr>
            <a:normAutofit fontScale="90000"/>
          </a:bodyPr>
          <a:lstStyle/>
          <a:p>
            <a:pPr algn="ctr"/>
            <a:r>
              <a:rPr lang="en-GB" sz="5400" b="1" dirty="0"/>
              <a:t>Employee Engagement: Outcomes</a:t>
            </a:r>
          </a:p>
        </p:txBody>
      </p:sp>
      <p:graphicFrame>
        <p:nvGraphicFramePr>
          <p:cNvPr id="22" name="Content Placeholder 2">
            <a:extLst>
              <a:ext uri="{FF2B5EF4-FFF2-40B4-BE49-F238E27FC236}">
                <a16:creationId xmlns:a16="http://schemas.microsoft.com/office/drawing/2014/main" id="{2BAB3A44-5C2F-4574-A9E1-A01DA979124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9487188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B325-7788-4DD8-995A-B1F1825DD816}"/>
              </a:ext>
            </a:extLst>
          </p:cNvPr>
          <p:cNvSpPr>
            <a:spLocks noGrp="1"/>
          </p:cNvSpPr>
          <p:nvPr>
            <p:ph type="title"/>
          </p:nvPr>
        </p:nvSpPr>
        <p:spPr>
          <a:xfrm>
            <a:off x="551384" y="2132856"/>
            <a:ext cx="3822253" cy="2227712"/>
          </a:xfrm>
        </p:spPr>
        <p:txBody>
          <a:bodyPr anchor="ctr">
            <a:normAutofit/>
          </a:bodyPr>
          <a:lstStyle/>
          <a:p>
            <a:r>
              <a:rPr lang="en-GB" sz="4800" b="1" dirty="0"/>
              <a:t>Disengaged Employees</a:t>
            </a:r>
          </a:p>
        </p:txBody>
      </p:sp>
      <p:graphicFrame>
        <p:nvGraphicFramePr>
          <p:cNvPr id="26" name="Content Placeholder 2">
            <a:extLst>
              <a:ext uri="{FF2B5EF4-FFF2-40B4-BE49-F238E27FC236}">
                <a16:creationId xmlns:a16="http://schemas.microsoft.com/office/drawing/2014/main" id="{81C1EBBB-2AB4-43BE-824C-812996DAA399}"/>
              </a:ext>
            </a:extLst>
          </p:cNvPr>
          <p:cNvGraphicFramePr>
            <a:graphicFrameLocks noGrp="1"/>
          </p:cNvGraphicFramePr>
          <p:nvPr>
            <p:ph idx="1"/>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07266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E2915-B1FE-4222-AAEF-E224367ED1B5}"/>
              </a:ext>
            </a:extLst>
          </p:cNvPr>
          <p:cNvSpPr>
            <a:spLocks noGrp="1"/>
          </p:cNvSpPr>
          <p:nvPr>
            <p:ph type="title"/>
          </p:nvPr>
        </p:nvSpPr>
        <p:spPr>
          <a:xfrm>
            <a:off x="300086" y="841249"/>
            <a:ext cx="4283745" cy="4171928"/>
          </a:xfrm>
        </p:spPr>
        <p:txBody>
          <a:bodyPr anchor="ctr">
            <a:normAutofit/>
          </a:bodyPr>
          <a:lstStyle/>
          <a:p>
            <a:r>
              <a:rPr lang="en-GB" sz="4800" b="1" dirty="0"/>
              <a:t>Employee Engagement and the Psychological Contract</a:t>
            </a:r>
          </a:p>
        </p:txBody>
      </p:sp>
      <p:graphicFrame>
        <p:nvGraphicFramePr>
          <p:cNvPr id="4" name="Content Placeholder 3">
            <a:extLst>
              <a:ext uri="{FF2B5EF4-FFF2-40B4-BE49-F238E27FC236}">
                <a16:creationId xmlns:a16="http://schemas.microsoft.com/office/drawing/2014/main" id="{808AE5D0-7E7D-41A4-A9A9-4185697ADDB6}"/>
              </a:ext>
            </a:extLst>
          </p:cNvPr>
          <p:cNvGraphicFramePr>
            <a:graphicFrameLocks noGrp="1"/>
          </p:cNvGraphicFramePr>
          <p:nvPr>
            <p:ph idx="1"/>
            <p:extLst>
              <p:ext uri="{D42A27DB-BD31-4B8C-83A1-F6EECF244321}">
                <p14:modId xmlns:p14="http://schemas.microsoft.com/office/powerpoint/2010/main" val="2011744305"/>
              </p:ext>
            </p:extLst>
          </p:nvPr>
        </p:nvGraphicFramePr>
        <p:xfrm>
          <a:off x="4799856" y="53566"/>
          <a:ext cx="7392144" cy="6039726"/>
        </p:xfrm>
        <a:graphic>
          <a:graphicData uri="http://schemas.openxmlformats.org/drawingml/2006/table">
            <a:tbl>
              <a:tblPr firstRow="1" bandRow="1">
                <a:tableStyleId>{5C22544A-7EE6-4342-B048-85BDC9FD1C3A}</a:tableStyleId>
              </a:tblPr>
              <a:tblGrid>
                <a:gridCol w="3689113">
                  <a:extLst>
                    <a:ext uri="{9D8B030D-6E8A-4147-A177-3AD203B41FA5}">
                      <a16:colId xmlns:a16="http://schemas.microsoft.com/office/drawing/2014/main" val="2379745395"/>
                    </a:ext>
                  </a:extLst>
                </a:gridCol>
                <a:gridCol w="3703031">
                  <a:extLst>
                    <a:ext uri="{9D8B030D-6E8A-4147-A177-3AD203B41FA5}">
                      <a16:colId xmlns:a16="http://schemas.microsoft.com/office/drawing/2014/main" val="4080085425"/>
                    </a:ext>
                  </a:extLst>
                </a:gridCol>
              </a:tblGrid>
              <a:tr h="507307">
                <a:tc>
                  <a:txBody>
                    <a:bodyPr/>
                    <a:lstStyle/>
                    <a:p>
                      <a:pPr algn="ctr">
                        <a:lnSpc>
                          <a:spcPct val="115000"/>
                        </a:lnSpc>
                      </a:pPr>
                      <a:r>
                        <a:rPr lang="en-GB" sz="1900">
                          <a:effectLst/>
                        </a:rPr>
                        <a:t>Employees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Employers promise to:</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93788156"/>
                  </a:ext>
                </a:extLst>
              </a:tr>
              <a:tr h="507307">
                <a:tc>
                  <a:txBody>
                    <a:bodyPr/>
                    <a:lstStyle/>
                    <a:p>
                      <a:pPr algn="ctr">
                        <a:lnSpc>
                          <a:spcPct val="115000"/>
                        </a:lnSpc>
                      </a:pPr>
                      <a:r>
                        <a:rPr lang="en-GB" sz="1900">
                          <a:effectLst/>
                        </a:rPr>
                        <a:t>Work hard</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Pay (linked to performance)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205690047"/>
                  </a:ext>
                </a:extLst>
              </a:tr>
              <a:tr h="903561">
                <a:tc>
                  <a:txBody>
                    <a:bodyPr/>
                    <a:lstStyle/>
                    <a:p>
                      <a:pPr algn="ctr">
                        <a:lnSpc>
                          <a:spcPct val="115000"/>
                        </a:lnSpc>
                      </a:pPr>
                      <a:r>
                        <a:rPr lang="en-GB" sz="1900">
                          <a:effectLst/>
                        </a:rPr>
                        <a:t>Develop new skills and update old ones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Delegate interesting tasks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8211388"/>
                  </a:ext>
                </a:extLst>
              </a:tr>
              <a:tr h="903561">
                <a:tc>
                  <a:txBody>
                    <a:bodyPr/>
                    <a:lstStyle/>
                    <a:p>
                      <a:pPr algn="ctr">
                        <a:lnSpc>
                          <a:spcPct val="115000"/>
                        </a:lnSpc>
                      </a:pPr>
                      <a:r>
                        <a:rPr lang="en-GB" sz="1900">
                          <a:effectLst/>
                        </a:rPr>
                        <a:t>Show loyalty to the organisation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Recognition for innovation or new ideas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2832771769"/>
                  </a:ext>
                </a:extLst>
              </a:tr>
              <a:tr h="507307">
                <a:tc>
                  <a:txBody>
                    <a:bodyPr/>
                    <a:lstStyle/>
                    <a:p>
                      <a:pPr algn="ctr">
                        <a:lnSpc>
                          <a:spcPct val="115000"/>
                        </a:lnSpc>
                      </a:pPr>
                      <a:r>
                        <a:rPr lang="en-GB" sz="1900">
                          <a:effectLst/>
                        </a:rPr>
                        <a:t>Be honest</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Reasonable job security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416098652"/>
                  </a:ext>
                </a:extLst>
              </a:tr>
              <a:tr h="903561">
                <a:tc>
                  <a:txBody>
                    <a:bodyPr/>
                    <a:lstStyle/>
                    <a:p>
                      <a:pPr algn="ctr">
                        <a:lnSpc>
                          <a:spcPct val="115000"/>
                        </a:lnSpc>
                      </a:pPr>
                      <a:r>
                        <a:rPr lang="en-GB" sz="1900">
                          <a:effectLst/>
                        </a:rPr>
                        <a:t>Be flexible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An attractive benefits package</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3925650865"/>
                  </a:ext>
                </a:extLst>
              </a:tr>
              <a:tr h="903561">
                <a:tc>
                  <a:txBody>
                    <a:bodyPr/>
                    <a:lstStyle/>
                    <a:p>
                      <a:pPr algn="ctr">
                        <a:lnSpc>
                          <a:spcPct val="115000"/>
                        </a:lnSpc>
                      </a:pPr>
                      <a:r>
                        <a:rPr lang="en-GB" sz="1900">
                          <a:effectLst/>
                        </a:rPr>
                        <a:t>Maintain high levels of attendance and punctuality</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a:effectLst/>
                        </a:rPr>
                        <a:t>Opportunities for promotion</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368244856"/>
                  </a:ext>
                </a:extLst>
              </a:tr>
              <a:tr h="903561">
                <a:tc>
                  <a:txBody>
                    <a:bodyPr/>
                    <a:lstStyle/>
                    <a:p>
                      <a:pPr algn="ctr">
                        <a:lnSpc>
                          <a:spcPct val="115000"/>
                        </a:lnSpc>
                      </a:pPr>
                      <a:r>
                        <a:rPr lang="en-GB" sz="1900">
                          <a:effectLst/>
                        </a:rPr>
                        <a:t>Be courteous to clients and colleagues</a:t>
                      </a:r>
                      <a:endParaRPr lang="en-GB" sz="230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tc>
                  <a:txBody>
                    <a:bodyPr/>
                    <a:lstStyle/>
                    <a:p>
                      <a:pPr algn="ctr">
                        <a:lnSpc>
                          <a:spcPct val="115000"/>
                        </a:lnSpc>
                      </a:pPr>
                      <a:r>
                        <a:rPr lang="en-GB" sz="1900" dirty="0">
                          <a:effectLst/>
                        </a:rPr>
                        <a:t>Respectful treatment</a:t>
                      </a:r>
                      <a:endParaRPr lang="en-GB" sz="23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79119" marR="79119" marT="43156" marB="43156"/>
                </a:tc>
                <a:extLst>
                  <a:ext uri="{0D108BD9-81ED-4DB2-BD59-A6C34878D82A}">
                    <a16:rowId xmlns:a16="http://schemas.microsoft.com/office/drawing/2014/main" val="1820138775"/>
                  </a:ext>
                </a:extLst>
              </a:tr>
            </a:tbl>
          </a:graphicData>
        </a:graphic>
      </p:graphicFrame>
    </p:spTree>
    <p:extLst>
      <p:ext uri="{BB962C8B-B14F-4D97-AF65-F5344CB8AC3E}">
        <p14:creationId xmlns:p14="http://schemas.microsoft.com/office/powerpoint/2010/main" val="324999030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82E5E-DE78-48B1-B4B0-F9BFC3392474}"/>
              </a:ext>
            </a:extLst>
          </p:cNvPr>
          <p:cNvSpPr>
            <a:spLocks noGrp="1"/>
          </p:cNvSpPr>
          <p:nvPr>
            <p:ph type="title"/>
          </p:nvPr>
        </p:nvSpPr>
        <p:spPr>
          <a:xfrm>
            <a:off x="590273" y="538973"/>
            <a:ext cx="4977976" cy="1454051"/>
          </a:xfrm>
        </p:spPr>
        <p:txBody>
          <a:bodyPr>
            <a:normAutofit/>
          </a:bodyPr>
          <a:lstStyle/>
          <a:p>
            <a:r>
              <a:rPr lang="en-GB" b="1" dirty="0">
                <a:solidFill>
                  <a:schemeClr val="tx2"/>
                </a:solidFill>
              </a:rPr>
              <a:t>The role of HRM and management</a:t>
            </a:r>
          </a:p>
        </p:txBody>
      </p:sp>
      <p:sp>
        <p:nvSpPr>
          <p:cNvPr id="3" name="Content Placeholder 2">
            <a:extLst>
              <a:ext uri="{FF2B5EF4-FFF2-40B4-BE49-F238E27FC236}">
                <a16:creationId xmlns:a16="http://schemas.microsoft.com/office/drawing/2014/main" id="{2597457F-1F81-4C2E-A8B4-2F2797EA7835}"/>
              </a:ext>
            </a:extLst>
          </p:cNvPr>
          <p:cNvSpPr>
            <a:spLocks noGrp="1"/>
          </p:cNvSpPr>
          <p:nvPr>
            <p:ph idx="1"/>
          </p:nvPr>
        </p:nvSpPr>
        <p:spPr>
          <a:xfrm>
            <a:off x="450253" y="2231901"/>
            <a:ext cx="6105822" cy="4453366"/>
          </a:xfrm>
        </p:spPr>
        <p:txBody>
          <a:bodyPr numCol="2" anchor="ctr">
            <a:normAutofit/>
          </a:bodyPr>
          <a:lstStyle/>
          <a:p>
            <a:r>
              <a:rPr lang="en-GB" sz="2000" dirty="0">
                <a:solidFill>
                  <a:schemeClr val="tx2"/>
                </a:solidFill>
              </a:rPr>
              <a:t>HR should foster a culture of engagement</a:t>
            </a:r>
          </a:p>
          <a:p>
            <a:pPr lvl="1"/>
            <a:r>
              <a:rPr lang="en-GB" sz="2000" dirty="0">
                <a:solidFill>
                  <a:schemeClr val="tx2"/>
                </a:solidFill>
              </a:rPr>
              <a:t>Job enrichment</a:t>
            </a:r>
          </a:p>
          <a:p>
            <a:pPr lvl="1"/>
            <a:r>
              <a:rPr lang="en-GB" sz="2000" dirty="0">
                <a:solidFill>
                  <a:schemeClr val="tx2"/>
                </a:solidFill>
              </a:rPr>
              <a:t>Recruitment</a:t>
            </a:r>
          </a:p>
          <a:p>
            <a:pPr lvl="1"/>
            <a:r>
              <a:rPr lang="en-GB" sz="2000" dirty="0">
                <a:solidFill>
                  <a:schemeClr val="tx2"/>
                </a:solidFill>
              </a:rPr>
              <a:t>Selection</a:t>
            </a:r>
          </a:p>
          <a:p>
            <a:pPr lvl="1"/>
            <a:r>
              <a:rPr lang="en-GB" sz="2000" dirty="0">
                <a:solidFill>
                  <a:schemeClr val="tx2"/>
                </a:solidFill>
              </a:rPr>
              <a:t>Training and development</a:t>
            </a:r>
          </a:p>
          <a:p>
            <a:pPr lvl="1"/>
            <a:r>
              <a:rPr lang="en-GB" sz="2000" dirty="0">
                <a:solidFill>
                  <a:schemeClr val="tx2"/>
                </a:solidFill>
              </a:rPr>
              <a:t>Performance management</a:t>
            </a:r>
          </a:p>
          <a:p>
            <a:endParaRPr lang="en-GB" sz="2000" dirty="0">
              <a:solidFill>
                <a:schemeClr val="tx2"/>
              </a:solidFill>
            </a:endParaRPr>
          </a:p>
          <a:p>
            <a:endParaRPr lang="en-GB" sz="2000" dirty="0">
              <a:solidFill>
                <a:schemeClr val="tx2"/>
              </a:solidFill>
            </a:endParaRPr>
          </a:p>
          <a:p>
            <a:endParaRPr lang="en-GB" sz="2000" dirty="0">
              <a:solidFill>
                <a:schemeClr val="tx2"/>
              </a:solidFill>
            </a:endParaRPr>
          </a:p>
          <a:p>
            <a:r>
              <a:rPr lang="en-GB" sz="2000">
                <a:solidFill>
                  <a:schemeClr val="tx2"/>
                </a:solidFill>
              </a:rPr>
              <a:t>Line</a:t>
            </a:r>
            <a:r>
              <a:rPr lang="en-GB" sz="2000" dirty="0">
                <a:solidFill>
                  <a:schemeClr val="tx2"/>
                </a:solidFill>
              </a:rPr>
              <a:t>/middle managers crucial</a:t>
            </a:r>
          </a:p>
          <a:p>
            <a:r>
              <a:rPr lang="en-GB" sz="2000" dirty="0">
                <a:solidFill>
                  <a:schemeClr val="tx2"/>
                </a:solidFill>
              </a:rPr>
              <a:t>Senior management responsible for enabling line/middle managers</a:t>
            </a:r>
          </a:p>
        </p:txBody>
      </p:sp>
      <p:pic>
        <p:nvPicPr>
          <p:cNvPr id="27" name="Graphic 6" descr="Office Worker">
            <a:extLst>
              <a:ext uri="{FF2B5EF4-FFF2-40B4-BE49-F238E27FC236}">
                <a16:creationId xmlns:a16="http://schemas.microsoft.com/office/drawing/2014/main" id="{CD59331F-021D-4064-84CF-2727724F5F9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4053744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317840-5307-49BF-9D83-924EA14CFF62}"/>
              </a:ext>
            </a:extLst>
          </p:cNvPr>
          <p:cNvSpPr>
            <a:spLocks noGrp="1"/>
          </p:cNvSpPr>
          <p:nvPr>
            <p:ph idx="1"/>
          </p:nvPr>
        </p:nvSpPr>
        <p:spPr>
          <a:xfrm>
            <a:off x="3523872" y="2962444"/>
            <a:ext cx="5144256" cy="3401908"/>
          </a:xfrm>
          <a:noFill/>
        </p:spPr>
        <p:txBody>
          <a:bodyPr vert="horz" lIns="91440" tIns="45720" rIns="91440" bIns="45720" rtlCol="0">
            <a:normAutofit/>
          </a:bodyPr>
          <a:lstStyle/>
          <a:p>
            <a:pPr marL="0" indent="0" algn="ctr">
              <a:buNone/>
            </a:pPr>
            <a:r>
              <a:rPr lang="en-US" sz="3200" kern="1200" dirty="0">
                <a:solidFill>
                  <a:srgbClr val="080808"/>
                </a:solidFill>
                <a:latin typeface="+mn-lt"/>
                <a:ea typeface="+mn-ea"/>
                <a:cs typeface="+mn-cs"/>
              </a:rPr>
              <a:t>How do we keep employees engaged in the age of increased diversity &amp; flexibility?</a:t>
            </a:r>
          </a:p>
        </p:txBody>
      </p:sp>
      <p:sp>
        <p:nvSpPr>
          <p:cNvPr id="2" name="Title 1">
            <a:extLst>
              <a:ext uri="{FF2B5EF4-FFF2-40B4-BE49-F238E27FC236}">
                <a16:creationId xmlns:a16="http://schemas.microsoft.com/office/drawing/2014/main" id="{4242248D-2987-402C-8D7A-06645ACFF617}"/>
              </a:ext>
            </a:extLst>
          </p:cNvPr>
          <p:cNvSpPr>
            <a:spLocks noGrp="1"/>
          </p:cNvSpPr>
          <p:nvPr>
            <p:ph type="title"/>
          </p:nvPr>
        </p:nvSpPr>
        <p:spPr>
          <a:xfrm>
            <a:off x="3051427" y="1033055"/>
            <a:ext cx="5782716" cy="2150719"/>
          </a:xfrm>
          <a:noFill/>
        </p:spPr>
        <p:txBody>
          <a:bodyPr vert="horz" lIns="91440" tIns="45720" rIns="91440" bIns="45720" rtlCol="0" anchor="ctr">
            <a:normAutofit/>
          </a:bodyPr>
          <a:lstStyle/>
          <a:p>
            <a:pPr algn="ctr"/>
            <a:r>
              <a:rPr lang="en-US" sz="5400" b="1" kern="1200" dirty="0">
                <a:solidFill>
                  <a:srgbClr val="080808"/>
                </a:solidFill>
                <a:latin typeface="+mj-lt"/>
                <a:ea typeface="+mj-ea"/>
                <a:cs typeface="+mj-cs"/>
              </a:rPr>
              <a:t>Activity:</a:t>
            </a:r>
          </a:p>
        </p:txBody>
      </p:sp>
    </p:spTree>
    <p:extLst>
      <p:ext uri="{BB962C8B-B14F-4D97-AF65-F5344CB8AC3E}">
        <p14:creationId xmlns:p14="http://schemas.microsoft.com/office/powerpoint/2010/main" val="17130869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AA4EA-728B-4FB0-B5C2-C0D0AFA89916}"/>
              </a:ext>
            </a:extLst>
          </p:cNvPr>
          <p:cNvSpPr>
            <a:spLocks noGrp="1"/>
          </p:cNvSpPr>
          <p:nvPr>
            <p:ph type="title"/>
          </p:nvPr>
        </p:nvSpPr>
        <p:spPr>
          <a:xfrm>
            <a:off x="1163409" y="1556066"/>
            <a:ext cx="2829001" cy="3019773"/>
          </a:xfrm>
        </p:spPr>
        <p:txBody>
          <a:bodyPr>
            <a:normAutofit/>
          </a:bodyPr>
          <a:lstStyle/>
          <a:p>
            <a:r>
              <a:rPr lang="en-GB" sz="6000" b="1" dirty="0"/>
              <a:t>AMO Model</a:t>
            </a:r>
          </a:p>
        </p:txBody>
      </p:sp>
      <p:graphicFrame>
        <p:nvGraphicFramePr>
          <p:cNvPr id="4" name="Diagram 3">
            <a:extLst>
              <a:ext uri="{FF2B5EF4-FFF2-40B4-BE49-F238E27FC236}">
                <a16:creationId xmlns:a16="http://schemas.microsoft.com/office/drawing/2014/main" id="{7AEA6C02-A63A-4B5B-B8D8-B0CF18C904BA}"/>
              </a:ext>
            </a:extLst>
          </p:cNvPr>
          <p:cNvGraphicFramePr/>
          <p:nvPr/>
        </p:nvGraphicFramePr>
        <p:xfrm>
          <a:off x="3416060" y="583184"/>
          <a:ext cx="7963195" cy="58693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670012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4939B-B1BF-4073-BCCC-5C0D120F78A0}"/>
              </a:ext>
            </a:extLst>
          </p:cNvPr>
          <p:cNvSpPr>
            <a:spLocks noGrp="1"/>
          </p:cNvSpPr>
          <p:nvPr>
            <p:ph type="title"/>
          </p:nvPr>
        </p:nvSpPr>
        <p:spPr>
          <a:xfrm>
            <a:off x="594360" y="1209086"/>
            <a:ext cx="3876848" cy="4064925"/>
          </a:xfrm>
        </p:spPr>
        <p:txBody>
          <a:bodyPr anchor="ctr">
            <a:normAutofit/>
          </a:bodyPr>
          <a:lstStyle/>
          <a:p>
            <a:r>
              <a:rPr lang="en-GB" sz="6600" b="1" dirty="0"/>
              <a:t>Today</a:t>
            </a:r>
          </a:p>
        </p:txBody>
      </p:sp>
      <p:graphicFrame>
        <p:nvGraphicFramePr>
          <p:cNvPr id="5" name="Content Placeholder 2">
            <a:extLst>
              <a:ext uri="{FF2B5EF4-FFF2-40B4-BE49-F238E27FC236}">
                <a16:creationId xmlns:a16="http://schemas.microsoft.com/office/drawing/2014/main" id="{4CE0E8BB-8F9A-46C8-B769-C9A9F7D2B84E}"/>
              </a:ext>
            </a:extLst>
          </p:cNvPr>
          <p:cNvGraphicFramePr>
            <a:graphicFrameLocks noGrp="1"/>
          </p:cNvGraphicFramePr>
          <p:nvPr>
            <p:ph idx="1"/>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170658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36606674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0634F-51DA-160C-0823-E218E434B865}"/>
              </a:ext>
            </a:extLst>
          </p:cNvPr>
          <p:cNvSpPr>
            <a:spLocks noGrp="1"/>
          </p:cNvSpPr>
          <p:nvPr>
            <p:ph type="title"/>
          </p:nvPr>
        </p:nvSpPr>
        <p:spPr/>
        <p:txBody>
          <a:bodyPr/>
          <a:lstStyle/>
          <a:p>
            <a:endParaRPr lang="en-GB"/>
          </a:p>
        </p:txBody>
      </p:sp>
      <p:pic>
        <p:nvPicPr>
          <p:cNvPr id="3074" name="Picture 2" descr="Lewin’s Change Management Model">
            <a:extLst>
              <a:ext uri="{FF2B5EF4-FFF2-40B4-BE49-F238E27FC236}">
                <a16:creationId xmlns:a16="http://schemas.microsoft.com/office/drawing/2014/main" id="{E4D5F037-4AA7-9624-8E21-B2F8952835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267200"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Lewin’s Change Management Model Pros &amp; Cons">
            <a:extLst>
              <a:ext uri="{FF2B5EF4-FFF2-40B4-BE49-F238E27FC236}">
                <a16:creationId xmlns:a16="http://schemas.microsoft.com/office/drawing/2014/main" id="{CCC178AA-EAAA-F9D0-B672-0B13E9C9E45A}"/>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267200" y="0"/>
            <a:ext cx="5035702" cy="207526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Kotter’s 8-step model for change">
            <a:extLst>
              <a:ext uri="{FF2B5EF4-FFF2-40B4-BE49-F238E27FC236}">
                <a16:creationId xmlns:a16="http://schemas.microsoft.com/office/drawing/2014/main" id="{0CD9B5FC-E77B-A2F8-ACFB-65B707E0A133}"/>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41190" y="2075260"/>
            <a:ext cx="4138863"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Kotter’s 8-step model for change Pros &amp; Cons">
            <a:extLst>
              <a:ext uri="{FF2B5EF4-FFF2-40B4-BE49-F238E27FC236}">
                <a16:creationId xmlns:a16="http://schemas.microsoft.com/office/drawing/2014/main" id="{C24D02AA-CB2B-BC1D-F359-4C62DFF60C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80053" y="2075260"/>
            <a:ext cx="5511947" cy="2271525"/>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Nudge Theory for change management">
            <a:extLst>
              <a:ext uri="{FF2B5EF4-FFF2-40B4-BE49-F238E27FC236}">
                <a16:creationId xmlns:a16="http://schemas.microsoft.com/office/drawing/2014/main" id="{561C46AD-6D4B-6B60-9A81-F1165C2D49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4347563"/>
            <a:ext cx="4983497" cy="251121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Nudge Theory for change management Pros &amp; Cons">
            <a:extLst>
              <a:ext uri="{FF2B5EF4-FFF2-40B4-BE49-F238E27FC236}">
                <a16:creationId xmlns:a16="http://schemas.microsoft.com/office/drawing/2014/main" id="{043740D3-79D3-B1BA-EEAB-48F3EA6657D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942807" y="4346785"/>
            <a:ext cx="6097342" cy="25127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49068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66</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75501" y="261456"/>
            <a:ext cx="12040998" cy="561609"/>
          </a:xfrm>
        </p:spPr>
        <p:txBody>
          <a:bodyPr>
            <a:normAutofit lnSpcReduction="10000"/>
          </a:bodyPr>
          <a:lstStyle/>
          <a:p>
            <a:r>
              <a:rPr lang="en-GB" dirty="0"/>
              <a:t>Types of change…what is this one to me?</a:t>
            </a:r>
          </a:p>
        </p:txBody>
      </p:sp>
      <p:sp>
        <p:nvSpPr>
          <p:cNvPr id="21" name="TextBox 20">
            <a:extLst>
              <a:ext uri="{FF2B5EF4-FFF2-40B4-BE49-F238E27FC236}">
                <a16:creationId xmlns:a16="http://schemas.microsoft.com/office/drawing/2014/main" id="{1346F12D-BB6D-44DF-95DE-11813F0287B0}"/>
              </a:ext>
            </a:extLst>
          </p:cNvPr>
          <p:cNvSpPr txBox="1"/>
          <p:nvPr/>
        </p:nvSpPr>
        <p:spPr>
          <a:xfrm>
            <a:off x="4578543" y="6048092"/>
            <a:ext cx="3078343" cy="461665"/>
          </a:xfrm>
          <a:prstGeom prst="rect">
            <a:avLst/>
          </a:prstGeom>
          <a:noFill/>
        </p:spPr>
        <p:txBody>
          <a:bodyPr wrap="square" rtlCol="0">
            <a:spAutoFit/>
          </a:bodyPr>
          <a:lstStyle/>
          <a:p>
            <a:pPr algn="ctr"/>
            <a:r>
              <a:rPr lang="en-GB" sz="2400" b="1" dirty="0"/>
              <a:t>Impact </a:t>
            </a:r>
          </a:p>
        </p:txBody>
      </p:sp>
      <p:sp>
        <p:nvSpPr>
          <p:cNvPr id="23" name="TextBox 22">
            <a:extLst>
              <a:ext uri="{FF2B5EF4-FFF2-40B4-BE49-F238E27FC236}">
                <a16:creationId xmlns:a16="http://schemas.microsoft.com/office/drawing/2014/main" id="{1C9E7B23-B9A3-4D59-BAAE-6CA1344F4689}"/>
              </a:ext>
            </a:extLst>
          </p:cNvPr>
          <p:cNvSpPr txBox="1"/>
          <p:nvPr/>
        </p:nvSpPr>
        <p:spPr>
          <a:xfrm>
            <a:off x="9205645" y="1615702"/>
            <a:ext cx="3004625" cy="1323439"/>
          </a:xfrm>
          <a:prstGeom prst="rect">
            <a:avLst/>
          </a:prstGeom>
          <a:noFill/>
        </p:spPr>
        <p:txBody>
          <a:bodyPr wrap="square" rtlCol="0">
            <a:spAutoFit/>
          </a:bodyPr>
          <a:lstStyle/>
          <a:p>
            <a:pPr algn="ctr"/>
            <a:r>
              <a:rPr lang="en-GB" sz="2000" b="1" dirty="0"/>
              <a:t>Transformation:</a:t>
            </a:r>
          </a:p>
          <a:p>
            <a:pPr algn="ctr"/>
            <a:r>
              <a:rPr lang="en-GB" sz="2000" dirty="0"/>
              <a:t>To innovate &amp; create the “unimaginable”; experiment</a:t>
            </a:r>
          </a:p>
        </p:txBody>
      </p:sp>
      <p:sp>
        <p:nvSpPr>
          <p:cNvPr id="4" name="Arrow: Right 3">
            <a:extLst>
              <a:ext uri="{FF2B5EF4-FFF2-40B4-BE49-F238E27FC236}">
                <a16:creationId xmlns:a16="http://schemas.microsoft.com/office/drawing/2014/main" id="{1A8703EE-3210-4904-8E45-B96824803571}"/>
              </a:ext>
            </a:extLst>
          </p:cNvPr>
          <p:cNvSpPr/>
          <p:nvPr/>
        </p:nvSpPr>
        <p:spPr>
          <a:xfrm>
            <a:off x="657546" y="5414482"/>
            <a:ext cx="11373640" cy="27740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Arrow: Right 23">
            <a:extLst>
              <a:ext uri="{FF2B5EF4-FFF2-40B4-BE49-F238E27FC236}">
                <a16:creationId xmlns:a16="http://schemas.microsoft.com/office/drawing/2014/main" id="{F0CB9CA7-2D75-4A62-86EC-C1D3E865A6B3}"/>
              </a:ext>
            </a:extLst>
          </p:cNvPr>
          <p:cNvSpPr/>
          <p:nvPr/>
        </p:nvSpPr>
        <p:spPr>
          <a:xfrm rot="16200000">
            <a:off x="-1532050" y="3203211"/>
            <a:ext cx="4280202" cy="2595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DE5A038-E211-4EFA-9A20-D6F1F3B5B0CA}"/>
              </a:ext>
            </a:extLst>
          </p:cNvPr>
          <p:cNvSpPr txBox="1"/>
          <p:nvPr/>
        </p:nvSpPr>
        <p:spPr>
          <a:xfrm rot="16200000">
            <a:off x="-1254018" y="3198167"/>
            <a:ext cx="3078343" cy="461665"/>
          </a:xfrm>
          <a:prstGeom prst="rect">
            <a:avLst/>
          </a:prstGeom>
          <a:noFill/>
        </p:spPr>
        <p:txBody>
          <a:bodyPr wrap="square" rtlCol="0">
            <a:spAutoFit/>
          </a:bodyPr>
          <a:lstStyle/>
          <a:p>
            <a:pPr algn="ctr"/>
            <a:r>
              <a:rPr lang="en-GB" sz="2400" b="1" dirty="0"/>
              <a:t>Discomfort</a:t>
            </a:r>
          </a:p>
        </p:txBody>
      </p:sp>
      <p:sp>
        <p:nvSpPr>
          <p:cNvPr id="26" name="TextBox 25">
            <a:extLst>
              <a:ext uri="{FF2B5EF4-FFF2-40B4-BE49-F238E27FC236}">
                <a16:creationId xmlns:a16="http://schemas.microsoft.com/office/drawing/2014/main" id="{D461C1AF-6992-49C9-85D2-D0FFD5368C0C}"/>
              </a:ext>
            </a:extLst>
          </p:cNvPr>
          <p:cNvSpPr txBox="1"/>
          <p:nvPr/>
        </p:nvSpPr>
        <p:spPr>
          <a:xfrm>
            <a:off x="4297619" y="4428045"/>
            <a:ext cx="3640189" cy="1015663"/>
          </a:xfrm>
          <a:prstGeom prst="rect">
            <a:avLst/>
          </a:prstGeom>
          <a:noFill/>
        </p:spPr>
        <p:txBody>
          <a:bodyPr wrap="square" rtlCol="0">
            <a:spAutoFit/>
          </a:bodyPr>
          <a:lstStyle/>
          <a:p>
            <a:pPr algn="ctr"/>
            <a:r>
              <a:rPr lang="en-GB" sz="2000" b="1" dirty="0"/>
              <a:t>Reform:</a:t>
            </a:r>
          </a:p>
          <a:p>
            <a:pPr algn="ctr"/>
            <a:r>
              <a:rPr lang="en-GB" sz="2000" dirty="0"/>
              <a:t>To understand &amp; change the system &amp; it’s parts; pilots</a:t>
            </a:r>
          </a:p>
        </p:txBody>
      </p:sp>
      <p:sp>
        <p:nvSpPr>
          <p:cNvPr id="27" name="TextBox 26">
            <a:extLst>
              <a:ext uri="{FF2B5EF4-FFF2-40B4-BE49-F238E27FC236}">
                <a16:creationId xmlns:a16="http://schemas.microsoft.com/office/drawing/2014/main" id="{493365EA-698D-4940-95BA-62BB85BDCE18}"/>
              </a:ext>
            </a:extLst>
          </p:cNvPr>
          <p:cNvSpPr txBox="1"/>
          <p:nvPr/>
        </p:nvSpPr>
        <p:spPr>
          <a:xfrm>
            <a:off x="824889" y="4023547"/>
            <a:ext cx="1959640" cy="1323439"/>
          </a:xfrm>
          <a:prstGeom prst="rect">
            <a:avLst/>
          </a:prstGeom>
          <a:noFill/>
        </p:spPr>
        <p:txBody>
          <a:bodyPr wrap="square" rtlCol="0">
            <a:spAutoFit/>
          </a:bodyPr>
          <a:lstStyle/>
          <a:p>
            <a:pPr algn="ctr"/>
            <a:r>
              <a:rPr lang="en-GB" sz="2000" b="1" dirty="0"/>
              <a:t>Incremental:</a:t>
            </a:r>
          </a:p>
          <a:p>
            <a:pPr algn="ctr"/>
            <a:r>
              <a:rPr lang="en-GB" sz="2000" dirty="0"/>
              <a:t>To improve performance;  projects</a:t>
            </a:r>
          </a:p>
        </p:txBody>
      </p:sp>
      <p:sp>
        <p:nvSpPr>
          <p:cNvPr id="28" name="Freeform: Shape 27">
            <a:extLst>
              <a:ext uri="{FF2B5EF4-FFF2-40B4-BE49-F238E27FC236}">
                <a16:creationId xmlns:a16="http://schemas.microsoft.com/office/drawing/2014/main" id="{9BBFB2D7-4506-41E4-912C-0B98AF9EE9FF}"/>
              </a:ext>
            </a:extLst>
          </p:cNvPr>
          <p:cNvSpPr/>
          <p:nvPr/>
        </p:nvSpPr>
        <p:spPr>
          <a:xfrm>
            <a:off x="719191" y="287676"/>
            <a:ext cx="10448818" cy="5137079"/>
          </a:xfrm>
          <a:custGeom>
            <a:avLst/>
            <a:gdLst>
              <a:gd name="connsiteX0" fmla="*/ 0 w 10448818"/>
              <a:gd name="connsiteY0" fmla="*/ 5137079 h 5137079"/>
              <a:gd name="connsiteX1" fmla="*/ 267128 w 10448818"/>
              <a:gd name="connsiteY1" fmla="*/ 5116531 h 5137079"/>
              <a:gd name="connsiteX2" fmla="*/ 534256 w 10448818"/>
              <a:gd name="connsiteY2" fmla="*/ 5106257 h 5137079"/>
              <a:gd name="connsiteX3" fmla="*/ 1736333 w 10448818"/>
              <a:gd name="connsiteY3" fmla="*/ 5065160 h 5137079"/>
              <a:gd name="connsiteX4" fmla="*/ 1910993 w 10448818"/>
              <a:gd name="connsiteY4" fmla="*/ 5034337 h 5137079"/>
              <a:gd name="connsiteX5" fmla="*/ 2383605 w 10448818"/>
              <a:gd name="connsiteY5" fmla="*/ 4931596 h 5137079"/>
              <a:gd name="connsiteX6" fmla="*/ 3020602 w 10448818"/>
              <a:gd name="connsiteY6" fmla="*/ 4798032 h 5137079"/>
              <a:gd name="connsiteX7" fmla="*/ 3215811 w 10448818"/>
              <a:gd name="connsiteY7" fmla="*/ 4756935 h 5137079"/>
              <a:gd name="connsiteX8" fmla="*/ 3647326 w 10448818"/>
              <a:gd name="connsiteY8" fmla="*/ 4664468 h 5137079"/>
              <a:gd name="connsiteX9" fmla="*/ 3965825 w 10448818"/>
              <a:gd name="connsiteY9" fmla="*/ 4530904 h 5137079"/>
              <a:gd name="connsiteX10" fmla="*/ 4253501 w 10448818"/>
              <a:gd name="connsiteY10" fmla="*/ 4428162 h 5137079"/>
              <a:gd name="connsiteX11" fmla="*/ 4787757 w 10448818"/>
              <a:gd name="connsiteY11" fmla="*/ 4089115 h 5137079"/>
              <a:gd name="connsiteX12" fmla="*/ 5147353 w 10448818"/>
              <a:gd name="connsiteY12" fmla="*/ 3914454 h 5137079"/>
              <a:gd name="connsiteX13" fmla="*/ 5527497 w 10448818"/>
              <a:gd name="connsiteY13" fmla="*/ 3708971 h 5137079"/>
              <a:gd name="connsiteX14" fmla="*/ 6493267 w 10448818"/>
              <a:gd name="connsiteY14" fmla="*/ 3236360 h 5137079"/>
              <a:gd name="connsiteX15" fmla="*/ 6657654 w 10448818"/>
              <a:gd name="connsiteY15" fmla="*/ 3154167 h 5137079"/>
              <a:gd name="connsiteX16" fmla="*/ 6852863 w 10448818"/>
              <a:gd name="connsiteY16" fmla="*/ 3020603 h 5137079"/>
              <a:gd name="connsiteX17" fmla="*/ 7222733 w 10448818"/>
              <a:gd name="connsiteY17" fmla="*/ 2794571 h 5137079"/>
              <a:gd name="connsiteX18" fmla="*/ 7808360 w 10448818"/>
              <a:gd name="connsiteY18" fmla="*/ 2373331 h 5137079"/>
              <a:gd name="connsiteX19" fmla="*/ 8178229 w 10448818"/>
              <a:gd name="connsiteY19" fmla="*/ 2106203 h 5137079"/>
              <a:gd name="connsiteX20" fmla="*/ 8311793 w 10448818"/>
              <a:gd name="connsiteY20" fmla="*/ 2024009 h 5137079"/>
              <a:gd name="connsiteX21" fmla="*/ 8527551 w 10448818"/>
              <a:gd name="connsiteY21" fmla="*/ 1839075 h 5137079"/>
              <a:gd name="connsiteX22" fmla="*/ 8774130 w 10448818"/>
              <a:gd name="connsiteY22" fmla="*/ 1561672 h 5137079"/>
              <a:gd name="connsiteX23" fmla="*/ 8804953 w 10448818"/>
              <a:gd name="connsiteY23" fmla="*/ 1541124 h 5137079"/>
              <a:gd name="connsiteX24" fmla="*/ 9513870 w 10448818"/>
              <a:gd name="connsiteY24" fmla="*/ 955497 h 5137079"/>
              <a:gd name="connsiteX25" fmla="*/ 9688530 w 10448818"/>
              <a:gd name="connsiteY25" fmla="*/ 760288 h 5137079"/>
              <a:gd name="connsiteX26" fmla="*/ 9709079 w 10448818"/>
              <a:gd name="connsiteY26" fmla="*/ 719191 h 5137079"/>
              <a:gd name="connsiteX27" fmla="*/ 9914562 w 10448818"/>
              <a:gd name="connsiteY27" fmla="*/ 544531 h 5137079"/>
              <a:gd name="connsiteX28" fmla="*/ 9965933 w 10448818"/>
              <a:gd name="connsiteY28" fmla="*/ 503434 h 5137079"/>
              <a:gd name="connsiteX29" fmla="*/ 10027578 w 10448818"/>
              <a:gd name="connsiteY29" fmla="*/ 462337 h 5137079"/>
              <a:gd name="connsiteX30" fmla="*/ 10099497 w 10448818"/>
              <a:gd name="connsiteY30" fmla="*/ 390418 h 5137079"/>
              <a:gd name="connsiteX31" fmla="*/ 10233061 w 10448818"/>
              <a:gd name="connsiteY31" fmla="*/ 267128 h 5137079"/>
              <a:gd name="connsiteX32" fmla="*/ 10448818 w 10448818"/>
              <a:gd name="connsiteY32" fmla="*/ 0 h 5137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0448818" h="5137079">
                <a:moveTo>
                  <a:pt x="0" y="5137079"/>
                </a:moveTo>
                <a:cubicBezTo>
                  <a:pt x="125653" y="5116137"/>
                  <a:pt x="52819" y="5125849"/>
                  <a:pt x="267128" y="5116531"/>
                </a:cubicBezTo>
                <a:lnTo>
                  <a:pt x="534256" y="5106257"/>
                </a:lnTo>
                <a:cubicBezTo>
                  <a:pt x="1060763" y="5031039"/>
                  <a:pt x="386350" y="5121410"/>
                  <a:pt x="1736333" y="5065160"/>
                </a:cubicBezTo>
                <a:cubicBezTo>
                  <a:pt x="1795401" y="5062699"/>
                  <a:pt x="1852597" y="5043557"/>
                  <a:pt x="1910993" y="5034337"/>
                </a:cubicBezTo>
                <a:cubicBezTo>
                  <a:pt x="2464128" y="4947000"/>
                  <a:pt x="1751617" y="5076881"/>
                  <a:pt x="2383605" y="4931596"/>
                </a:cubicBezTo>
                <a:cubicBezTo>
                  <a:pt x="2595040" y="4882990"/>
                  <a:pt x="2808278" y="4842594"/>
                  <a:pt x="3020602" y="4798032"/>
                </a:cubicBezTo>
                <a:lnTo>
                  <a:pt x="3215811" y="4756935"/>
                </a:lnTo>
                <a:cubicBezTo>
                  <a:pt x="3312874" y="4737522"/>
                  <a:pt x="3553540" y="4696932"/>
                  <a:pt x="3647326" y="4664468"/>
                </a:cubicBezTo>
                <a:cubicBezTo>
                  <a:pt x="3756116" y="4626810"/>
                  <a:pt x="3858130" y="4571589"/>
                  <a:pt x="3965825" y="4530904"/>
                </a:cubicBezTo>
                <a:cubicBezTo>
                  <a:pt x="4118291" y="4473306"/>
                  <a:pt x="4107274" y="4511721"/>
                  <a:pt x="4253501" y="4428162"/>
                </a:cubicBezTo>
                <a:cubicBezTo>
                  <a:pt x="4274357" y="4416244"/>
                  <a:pt x="4740693" y="4111974"/>
                  <a:pt x="4787757" y="4089115"/>
                </a:cubicBezTo>
                <a:cubicBezTo>
                  <a:pt x="4907622" y="4030895"/>
                  <a:pt x="5028830" y="3975361"/>
                  <a:pt x="5147353" y="3914454"/>
                </a:cubicBezTo>
                <a:cubicBezTo>
                  <a:pt x="5275468" y="3848617"/>
                  <a:pt x="5397484" y="3770977"/>
                  <a:pt x="5527497" y="3708971"/>
                </a:cubicBezTo>
                <a:cubicBezTo>
                  <a:pt x="6500761" y="3244798"/>
                  <a:pt x="5883534" y="3548001"/>
                  <a:pt x="6493267" y="3236360"/>
                </a:cubicBezTo>
                <a:cubicBezTo>
                  <a:pt x="6547818" y="3208478"/>
                  <a:pt x="6607093" y="3188761"/>
                  <a:pt x="6657654" y="3154167"/>
                </a:cubicBezTo>
                <a:cubicBezTo>
                  <a:pt x="6722724" y="3109646"/>
                  <a:pt x="6786346" y="3062932"/>
                  <a:pt x="6852863" y="3020603"/>
                </a:cubicBezTo>
                <a:cubicBezTo>
                  <a:pt x="6974763" y="2943030"/>
                  <a:pt x="7120565" y="2896741"/>
                  <a:pt x="7222733" y="2794571"/>
                </a:cubicBezTo>
                <a:cubicBezTo>
                  <a:pt x="7425809" y="2591491"/>
                  <a:pt x="7267164" y="2744012"/>
                  <a:pt x="7808360" y="2373331"/>
                </a:cubicBezTo>
                <a:cubicBezTo>
                  <a:pt x="8201741" y="2103893"/>
                  <a:pt x="7863093" y="2351310"/>
                  <a:pt x="8178229" y="2106203"/>
                </a:cubicBezTo>
                <a:cubicBezTo>
                  <a:pt x="8219493" y="2074108"/>
                  <a:pt x="8270457" y="2056011"/>
                  <a:pt x="8311793" y="2024009"/>
                </a:cubicBezTo>
                <a:cubicBezTo>
                  <a:pt x="8386693" y="1966022"/>
                  <a:pt x="8460572" y="1906054"/>
                  <a:pt x="8527551" y="1839075"/>
                </a:cubicBezTo>
                <a:cubicBezTo>
                  <a:pt x="8615032" y="1751594"/>
                  <a:pt x="8671190" y="1630296"/>
                  <a:pt x="8774130" y="1561672"/>
                </a:cubicBezTo>
                <a:cubicBezTo>
                  <a:pt x="8784404" y="1554823"/>
                  <a:pt x="8795110" y="1548580"/>
                  <a:pt x="8804953" y="1541124"/>
                </a:cubicBezTo>
                <a:cubicBezTo>
                  <a:pt x="9088317" y="1326455"/>
                  <a:pt x="9242090" y="1212718"/>
                  <a:pt x="9513870" y="955497"/>
                </a:cubicBezTo>
                <a:cubicBezTo>
                  <a:pt x="9577285" y="895479"/>
                  <a:pt x="9632922" y="827603"/>
                  <a:pt x="9688530" y="760288"/>
                </a:cubicBezTo>
                <a:cubicBezTo>
                  <a:pt x="9698284" y="748480"/>
                  <a:pt x="9698000" y="729766"/>
                  <a:pt x="9709079" y="719191"/>
                </a:cubicBezTo>
                <a:cubicBezTo>
                  <a:pt x="9774105" y="657121"/>
                  <a:pt x="9845729" y="602350"/>
                  <a:pt x="9914562" y="544531"/>
                </a:cubicBezTo>
                <a:cubicBezTo>
                  <a:pt x="9931353" y="530426"/>
                  <a:pt x="9947687" y="515598"/>
                  <a:pt x="9965933" y="503434"/>
                </a:cubicBezTo>
                <a:cubicBezTo>
                  <a:pt x="9986481" y="489735"/>
                  <a:pt x="10008725" y="478289"/>
                  <a:pt x="10027578" y="462337"/>
                </a:cubicBezTo>
                <a:cubicBezTo>
                  <a:pt x="10053459" y="440438"/>
                  <a:pt x="10074917" y="413769"/>
                  <a:pt x="10099497" y="390418"/>
                </a:cubicBezTo>
                <a:cubicBezTo>
                  <a:pt x="10143424" y="348687"/>
                  <a:pt x="10194544" y="313899"/>
                  <a:pt x="10233061" y="267128"/>
                </a:cubicBezTo>
                <a:cubicBezTo>
                  <a:pt x="10401722" y="62326"/>
                  <a:pt x="10330595" y="152002"/>
                  <a:pt x="10448818" y="0"/>
                </a:cubicBez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045512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67</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1" y="155409"/>
            <a:ext cx="5386769" cy="1652843"/>
          </a:xfrm>
        </p:spPr>
        <p:txBody>
          <a:bodyPr>
            <a:normAutofit/>
          </a:bodyPr>
          <a:lstStyle/>
          <a:p>
            <a:r>
              <a:rPr lang="en-US" dirty="0"/>
              <a:t>Something new…how do we normally respond?</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2102887"/>
            <a:ext cx="2568540" cy="2554545"/>
          </a:xfrm>
          <a:prstGeom prst="rect">
            <a:avLst/>
          </a:prstGeom>
          <a:noFill/>
        </p:spPr>
        <p:txBody>
          <a:bodyPr wrap="square" rtlCol="0">
            <a:spAutoFit/>
          </a:bodyPr>
          <a:lstStyle/>
          <a:p>
            <a:pPr algn="ctr"/>
            <a:r>
              <a:rPr lang="en-GB" sz="2000" dirty="0"/>
              <a:t>Every “change” will mean something different to each of us…</a:t>
            </a:r>
          </a:p>
          <a:p>
            <a:pPr algn="ctr"/>
            <a:endParaRPr lang="en-GB" sz="2000" dirty="0"/>
          </a:p>
          <a:p>
            <a:pPr algn="ctr"/>
            <a:r>
              <a:rPr lang="en-GB" sz="2000" dirty="0"/>
              <a:t>The length &amp; depth will depend on our “map of the world”</a:t>
            </a:r>
          </a:p>
        </p:txBody>
      </p:sp>
      <p:pic>
        <p:nvPicPr>
          <p:cNvPr id="5" name="Picture 4">
            <a:extLst>
              <a:ext uri="{FF2B5EF4-FFF2-40B4-BE49-F238E27FC236}">
                <a16:creationId xmlns:a16="http://schemas.microsoft.com/office/drawing/2014/main" id="{F0B97EE6-7854-4A0E-9E49-0B3A1AA70D4B}"/>
              </a:ext>
            </a:extLst>
          </p:cNvPr>
          <p:cNvPicPr>
            <a:picLocks noChangeAspect="1"/>
          </p:cNvPicPr>
          <p:nvPr/>
        </p:nvPicPr>
        <p:blipFill rotWithShape="1">
          <a:blip r:embed="rId2"/>
          <a:srcRect t="14211"/>
          <a:stretch/>
        </p:blipFill>
        <p:spPr>
          <a:xfrm>
            <a:off x="2729354" y="1118406"/>
            <a:ext cx="9462646" cy="5739594"/>
          </a:xfrm>
          <a:prstGeom prst="rect">
            <a:avLst/>
          </a:prstGeom>
        </p:spPr>
      </p:pic>
    </p:spTree>
    <p:extLst>
      <p:ext uri="{BB962C8B-B14F-4D97-AF65-F5344CB8AC3E}">
        <p14:creationId xmlns:p14="http://schemas.microsoft.com/office/powerpoint/2010/main" val="321899022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B76F8B5-90AE-4445-8D93-9B29D28213A5}"/>
              </a:ext>
            </a:extLst>
          </p:cNvPr>
          <p:cNvSpPr>
            <a:spLocks noGrp="1"/>
          </p:cNvSpPr>
          <p:nvPr>
            <p:ph type="sldNum" sz="quarter" idx="12"/>
          </p:nvPr>
        </p:nvSpPr>
        <p:spPr/>
        <p:txBody>
          <a:bodyPr/>
          <a:lstStyle/>
          <a:p>
            <a:fld id="{F6E39E37-6BC0-A248-806A-337B0CEF6126}" type="slidenum">
              <a:rPr lang="en-US" smtClean="0"/>
              <a:t>68</a:t>
            </a:fld>
            <a:endParaRPr lang="en-US"/>
          </a:p>
        </p:txBody>
      </p:sp>
      <p:sp>
        <p:nvSpPr>
          <p:cNvPr id="6" name="Text Placeholder 2">
            <a:extLst>
              <a:ext uri="{FF2B5EF4-FFF2-40B4-BE49-F238E27FC236}">
                <a16:creationId xmlns:a16="http://schemas.microsoft.com/office/drawing/2014/main" id="{2EA34347-B6F8-4342-B849-C392B50DAD35}"/>
              </a:ext>
            </a:extLst>
          </p:cNvPr>
          <p:cNvSpPr>
            <a:spLocks noGrp="1"/>
          </p:cNvSpPr>
          <p:nvPr>
            <p:ph type="body" sz="quarter" idx="13"/>
          </p:nvPr>
        </p:nvSpPr>
        <p:spPr>
          <a:xfrm>
            <a:off x="151002" y="155409"/>
            <a:ext cx="2906524" cy="2402054"/>
          </a:xfrm>
        </p:spPr>
        <p:txBody>
          <a:bodyPr>
            <a:normAutofit/>
          </a:bodyPr>
          <a:lstStyle/>
          <a:p>
            <a:r>
              <a:rPr lang="en-US" dirty="0"/>
              <a:t>What should leaders/HR  do during change?</a:t>
            </a:r>
          </a:p>
        </p:txBody>
      </p:sp>
      <p:sp>
        <p:nvSpPr>
          <p:cNvPr id="7" name="TextBox 6">
            <a:extLst>
              <a:ext uri="{FF2B5EF4-FFF2-40B4-BE49-F238E27FC236}">
                <a16:creationId xmlns:a16="http://schemas.microsoft.com/office/drawing/2014/main" id="{CE5FDA1F-0700-470D-8B39-EF0396F10484}"/>
              </a:ext>
            </a:extLst>
          </p:cNvPr>
          <p:cNvSpPr txBox="1"/>
          <p:nvPr/>
        </p:nvSpPr>
        <p:spPr>
          <a:xfrm>
            <a:off x="0" y="3245887"/>
            <a:ext cx="2143125" cy="2246769"/>
          </a:xfrm>
          <a:prstGeom prst="rect">
            <a:avLst/>
          </a:prstGeom>
          <a:noFill/>
        </p:spPr>
        <p:txBody>
          <a:bodyPr wrap="square" rtlCol="0">
            <a:spAutoFit/>
          </a:bodyPr>
          <a:lstStyle/>
          <a:p>
            <a:pPr algn="ctr"/>
            <a:r>
              <a:rPr lang="en-GB" sz="2000" dirty="0"/>
              <a:t>Pay attention &amp; notice</a:t>
            </a:r>
          </a:p>
          <a:p>
            <a:pPr algn="ctr"/>
            <a:endParaRPr lang="en-GB" sz="2000" dirty="0"/>
          </a:p>
          <a:p>
            <a:pPr algn="ctr"/>
            <a:r>
              <a:rPr lang="en-GB" sz="2000" dirty="0"/>
              <a:t>Adapt as needed</a:t>
            </a:r>
          </a:p>
          <a:p>
            <a:pPr algn="ctr"/>
            <a:endParaRPr lang="en-GB" sz="2000" dirty="0"/>
          </a:p>
          <a:p>
            <a:pPr algn="ctr"/>
            <a:r>
              <a:rPr lang="en-GB" sz="2000" dirty="0"/>
              <a:t>Make it safe for all emotions</a:t>
            </a:r>
          </a:p>
        </p:txBody>
      </p:sp>
      <p:pic>
        <p:nvPicPr>
          <p:cNvPr id="1026" name="Picture 2" descr="Kubler Ross Change Curve - Mastering Business Analysis">
            <a:extLst>
              <a:ext uri="{FF2B5EF4-FFF2-40B4-BE49-F238E27FC236}">
                <a16:creationId xmlns:a16="http://schemas.microsoft.com/office/drawing/2014/main" id="{6FB09DAA-2469-B95A-D75F-19DF1C109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24955" y="-1176"/>
            <a:ext cx="936704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720074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7570789E-B93E-A064-C8D5-F4588F3CA567}"/>
              </a:ext>
            </a:extLst>
          </p:cNvPr>
          <p:cNvSpPr txBox="1">
            <a:spLocks/>
          </p:cNvSpPr>
          <p:nvPr/>
        </p:nvSpPr>
        <p:spPr>
          <a:xfrm>
            <a:off x="432192" y="2108200"/>
            <a:ext cx="2793608" cy="26416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The 7 Habits of Highly Effective People</a:t>
            </a:r>
          </a:p>
        </p:txBody>
      </p:sp>
      <p:pic>
        <p:nvPicPr>
          <p:cNvPr id="10246" name="Picture 6" descr="The 7 Habits of Highly Effective People - Leader In Me">
            <a:extLst>
              <a:ext uri="{FF2B5EF4-FFF2-40B4-BE49-F238E27FC236}">
                <a16:creationId xmlns:a16="http://schemas.microsoft.com/office/drawing/2014/main" id="{792F86B7-A4FF-E576-B38B-A6BBE1FE49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94000" y="127000"/>
            <a:ext cx="6604000" cy="6604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0A2C50CA-CE8A-0304-0730-49B0EB70364B}"/>
              </a:ext>
            </a:extLst>
          </p:cNvPr>
          <p:cNvSpPr txBox="1">
            <a:spLocks/>
          </p:cNvSpPr>
          <p:nvPr/>
        </p:nvSpPr>
        <p:spPr>
          <a:xfrm>
            <a:off x="9686258" y="2908300"/>
            <a:ext cx="1930008" cy="1041400"/>
          </a:xfrm>
          <a:prstGeom prst="rect">
            <a:avLst/>
          </a:prstGeom>
        </p:spPr>
        <p:txBody>
          <a:bodyPr vert="horz" lIns="216000" tIns="45720" rIns="216000" bIns="45720" rtlCol="0">
            <a:noAutofit/>
          </a:bodyPr>
          <a:lstStyle>
            <a:lvl1pPr marL="0" indent="0" algn="l" defTabSz="685800" rtl="0" eaLnBrk="1" latinLnBrk="0" hangingPunct="1">
              <a:lnSpc>
                <a:spcPct val="90000"/>
              </a:lnSpc>
              <a:spcBef>
                <a:spcPts val="750"/>
              </a:spcBef>
              <a:buFont typeface="Arial" panose="020B0604020202020204" pitchFamily="34" charset="0"/>
              <a:buNone/>
              <a:defRPr sz="3200" b="1" kern="1200">
                <a:solidFill>
                  <a:schemeClr val="tx1"/>
                </a:solidFill>
                <a:latin typeface="+mj-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20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r>
              <a:rPr lang="en-GB" sz="3600" b="0" dirty="0">
                <a:latin typeface="Arial" panose="020B0604020202020204" pitchFamily="34" charset="0"/>
                <a:cs typeface="Arial" panose="020B0604020202020204" pitchFamily="34" charset="0"/>
              </a:rPr>
              <a:t>Steven Covey</a:t>
            </a:r>
          </a:p>
        </p:txBody>
      </p:sp>
    </p:spTree>
    <p:extLst>
      <p:ext uri="{BB962C8B-B14F-4D97-AF65-F5344CB8AC3E}">
        <p14:creationId xmlns:p14="http://schemas.microsoft.com/office/powerpoint/2010/main" val="148737848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 name="Oval 8">
            <a:extLst>
              <a:ext uri="{FF2B5EF4-FFF2-40B4-BE49-F238E27FC236}">
                <a16:creationId xmlns:a16="http://schemas.microsoft.com/office/drawing/2014/main" id="{0133F2A4-736C-46C2-BCF1-4528706E4271}"/>
              </a:ext>
            </a:extLst>
          </p:cNvPr>
          <p:cNvSpPr/>
          <p:nvPr/>
        </p:nvSpPr>
        <p:spPr>
          <a:xfrm>
            <a:off x="9200729" y="1866012"/>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5393F2F3-CC8D-4AEE-93C5-1C108348D6FB}"/>
              </a:ext>
            </a:extLst>
          </p:cNvPr>
          <p:cNvSpPr/>
          <p:nvPr/>
        </p:nvSpPr>
        <p:spPr>
          <a:xfrm>
            <a:off x="6117715" y="1866013"/>
            <a:ext cx="2830457" cy="2615609"/>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Slide Number Placeholder 1">
            <a:extLst>
              <a:ext uri="{FF2B5EF4-FFF2-40B4-BE49-F238E27FC236}">
                <a16:creationId xmlns:a16="http://schemas.microsoft.com/office/drawing/2014/main" id="{75F621FD-7975-4B3B-AC1B-0C7C073D6E55}"/>
              </a:ext>
            </a:extLst>
          </p:cNvPr>
          <p:cNvSpPr>
            <a:spLocks noGrp="1"/>
          </p:cNvSpPr>
          <p:nvPr>
            <p:ph type="sldNum" sz="quarter" idx="12"/>
          </p:nvPr>
        </p:nvSpPr>
        <p:spPr/>
        <p:txBody>
          <a:bodyPr/>
          <a:lstStyle/>
          <a:p>
            <a:fld id="{F6E39E37-6BC0-A248-806A-337B0CEF6126}" type="slidenum">
              <a:rPr lang="en-US" smtClean="0"/>
              <a:t>70</a:t>
            </a:fld>
            <a:endParaRPr lang="en-US"/>
          </a:p>
        </p:txBody>
      </p:sp>
      <p:sp>
        <p:nvSpPr>
          <p:cNvPr id="3" name="Text Placeholder 2">
            <a:extLst>
              <a:ext uri="{FF2B5EF4-FFF2-40B4-BE49-F238E27FC236}">
                <a16:creationId xmlns:a16="http://schemas.microsoft.com/office/drawing/2014/main" id="{83174A08-D2EC-451C-9983-9BA9513DC3D3}"/>
              </a:ext>
            </a:extLst>
          </p:cNvPr>
          <p:cNvSpPr>
            <a:spLocks noGrp="1"/>
          </p:cNvSpPr>
          <p:nvPr>
            <p:ph type="body" sz="quarter" idx="13"/>
          </p:nvPr>
        </p:nvSpPr>
        <p:spPr>
          <a:xfrm>
            <a:off x="151002" y="369888"/>
            <a:ext cx="12040998" cy="1030287"/>
          </a:xfrm>
        </p:spPr>
        <p:txBody>
          <a:bodyPr>
            <a:normAutofit fontScale="92500" lnSpcReduction="10000"/>
          </a:bodyPr>
          <a:lstStyle/>
          <a:p>
            <a:r>
              <a:rPr lang="en-GB" dirty="0"/>
              <a:t>Realising we have a choice…</a:t>
            </a:r>
          </a:p>
          <a:p>
            <a:pPr algn="r"/>
            <a:r>
              <a:rPr lang="en-GB" dirty="0"/>
              <a:t>…our circles of control &amp; influence</a:t>
            </a:r>
          </a:p>
        </p:txBody>
      </p:sp>
      <p:pic>
        <p:nvPicPr>
          <p:cNvPr id="5" name="Picture 4">
            <a:extLst>
              <a:ext uri="{FF2B5EF4-FFF2-40B4-BE49-F238E27FC236}">
                <a16:creationId xmlns:a16="http://schemas.microsoft.com/office/drawing/2014/main" id="{BD48A61C-5A0A-4519-AE57-2D1FE80822CF}"/>
              </a:ext>
            </a:extLst>
          </p:cNvPr>
          <p:cNvPicPr>
            <a:picLocks noChangeAspect="1"/>
          </p:cNvPicPr>
          <p:nvPr/>
        </p:nvPicPr>
        <p:blipFill>
          <a:blip r:embed="rId2"/>
          <a:stretch>
            <a:fillRect/>
          </a:stretch>
        </p:blipFill>
        <p:spPr>
          <a:xfrm>
            <a:off x="582649" y="1063256"/>
            <a:ext cx="4552876" cy="4524332"/>
          </a:xfrm>
          <a:prstGeom prst="rect">
            <a:avLst/>
          </a:prstGeom>
        </p:spPr>
      </p:pic>
      <p:sp>
        <p:nvSpPr>
          <p:cNvPr id="6" name="Oval 5">
            <a:extLst>
              <a:ext uri="{FF2B5EF4-FFF2-40B4-BE49-F238E27FC236}">
                <a16:creationId xmlns:a16="http://schemas.microsoft.com/office/drawing/2014/main" id="{EA679853-0FE3-4ED8-B4F2-16494DF48315}"/>
              </a:ext>
            </a:extLst>
          </p:cNvPr>
          <p:cNvSpPr/>
          <p:nvPr/>
        </p:nvSpPr>
        <p:spPr>
          <a:xfrm>
            <a:off x="9781953" y="2530546"/>
            <a:ext cx="1637414" cy="12865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7" name="Oval 6">
            <a:extLst>
              <a:ext uri="{FF2B5EF4-FFF2-40B4-BE49-F238E27FC236}">
                <a16:creationId xmlns:a16="http://schemas.microsoft.com/office/drawing/2014/main" id="{F719E58F-212E-4514-80AF-C4B6F226CEC3}"/>
              </a:ext>
            </a:extLst>
          </p:cNvPr>
          <p:cNvSpPr/>
          <p:nvPr/>
        </p:nvSpPr>
        <p:spPr>
          <a:xfrm>
            <a:off x="6549209" y="2222205"/>
            <a:ext cx="1967470" cy="19032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Control/ influence</a:t>
            </a:r>
          </a:p>
        </p:txBody>
      </p:sp>
      <p:sp>
        <p:nvSpPr>
          <p:cNvPr id="10" name="Arrow: Down 9">
            <a:extLst>
              <a:ext uri="{FF2B5EF4-FFF2-40B4-BE49-F238E27FC236}">
                <a16:creationId xmlns:a16="http://schemas.microsoft.com/office/drawing/2014/main" id="{F26655DA-9F03-461E-AC11-F28378DEDA46}"/>
              </a:ext>
            </a:extLst>
          </p:cNvPr>
          <p:cNvSpPr/>
          <p:nvPr/>
        </p:nvSpPr>
        <p:spPr>
          <a:xfrm rot="5400000">
            <a:off x="11376184" y="2994151"/>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3A4415E5-34C9-4E17-A0B0-06C1838720A6}"/>
              </a:ext>
            </a:extLst>
          </p:cNvPr>
          <p:cNvSpPr/>
          <p:nvPr/>
        </p:nvSpPr>
        <p:spPr>
          <a:xfrm rot="5400000">
            <a:off x="6400352"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705F4097-7B98-4924-93F7-7452ACDC36BD}"/>
              </a:ext>
            </a:extLst>
          </p:cNvPr>
          <p:cNvSpPr/>
          <p:nvPr/>
        </p:nvSpPr>
        <p:spPr>
          <a:xfrm rot="16200000">
            <a:off x="8381551"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Down 12">
            <a:extLst>
              <a:ext uri="{FF2B5EF4-FFF2-40B4-BE49-F238E27FC236}">
                <a16:creationId xmlns:a16="http://schemas.microsoft.com/office/drawing/2014/main" id="{F98A32E8-3692-4E23-B573-5D9D08FE895E}"/>
              </a:ext>
            </a:extLst>
          </p:cNvPr>
          <p:cNvSpPr/>
          <p:nvPr/>
        </p:nvSpPr>
        <p:spPr>
          <a:xfrm rot="16200000">
            <a:off x="9507479" y="2994150"/>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Down 13">
            <a:extLst>
              <a:ext uri="{FF2B5EF4-FFF2-40B4-BE49-F238E27FC236}">
                <a16:creationId xmlns:a16="http://schemas.microsoft.com/office/drawing/2014/main" id="{76FFF301-7A68-4FE6-844B-D3B95A2EC306}"/>
              </a:ext>
            </a:extLst>
          </p:cNvPr>
          <p:cNvSpPr/>
          <p:nvPr/>
        </p:nvSpPr>
        <p:spPr>
          <a:xfrm rot="10800000">
            <a:off x="7384087" y="2020187"/>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A225AA55-716B-4F64-B725-DAFE6E3BEBE9}"/>
              </a:ext>
            </a:extLst>
          </p:cNvPr>
          <p:cNvSpPr/>
          <p:nvPr/>
        </p:nvSpPr>
        <p:spPr>
          <a:xfrm rot="10800000">
            <a:off x="10510730" y="3830376"/>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D3296D8A-FBD4-48DD-B4BE-35CE92108C94}"/>
              </a:ext>
            </a:extLst>
          </p:cNvPr>
          <p:cNvSpPr/>
          <p:nvPr/>
        </p:nvSpPr>
        <p:spPr>
          <a:xfrm>
            <a:off x="7384087" y="3923413"/>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Down 16">
            <a:extLst>
              <a:ext uri="{FF2B5EF4-FFF2-40B4-BE49-F238E27FC236}">
                <a16:creationId xmlns:a16="http://schemas.microsoft.com/office/drawing/2014/main" id="{B91768FC-8A0D-4BD8-80B7-E8FCCBBA72BA}"/>
              </a:ext>
            </a:extLst>
          </p:cNvPr>
          <p:cNvSpPr/>
          <p:nvPr/>
        </p:nvSpPr>
        <p:spPr>
          <a:xfrm>
            <a:off x="10510730" y="2126509"/>
            <a:ext cx="297712" cy="40403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B968EE57-40B6-416D-A85E-AA4933791F53}"/>
              </a:ext>
            </a:extLst>
          </p:cNvPr>
          <p:cNvSpPr txBox="1"/>
          <p:nvPr/>
        </p:nvSpPr>
        <p:spPr>
          <a:xfrm>
            <a:off x="8418066" y="1943739"/>
            <a:ext cx="1310924" cy="646331"/>
          </a:xfrm>
          <a:prstGeom prst="rect">
            <a:avLst/>
          </a:prstGeom>
          <a:noFill/>
        </p:spPr>
        <p:txBody>
          <a:bodyPr wrap="square" rtlCol="0">
            <a:spAutoFit/>
          </a:bodyPr>
          <a:lstStyle/>
          <a:p>
            <a:pPr algn="ctr"/>
            <a:r>
              <a:rPr lang="en-GB" dirty="0"/>
              <a:t>Concern/ worry</a:t>
            </a:r>
          </a:p>
        </p:txBody>
      </p:sp>
      <p:sp>
        <p:nvSpPr>
          <p:cNvPr id="21" name="TextBox 20">
            <a:extLst>
              <a:ext uri="{FF2B5EF4-FFF2-40B4-BE49-F238E27FC236}">
                <a16:creationId xmlns:a16="http://schemas.microsoft.com/office/drawing/2014/main" id="{1346F12D-BB6D-44DF-95DE-11813F0287B0}"/>
              </a:ext>
            </a:extLst>
          </p:cNvPr>
          <p:cNvSpPr txBox="1"/>
          <p:nvPr/>
        </p:nvSpPr>
        <p:spPr>
          <a:xfrm>
            <a:off x="6715549" y="4613381"/>
            <a:ext cx="1639196" cy="461665"/>
          </a:xfrm>
          <a:prstGeom prst="rect">
            <a:avLst/>
          </a:prstGeom>
          <a:noFill/>
        </p:spPr>
        <p:txBody>
          <a:bodyPr wrap="square" rtlCol="0">
            <a:spAutoFit/>
          </a:bodyPr>
          <a:lstStyle/>
          <a:p>
            <a:pPr algn="ctr"/>
            <a:r>
              <a:rPr lang="en-GB" sz="2400" b="1" dirty="0"/>
              <a:t>Proactive</a:t>
            </a:r>
          </a:p>
        </p:txBody>
      </p:sp>
      <p:sp>
        <p:nvSpPr>
          <p:cNvPr id="22" name="TextBox 21">
            <a:extLst>
              <a:ext uri="{FF2B5EF4-FFF2-40B4-BE49-F238E27FC236}">
                <a16:creationId xmlns:a16="http://schemas.microsoft.com/office/drawing/2014/main" id="{D46A7980-92D7-42B9-B054-583A47AB59B1}"/>
              </a:ext>
            </a:extLst>
          </p:cNvPr>
          <p:cNvSpPr txBox="1"/>
          <p:nvPr/>
        </p:nvSpPr>
        <p:spPr>
          <a:xfrm>
            <a:off x="9839988" y="4610233"/>
            <a:ext cx="1639196" cy="461665"/>
          </a:xfrm>
          <a:prstGeom prst="rect">
            <a:avLst/>
          </a:prstGeom>
          <a:noFill/>
        </p:spPr>
        <p:txBody>
          <a:bodyPr wrap="square" rtlCol="0">
            <a:spAutoFit/>
          </a:bodyPr>
          <a:lstStyle/>
          <a:p>
            <a:pPr algn="ctr"/>
            <a:r>
              <a:rPr lang="en-GB" sz="2400" b="1" dirty="0"/>
              <a:t>Reactive</a:t>
            </a:r>
          </a:p>
        </p:txBody>
      </p:sp>
      <p:sp>
        <p:nvSpPr>
          <p:cNvPr id="23" name="TextBox 22">
            <a:extLst>
              <a:ext uri="{FF2B5EF4-FFF2-40B4-BE49-F238E27FC236}">
                <a16:creationId xmlns:a16="http://schemas.microsoft.com/office/drawing/2014/main" id="{1C9E7B23-B9A3-4D59-BAAE-6CA1344F4689}"/>
              </a:ext>
            </a:extLst>
          </p:cNvPr>
          <p:cNvSpPr txBox="1"/>
          <p:nvPr/>
        </p:nvSpPr>
        <p:spPr>
          <a:xfrm>
            <a:off x="6037932" y="5122819"/>
            <a:ext cx="6071191" cy="707886"/>
          </a:xfrm>
          <a:prstGeom prst="rect">
            <a:avLst/>
          </a:prstGeom>
          <a:noFill/>
        </p:spPr>
        <p:txBody>
          <a:bodyPr wrap="square" rtlCol="0">
            <a:spAutoFit/>
          </a:bodyPr>
          <a:lstStyle/>
          <a:p>
            <a:pPr algn="ctr"/>
            <a:r>
              <a:rPr lang="en-GB" sz="2000" dirty="0"/>
              <a:t>However stormy and what the size of our vessel, </a:t>
            </a:r>
          </a:p>
          <a:p>
            <a:pPr algn="ctr"/>
            <a:r>
              <a:rPr lang="en-GB" sz="2000" dirty="0"/>
              <a:t>“we are the master of our own ship”</a:t>
            </a:r>
          </a:p>
        </p:txBody>
      </p:sp>
    </p:spTree>
    <p:extLst>
      <p:ext uri="{BB962C8B-B14F-4D97-AF65-F5344CB8AC3E}">
        <p14:creationId xmlns:p14="http://schemas.microsoft.com/office/powerpoint/2010/main" val="3115619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i="1" dirty="0">
                <a:solidFill>
                  <a:schemeClr val="tx1"/>
                </a:solidFil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77242459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72</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54454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7DFF873-10FE-C74D-96A8-A72B891908D9}"/>
              </a:ext>
            </a:extLst>
          </p:cNvPr>
          <p:cNvSpPr>
            <a:spLocks noGrp="1"/>
          </p:cNvSpPr>
          <p:nvPr>
            <p:ph type="body" sz="quarter" idx="13"/>
          </p:nvPr>
        </p:nvSpPr>
        <p:spPr/>
        <p:txBody>
          <a:bodyPr>
            <a:normAutofit fontScale="77500" lnSpcReduction="20000"/>
          </a:bodyPr>
          <a:lstStyle/>
          <a:p>
            <a:pPr algn="ctr"/>
            <a:r>
              <a:rPr lang="en-GB" sz="4400" b="0" dirty="0">
                <a:latin typeface="Arial" panose="020B0604020202020204" pitchFamily="34" charset="0"/>
                <a:cs typeface="Arial" panose="020B0604020202020204" pitchFamily="34" charset="0"/>
              </a:rPr>
              <a:t>So what are you now thinking about </a:t>
            </a:r>
          </a:p>
          <a:p>
            <a:pPr algn="ctr"/>
            <a:r>
              <a:rPr lang="en-GB" sz="4400" b="0" dirty="0">
                <a:latin typeface="Arial" panose="020B0604020202020204" pitchFamily="34" charset="0"/>
                <a:cs typeface="Arial" panose="020B0604020202020204" pitchFamily="34" charset="0"/>
              </a:rPr>
              <a:t>differences and including everyone?</a:t>
            </a:r>
          </a:p>
        </p:txBody>
      </p:sp>
      <p:sp>
        <p:nvSpPr>
          <p:cNvPr id="3" name="Text Placeholder 2">
            <a:extLst>
              <a:ext uri="{FF2B5EF4-FFF2-40B4-BE49-F238E27FC236}">
                <a16:creationId xmlns:a16="http://schemas.microsoft.com/office/drawing/2014/main" id="{A6DBFBC6-54AC-FE86-7D58-8F75CBACE23B}"/>
              </a:ext>
            </a:extLst>
          </p:cNvPr>
          <p:cNvSpPr>
            <a:spLocks noGrp="1"/>
          </p:cNvSpPr>
          <p:nvPr>
            <p:ph type="body" sz="quarter" idx="14"/>
          </p:nvPr>
        </p:nvSpPr>
        <p:spPr/>
        <p:txBody>
          <a:bodyPr/>
          <a:lstStyle/>
          <a:p>
            <a:endParaRPr lang="en-GB" dirty="0"/>
          </a:p>
        </p:txBody>
      </p:sp>
      <p:pic>
        <p:nvPicPr>
          <p:cNvPr id="3074" name="Picture 2" descr="Equality versus Equity: What's the difference as we #EmbraceEquity for IWD  2023 and beyond?">
            <a:extLst>
              <a:ext uri="{FF2B5EF4-FFF2-40B4-BE49-F238E27FC236}">
                <a16:creationId xmlns:a16="http://schemas.microsoft.com/office/drawing/2014/main" id="{AEAE84A2-D6AE-7944-C29A-23648A578F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4674" y="1527175"/>
            <a:ext cx="11702651" cy="4740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3280037"/>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27774160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Getting the balance right...</a:t>
            </a:r>
          </a:p>
          <a:p>
            <a:pPr marL="0" indent="0" algn="ctr">
              <a:buNone/>
            </a:pPr>
            <a:r>
              <a:rPr lang="en-GB" dirty="0"/>
              <a:t>Genuinely </a:t>
            </a:r>
            <a:r>
              <a:rPr lang="en-GB" b="1" dirty="0"/>
              <a:t>value differences in </a:t>
            </a:r>
            <a:r>
              <a:rPr lang="en-GB" b="1" u="sng" dirty="0"/>
              <a:t>individuals</a:t>
            </a:r>
            <a:r>
              <a:rPr lang="en-GB" b="1" dirty="0"/>
              <a:t> </a:t>
            </a:r>
          </a:p>
          <a:p>
            <a:pPr marL="0" indent="0" algn="ctr">
              <a:buNone/>
            </a:pPr>
            <a:r>
              <a:rPr lang="en-GB" dirty="0"/>
              <a:t>to include everyone </a:t>
            </a:r>
            <a:r>
              <a:rPr lang="en-GB" u="sng" dirty="0"/>
              <a:t>and</a:t>
            </a:r>
          </a:p>
          <a:p>
            <a:pPr marL="0" indent="0" algn="ctr">
              <a:buNone/>
            </a:pPr>
            <a:r>
              <a:rPr lang="en-GB" b="1" dirty="0"/>
              <a:t>Doing things together to a group norm </a:t>
            </a:r>
          </a:p>
          <a:p>
            <a:pPr marL="0" indent="0" algn="ctr">
              <a:buNone/>
            </a:pPr>
            <a:r>
              <a:rPr lang="en-GB" dirty="0"/>
              <a:t>so that people collaborate/do things collectively</a:t>
            </a:r>
            <a:endParaRPr lang="en-GB" sz="1400" b="1" dirty="0"/>
          </a:p>
          <a:p>
            <a:pPr marL="0" indent="0" algn="ctr">
              <a:buNone/>
            </a:pPr>
            <a:r>
              <a:rPr lang="en-GB" b="1" dirty="0"/>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t>Too Collective</a:t>
            </a:r>
          </a:p>
        </p:txBody>
      </p:sp>
    </p:spTree>
    <p:extLst>
      <p:ext uri="{BB962C8B-B14F-4D97-AF65-F5344CB8AC3E}">
        <p14:creationId xmlns:p14="http://schemas.microsoft.com/office/powerpoint/2010/main" val="3357334758"/>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Valuing People - do we really?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2861167748"/>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6012-2BA8-204E-70EE-97A279F06727}"/>
              </a:ext>
            </a:extLst>
          </p:cNvPr>
          <p:cNvSpPr>
            <a:spLocks noGrp="1"/>
          </p:cNvSpPr>
          <p:nvPr>
            <p:ph type="title"/>
          </p:nvPr>
        </p:nvSpPr>
        <p:spPr/>
        <p:txBody>
          <a:bodyPr/>
          <a:lstStyle/>
          <a:p>
            <a:endParaRPr lang="en-GB"/>
          </a:p>
        </p:txBody>
      </p:sp>
      <p:pic>
        <p:nvPicPr>
          <p:cNvPr id="1026" name="Picture 2" descr="Bruce Tuckman Team Development Model | coachingcultureatwork.com">
            <a:extLst>
              <a:ext uri="{FF2B5EF4-FFF2-40B4-BE49-F238E27FC236}">
                <a16:creationId xmlns:a16="http://schemas.microsoft.com/office/drawing/2014/main" id="{6D73B064-B789-69C0-4E60-8C02719A5D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88640"/>
            <a:ext cx="12192000" cy="5713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37631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terms/"/>
    <ds:schemaRef ds:uri="http://www.w3.org/XML/1998/namespace"/>
    <ds:schemaRef ds:uri="303dbf9b-b85b-46a0-94f1-894078c07ecd"/>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18208</Words>
  <Application>Microsoft Office PowerPoint</Application>
  <PresentationFormat>Widescreen</PresentationFormat>
  <Paragraphs>1551</Paragraphs>
  <Slides>77</Slides>
  <Notes>52</Notes>
  <HiddenSlides>0</HiddenSlides>
  <MMClips>3</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77</vt:i4>
      </vt:variant>
    </vt:vector>
  </HeadingPairs>
  <TitlesOfParts>
    <vt:vector size="88" baseType="lpstr">
      <vt:lpstr>Myriad Pro</vt:lpstr>
      <vt:lpstr>Arial</vt:lpstr>
      <vt:lpstr>Arial</vt:lpstr>
      <vt:lpstr>Calibri</vt:lpstr>
      <vt:lpstr>Courier New</vt:lpstr>
      <vt:lpstr>Open Sans</vt:lpstr>
      <vt:lpstr>PT Sans</vt:lpstr>
      <vt:lpstr>Times New Roman</vt:lpstr>
      <vt:lpstr>Tw Cen MT</vt:lpstr>
      <vt:lpstr>Wingdings</vt:lpstr>
      <vt:lpstr>20140311PresentationUWTSDTemplate</vt:lpstr>
      <vt:lpstr>BMMB7025 Managing People in Organisations Employee Relations &amp; Employee Voice</vt:lpstr>
      <vt:lpstr>Recap</vt:lpstr>
      <vt:lpstr>Key actors in the employment relationship</vt:lpstr>
      <vt:lpstr>Today</vt:lpstr>
      <vt:lpstr>Maslow (1954)</vt:lpstr>
      <vt:lpstr>PowerPoint Presentation</vt:lpstr>
      <vt:lpstr>UK Poor Performance: Productivity</vt:lpstr>
      <vt:lpstr>UK Poor Performance: Management</vt:lpstr>
      <vt:lpstr>UK Poor Performance: Engagement</vt:lpstr>
      <vt:lpstr>Why does managing people matter? What is the impact of leadership? And culture?</vt:lpstr>
      <vt:lpstr>Definitions of Employee Relations (ER)</vt:lpstr>
      <vt:lpstr>Perspectives on Employee Relations </vt:lpstr>
      <vt:lpstr>Perspectives on Employee Relations (1)</vt:lpstr>
      <vt:lpstr>Perspectives on Employee Relations (2)</vt:lpstr>
      <vt:lpstr>Employers/Managers</vt:lpstr>
      <vt:lpstr>Management Style</vt:lpstr>
      <vt:lpstr>Employees</vt:lpstr>
      <vt:lpstr>PowerPoint Presentation</vt:lpstr>
      <vt:lpstr>PowerPoint Presentation</vt:lpstr>
      <vt:lpstr>Interests in employment relations</vt:lpstr>
      <vt:lpstr>Historical insight into Employee Relations </vt:lpstr>
      <vt:lpstr>Contexts for Employee Relations </vt:lpstr>
      <vt:lpstr>PowerPoint Presentation</vt:lpstr>
      <vt:lpstr>Regulating employee relations</vt:lpstr>
      <vt:lpstr>Collective v Individual Bargaining</vt:lpstr>
      <vt:lpstr>Multi-representative collective bargaining?</vt:lpstr>
      <vt:lpstr>Managerial Prerogative</vt:lpstr>
      <vt:lpstr>Lord vs Serfs – models of ER </vt:lpstr>
      <vt:lpstr>Involvement and Participation</vt:lpstr>
      <vt:lpstr>Employee Engagement</vt:lpstr>
      <vt:lpstr>Third-part intervention</vt:lpstr>
      <vt:lpstr>ACAS https://www.acas.org.uk/what-we-do </vt:lpstr>
      <vt:lpstr>EHRC https://equalityhumanrights.com/en/about-us/who-we-are</vt:lpstr>
      <vt:lpstr>Industrial action</vt:lpstr>
      <vt:lpstr>The Legal Framework</vt:lpstr>
      <vt:lpstr>Employee voice</vt:lpstr>
      <vt:lpstr>The importance of Employee Voice</vt:lpstr>
      <vt:lpstr>Employee involvement vs. employee participation</vt:lpstr>
      <vt:lpstr>PowerPoint Presentation</vt:lpstr>
      <vt:lpstr>Employee Voice: Typology of Participation</vt:lpstr>
      <vt:lpstr>There are 2 classic ways of ‘voicing’ concerns:</vt:lpstr>
      <vt:lpstr>What is a works council?</vt:lpstr>
      <vt:lpstr>Employee Voice: Outcomes</vt:lpstr>
      <vt:lpstr>Summary</vt:lpstr>
      <vt:lpstr>  BMMB7007 Human Resource Management Campus MBA (FT/PT) </vt:lpstr>
      <vt:lpstr>Today</vt:lpstr>
      <vt:lpstr>Performance Management</vt:lpstr>
      <vt:lpstr>Performance Management</vt:lpstr>
      <vt:lpstr>Elements of performance management</vt:lpstr>
      <vt:lpstr>Elements of performance management: Goal setting</vt:lpstr>
      <vt:lpstr>Elements of performance management: Performance review</vt:lpstr>
      <vt:lpstr>Elements of performance management: Performance improvements plans (PIP)</vt:lpstr>
      <vt:lpstr>Problems with PM systems</vt:lpstr>
      <vt:lpstr>Group question</vt:lpstr>
      <vt:lpstr>Employee Engagement</vt:lpstr>
      <vt:lpstr>Employee Engagement: Outcomes</vt:lpstr>
      <vt:lpstr>Disengaged Employees</vt:lpstr>
      <vt:lpstr>Employee Engagement and the Psychological Contract</vt:lpstr>
      <vt:lpstr>The role of HRM and management</vt:lpstr>
      <vt:lpstr>Activity:</vt:lpstr>
      <vt:lpstr>AMO Model</vt:lpstr>
      <vt:lpstr>Today</vt:lpstr>
      <vt:lpstr>Winston Churchill</vt:lpstr>
      <vt:lpstr>PowerPoint Presentation</vt:lpstr>
      <vt:lpstr>HR has a Key Role in Change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Gestalt/Dialectical Tension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Lee</cp:lastModifiedBy>
  <cp:revision>316</cp:revision>
  <cp:lastPrinted>2019-10-01T11:26:54Z</cp:lastPrinted>
  <dcterms:created xsi:type="dcterms:W3CDTF">2015-04-14T15:21:28Z</dcterms:created>
  <dcterms:modified xsi:type="dcterms:W3CDTF">2025-03-02T22:06:43Z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