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handoutMasterIdLst>
    <p:handoutMasterId r:id="rId29"/>
  </p:handoutMasterIdLst>
  <p:sldIdLst>
    <p:sldId id="259" r:id="rId2"/>
    <p:sldId id="268" r:id="rId3"/>
    <p:sldId id="316" r:id="rId4"/>
    <p:sldId id="285" r:id="rId5"/>
    <p:sldId id="288" r:id="rId6"/>
    <p:sldId id="317" r:id="rId7"/>
    <p:sldId id="286" r:id="rId8"/>
    <p:sldId id="311" r:id="rId9"/>
    <p:sldId id="312" r:id="rId10"/>
    <p:sldId id="314" r:id="rId11"/>
    <p:sldId id="313" r:id="rId12"/>
    <p:sldId id="315" r:id="rId13"/>
    <p:sldId id="289" r:id="rId14"/>
    <p:sldId id="291" r:id="rId15"/>
    <p:sldId id="293" r:id="rId16"/>
    <p:sldId id="294" r:id="rId17"/>
    <p:sldId id="319" r:id="rId18"/>
    <p:sldId id="296" r:id="rId19"/>
    <p:sldId id="320" r:id="rId20"/>
    <p:sldId id="321" r:id="rId21"/>
    <p:sldId id="307" r:id="rId22"/>
    <p:sldId id="305" r:id="rId23"/>
    <p:sldId id="318" r:id="rId24"/>
    <p:sldId id="323" r:id="rId25"/>
    <p:sldId id="310" r:id="rId26"/>
    <p:sldId id="303" r:id="rId2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tZ2j4PDywrRkhs0o9PaVag==" hashData="q5lSHWUjHsmR9SRuZKUIcRJhqCBSad+FOxtnaBuQi5CWO7dHW7qb+RS7MtgZbMCXpkdus9hZVmsoC4SmSVYty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56977" autoAdjust="0"/>
  </p:normalViewPr>
  <p:slideViewPr>
    <p:cSldViewPr snapToGrid="0">
      <p:cViewPr varScale="1">
        <p:scale>
          <a:sx n="116" d="100"/>
          <a:sy n="116" d="100"/>
        </p:scale>
        <p:origin x="1272" y="102"/>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29/03/2019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29/03/2019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i="0" kern="1200" dirty="0" smtClean="0">
                <a:solidFill>
                  <a:schemeClr val="tx1"/>
                </a:solidFill>
                <a:effectLst/>
                <a:latin typeface="Arial" panose="020B0604020202020204" pitchFamily="34" charset="0"/>
                <a:ea typeface="+mn-ea"/>
                <a:cs typeface="Arial" panose="020B0604020202020204" pitchFamily="34" charset="0"/>
              </a:rPr>
              <a:t>By the end of the lesson learners will be able to:</a:t>
            </a:r>
          </a:p>
          <a:p>
            <a:pPr lvl="0"/>
            <a:endParaRPr lang="en-GB" sz="1100" i="1"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Explain the professional concept of evidence based policing</a:t>
            </a: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Evaluate the potential professional applications of an evidence-based policing approach</a:t>
            </a: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Identify potential sources of evidence that can be used as part of an evidence-based policing approach</a:t>
            </a: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Apply evidence-based policing in practice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4085390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Evidenced Based Policing provides the police with a golden opportunity to use the best evidence available to them to achieve the best outcomes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805453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Evidence-Based Policing (EBP) can be understood as a problem-solving cycle that involves police officers and staff using and creating the best available research evidence to inform or test policing policies, decisions and practices.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dirty="0" smtClean="0">
                <a:latin typeface="Arial" panose="020B0604020202020204" pitchFamily="34" charset="0"/>
                <a:cs typeface="Arial" panose="020B0604020202020204" pitchFamily="34" charset="0"/>
              </a:rPr>
              <a:t>EBP is defined as creating, reviewing and using the best available evidence to inform police policies, practices and decisions.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255806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effectLst/>
                <a:latin typeface="Arial" panose="020B0604020202020204" pitchFamily="34" charset="0"/>
                <a:cs typeface="Arial" panose="020B0604020202020204" pitchFamily="34" charset="0"/>
              </a:rPr>
              <a:t>As a way of working, it can be supported by collaboration with academics and other partners.</a:t>
            </a:r>
          </a:p>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sz="1100" dirty="0" smtClean="0">
                <a:effectLst/>
                <a:latin typeface="Arial" panose="020B0604020202020204" pitchFamily="34" charset="0"/>
                <a:cs typeface="Arial" panose="020B0604020202020204" pitchFamily="34" charset="0"/>
              </a:rPr>
              <a:t>The 'best available' evidence will use appropriate research methods and sources for the question being asked. Research should be carefully conducted, peer reviewed and transparent about its methods, limitations, and how its conclusions were reached. The theoretical basis and context of the research should also be made clear. Where there is little or no formal research, other evidence such as professional consensus and peer review, may be regarded as the 'best available', if gathered and documented in a careful and transparent way. </a:t>
            </a:r>
          </a:p>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sz="1100" dirty="0" smtClean="0">
                <a:effectLst/>
                <a:latin typeface="Arial" panose="020B0604020202020204" pitchFamily="34" charset="0"/>
                <a:cs typeface="Arial" panose="020B0604020202020204" pitchFamily="34" charset="0"/>
              </a:rPr>
              <a:t>Research can be used to:</a:t>
            </a:r>
          </a:p>
          <a:p>
            <a:pPr marL="171450" indent="-171450">
              <a:lnSpc>
                <a:spcPct val="100000"/>
              </a:lnSpc>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develop a better understanding of an issue – by describing the nature, extent and possible causes of a problem or looking at how a change was implemented; or </a:t>
            </a:r>
          </a:p>
          <a:p>
            <a:pPr marL="171450" indent="-171450">
              <a:lnSpc>
                <a:spcPct val="100000"/>
              </a:lnSpc>
              <a:buFont typeface="Arial" panose="020B0604020202020204" pitchFamily="34" charset="0"/>
              <a:buChar char="•"/>
            </a:pPr>
            <a:r>
              <a:rPr lang="en-GB" sz="1100" dirty="0" smtClean="0">
                <a:effectLst/>
                <a:latin typeface="Arial" panose="020B0604020202020204" pitchFamily="34" charset="0"/>
                <a:cs typeface="Arial" panose="020B0604020202020204" pitchFamily="34" charset="0"/>
              </a:rPr>
              <a:t>assess the effect of a policing intervention – by testing the impact of a new initiative in a specific context or exploring the possible consequences of a change in policing. </a:t>
            </a:r>
          </a:p>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sz="1100" dirty="0" smtClean="0">
                <a:effectLst/>
                <a:latin typeface="Arial" panose="020B0604020202020204" pitchFamily="34" charset="0"/>
                <a:cs typeface="Arial" panose="020B0604020202020204" pitchFamily="34" charset="0"/>
              </a:rPr>
              <a:t>Evidence-based policing does not provide definitive answers that officers and staff should apply uncritically. </a:t>
            </a:r>
          </a:p>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sz="1100" dirty="0" smtClean="0">
                <a:effectLst/>
                <a:latin typeface="Arial" panose="020B0604020202020204" pitchFamily="34" charset="0"/>
                <a:cs typeface="Arial" panose="020B0604020202020204" pitchFamily="34" charset="0"/>
              </a:rPr>
              <a:t>Officers and staff will reflect on their practice, consider how the 'best available' evidence applies to their day to day work, and learn from their successes and failures. The approach should mean officers and staff can ask questions, challenge accepted practices and innovate in the public interest.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effectLst/>
                <a:latin typeface="Arial" panose="020B0604020202020204" pitchFamily="34" charset="0"/>
                <a:cs typeface="Arial" panose="020B0604020202020204" pitchFamily="34" charset="0"/>
              </a:rPr>
              <a:t>The concept of evidence based policing was developed by Professor Lawrence Sherman in 1998 (Sherman, L. (1998) Evidence-Based Policing. Ideas in American Policing Series. Washington, DC: Police Foundation).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3398785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The concept of evidence based policing was developed by Professor</a:t>
            </a:r>
            <a:r>
              <a:rPr lang="en-GB" sz="1100" baseline="0" dirty="0" smtClean="0">
                <a:latin typeface="Arial" panose="020B0604020202020204" pitchFamily="34" charset="0"/>
                <a:cs typeface="Arial" panose="020B0604020202020204" pitchFamily="34" charset="0"/>
              </a:rPr>
              <a:t> Lawrence Sherman in 1998 – ‘Ideas in American Policing Series’.</a:t>
            </a: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In a 1998 Police Foundation</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lecture, Sherman sketched out the concept of "evidence-based policing</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modelled on the ideas of evidence-based medicine. His core idea was that police practice can be made far more effective if all of its complex but repeated elements were tested by repeated controlled field experiments.</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In 2010, a group of UK police officers founded the Society of Evidence-Based Policing</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and elected Sherman its first Honorary President, along with Sir Peter </a:t>
            </a:r>
            <a:r>
              <a:rPr lang="en-GB" sz="1100" dirty="0" err="1" smtClean="0">
                <a:latin typeface="Arial" panose="020B0604020202020204" pitchFamily="34" charset="0"/>
                <a:cs typeface="Arial" panose="020B0604020202020204" pitchFamily="34" charset="0"/>
              </a:rPr>
              <a:t>Fahy</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Chief Constable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of the UK's Greater Manchester Police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In 2013, UK Home Secretary Theresa May</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appointed Sherman an independent non-executive director of the new College of Policing, which develops and promotes evidence of what works in policing.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271297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The Police Service is expected to continue to reduce crime with 20% budget cuts. – Discuss (topical discussion) </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920345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But what does all this really mean? </a:t>
            </a:r>
          </a:p>
          <a:p>
            <a:pPr lv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lv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Using the ‘best evidence’ to inform decisions about practises and policies’ </a:t>
            </a:r>
          </a:p>
          <a:p>
            <a:pPr lvl="0"/>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891226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Ask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The start of the problem-solving cycle involves asking questions that will help to understand a particular problem or area of policing better and then using this understanding to develop a theory (or hypothesis) about the effect of doing things differently. </a:t>
            </a:r>
          </a:p>
          <a:p>
            <a:pPr lv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lv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For example, force data might suggest that levels of ASB are increasing in an area over the past six months, so you will want to ask a series of questions to help you to understand why this is happening, e.g. are there particular days or times of day where the problem is occurring? Are there particular locations? </a:t>
            </a:r>
          </a:p>
          <a:p>
            <a:pPr lv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lv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Analysing data and information to answer these questions will help you to be specific about the nature and extent of your problem and allow the development of an appropriate, targeted response. </a:t>
            </a:r>
          </a:p>
          <a:p>
            <a:pPr lv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lv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Existing research evidence can help in identifying an appropriate response as others may have already tested ways of dealing with the problem you have identified, which you can then use or adapt for your problem. If there is no existing evidence, or the evidence is not applicable to your context, then you should always try to test your response to make sure it is having the effect you want. </a:t>
            </a: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425162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Test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This stage helps you to understand whether your response will achieve the effect that you wanted e.g. reduce antisocial behaviour. </a:t>
            </a:r>
          </a:p>
          <a:p>
            <a:pPr lv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lv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When testing a new response you need to be clear about what you did (how the response was implemented) and what change you are expecting to see and how this will be measured (the outcome).</a:t>
            </a:r>
          </a:p>
          <a:p>
            <a:pPr lv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lv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the example of antisocial behaviour you could measure the number of ASB incidents recorded or number of calls for service. </a:t>
            </a:r>
          </a:p>
          <a:p>
            <a:pPr lvl="0"/>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295310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Learn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Once you have introduced your intervention then you need to measure your outcomes. </a:t>
            </a:r>
          </a:p>
          <a:p>
            <a:pPr lv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lv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timing of your measurement will depend on how quickly you think your response will work and this will vary depending on the intervention. </a:t>
            </a:r>
          </a:p>
          <a:p>
            <a:pPr lv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lv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If your response to the ASB problem is to target patrol officers in areas with high numbers of ASB incidents, then you might expect to see a quicker effect than if your intervention is about setting up activities for those causing the ASB to move them away from the area. </a:t>
            </a:r>
          </a:p>
          <a:p>
            <a:pPr lvl="0"/>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382018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Adapt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Once you have measured your outcome you should adapt your response to reflect what you found. If you find that your intervention isn’t having any effect then you should stop using the resources in this way and use the findings to adapt your understanding of the problem. If you find that it is working then you might want to suggest trying it in areas which are experiencing similar problems. </a:t>
            </a:r>
          </a:p>
          <a:p>
            <a:pPr lvl="0"/>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57982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Share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At all points in the process you should share, for example, your questions, your plans, your findings, your lessons, your experiences of change – and your new questions! </a:t>
            </a:r>
          </a:p>
          <a:p>
            <a:pPr lvl="0"/>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lvl="0"/>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By sharing your questions and findings you might identify others trying to tackle similar problems or you can stop somebody using their resources on something you have found doesn’t work. </a:t>
            </a:r>
            <a:endParaRPr lang="en-GB" sz="1100" dirty="0" smtClean="0">
              <a:latin typeface="Arial" panose="020B0604020202020204" pitchFamily="34" charset="0"/>
              <a:cs typeface="Arial" panose="020B0604020202020204" pitchFamily="34" charset="0"/>
            </a:endParaRPr>
          </a:p>
          <a:p>
            <a:pPr lvl="0"/>
            <a:endParaRPr lang="en-GB" sz="110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715468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How the model</a:t>
            </a:r>
            <a:r>
              <a:rPr lang="en-GB" sz="1100" baseline="0" dirty="0" smtClean="0">
                <a:latin typeface="Arial" panose="020B0604020202020204" pitchFamily="34" charset="0"/>
                <a:cs typeface="Arial" panose="020B0604020202020204" pitchFamily="34" charset="0"/>
              </a:rPr>
              <a:t> ‘Atlas’ works…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3601661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sng" strike="noStrike" kern="1200" baseline="0" dirty="0" smtClean="0">
                <a:solidFill>
                  <a:schemeClr val="tx1"/>
                </a:solidFill>
                <a:latin typeface="Arial" panose="020B0604020202020204" pitchFamily="34" charset="0"/>
                <a:ea typeface="+mn-ea"/>
                <a:cs typeface="Arial" panose="020B0604020202020204" pitchFamily="34" charset="0"/>
              </a:rPr>
              <a:t>The rationale for Evidence Based Policing</a:t>
            </a:r>
          </a:p>
          <a:p>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What is Scared Straight? </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Scared Straight originated in America as an initiative which organised visits to prison facilities by juvenile delinquents or children at risk of becoming delinquent. The aim was to deter the young people from a future life of crime by showing the reality of prison. Interventions included sessions in which adult inmates shared graphic stories about prison life. Other less confrontational methods and more educational sessions included inmates sharing life stories and describing the choices they made that led to imprisonment. </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Following media accounts of the success of the programme it was soon replicated across America and similar programmes have since been used in other countries including in the UK. 	</a:t>
            </a:r>
          </a:p>
          <a:p>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1445624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'Beyond Scared Straight!' shows young offender intervention programs in America, which</a:t>
            </a:r>
            <a:r>
              <a:rPr lang="en-GB" sz="1100" baseline="0" dirty="0" smtClean="0">
                <a:latin typeface="Arial" panose="020B0604020202020204" pitchFamily="34" charset="0"/>
                <a:cs typeface="Arial" panose="020B0604020202020204" pitchFamily="34" charset="0"/>
              </a:rPr>
              <a:t> have </a:t>
            </a:r>
            <a:r>
              <a:rPr lang="en-GB" sz="1100" dirty="0" smtClean="0">
                <a:latin typeface="Arial" panose="020B0604020202020204" pitchFamily="34" charset="0"/>
                <a:cs typeface="Arial" panose="020B0604020202020204" pitchFamily="34" charset="0"/>
              </a:rPr>
              <a:t>evolved since 'scaring teens is no longer as easy of a task.'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a:t>
            </a:r>
            <a:r>
              <a:rPr lang="en-GB" sz="1100" baseline="0" dirty="0" smtClean="0">
                <a:latin typeface="Arial" panose="020B0604020202020204" pitchFamily="34" charset="0"/>
                <a:cs typeface="Arial" panose="020B0604020202020204" pitchFamily="34" charset="0"/>
              </a:rPr>
              <a:t> series </a:t>
            </a:r>
            <a:r>
              <a:rPr lang="en-GB" sz="1100" dirty="0" smtClean="0">
                <a:latin typeface="Arial" panose="020B0604020202020204" pitchFamily="34" charset="0"/>
                <a:cs typeface="Arial" panose="020B0604020202020204" pitchFamily="34" charset="0"/>
              </a:rPr>
              <a:t>follows a group of at-risk teens and preteens going through a</a:t>
            </a:r>
            <a:r>
              <a:rPr lang="en-GB" sz="1100" baseline="0" dirty="0" smtClean="0">
                <a:latin typeface="Arial" panose="020B0604020202020204" pitchFamily="34" charset="0"/>
                <a:cs typeface="Arial" panose="020B0604020202020204" pitchFamily="34" charset="0"/>
              </a:rPr>
              <a:t> prison</a:t>
            </a:r>
            <a:r>
              <a:rPr lang="en-GB" sz="1100" dirty="0" smtClean="0">
                <a:latin typeface="Arial" panose="020B0604020202020204" pitchFamily="34" charset="0"/>
                <a:cs typeface="Arial" panose="020B0604020202020204" pitchFamily="34" charset="0"/>
              </a:rPr>
              <a:t> program and mixing</a:t>
            </a:r>
            <a:r>
              <a:rPr lang="en-GB" sz="1100" baseline="0" dirty="0" smtClean="0">
                <a:latin typeface="Arial" panose="020B0604020202020204" pitchFamily="34" charset="0"/>
                <a:cs typeface="Arial" panose="020B0604020202020204" pitchFamily="34" charset="0"/>
              </a:rPr>
              <a:t> with actual convicts. </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The programme then </a:t>
            </a:r>
            <a:r>
              <a:rPr lang="en-GB" sz="1100" dirty="0" smtClean="0">
                <a:latin typeface="Arial" panose="020B0604020202020204" pitchFamily="34" charset="0"/>
                <a:cs typeface="Arial" panose="020B0604020202020204" pitchFamily="34" charset="0"/>
              </a:rPr>
              <a:t>catches up with the teens one month later,</a:t>
            </a:r>
            <a:r>
              <a:rPr lang="en-GB" sz="1100" baseline="0" dirty="0" smtClean="0">
                <a:latin typeface="Arial" panose="020B0604020202020204" pitchFamily="34" charset="0"/>
                <a:cs typeface="Arial" panose="020B0604020202020204" pitchFamily="34" charset="0"/>
              </a:rPr>
              <a:t> to evaluate its successfulness and impact it has had on the teens life.  </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pPr rtl="0"/>
            <a:r>
              <a:rPr lang="en-GB" sz="1100" b="1" dirty="0" smtClean="0">
                <a:effectLst/>
                <a:latin typeface="Arial" panose="020B0604020202020204" pitchFamily="34" charset="0"/>
                <a:cs typeface="Arial" panose="020B0604020202020204" pitchFamily="34" charset="0"/>
              </a:rPr>
              <a:t>To</a:t>
            </a:r>
            <a:r>
              <a:rPr lang="en-GB" sz="1100" b="1" baseline="0" dirty="0" smtClean="0">
                <a:effectLst/>
                <a:latin typeface="Arial" panose="020B0604020202020204" pitchFamily="34" charset="0"/>
                <a:cs typeface="Arial" panose="020B0604020202020204" pitchFamily="34" charset="0"/>
              </a:rPr>
              <a:t> note: </a:t>
            </a:r>
          </a:p>
          <a:p>
            <a:pPr rtl="0"/>
            <a:endParaRPr lang="en-GB" sz="1100" baseline="0" dirty="0" smtClean="0">
              <a:effectLst/>
              <a:latin typeface="Arial" panose="020B0604020202020204" pitchFamily="34" charset="0"/>
              <a:cs typeface="Arial" panose="020B0604020202020204" pitchFamily="34" charset="0"/>
            </a:endParaRPr>
          </a:p>
          <a:p>
            <a:pPr rtl="0"/>
            <a:r>
              <a:rPr lang="en-GB" sz="1100" baseline="0" dirty="0" smtClean="0">
                <a:effectLst/>
                <a:latin typeface="Arial" panose="020B0604020202020204" pitchFamily="34" charset="0"/>
                <a:cs typeface="Arial" panose="020B0604020202020204" pitchFamily="34" charset="0"/>
              </a:rPr>
              <a:t>A study was conducted into the results of the show and the Scared Straight Programme, and </a:t>
            </a:r>
            <a:r>
              <a:rPr lang="en-GB" sz="1100" dirty="0" smtClean="0">
                <a:effectLst/>
                <a:latin typeface="Arial" panose="020B0604020202020204" pitchFamily="34" charset="0"/>
                <a:cs typeface="Arial" panose="020B0604020202020204" pitchFamily="34" charset="0"/>
              </a:rPr>
              <a:t>found that it actively increased crime rates, leading to higher re-offense rates than in control groups that did not receive the intervention.</a:t>
            </a:r>
            <a:endParaRPr lang="en-GB" sz="1100" baseline="30000" dirty="0" smtClean="0">
              <a:effectLst/>
              <a:latin typeface="Arial" panose="020B0604020202020204" pitchFamily="34" charset="0"/>
              <a:cs typeface="Arial" panose="020B0604020202020204" pitchFamily="34" charset="0"/>
            </a:endParaRPr>
          </a:p>
          <a:p>
            <a:pPr rtl="0"/>
            <a:endParaRPr lang="en-GB" sz="1100" baseline="30000" dirty="0" smtClean="0">
              <a:effectLst/>
              <a:latin typeface="Arial" panose="020B0604020202020204" pitchFamily="34" charset="0"/>
              <a:cs typeface="Arial" panose="020B0604020202020204" pitchFamily="34" charset="0"/>
            </a:endParaRPr>
          </a:p>
          <a:p>
            <a:pPr rtl="0"/>
            <a:r>
              <a:rPr lang="en-GB" sz="1100" dirty="0" smtClean="0">
                <a:effectLst/>
                <a:latin typeface="Arial" panose="020B0604020202020204" pitchFamily="34" charset="0"/>
                <a:cs typeface="Arial" panose="020B0604020202020204" pitchFamily="34" charset="0"/>
              </a:rPr>
              <a:t>In a later study by the same authors, they found it was inconclusive as to what the reasons for this increase were.</a:t>
            </a:r>
            <a:r>
              <a:rPr lang="en-GB" sz="1100" baseline="3000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The UK College of Policing</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agrees that there is "very strong quality" evidence that Scared Straight programs cause an increase in crime, and that the reason why remains unclear.</a:t>
            </a:r>
            <a:r>
              <a:rPr lang="en-GB" sz="1100" baseline="30000" dirty="0" smtClean="0">
                <a:effectLst/>
                <a:latin typeface="Arial" panose="020B0604020202020204" pitchFamily="34" charset="0"/>
                <a:cs typeface="Arial" panose="020B0604020202020204" pitchFamily="34" charset="0"/>
              </a:rPr>
              <a:t> </a:t>
            </a:r>
          </a:p>
          <a:p>
            <a:pPr rtl="0"/>
            <a:endParaRPr lang="en-GB" sz="1100" dirty="0" smtClean="0">
              <a:effectLst/>
              <a:latin typeface="Arial" panose="020B0604020202020204" pitchFamily="34" charset="0"/>
              <a:cs typeface="Arial" panose="020B0604020202020204" pitchFamily="34" charset="0"/>
            </a:endParaRPr>
          </a:p>
          <a:p>
            <a:pPr rtl="0"/>
            <a:r>
              <a:rPr lang="en-GB" sz="1100" dirty="0" smtClean="0">
                <a:effectLst/>
                <a:latin typeface="Arial" panose="020B0604020202020204" pitchFamily="34" charset="0"/>
                <a:cs typeface="Arial" panose="020B0604020202020204" pitchFamily="34" charset="0"/>
              </a:rPr>
              <a:t>Some</a:t>
            </a:r>
            <a:r>
              <a:rPr lang="en-GB" sz="1100" baseline="0" dirty="0" smtClean="0">
                <a:effectLst/>
                <a:latin typeface="Arial" panose="020B0604020202020204" pitchFamily="34" charset="0"/>
                <a:cs typeface="Arial" panose="020B0604020202020204" pitchFamily="34" charset="0"/>
              </a:rPr>
              <a:t> have described the </a:t>
            </a:r>
            <a:r>
              <a:rPr lang="en-GB" sz="1100" dirty="0" smtClean="0">
                <a:effectLst/>
                <a:latin typeface="Arial" panose="020B0604020202020204" pitchFamily="34" charset="0"/>
                <a:cs typeface="Arial" panose="020B0604020202020204" pitchFamily="34" charset="0"/>
              </a:rPr>
              <a:t>scared straight programs as "not only ineffective but is potentially harmful" to the kids involved. </a:t>
            </a:r>
          </a:p>
          <a:p>
            <a:pPr rtl="0"/>
            <a:endParaRPr lang="en-GB" sz="1100" dirty="0" smtClean="0">
              <a:effectLst/>
              <a:latin typeface="Arial" panose="020B0604020202020204" pitchFamily="34" charset="0"/>
              <a:cs typeface="Arial" panose="020B0604020202020204" pitchFamily="34" charset="0"/>
            </a:endParaRPr>
          </a:p>
          <a:p>
            <a:pPr rtl="0"/>
            <a:r>
              <a:rPr lang="en-GB" sz="1100" dirty="0" smtClean="0">
                <a:effectLst/>
                <a:latin typeface="Arial" panose="020B0604020202020204" pitchFamily="34" charset="0"/>
                <a:cs typeface="Arial" panose="020B0604020202020204" pitchFamily="34" charset="0"/>
              </a:rPr>
              <a:t>Discuss</a:t>
            </a:r>
            <a:r>
              <a:rPr lang="en-GB" sz="1100" baseline="0" dirty="0" smtClean="0">
                <a:effectLst/>
                <a:latin typeface="Arial" panose="020B0604020202020204" pitchFamily="34" charset="0"/>
                <a:cs typeface="Arial" panose="020B0604020202020204" pitchFamily="34" charset="0"/>
              </a:rPr>
              <a:t> class views….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503096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How can we change the behaviour of an individual?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Watching</a:t>
            </a:r>
            <a:r>
              <a:rPr lang="en-GB" sz="1100" baseline="0" dirty="0" smtClean="0">
                <a:latin typeface="Arial" panose="020B0604020202020204" pitchFamily="34" charset="0"/>
                <a:cs typeface="Arial" panose="020B0604020202020204" pitchFamily="34" charset="0"/>
              </a:rPr>
              <a:t> a </a:t>
            </a:r>
            <a:r>
              <a:rPr lang="en-GB" sz="1100" dirty="0" smtClean="0">
                <a:latin typeface="Arial" panose="020B0604020202020204" pitchFamily="34" charset="0"/>
                <a:cs typeface="Arial" panose="020B0604020202020204" pitchFamily="34" charset="0"/>
              </a:rPr>
              <a:t>father coaxing his daughter to jump into the pool. She was adamantly refusing to leap. He was frustrated. And then something happened. He sweetened the offer with a promise of an</a:t>
            </a:r>
            <a:r>
              <a:rPr lang="en-GB" sz="1100" baseline="0" dirty="0" smtClean="0">
                <a:latin typeface="Arial" panose="020B0604020202020204" pitchFamily="34" charset="0"/>
                <a:cs typeface="Arial" panose="020B0604020202020204" pitchFamily="34" charset="0"/>
              </a:rPr>
              <a:t> ice-cream. </a:t>
            </a:r>
            <a:r>
              <a:rPr lang="en-GB" sz="1100" dirty="0" smtClean="0">
                <a:latin typeface="Arial" panose="020B0604020202020204" pitchFamily="34" charset="0"/>
                <a:cs typeface="Arial" panose="020B0604020202020204" pitchFamily="34" charset="0"/>
              </a:rPr>
              <a:t>Splash!</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She was in the water!</a:t>
            </a:r>
          </a:p>
          <a:p>
            <a:pPr>
              <a:lnSpc>
                <a:spcPct val="100000"/>
              </a:lnSpc>
            </a:pPr>
            <a:r>
              <a:rPr lang="en-GB" sz="1100" dirty="0" smtClean="0">
                <a:latin typeface="Arial" panose="020B0604020202020204" pitchFamily="34" charset="0"/>
                <a:cs typeface="Arial" panose="020B0604020202020204" pitchFamily="34" charset="0"/>
              </a:rPr>
              <a:t>That little incentive was a </a:t>
            </a:r>
            <a:r>
              <a:rPr lang="en-GB" sz="1100" b="1" u="sng" dirty="0" smtClean="0">
                <a:latin typeface="Arial" panose="020B0604020202020204" pitchFamily="34" charset="0"/>
                <a:cs typeface="Arial" panose="020B0604020202020204" pitchFamily="34" charset="0"/>
              </a:rPr>
              <a:t>nudge. </a:t>
            </a:r>
            <a:r>
              <a:rPr lang="en-GB" sz="1100" dirty="0" smtClean="0">
                <a:latin typeface="Arial" panose="020B0604020202020204" pitchFamily="34" charset="0"/>
                <a:cs typeface="Arial" panose="020B0604020202020204" pitchFamily="34" charset="0"/>
              </a:rPr>
              <a:t>Motivation at its best!!</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aseline="0" dirty="0" smtClean="0">
                <a:latin typeface="Arial" panose="020B0604020202020204" pitchFamily="34" charset="0"/>
                <a:cs typeface="Arial" panose="020B0604020202020204" pitchFamily="34" charset="0"/>
              </a:rPr>
              <a:t>‘Nudge Theory is an idea grounded in behaviour science and both economic and political theory. It suggests that </a:t>
            </a:r>
            <a:r>
              <a:rPr lang="en-GB" sz="1100" b="1" baseline="0" dirty="0" smtClean="0">
                <a:latin typeface="Arial" panose="020B0604020202020204" pitchFamily="34" charset="0"/>
                <a:cs typeface="Arial" panose="020B0604020202020204" pitchFamily="34" charset="0"/>
              </a:rPr>
              <a:t>positive reinforcement </a:t>
            </a:r>
            <a:r>
              <a:rPr lang="en-GB" sz="1100" baseline="0" dirty="0" smtClean="0">
                <a:latin typeface="Arial" panose="020B0604020202020204" pitchFamily="34" charset="0"/>
                <a:cs typeface="Arial" panose="020B0604020202020204" pitchFamily="34" charset="0"/>
              </a:rPr>
              <a:t>and indirect suggestion can influence peoples decisions and actions, without them even realising! </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aseline="0" dirty="0" smtClean="0">
                <a:latin typeface="Arial" panose="020B0604020202020204" pitchFamily="34" charset="0"/>
                <a:cs typeface="Arial" panose="020B0604020202020204" pitchFamily="34" charset="0"/>
              </a:rPr>
              <a:t>Examples of nudge;</a:t>
            </a:r>
          </a:p>
          <a:p>
            <a:pPr>
              <a:lnSpc>
                <a:spcPct val="100000"/>
              </a:lnSpc>
            </a:pPr>
            <a:endParaRPr lang="en-GB" sz="1100" baseline="0" dirty="0" smtClean="0">
              <a:latin typeface="Arial" panose="020B0604020202020204" pitchFamily="34" charset="0"/>
              <a:cs typeface="Arial" panose="020B0604020202020204" pitchFamily="34" charset="0"/>
            </a:endParaRPr>
          </a:p>
          <a:p>
            <a:pPr marL="228600" indent="-228600">
              <a:lnSpc>
                <a:spcPct val="100000"/>
              </a:lnSpc>
              <a:buAutoNum type="arabicPeriod"/>
            </a:pPr>
            <a:r>
              <a:rPr lang="en-GB" sz="1100" baseline="0" dirty="0" smtClean="0">
                <a:latin typeface="Arial" panose="020B0604020202020204" pitchFamily="34" charset="0"/>
                <a:cs typeface="Arial" panose="020B0604020202020204" pitchFamily="34" charset="0"/>
              </a:rPr>
              <a:t>An American grocery store placed green arrows on the floor leading them to the fruit and veg aisles. They found shoppers followed the arrows 9/10 and the sale of their produce increased</a:t>
            </a:r>
          </a:p>
          <a:p>
            <a:pPr marL="228600" indent="-228600">
              <a:lnSpc>
                <a:spcPct val="100000"/>
              </a:lnSpc>
              <a:buAutoNum type="arabicPeriod"/>
            </a:pPr>
            <a:r>
              <a:rPr lang="en-GB" sz="1100" baseline="0" dirty="0" smtClean="0">
                <a:latin typeface="Arial" panose="020B0604020202020204" pitchFamily="34" charset="0"/>
                <a:cs typeface="Arial" panose="020B0604020202020204" pitchFamily="34" charset="0"/>
              </a:rPr>
              <a:t>In the UK a scheme where each home is given two separate bins for their garbage. One is for regular waste and one is for recyclables. The recycle bin is a third bigger, however by limiting the size of the general waste, people recycle more</a:t>
            </a:r>
          </a:p>
          <a:p>
            <a:pPr marL="228600" indent="-228600">
              <a:lnSpc>
                <a:spcPct val="100000"/>
              </a:lnSpc>
              <a:buAutoNum type="arabicPeriod"/>
            </a:pPr>
            <a:r>
              <a:rPr lang="en-GB" sz="1100" baseline="0" dirty="0" smtClean="0">
                <a:latin typeface="Arial" panose="020B0604020202020204" pitchFamily="34" charset="0"/>
                <a:cs typeface="Arial" panose="020B0604020202020204" pitchFamily="34" charset="0"/>
              </a:rPr>
              <a:t>School canteens carefully laid healthy food options out on display as students que up to buy their food. In an experiment, students made better food choices as they picked up fruit and other healthy options whilst they waited in the que to buy their lunch.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smtClean="0">
              <a:solidFill>
                <a:srgbClr val="00206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smtClean="0">
              <a:solidFill>
                <a:srgbClr val="00206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solidFill>
                  <a:srgbClr val="002060"/>
                </a:solidFill>
                <a:latin typeface="Arial" panose="020B0604020202020204" pitchFamily="34" charset="0"/>
                <a:cs typeface="Arial" panose="020B0604020202020204" pitchFamily="34" charset="0"/>
              </a:rPr>
              <a:t>How does</a:t>
            </a:r>
            <a:r>
              <a:rPr lang="en-GB" sz="1100" b="1" baseline="0" dirty="0" smtClean="0">
                <a:solidFill>
                  <a:srgbClr val="002060"/>
                </a:solidFill>
                <a:latin typeface="Arial" panose="020B0604020202020204" pitchFamily="34" charset="0"/>
                <a:cs typeface="Arial" panose="020B0604020202020204" pitchFamily="34" charset="0"/>
              </a:rPr>
              <a:t> this relate to EBP? </a:t>
            </a:r>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041038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40612239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What do we mean by ‘best available’ evidence? </a:t>
            </a:r>
          </a:p>
          <a:p>
            <a:pPr>
              <a:lnSpc>
                <a:spcPct val="100000"/>
              </a:lnSpc>
            </a:pPr>
            <a:endParaRPr lang="en-GB"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Why a particular piece of research was conducted, </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Why the particular method was chosen, </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What challenges were faced when conducting the research and how these might have affected the findings, </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What analysis was undertaken and why and on what basis the conclusions were made.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The Evidence for Policy and Practice Information and co-ordinating (EPPI) Centre, who are specialists in reviewing research, have identified the following five criteria that can help you to assess the quality of the reporting of a study’s aims, context, rationale, methods and findings: </a:t>
            </a:r>
          </a:p>
          <a:p>
            <a:pPr>
              <a:lnSpc>
                <a:spcPct val="100000"/>
              </a:lnSpc>
            </a:pPr>
            <a:endParaRPr lang="en-GB" sz="1100" dirty="0" smtClean="0">
              <a:latin typeface="Arial" panose="020B0604020202020204" pitchFamily="34" charset="0"/>
              <a:cs typeface="Arial" panose="020B0604020202020204" pitchFamily="34" charset="0"/>
            </a:endParaRPr>
          </a:p>
          <a:p>
            <a:pPr marL="0" indent="0">
              <a:lnSpc>
                <a:spcPct val="100000"/>
              </a:lnSpc>
              <a:buNone/>
            </a:pPr>
            <a:r>
              <a:rPr lang="en-GB" sz="1100" dirty="0" smtClean="0">
                <a:latin typeface="Arial" panose="020B0604020202020204" pitchFamily="34" charset="0"/>
                <a:cs typeface="Arial" panose="020B0604020202020204" pitchFamily="34" charset="0"/>
              </a:rPr>
              <a:t>1. Were the aims and objectives clearly reported? </a:t>
            </a:r>
          </a:p>
          <a:p>
            <a:pPr marL="0" indent="0">
              <a:lnSpc>
                <a:spcPct val="100000"/>
              </a:lnSpc>
              <a:buNone/>
            </a:pPr>
            <a:r>
              <a:rPr lang="en-GB" sz="1100" dirty="0" smtClean="0">
                <a:latin typeface="Arial" panose="020B0604020202020204" pitchFamily="34" charset="0"/>
                <a:cs typeface="Arial" panose="020B0604020202020204" pitchFamily="34" charset="0"/>
              </a:rPr>
              <a:t>2. Was there an adequate description of the context in which the research was carried out (including a rationale for why the study was undertaken)? </a:t>
            </a:r>
          </a:p>
          <a:p>
            <a:pPr marL="0" indent="0">
              <a:lnSpc>
                <a:spcPct val="100000"/>
              </a:lnSpc>
              <a:buNone/>
            </a:pPr>
            <a:r>
              <a:rPr lang="en-GB" sz="1100" dirty="0" smtClean="0">
                <a:latin typeface="Arial" panose="020B0604020202020204" pitchFamily="34" charset="0"/>
                <a:cs typeface="Arial" panose="020B0604020202020204" pitchFamily="34" charset="0"/>
              </a:rPr>
              <a:t>3. Was there an adequate description of the sample used and the methods for how the sample was identified and recruited? </a:t>
            </a:r>
          </a:p>
          <a:p>
            <a:pPr marL="0" indent="0">
              <a:lnSpc>
                <a:spcPct val="100000"/>
              </a:lnSpc>
              <a:buNone/>
            </a:pPr>
            <a:r>
              <a:rPr lang="en-GB" sz="1100" dirty="0" smtClean="0">
                <a:latin typeface="Arial" panose="020B0604020202020204" pitchFamily="34" charset="0"/>
                <a:cs typeface="Arial" panose="020B0604020202020204" pitchFamily="34" charset="0"/>
              </a:rPr>
              <a:t>4. Was there an adequate description of the methods used to collect data? </a:t>
            </a:r>
          </a:p>
          <a:p>
            <a:pPr marL="0" indent="0">
              <a:lnSpc>
                <a:spcPct val="100000"/>
              </a:lnSpc>
              <a:buNone/>
            </a:pPr>
            <a:r>
              <a:rPr lang="en-GB" sz="1100" dirty="0" smtClean="0">
                <a:latin typeface="Arial" panose="020B0604020202020204" pitchFamily="34" charset="0"/>
                <a:cs typeface="Arial" panose="020B0604020202020204" pitchFamily="34" charset="0"/>
              </a:rPr>
              <a:t>5. Was there an adequate description of the methods used to analyse data?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865765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4095512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291873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Who’s involved?</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developing your approach to a specific problem it is important to consider who else within a force (e.g. analysts, specialist staff, senior officers </a:t>
            </a:r>
            <a:r>
              <a:rPr lang="en-GB" sz="1100" b="0" i="0" u="none" strike="noStrike" kern="1200" baseline="0" dirty="0" err="1" smtClean="0">
                <a:solidFill>
                  <a:schemeClr val="tx1"/>
                </a:solidFill>
                <a:latin typeface="Arial" panose="020B0604020202020204" pitchFamily="34" charset="0"/>
                <a:ea typeface="+mn-ea"/>
                <a:cs typeface="Arial" panose="020B0604020202020204" pitchFamily="34" charset="0"/>
              </a:rPr>
              <a:t>etc</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will need to support the work and which other partner agencies or organisations might be involved in implementing the strategy. Your options may be limited by the resources (time and money) available to you through the force and local partners. Early collaboration can help ensure that the aims and objectives of the intervention are realistic and meet the needs of all partners involved in the work.</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Collaborative Working plays an important part in EBP.</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Working together</a:t>
            </a:r>
            <a:r>
              <a:rPr lang="en-GB" sz="1100" baseline="0" dirty="0" smtClean="0">
                <a:latin typeface="Arial" panose="020B0604020202020204" pitchFamily="34" charset="0"/>
                <a:cs typeface="Arial" panose="020B0604020202020204" pitchFamily="34" charset="0"/>
              </a:rPr>
              <a:t> to achieve the best evidence to solve a problem</a:t>
            </a:r>
          </a:p>
          <a:p>
            <a:endParaRPr lang="en-GB" sz="1100" baseline="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Local authorities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Emergency Services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Community Groups</a:t>
            </a:r>
          </a:p>
          <a:p>
            <a:pPr marL="171450" indent="-171450">
              <a:buFont typeface="Arial" panose="020B0604020202020204" pitchFamily="34" charset="0"/>
              <a:buChar char="•"/>
            </a:pPr>
            <a:r>
              <a:rPr lang="en-GB" sz="1100" baseline="0" dirty="0" smtClean="0">
                <a:latin typeface="Arial" panose="020B0604020202020204" pitchFamily="34" charset="0"/>
                <a:cs typeface="Arial" panose="020B0604020202020204" pitchFamily="34" charset="0"/>
              </a:rPr>
              <a:t>Local Businesses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Colleagues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Public Surveys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Other forces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Other agencies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Universities (research)</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What’s involved?</a:t>
            </a: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When working on new approaches or interventions, either just within your force or with partners, it’s important to think carefully about the roles and responsibilities each organisation or individual will have in implementing a new approach. Developing an action plan or project plan outlining the problem being addressed, the aims of the strategy or intervention, the role of each of the other interested parties, timescales for the project, and agreed outcome measures is generally good practice.</a:t>
            </a:r>
          </a:p>
          <a:p>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Data Sources</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To identify or understand a problem, or to measure the impact of a particular intervention you are introducing, you may need to review data collected by others (known as secondary data). Typical examples include existing surveys, census data, or information collected by government departments or agencies. There may also be a wealth of data collected locally by your force and local partners. If you are working to reduce violence in the Night Time Economy, you may be interested in accident and emergency admissions from local hospitals, for example. </a:t>
            </a:r>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42570116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College of Policing:</a:t>
            </a:r>
          </a:p>
          <a:p>
            <a:r>
              <a:rPr lang="en-GB" sz="1100" b="1" dirty="0" smtClean="0">
                <a:latin typeface="Arial" panose="020B0604020202020204" pitchFamily="34" charset="0"/>
                <a:cs typeface="Arial" panose="020B0604020202020204" pitchFamily="34" charset="0"/>
              </a:rPr>
              <a:t>What Works Centre:</a:t>
            </a:r>
          </a:p>
          <a:p>
            <a:r>
              <a:rPr lang="en-GB" sz="1100" b="0" dirty="0" smtClean="0">
                <a:latin typeface="Arial" panose="020B0604020202020204" pitchFamily="34" charset="0"/>
                <a:cs typeface="Arial" panose="020B0604020202020204" pitchFamily="34" charset="0"/>
              </a:rPr>
              <a:t>The What Works Centre for</a:t>
            </a:r>
            <a:r>
              <a:rPr lang="en-GB" sz="1100" b="0" baseline="0" dirty="0" smtClean="0">
                <a:latin typeface="Arial" panose="020B0604020202020204" pitchFamily="34" charset="0"/>
                <a:cs typeface="Arial" panose="020B0604020202020204" pitchFamily="34" charset="0"/>
              </a:rPr>
              <a:t> Crime reduction was established in 2013 and is part of the College of Policing. The focus of the What Works Centre for Crime reduction is on:</a:t>
            </a:r>
          </a:p>
          <a:p>
            <a:r>
              <a:rPr lang="en-GB" sz="1100" b="0" baseline="0" dirty="0" smtClean="0">
                <a:latin typeface="Arial" panose="020B0604020202020204" pitchFamily="34" charset="0"/>
                <a:cs typeface="Arial" panose="020B0604020202020204" pitchFamily="34" charset="0"/>
              </a:rPr>
              <a:t>Reviewing research on practices and interventions to reduce crime;</a:t>
            </a:r>
          </a:p>
          <a:p>
            <a:r>
              <a:rPr lang="en-GB" sz="1100" b="0" baseline="0" dirty="0" smtClean="0">
                <a:latin typeface="Arial" panose="020B0604020202020204" pitchFamily="34" charset="0"/>
                <a:cs typeface="Arial" panose="020B0604020202020204" pitchFamily="34" charset="0"/>
              </a:rPr>
              <a:t>Labelling the best available evidence on interventions in terms of impact on crime reduction, how they work, where they work, how to do it and economic cost.</a:t>
            </a:r>
          </a:p>
          <a:p>
            <a:r>
              <a:rPr lang="en-GB" sz="1100" b="0" baseline="0" dirty="0" smtClean="0">
                <a:latin typeface="Arial" panose="020B0604020202020204" pitchFamily="34" charset="0"/>
                <a:cs typeface="Arial" panose="020B0604020202020204" pitchFamily="34" charset="0"/>
              </a:rPr>
              <a:t>Providing Police and crime Commissioners and other crime reduction stakeholders with the knowledge, tools and guidance to help them target their resources more effectively.</a:t>
            </a:r>
          </a:p>
          <a:p>
            <a:r>
              <a:rPr lang="en-GB" sz="1100" b="0" baseline="0" dirty="0" smtClean="0">
                <a:latin typeface="Arial" panose="020B0604020202020204" pitchFamily="34" charset="0"/>
                <a:cs typeface="Arial" panose="020B0604020202020204" pitchFamily="34" charset="0"/>
              </a:rPr>
              <a:t>The What Works Centre for Crime Reduction is part of a network of What Works centres created to provide robust and comprehensive evidence that will guide decision making on public spending. </a:t>
            </a:r>
            <a:endParaRPr lang="en-GB" sz="1100" b="0" dirty="0" smtClean="0">
              <a:latin typeface="Arial" panose="020B0604020202020204" pitchFamily="34" charset="0"/>
              <a:cs typeface="Arial" panose="020B0604020202020204" pitchFamily="34" charset="0"/>
            </a:endParaRP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POLKA:</a:t>
            </a:r>
          </a:p>
          <a:p>
            <a:r>
              <a:rPr lang="en-GB" sz="1100" b="1" dirty="0" smtClean="0">
                <a:latin typeface="Arial" panose="020B0604020202020204" pitchFamily="34" charset="0"/>
                <a:cs typeface="Arial" panose="020B0604020202020204" pitchFamily="34" charset="0"/>
              </a:rPr>
              <a:t>POLKA </a:t>
            </a:r>
            <a:r>
              <a:rPr lang="en-GB" sz="1100" b="0" dirty="0" smtClean="0">
                <a:latin typeface="Arial" panose="020B0604020202020204" pitchFamily="34" charset="0"/>
                <a:cs typeface="Arial" panose="020B0604020202020204" pitchFamily="34" charset="0"/>
              </a:rPr>
              <a:t>(the Police </a:t>
            </a:r>
            <a:r>
              <a:rPr lang="en-GB" sz="1100" b="0" dirty="0" err="1" smtClean="0">
                <a:latin typeface="Arial" panose="020B0604020202020204" pitchFamily="34" charset="0"/>
                <a:cs typeface="Arial" panose="020B0604020202020204" pitchFamily="34" charset="0"/>
              </a:rPr>
              <a:t>OnLine</a:t>
            </a:r>
            <a:r>
              <a:rPr lang="en-GB" sz="1100" b="0" baseline="0" dirty="0" smtClean="0">
                <a:latin typeface="Arial" panose="020B0604020202020204" pitchFamily="34" charset="0"/>
                <a:cs typeface="Arial" panose="020B0604020202020204" pitchFamily="34" charset="0"/>
              </a:rPr>
              <a:t> Knowledge Area) is a secure online collaboration tool for the policing community to network, ask questions, share insights, discuss ideas and suggest new ways of working.</a:t>
            </a:r>
            <a:endParaRPr lang="en-GB" sz="1100" b="1" dirty="0" smtClean="0">
              <a:latin typeface="Arial" panose="020B0604020202020204" pitchFamily="34" charset="0"/>
              <a:cs typeface="Arial" panose="020B0604020202020204" pitchFamily="34" charset="0"/>
            </a:endParaRP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National</a:t>
            </a:r>
            <a:r>
              <a:rPr lang="en-GB" sz="1100" b="1" baseline="0" dirty="0" smtClean="0">
                <a:latin typeface="Arial" panose="020B0604020202020204" pitchFamily="34" charset="0"/>
                <a:cs typeface="Arial" panose="020B0604020202020204" pitchFamily="34" charset="0"/>
              </a:rPr>
              <a:t> Police Library:</a:t>
            </a:r>
          </a:p>
          <a:p>
            <a:r>
              <a:rPr lang="en-GB" sz="1100" b="0" baseline="0" dirty="0" smtClean="0">
                <a:latin typeface="Arial" panose="020B0604020202020204" pitchFamily="34" charset="0"/>
                <a:cs typeface="Arial" panose="020B0604020202020204" pitchFamily="34" charset="0"/>
              </a:rPr>
              <a:t>The National Police Library holds a unique national collection including significant volumes of policing grey literature unavailable anywhere else. They also provide College of Policing members access to over 10,000 journals as well as books and eBooks.</a:t>
            </a:r>
          </a:p>
          <a:p>
            <a:endParaRPr lang="en-GB" sz="1100" b="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Global Policing Database:</a:t>
            </a:r>
          </a:p>
          <a:p>
            <a:r>
              <a:rPr lang="en-GB" sz="1100" dirty="0" smtClean="0">
                <a:latin typeface="Arial" panose="020B0604020202020204" pitchFamily="34" charset="0"/>
                <a:cs typeface="Arial" panose="020B0604020202020204" pitchFamily="34" charset="0"/>
              </a:rPr>
              <a:t>Sixty-five years of policing research from around the world is to be brought together in one ground-breaking new resource, announced today by the Mayor’s Office for Policing And Crime (MOPAC) and the College of Policing. The world’s first Global Policing Database is a searchable online bank of information for practitioners and academics. The available research covers the entire spectrum of policing and community safety analysis. The database will eventually hold up to 5,000 case studies. Among the studies is analysis of the links between working structures and use of force by police officers. </a:t>
            </a:r>
            <a:endParaRPr lang="en-GB" sz="1100" b="1" baseline="0" dirty="0" smtClean="0">
              <a:latin typeface="Arial" panose="020B0604020202020204" pitchFamily="34" charset="0"/>
              <a:cs typeface="Arial" panose="020B0604020202020204" pitchFamily="34" charset="0"/>
            </a:endParaRPr>
          </a:p>
          <a:p>
            <a:endParaRPr lang="en-GB" sz="1100" b="1"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Other Police Forces:</a:t>
            </a:r>
          </a:p>
          <a:p>
            <a:r>
              <a:rPr lang="en-GB" sz="1100" b="0" baseline="0" dirty="0" smtClean="0">
                <a:latin typeface="Arial" panose="020B0604020202020204" pitchFamily="34" charset="0"/>
                <a:cs typeface="Arial" panose="020B0604020202020204" pitchFamily="34" charset="0"/>
              </a:rPr>
              <a:t>As with POLKA – officers and staff may liaise with other Forces who have experienced the interventions or changes before so that it can be researched of what works and not.</a:t>
            </a:r>
          </a:p>
          <a:p>
            <a:endParaRPr lang="en-GB" sz="1100" b="1"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HMICFRS:</a:t>
            </a:r>
          </a:p>
          <a:p>
            <a:r>
              <a:rPr lang="en-GB" sz="1100" dirty="0" smtClean="0">
                <a:latin typeface="Arial" panose="020B0604020202020204" pitchFamily="34" charset="0"/>
                <a:cs typeface="Arial" panose="020B0604020202020204" pitchFamily="34" charset="0"/>
              </a:rPr>
              <a:t>Her Majesty’s Inspectorate of Constabulary and Fire &amp; Rescue Services (HMICFRS) independently assesses the effectiveness and efficiency of police forces and fire &amp; rescue services – in the public interest.</a:t>
            </a:r>
            <a:endParaRPr lang="en-GB" sz="1100" b="1" baseline="0" dirty="0" smtClean="0">
              <a:latin typeface="Arial" panose="020B0604020202020204" pitchFamily="34" charset="0"/>
              <a:cs typeface="Arial" panose="020B0604020202020204" pitchFamily="34" charset="0"/>
            </a:endParaRPr>
          </a:p>
          <a:p>
            <a:endParaRPr lang="en-GB" sz="1100" b="1"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Campbell Collaboration:</a:t>
            </a:r>
          </a:p>
          <a:p>
            <a:r>
              <a:rPr lang="en-GB" sz="1100" b="0" baseline="0" dirty="0" smtClean="0">
                <a:latin typeface="Arial" panose="020B0604020202020204" pitchFamily="34" charset="0"/>
                <a:cs typeface="Arial" panose="020B0604020202020204" pitchFamily="34" charset="0"/>
              </a:rPr>
              <a:t>The Campbell Collaboration promotes positive social and economic change through the production and use of systematic reviews and other evidence synthesis for evidence-based policy and practice.</a:t>
            </a:r>
          </a:p>
          <a:p>
            <a:r>
              <a:rPr lang="en-GB" sz="1100" b="0" baseline="0" dirty="0" smtClean="0">
                <a:latin typeface="Arial" panose="020B0604020202020204" pitchFamily="34" charset="0"/>
                <a:cs typeface="Arial" panose="020B0604020202020204" pitchFamily="34" charset="0"/>
              </a:rPr>
              <a:t>The Campbell Collaboration grew out of a meeting in London in 1999. Many of the members would produce systematic reviews of research evidence on the effectiveness of social interventions. The Campbell Collaboration has staff around the world with a small secretariat in Oslo, Norway.</a:t>
            </a:r>
          </a:p>
          <a:p>
            <a:endParaRPr lang="en-GB" sz="1100" b="1"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Academic sources and journals:</a:t>
            </a:r>
          </a:p>
          <a:p>
            <a:r>
              <a:rPr lang="en-GB" sz="1100" b="0" baseline="0" dirty="0" smtClean="0">
                <a:latin typeface="Arial" panose="020B0604020202020204" pitchFamily="34" charset="0"/>
                <a:cs typeface="Arial" panose="020B0604020202020204" pitchFamily="34" charset="0"/>
              </a:rPr>
              <a:t>Evidence based practice are commonly found in academic journals and may be referred to as primary research</a:t>
            </a:r>
          </a:p>
          <a:p>
            <a:endParaRPr lang="en-GB" sz="1100" b="1"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Government (ONS, Home Office):</a:t>
            </a:r>
          </a:p>
          <a:p>
            <a:r>
              <a:rPr lang="en-GB" sz="1100" dirty="0" smtClean="0">
                <a:latin typeface="Arial" panose="020B0604020202020204" pitchFamily="34" charset="0"/>
                <a:cs typeface="Arial" panose="020B0604020202020204" pitchFamily="34" charset="0"/>
              </a:rPr>
              <a:t>Figures on crime levels and trends for England and Wales based primarily on two sets of statistics: the Crime Survey for England and Wales (CSEW) and police recorded crime data.</a:t>
            </a:r>
          </a:p>
          <a:p>
            <a:r>
              <a:rPr lang="en-GB" sz="1100" b="0" baseline="0" dirty="0" smtClean="0">
                <a:latin typeface="Arial" panose="020B0604020202020204" pitchFamily="34" charset="0"/>
                <a:cs typeface="Arial" panose="020B0604020202020204" pitchFamily="34" charset="0"/>
              </a:rPr>
              <a:t>This data can be used to identify trends. The main responsibility of the Office for National Statistics are collecting, analysing and disseminating statistics about the UK’s economy, society and population.</a:t>
            </a:r>
          </a:p>
          <a:p>
            <a:endParaRPr lang="en-GB" sz="1100" b="1"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Alliance for Useful Evidence / NESTA:</a:t>
            </a:r>
          </a:p>
          <a:p>
            <a:r>
              <a:rPr lang="en-GB" sz="1100" b="0" baseline="0" dirty="0" smtClean="0">
                <a:latin typeface="Arial" panose="020B0604020202020204" pitchFamily="34" charset="0"/>
                <a:cs typeface="Arial" panose="020B0604020202020204" pitchFamily="34" charset="0"/>
              </a:rPr>
              <a:t>An open network and forum to champion the use of evidence in decision making for social policy and practice.</a:t>
            </a:r>
          </a:p>
          <a:p>
            <a:r>
              <a:rPr lang="en-GB" sz="1100" b="0" baseline="0" dirty="0" smtClean="0">
                <a:latin typeface="Arial" panose="020B0604020202020204" pitchFamily="34" charset="0"/>
                <a:cs typeface="Arial" panose="020B0604020202020204" pitchFamily="34" charset="0"/>
              </a:rPr>
              <a:t>This is achieved through three core activities:</a:t>
            </a:r>
          </a:p>
          <a:p>
            <a:r>
              <a:rPr lang="en-GB" sz="1100" b="0" baseline="0" dirty="0" smtClean="0">
                <a:latin typeface="Arial" panose="020B0604020202020204" pitchFamily="34" charset="0"/>
                <a:cs typeface="Arial" panose="020B0604020202020204" pitchFamily="34" charset="0"/>
              </a:rPr>
              <a:t>Research and ideas</a:t>
            </a:r>
          </a:p>
          <a:p>
            <a:r>
              <a:rPr lang="en-GB" sz="1100" b="0" baseline="0" dirty="0" smtClean="0">
                <a:latin typeface="Arial" panose="020B0604020202020204" pitchFamily="34" charset="0"/>
                <a:cs typeface="Arial" panose="020B0604020202020204" pitchFamily="34" charset="0"/>
              </a:rPr>
              <a:t>Training and Skills</a:t>
            </a:r>
          </a:p>
          <a:p>
            <a:r>
              <a:rPr lang="en-GB" sz="1100" b="0" baseline="0" dirty="0" smtClean="0">
                <a:latin typeface="Arial" panose="020B0604020202020204" pitchFamily="34" charset="0"/>
                <a:cs typeface="Arial" panose="020B0604020202020204" pitchFamily="34" charset="0"/>
              </a:rPr>
              <a:t>Advice and advocacy.</a:t>
            </a:r>
          </a:p>
          <a:p>
            <a:endParaRPr lang="en-GB" sz="1100" b="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Society of Evidence Based Policing:</a:t>
            </a:r>
          </a:p>
          <a:p>
            <a:r>
              <a:rPr lang="en-GB" sz="1100" b="0" kern="1200" dirty="0" smtClean="0">
                <a:solidFill>
                  <a:schemeClr val="tx1"/>
                </a:solidFill>
                <a:effectLst/>
                <a:latin typeface="Arial" panose="020B0604020202020204" pitchFamily="34" charset="0"/>
                <a:ea typeface="+mn-ea"/>
                <a:cs typeface="Arial" panose="020B0604020202020204" pitchFamily="34" charset="0"/>
              </a:rPr>
              <a:t>The Society of Evidence Based Policing is made up of police officers, police staff, and research professionals who want to transform policing through understanding what works.</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goals of the society are as follows:</a:t>
            </a:r>
          </a:p>
          <a:p>
            <a:r>
              <a:rPr lang="en-GB" sz="1100" kern="1200" dirty="0" smtClean="0">
                <a:solidFill>
                  <a:schemeClr val="tx1"/>
                </a:solidFill>
                <a:effectLst/>
                <a:latin typeface="Arial" panose="020B0604020202020204" pitchFamily="34" charset="0"/>
                <a:ea typeface="+mn-ea"/>
                <a:cs typeface="Arial" panose="020B0604020202020204" pitchFamily="34" charset="0"/>
              </a:rPr>
              <a:t>​</a:t>
            </a:r>
          </a:p>
          <a:p>
            <a:r>
              <a:rPr lang="en-GB" sz="1100" b="1" kern="1200" dirty="0" smtClean="0">
                <a:solidFill>
                  <a:schemeClr val="tx1"/>
                </a:solidFill>
                <a:effectLst/>
                <a:latin typeface="Arial" panose="020B0604020202020204" pitchFamily="34" charset="0"/>
                <a:ea typeface="+mn-ea"/>
                <a:cs typeface="Arial" panose="020B0604020202020204" pitchFamily="34" charset="0"/>
              </a:rPr>
              <a:t>Aim One: Increased use of best available research evidence to solve policing problems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We will:</a:t>
            </a:r>
          </a:p>
          <a:p>
            <a:r>
              <a:rPr lang="en-GB" sz="1100" kern="1200" dirty="0" smtClean="0">
                <a:solidFill>
                  <a:schemeClr val="tx1"/>
                </a:solidFill>
                <a:effectLst/>
                <a:latin typeface="Arial" panose="020B0604020202020204" pitchFamily="34" charset="0"/>
                <a:ea typeface="+mn-ea"/>
                <a:cs typeface="Arial" panose="020B0604020202020204" pitchFamily="34" charset="0"/>
              </a:rPr>
              <a:t>Raise awareness of the value of evidence-based practice.</a:t>
            </a:r>
          </a:p>
          <a:p>
            <a:r>
              <a:rPr lang="en-GB" sz="1100" kern="1200" dirty="0" smtClean="0">
                <a:solidFill>
                  <a:schemeClr val="tx1"/>
                </a:solidFill>
                <a:effectLst/>
                <a:latin typeface="Arial" panose="020B0604020202020204" pitchFamily="34" charset="0"/>
                <a:ea typeface="+mn-ea"/>
                <a:cs typeface="Arial" panose="020B0604020202020204" pitchFamily="34" charset="0"/>
              </a:rPr>
              <a:t>Provide access to research tools and guidance.</a:t>
            </a:r>
          </a:p>
          <a:p>
            <a:r>
              <a:rPr lang="en-GB" sz="1100" kern="1200" dirty="0" smtClean="0">
                <a:solidFill>
                  <a:schemeClr val="tx1"/>
                </a:solidFill>
                <a:effectLst/>
                <a:latin typeface="Arial" panose="020B0604020202020204" pitchFamily="34" charset="0"/>
                <a:ea typeface="+mn-ea"/>
                <a:cs typeface="Arial" panose="020B0604020202020204" pitchFamily="34" charset="0"/>
              </a:rPr>
              <a:t>Advocate evidence-based practice across all policing bodies.</a:t>
            </a:r>
          </a:p>
          <a:p>
            <a:r>
              <a:rPr lang="en-GB" sz="1100" kern="1200" dirty="0" smtClean="0">
                <a:solidFill>
                  <a:schemeClr val="tx1"/>
                </a:solidFill>
                <a:effectLst/>
                <a:latin typeface="Arial" panose="020B0604020202020204" pitchFamily="34" charset="0"/>
                <a:ea typeface="+mn-ea"/>
                <a:cs typeface="Arial" panose="020B0604020202020204" pitchFamily="34" charset="0"/>
              </a:rPr>
              <a:t>Provide a forum for police professional researchers.</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b="1" kern="1200" dirty="0" smtClean="0">
                <a:solidFill>
                  <a:schemeClr val="tx1"/>
                </a:solidFill>
                <a:effectLst/>
                <a:latin typeface="Arial" panose="020B0604020202020204" pitchFamily="34" charset="0"/>
                <a:ea typeface="+mn-ea"/>
                <a:cs typeface="Arial" panose="020B0604020202020204" pitchFamily="34" charset="0"/>
              </a:rPr>
              <a:t>Aim Two: The production of new research evidence by police practitioners and researchers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We will:</a:t>
            </a:r>
          </a:p>
          <a:p>
            <a:r>
              <a:rPr lang="en-GB" sz="1100" kern="1200" dirty="0" smtClean="0">
                <a:solidFill>
                  <a:schemeClr val="tx1"/>
                </a:solidFill>
                <a:effectLst/>
                <a:latin typeface="Arial" panose="020B0604020202020204" pitchFamily="34" charset="0"/>
                <a:ea typeface="+mn-ea"/>
                <a:cs typeface="Arial" panose="020B0604020202020204" pitchFamily="34" charset="0"/>
              </a:rPr>
              <a:t>Support police practitioners to undertake research projects.</a:t>
            </a:r>
          </a:p>
          <a:p>
            <a:r>
              <a:rPr lang="en-GB" sz="1100" kern="1200" dirty="0" smtClean="0">
                <a:solidFill>
                  <a:schemeClr val="tx1"/>
                </a:solidFill>
                <a:effectLst/>
                <a:latin typeface="Arial" panose="020B0604020202020204" pitchFamily="34" charset="0"/>
                <a:ea typeface="+mn-ea"/>
                <a:cs typeface="Arial" panose="020B0604020202020204" pitchFamily="34" charset="0"/>
              </a:rPr>
              <a:t>Support police practitioners to access research expertise.</a:t>
            </a:r>
          </a:p>
          <a:p>
            <a:r>
              <a:rPr lang="en-GB" sz="1100" kern="1200" dirty="0" smtClean="0">
                <a:solidFill>
                  <a:schemeClr val="tx1"/>
                </a:solidFill>
                <a:effectLst/>
                <a:latin typeface="Arial" panose="020B0604020202020204" pitchFamily="34" charset="0"/>
                <a:ea typeface="+mn-ea"/>
                <a:cs typeface="Arial" panose="020B0604020202020204" pitchFamily="34" charset="0"/>
              </a:rPr>
              <a:t>Support researchers to access police data.</a:t>
            </a:r>
          </a:p>
          <a:p>
            <a:r>
              <a:rPr lang="en-GB" sz="1100" kern="1200" dirty="0" smtClean="0">
                <a:solidFill>
                  <a:schemeClr val="tx1"/>
                </a:solidFill>
                <a:effectLst/>
                <a:latin typeface="Arial" panose="020B0604020202020204" pitchFamily="34" charset="0"/>
                <a:ea typeface="+mn-ea"/>
                <a:cs typeface="Arial" panose="020B0604020202020204" pitchFamily="34" charset="0"/>
              </a:rPr>
              <a:t>Facilitate awareness of ongoing police research projects.</a:t>
            </a:r>
          </a:p>
          <a:p>
            <a:r>
              <a:rPr lang="en-GB" sz="1100" kern="1200" dirty="0" smtClean="0">
                <a:solidFill>
                  <a:schemeClr val="tx1"/>
                </a:solidFill>
                <a:effectLst/>
                <a:latin typeface="Arial" panose="020B0604020202020204" pitchFamily="34" charset="0"/>
                <a:ea typeface="+mn-ea"/>
                <a:cs typeface="Arial" panose="020B0604020202020204" pitchFamily="34" charset="0"/>
              </a:rPr>
              <a:t>​</a:t>
            </a:r>
          </a:p>
          <a:p>
            <a:r>
              <a:rPr lang="en-GB" sz="1100" b="1" kern="1200" dirty="0" smtClean="0">
                <a:solidFill>
                  <a:schemeClr val="tx1"/>
                </a:solidFill>
                <a:effectLst/>
                <a:latin typeface="Arial" panose="020B0604020202020204" pitchFamily="34" charset="0"/>
                <a:ea typeface="+mn-ea"/>
                <a:cs typeface="Arial" panose="020B0604020202020204" pitchFamily="34" charset="0"/>
              </a:rPr>
              <a:t>Aim Three: Communication of research evidence to police practitioners and the public</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We will:</a:t>
            </a:r>
          </a:p>
          <a:p>
            <a:r>
              <a:rPr lang="en-GB" sz="1100" kern="1200" dirty="0" smtClean="0">
                <a:solidFill>
                  <a:schemeClr val="tx1"/>
                </a:solidFill>
                <a:effectLst/>
                <a:latin typeface="Arial" panose="020B0604020202020204" pitchFamily="34" charset="0"/>
                <a:ea typeface="+mn-ea"/>
                <a:cs typeface="Arial" panose="020B0604020202020204" pitchFamily="34" charset="0"/>
              </a:rPr>
              <a:t>Disseminate police-based research to different audiences.</a:t>
            </a:r>
          </a:p>
          <a:p>
            <a:r>
              <a:rPr lang="en-GB" sz="1100" kern="1200" dirty="0" smtClean="0">
                <a:solidFill>
                  <a:schemeClr val="tx1"/>
                </a:solidFill>
                <a:effectLst/>
                <a:latin typeface="Arial" panose="020B0604020202020204" pitchFamily="34" charset="0"/>
                <a:ea typeface="+mn-ea"/>
                <a:cs typeface="Arial" panose="020B0604020202020204" pitchFamily="34" charset="0"/>
              </a:rPr>
              <a:t>Present the implication of research findings for policing practice.</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Membership of the society is open to any member of police staff or researcher who is committed to making a positive impact in the community through using the best available research evidence.</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Membership is free  and gives access to: reduced price conferences, reduced subscription to the journal of experimental criminology, and the ability to network &amp; learn from other practitioners.</a:t>
            </a:r>
          </a:p>
          <a:p>
            <a:endParaRPr lang="en-GB" sz="1100" b="0" baseline="0" dirty="0" smtClean="0">
              <a:latin typeface="Arial" panose="020B0604020202020204" pitchFamily="34" charset="0"/>
              <a:cs typeface="Arial" panose="020B0604020202020204" pitchFamily="34" charset="0"/>
            </a:endParaRPr>
          </a:p>
          <a:p>
            <a:r>
              <a:rPr lang="en-GB" sz="1100" b="1" baseline="0" dirty="0" err="1" smtClean="0">
                <a:latin typeface="Arial" panose="020B0604020202020204" pitchFamily="34" charset="0"/>
                <a:cs typeface="Arial" panose="020B0604020202020204" pitchFamily="34" charset="0"/>
              </a:rPr>
              <a:t>Center</a:t>
            </a:r>
            <a:r>
              <a:rPr lang="en-GB" sz="1100" b="1" baseline="0" dirty="0" smtClean="0">
                <a:latin typeface="Arial" panose="020B0604020202020204" pitchFamily="34" charset="0"/>
                <a:cs typeface="Arial" panose="020B0604020202020204" pitchFamily="34" charset="0"/>
              </a:rPr>
              <a:t> for Evidence Based Crime Policy (US):</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a:t>
            </a:r>
            <a:r>
              <a:rPr lang="en-GB" sz="1100" kern="1200" dirty="0" err="1" smtClean="0">
                <a:solidFill>
                  <a:schemeClr val="tx1"/>
                </a:solidFill>
                <a:effectLst/>
                <a:latin typeface="Arial" panose="020B0604020202020204" pitchFamily="34" charset="0"/>
                <a:ea typeface="+mn-ea"/>
                <a:cs typeface="Arial" panose="020B0604020202020204" pitchFamily="34" charset="0"/>
              </a:rPr>
              <a:t>Center</a:t>
            </a:r>
            <a:r>
              <a:rPr lang="en-GB" sz="1100" kern="1200" dirty="0" smtClean="0">
                <a:solidFill>
                  <a:schemeClr val="tx1"/>
                </a:solidFill>
                <a:effectLst/>
                <a:latin typeface="Arial" panose="020B0604020202020204" pitchFamily="34" charset="0"/>
                <a:ea typeface="+mn-ea"/>
                <a:cs typeface="Arial" panose="020B0604020202020204" pitchFamily="34" charset="0"/>
              </a:rPr>
              <a:t> for Evidence-Based Crime Policy (CEBCP), housed within the Department of Criminology, Law and Society at George Mason University, seeks to make scientific research a key component in decisions about crime and justice policies.</a:t>
            </a:r>
          </a:p>
          <a:p>
            <a:endParaRPr lang="en-GB" sz="1100" b="0" baseline="0" dirty="0" smtClean="0">
              <a:latin typeface="Arial" panose="020B0604020202020204" pitchFamily="34" charset="0"/>
              <a:cs typeface="Arial" panose="020B0604020202020204" pitchFamily="34" charset="0"/>
            </a:endParaRPr>
          </a:p>
          <a:p>
            <a:r>
              <a:rPr lang="en-GB" sz="1100" b="1" baseline="0" dirty="0" err="1" smtClean="0">
                <a:latin typeface="Arial" panose="020B0604020202020204" pitchFamily="34" charset="0"/>
                <a:cs typeface="Arial" panose="020B0604020202020204" pitchFamily="34" charset="0"/>
              </a:rPr>
              <a:t>Center</a:t>
            </a:r>
            <a:r>
              <a:rPr lang="en-GB" sz="1100" b="1" baseline="0" dirty="0" smtClean="0">
                <a:latin typeface="Arial" panose="020B0604020202020204" pitchFamily="34" charset="0"/>
                <a:cs typeface="Arial" panose="020B0604020202020204" pitchFamily="34" charset="0"/>
              </a:rPr>
              <a:t> for Problem-Orientated Policing (US):</a:t>
            </a:r>
          </a:p>
          <a:p>
            <a:r>
              <a:rPr lang="en-GB" sz="1100" kern="1200" dirty="0" smtClean="0">
                <a:solidFill>
                  <a:schemeClr val="tx1"/>
                </a:solidFill>
                <a:effectLst/>
                <a:latin typeface="Arial" panose="020B0604020202020204" pitchFamily="34" charset="0"/>
                <a:ea typeface="+mn-ea"/>
                <a:cs typeface="Arial" panose="020B0604020202020204" pitchFamily="34" charset="0"/>
              </a:rPr>
              <a:t>The mission of </a:t>
            </a:r>
            <a:r>
              <a:rPr lang="en-GB" sz="1100" b="0" kern="1200" dirty="0" smtClean="0">
                <a:solidFill>
                  <a:schemeClr val="tx1"/>
                </a:solidFill>
                <a:effectLst/>
                <a:latin typeface="Arial" panose="020B0604020202020204" pitchFamily="34" charset="0"/>
                <a:ea typeface="+mn-ea"/>
                <a:cs typeface="Arial" panose="020B0604020202020204" pitchFamily="34" charset="0"/>
              </a:rPr>
              <a:t>the </a:t>
            </a:r>
            <a:r>
              <a:rPr lang="en-GB" sz="1100" b="0" kern="1200" dirty="0" err="1" smtClean="0">
                <a:solidFill>
                  <a:schemeClr val="tx1"/>
                </a:solidFill>
                <a:effectLst/>
                <a:latin typeface="Arial" panose="020B0604020202020204" pitchFamily="34" charset="0"/>
                <a:ea typeface="+mn-ea"/>
                <a:cs typeface="Arial" panose="020B0604020202020204" pitchFamily="34" charset="0"/>
              </a:rPr>
              <a:t>Center</a:t>
            </a:r>
            <a:r>
              <a:rPr lang="en-GB" sz="1100" b="0" kern="1200" dirty="0" smtClean="0">
                <a:solidFill>
                  <a:schemeClr val="tx1"/>
                </a:solidFill>
                <a:effectLst/>
                <a:latin typeface="Arial" panose="020B0604020202020204" pitchFamily="34" charset="0"/>
                <a:ea typeface="+mn-ea"/>
                <a:cs typeface="Arial" panose="020B0604020202020204" pitchFamily="34" charset="0"/>
              </a:rPr>
              <a:t> for Problem-Oriented Policing is to advance the concept and practice of problem-oriented policing in open and </a:t>
            </a:r>
            <a:r>
              <a:rPr lang="en-GB" sz="1100" kern="1200" dirty="0" smtClean="0">
                <a:solidFill>
                  <a:schemeClr val="tx1"/>
                </a:solidFill>
                <a:effectLst/>
                <a:latin typeface="Arial" panose="020B0604020202020204" pitchFamily="34" charset="0"/>
                <a:ea typeface="+mn-ea"/>
                <a:cs typeface="Arial" panose="020B0604020202020204" pitchFamily="34" charset="0"/>
              </a:rPr>
              <a:t>democratic societies.</a:t>
            </a:r>
            <a:endParaRPr lang="en-GB" sz="1100" b="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3411531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 sum up of EBP – Remember….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0059711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 great Evidenced based answer given by Barack Obama… (5 </a:t>
            </a:r>
            <a:r>
              <a:rPr lang="en-GB" sz="1100" dirty="0" err="1" smtClean="0">
                <a:latin typeface="Arial" panose="020B0604020202020204" pitchFamily="34" charset="0"/>
                <a:cs typeface="Arial" panose="020B0604020202020204" pitchFamily="34" charset="0"/>
              </a:rPr>
              <a:t>mins</a:t>
            </a:r>
            <a:r>
              <a:rPr lang="en-GB" sz="1100" dirty="0" smtClean="0">
                <a:latin typeface="Arial" panose="020B0604020202020204" pitchFamily="34" charset="0"/>
                <a:cs typeface="Arial" panose="020B0604020202020204" pitchFamily="34" charset="0"/>
              </a:rPr>
              <a:t> 38 seconds)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27877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5082149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Trainer to split the class into small groups and provide each group with the Evidenced Based Policing Exercise. </a:t>
            </a:r>
          </a:p>
          <a:p>
            <a:endParaRPr lang="en-GB" sz="1100" dirty="0" smtClean="0">
              <a:latin typeface="Arial" panose="020B0604020202020204" pitchFamily="34" charset="0"/>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The problem reads: There has been a recent increase in Anti-Social Behaviour related incidents in the </a:t>
            </a:r>
            <a:r>
              <a:rPr lang="en-GB" sz="1100" kern="1200" dirty="0" err="1" smtClean="0">
                <a:solidFill>
                  <a:schemeClr val="tx1"/>
                </a:solidFill>
                <a:effectLst/>
                <a:latin typeface="Arial" panose="020B0604020202020204" pitchFamily="34" charset="0"/>
                <a:ea typeface="+mn-ea"/>
                <a:cs typeface="Arial" panose="020B0604020202020204" pitchFamily="34" charset="0"/>
              </a:rPr>
              <a:t>Sandford</a:t>
            </a:r>
            <a:r>
              <a:rPr lang="en-GB" sz="1100" kern="1200" dirty="0" smtClean="0">
                <a:solidFill>
                  <a:schemeClr val="tx1"/>
                </a:solidFill>
                <a:effectLst/>
                <a:latin typeface="Arial" panose="020B0604020202020204" pitchFamily="34" charset="0"/>
                <a:ea typeface="+mn-ea"/>
                <a:cs typeface="Arial" panose="020B0604020202020204" pitchFamily="34" charset="0"/>
              </a:rPr>
              <a:t> estate. These incidents are taking place in and around the newly refurbished play area.</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You have been tasked by the Local Policing Inspector to deal with the issue.</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On examining NICHE you have found the following occurrences which have all occurred over the past month;</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Please read the information carefully and prepare your response.</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Be prepared to discuss your findings with your trainer and the rest of the class.</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Trainer to discuss and de-brief.</a:t>
            </a: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646991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hyperlink" Target="https://www.youtube.com/watch?v=BmOKvsJf17Y"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13.jpg"/><Relationship Id="rId4" Type="http://schemas.openxmlformats.org/officeDocument/2006/relationships/image" Target="../media/image12.jp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5.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405026" y="2257008"/>
            <a:ext cx="4551903" cy="1631216"/>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Evidence Based Policing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32166" y="136883"/>
            <a:ext cx="792549" cy="957155"/>
          </a:xfrm>
          <a:prstGeom prst="rect">
            <a:avLst/>
          </a:prstGeom>
        </p:spPr>
      </p:pic>
    </p:spTree>
    <p:extLst>
      <p:ext uri="{BB962C8B-B14F-4D97-AF65-F5344CB8AC3E}">
        <p14:creationId xmlns:p14="http://schemas.microsoft.com/office/powerpoint/2010/main" val="39029496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98206" y="265471"/>
            <a:ext cx="5447004" cy="707886"/>
          </a:xfrm>
          <a:prstGeom prst="rect">
            <a:avLst/>
          </a:prstGeom>
          <a:noFill/>
        </p:spPr>
        <p:txBody>
          <a:bodyPr wrap="none" rtlCol="0">
            <a:spAutoFit/>
          </a:bodyPr>
          <a:lstStyle/>
          <a:p>
            <a:r>
              <a:rPr lang="en-GB" sz="4000" dirty="0" smtClean="0">
                <a:solidFill>
                  <a:srgbClr val="FF0000"/>
                </a:solidFill>
              </a:rPr>
              <a:t>A golden opportunity…… </a:t>
            </a:r>
            <a:endParaRPr lang="en-GB" sz="4000" dirty="0">
              <a:solidFill>
                <a:srgbClr val="FF0000"/>
              </a:solidFill>
            </a:endParaRPr>
          </a:p>
        </p:txBody>
      </p:sp>
      <p:sp>
        <p:nvSpPr>
          <p:cNvPr id="9" name="Rounded Rectangular Callout 8"/>
          <p:cNvSpPr/>
          <p:nvPr/>
        </p:nvSpPr>
        <p:spPr>
          <a:xfrm>
            <a:off x="1590300" y="3701846"/>
            <a:ext cx="8834283" cy="1666568"/>
          </a:xfrm>
          <a:prstGeom prst="wedgeRoundRectCallout">
            <a:avLst>
              <a:gd name="adj1" fmla="val -22532"/>
              <a:gd name="adj2" fmla="val 72677"/>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800" dirty="0" smtClean="0">
                <a:solidFill>
                  <a:schemeClr val="tx1"/>
                </a:solidFill>
              </a:rPr>
              <a:t>‘to identify, share and enable officers and staff to use evidence of what works and best practise’</a:t>
            </a:r>
          </a:p>
          <a:p>
            <a:pPr algn="ctr"/>
            <a:r>
              <a:rPr lang="en-GB" sz="2000" dirty="0" smtClean="0">
                <a:solidFill>
                  <a:schemeClr val="tx1"/>
                </a:solidFill>
              </a:rPr>
              <a:t>College of Policing </a:t>
            </a:r>
            <a:endParaRPr lang="en-GB" sz="2000" dirty="0">
              <a:solidFill>
                <a:schemeClr val="tx1"/>
              </a:solidFill>
            </a:endParaRPr>
          </a:p>
        </p:txBody>
      </p:sp>
      <p:sp>
        <p:nvSpPr>
          <p:cNvPr id="10" name="Rounded Rectangular Callout 9"/>
          <p:cNvSpPr/>
          <p:nvPr/>
        </p:nvSpPr>
        <p:spPr>
          <a:xfrm>
            <a:off x="825910" y="1209367"/>
            <a:ext cx="10043651" cy="1799303"/>
          </a:xfrm>
          <a:prstGeom prst="wedgeRoundRect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800" dirty="0">
                <a:solidFill>
                  <a:schemeClr val="tx1"/>
                </a:solidFill>
              </a:rPr>
              <a:t>‘It is in the public interest to show that what the police are doing is working…..’ </a:t>
            </a:r>
          </a:p>
          <a:p>
            <a:pPr algn="ctr"/>
            <a:r>
              <a:rPr lang="en-GB" sz="2000" dirty="0">
                <a:solidFill>
                  <a:schemeClr val="tx1"/>
                </a:solidFill>
              </a:rPr>
              <a:t>Home Secretary, Superintendents Conference 2012</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0">
                                            <p:txEl>
                                              <p:pRg st="1" end="1"/>
                                            </p:txEl>
                                          </p:spTgt>
                                        </p:tgtEl>
                                        <p:attrNameLst>
                                          <p:attrName>style.visibility</p:attrName>
                                        </p:attrNameLst>
                                      </p:cBhvr>
                                      <p:to>
                                        <p:strVal val="visible"/>
                                      </p:to>
                                    </p:set>
                                    <p:animEffect transition="in" filter="fade">
                                      <p:cBhvr>
                                        <p:cTn id="10" dur="500"/>
                                        <p:tgtEl>
                                          <p:spTgt spid="10">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1" end="1"/>
                                            </p:txEl>
                                          </p:spTgt>
                                        </p:tgtEl>
                                        <p:attrNameLst>
                                          <p:attrName>style.visibility</p:attrName>
                                        </p:attrNameLst>
                                      </p:cBhvr>
                                      <p:to>
                                        <p:strVal val="visible"/>
                                      </p:to>
                                    </p:set>
                                    <p:animEffect transition="in" filter="fade">
                                      <p:cBhvr>
                                        <p:cTn id="18"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07113" y="376003"/>
            <a:ext cx="1454726" cy="1295149"/>
          </a:xfrm>
          <a:prstGeom prst="rect">
            <a:avLst/>
          </a:prstGeom>
          <a:noFill/>
          <a:ln>
            <a:noFill/>
          </a:ln>
          <a:effectLst>
            <a:glow rad="139700">
              <a:srgbClr val="4F81BD">
                <a:alpha val="40000"/>
              </a:srgbClr>
            </a:glo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itle 3"/>
          <p:cNvSpPr txBox="1">
            <a:spLocks/>
          </p:cNvSpPr>
          <p:nvPr/>
        </p:nvSpPr>
        <p:spPr>
          <a:xfrm>
            <a:off x="2153265" y="1307026"/>
            <a:ext cx="7875638" cy="654509"/>
          </a:xfrm>
          <a:prstGeom prst="rect">
            <a:avLst/>
          </a:prstGeom>
          <a:solidFill>
            <a:srgbClr val="002060"/>
          </a:solidFill>
          <a:ln>
            <a:solidFill>
              <a:srgbClr val="002060"/>
            </a:solidFill>
          </a:ln>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chemeClr val="bg1"/>
                </a:solidFill>
              </a:rPr>
              <a:t>What is Evidence Based Policing?</a:t>
            </a:r>
            <a:endParaRPr lang="en-GB" b="1" dirty="0">
              <a:solidFill>
                <a:schemeClr val="bg1"/>
              </a:solidFill>
            </a:endParaRPr>
          </a:p>
        </p:txBody>
      </p:sp>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0833" y="385171"/>
            <a:ext cx="1454726" cy="1295149"/>
          </a:xfrm>
          <a:prstGeom prst="rect">
            <a:avLst/>
          </a:prstGeom>
          <a:noFill/>
          <a:ln>
            <a:noFill/>
          </a:ln>
          <a:effectLst>
            <a:glow rad="139700">
              <a:srgbClr val="4F81BD">
                <a:alpha val="40000"/>
              </a:srgbClr>
            </a:glow>
            <a:softEdge rad="127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4"/>
          <p:cNvSpPr txBox="1">
            <a:spLocks/>
          </p:cNvSpPr>
          <p:nvPr/>
        </p:nvSpPr>
        <p:spPr>
          <a:xfrm>
            <a:off x="1283110" y="2396613"/>
            <a:ext cx="9542206" cy="334051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smtClean="0">
                <a:solidFill>
                  <a:srgbClr val="002060"/>
                </a:solidFill>
              </a:rPr>
              <a:t>There are many definitions of EBP….</a:t>
            </a:r>
          </a:p>
          <a:p>
            <a:pPr marL="0" indent="0" algn="ctr">
              <a:buNone/>
            </a:pPr>
            <a:endParaRPr lang="en-GB" sz="2400" b="1" i="1" dirty="0">
              <a:solidFill>
                <a:srgbClr val="002060"/>
              </a:solidFill>
            </a:endParaRPr>
          </a:p>
          <a:p>
            <a:pPr marL="0" indent="0" algn="ctr">
              <a:buNone/>
            </a:pPr>
            <a:r>
              <a:rPr lang="en-GB" sz="2400" dirty="0" smtClean="0">
                <a:solidFill>
                  <a:srgbClr val="002060"/>
                </a:solidFill>
              </a:rPr>
              <a:t>‘Informing </a:t>
            </a:r>
            <a:r>
              <a:rPr lang="en-GB" sz="2400" dirty="0">
                <a:solidFill>
                  <a:srgbClr val="002060"/>
                </a:solidFill>
              </a:rPr>
              <a:t>policing priorities by weighing the harms of criminality together with data from beyond crime and disorder, in order to focus police resources in furtherance of both crime and harm reduction’. </a:t>
            </a:r>
          </a:p>
          <a:p>
            <a:pPr marL="0" indent="0" algn="ctr">
              <a:buNone/>
            </a:pPr>
            <a:endParaRPr lang="en-GB" sz="2400" dirty="0" smtClean="0">
              <a:solidFill>
                <a:srgbClr val="002060"/>
              </a:solidFill>
            </a:endParaRPr>
          </a:p>
          <a:p>
            <a:pPr marL="0" indent="0" algn="ctr">
              <a:buNone/>
            </a:pPr>
            <a:r>
              <a:rPr lang="en-GB" sz="2400" dirty="0" smtClean="0">
                <a:solidFill>
                  <a:srgbClr val="002060"/>
                </a:solidFill>
              </a:rPr>
              <a:t>(</a:t>
            </a:r>
            <a:r>
              <a:rPr lang="en-GB" sz="2400" dirty="0" err="1">
                <a:solidFill>
                  <a:srgbClr val="002060"/>
                </a:solidFill>
              </a:rPr>
              <a:t>Ratcliffe</a:t>
            </a:r>
            <a:r>
              <a:rPr lang="en-GB" sz="2400" dirty="0">
                <a:solidFill>
                  <a:srgbClr val="002060"/>
                </a:solidFill>
              </a:rPr>
              <a:t> 2015a:3)</a:t>
            </a:r>
          </a:p>
        </p:txBody>
      </p:sp>
    </p:spTree>
    <p:extLst>
      <p:ext uri="{BB962C8B-B14F-4D97-AF65-F5344CB8AC3E}">
        <p14:creationId xmlns:p14="http://schemas.microsoft.com/office/powerpoint/2010/main" val="1294106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animEffect transition="in" filter="fade">
                                      <p:cBhvr>
                                        <p:cTn id="15"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1563329" y="1277528"/>
            <a:ext cx="8996516" cy="743001"/>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chemeClr val="bg1"/>
                </a:solidFill>
              </a:rPr>
              <a:t>College of Policing definition</a:t>
            </a:r>
            <a:endParaRPr lang="en-GB" b="1" dirty="0">
              <a:solidFill>
                <a:schemeClr val="bg1"/>
              </a:solidFill>
            </a:endParaRPr>
          </a:p>
        </p:txBody>
      </p:sp>
      <p:sp>
        <p:nvSpPr>
          <p:cNvPr id="3" name="Content Placeholder 4"/>
          <p:cNvSpPr txBox="1">
            <a:spLocks/>
          </p:cNvSpPr>
          <p:nvPr/>
        </p:nvSpPr>
        <p:spPr>
          <a:xfrm>
            <a:off x="1784555" y="2420528"/>
            <a:ext cx="8229600" cy="452596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i="1" dirty="0" smtClean="0">
              <a:solidFill>
                <a:srgbClr val="002060"/>
              </a:solidFill>
            </a:endParaRPr>
          </a:p>
          <a:p>
            <a:pPr marL="0" indent="0" algn="ctr">
              <a:buFont typeface="Arial" panose="020B0604020202020204" pitchFamily="34" charset="0"/>
              <a:buNone/>
            </a:pPr>
            <a:r>
              <a:rPr lang="en-GB" i="1" dirty="0" smtClean="0">
                <a:solidFill>
                  <a:srgbClr val="002060"/>
                </a:solidFill>
              </a:rPr>
              <a:t>In an evidence-based policing approach, police officers and staff create, review and use the best available evidence to inform and challenge policies, practices and decisions. </a:t>
            </a:r>
            <a:endParaRPr lang="en-GB" i="1" dirty="0">
              <a:solidFill>
                <a:srgbClr val="002060"/>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2521974" y="1243372"/>
            <a:ext cx="6341806" cy="742079"/>
          </a:xfrm>
          <a:prstGeom prst="rect">
            <a:avLst/>
          </a:prstGeom>
          <a:solidFill>
            <a:srgbClr val="002060"/>
          </a:solidFill>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schemeClr val="bg1"/>
                </a:solidFill>
                <a:effectLst/>
                <a:uLnTx/>
                <a:uFillTx/>
                <a:latin typeface="Calibri"/>
                <a:ea typeface="+mj-ea"/>
                <a:cs typeface="+mj-cs"/>
              </a:rPr>
              <a:t>Evidence Based Policing</a:t>
            </a:r>
            <a:r>
              <a:rPr kumimoji="0" lang="en-GB" sz="4400" b="0" i="0" u="none" strike="noStrike" kern="1200" cap="none" spc="0" normalizeH="0" baseline="0" noProof="0" dirty="0" smtClean="0">
                <a:ln>
                  <a:noFill/>
                </a:ln>
                <a:solidFill>
                  <a:srgbClr val="002060"/>
                </a:solidFill>
                <a:effectLst/>
                <a:uLnTx/>
                <a:uFillTx/>
                <a:latin typeface="Calibri"/>
                <a:ea typeface="+mj-ea"/>
                <a:cs typeface="+mj-cs"/>
              </a:rPr>
              <a:t>	</a:t>
            </a:r>
            <a:endParaRPr kumimoji="0" lang="en-GB" sz="4400" b="0" i="0" u="none" strike="noStrike" kern="1200" cap="none" spc="0" normalizeH="0" baseline="0" noProof="0" dirty="0">
              <a:ln>
                <a:noFill/>
              </a:ln>
              <a:solidFill>
                <a:srgbClr val="002060"/>
              </a:solidFill>
              <a:effectLst/>
              <a:uLnTx/>
              <a:uFillTx/>
              <a:latin typeface="Calibri"/>
              <a:ea typeface="+mj-ea"/>
              <a:cs typeface="+mj-cs"/>
            </a:endParaRPr>
          </a:p>
        </p:txBody>
      </p:sp>
      <p:sp>
        <p:nvSpPr>
          <p:cNvPr id="3" name="Content Placeholder 4"/>
          <p:cNvSpPr txBox="1">
            <a:spLocks/>
          </p:cNvSpPr>
          <p:nvPr/>
        </p:nvSpPr>
        <p:spPr>
          <a:xfrm>
            <a:off x="2005780" y="1939413"/>
            <a:ext cx="8229600" cy="452596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dirty="0" smtClean="0">
              <a:solidFill>
                <a:srgbClr val="002060"/>
              </a:solidFill>
            </a:endParaRPr>
          </a:p>
          <a:p>
            <a:pPr marL="0" indent="0" algn="ctr">
              <a:buFont typeface="Arial" panose="020B0604020202020204" pitchFamily="34" charset="0"/>
              <a:buNone/>
            </a:pPr>
            <a:r>
              <a:rPr lang="en-GB" i="1" dirty="0" smtClean="0">
                <a:solidFill>
                  <a:srgbClr val="002060"/>
                </a:solidFill>
              </a:rPr>
              <a:t>“Of all the ideas in policing, one stands as the most powerful force for change:</a:t>
            </a:r>
          </a:p>
          <a:p>
            <a:pPr marL="0" indent="0" algn="ctr">
              <a:buFont typeface="Arial" panose="020B0604020202020204" pitchFamily="34" charset="0"/>
              <a:buNone/>
            </a:pPr>
            <a:r>
              <a:rPr lang="en-GB" i="1" dirty="0" smtClean="0">
                <a:solidFill>
                  <a:srgbClr val="002060"/>
                </a:solidFill>
              </a:rPr>
              <a:t>Police practices should be based on scientific evidence about what works best.”</a:t>
            </a:r>
          </a:p>
          <a:p>
            <a:pPr marL="0" indent="0" algn="ctr">
              <a:buFont typeface="Arial" panose="020B0604020202020204" pitchFamily="34" charset="0"/>
              <a:buNone/>
            </a:pPr>
            <a:endParaRPr lang="en-GB" i="1" dirty="0" smtClean="0">
              <a:solidFill>
                <a:srgbClr val="002060"/>
              </a:solidFill>
            </a:endParaRPr>
          </a:p>
          <a:p>
            <a:pPr marL="0" indent="0" algn="ctr">
              <a:buFont typeface="Arial" panose="020B0604020202020204" pitchFamily="34" charset="0"/>
              <a:buNone/>
            </a:pPr>
            <a:r>
              <a:rPr lang="en-GB" dirty="0" smtClean="0">
                <a:solidFill>
                  <a:srgbClr val="002060"/>
                </a:solidFill>
              </a:rPr>
              <a:t>Professor Lawrence Sherman 1998</a:t>
            </a:r>
          </a:p>
        </p:txBody>
      </p:sp>
      <p:pic>
        <p:nvPicPr>
          <p:cNvPr id="4" name="Picture 3"/>
          <p:cNvPicPr>
            <a:picLocks noChangeAspect="1"/>
          </p:cNvPicPr>
          <p:nvPr/>
        </p:nvPicPr>
        <p:blipFill>
          <a:blip r:embed="rId4"/>
          <a:stretch>
            <a:fillRect/>
          </a:stretch>
        </p:blipFill>
        <p:spPr>
          <a:xfrm>
            <a:off x="9922899" y="608321"/>
            <a:ext cx="1657350" cy="1657350"/>
          </a:xfrm>
          <a:prstGeom prst="rect">
            <a:avLst/>
          </a:prstGeom>
        </p:spPr>
      </p:pic>
    </p:spTree>
    <p:extLst>
      <p:ext uri="{BB962C8B-B14F-4D97-AF65-F5344CB8AC3E}">
        <p14:creationId xmlns:p14="http://schemas.microsoft.com/office/powerpoint/2010/main" val="91258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409062" y="398207"/>
            <a:ext cx="7501855" cy="769441"/>
          </a:xfrm>
          <a:prstGeom prst="rect">
            <a:avLst/>
          </a:prstGeom>
          <a:solidFill>
            <a:srgbClr val="002060"/>
          </a:solidFill>
        </p:spPr>
        <p:txBody>
          <a:bodyPr wrap="square" rtlCol="0">
            <a:spAutoFit/>
          </a:bodyPr>
          <a:lstStyle/>
          <a:p>
            <a:pPr algn="ctr"/>
            <a:r>
              <a:rPr lang="en-GB" sz="4400" b="1" dirty="0" smtClean="0">
                <a:solidFill>
                  <a:schemeClr val="bg1"/>
                </a:solidFill>
              </a:rPr>
              <a:t>Why does it matter?</a:t>
            </a:r>
            <a:endParaRPr lang="en-GB" sz="4400" b="1" dirty="0">
              <a:solidFill>
                <a:schemeClr val="bg1"/>
              </a:solidFill>
            </a:endParaRPr>
          </a:p>
        </p:txBody>
      </p:sp>
      <p:sp>
        <p:nvSpPr>
          <p:cNvPr id="3" name="TextBox 2"/>
          <p:cNvSpPr txBox="1"/>
          <p:nvPr/>
        </p:nvSpPr>
        <p:spPr>
          <a:xfrm>
            <a:off x="1394631" y="1769807"/>
            <a:ext cx="10058401"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Police Service is expected to continue </a:t>
            </a:r>
            <a:r>
              <a:rPr lang="en-GB" sz="2400" dirty="0"/>
              <a:t>to reduce crime with 20% budget cuts.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How does the Police know </a:t>
            </a:r>
            <a:r>
              <a:rPr lang="en-GB" sz="2400" dirty="0"/>
              <a:t>what </a:t>
            </a:r>
            <a:r>
              <a:rPr lang="en-GB" sz="2400" dirty="0" smtClean="0"/>
              <a:t>interventions they take is effective?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If the Police don’t have robust evidence about what works and what doesn’t during their problem solving approach, what risks might be evolve? </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Some </a:t>
            </a:r>
            <a:r>
              <a:rPr lang="en-GB" sz="2400" dirty="0"/>
              <a:t>well-meaning interventions may have zero impact or </a:t>
            </a:r>
            <a:r>
              <a:rPr lang="en-GB" sz="2400" dirty="0" smtClean="0"/>
              <a:t>worse, they may </a:t>
            </a:r>
            <a:r>
              <a:rPr lang="en-GB" sz="2400" dirty="0"/>
              <a:t>cause </a:t>
            </a:r>
            <a:r>
              <a:rPr lang="en-GB" sz="2400" dirty="0" smtClean="0"/>
              <a:t>further harm</a:t>
            </a:r>
            <a:endParaRPr lang="en-GB" sz="2400" dirty="0"/>
          </a:p>
        </p:txBody>
      </p:sp>
    </p:spTree>
    <p:extLst>
      <p:ext uri="{BB962C8B-B14F-4D97-AF65-F5344CB8AC3E}">
        <p14:creationId xmlns:p14="http://schemas.microsoft.com/office/powerpoint/2010/main" val="110949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2566219" y="392625"/>
            <a:ext cx="6784258" cy="757750"/>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chemeClr val="bg1"/>
                </a:solidFill>
              </a:rPr>
              <a:t>Introduction to ATLAS</a:t>
            </a:r>
            <a:endParaRPr lang="en-GB" b="1" dirty="0">
              <a:solidFill>
                <a:schemeClr val="bg1"/>
              </a:solidFill>
            </a:endParaRPr>
          </a:p>
        </p:txBody>
      </p:sp>
      <p:sp>
        <p:nvSpPr>
          <p:cNvPr id="3" name="Content Placeholder 4"/>
          <p:cNvSpPr txBox="1">
            <a:spLocks/>
          </p:cNvSpPr>
          <p:nvPr/>
        </p:nvSpPr>
        <p:spPr>
          <a:xfrm>
            <a:off x="5206178" y="1349479"/>
            <a:ext cx="2005781" cy="4525963"/>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6000" b="1" dirty="0" smtClean="0">
                <a:solidFill>
                  <a:srgbClr val="FF0000"/>
                </a:solidFill>
              </a:rPr>
              <a:t>A</a:t>
            </a:r>
            <a:r>
              <a:rPr lang="en-GB" sz="4800" b="1" dirty="0" smtClean="0">
                <a:solidFill>
                  <a:srgbClr val="002060"/>
                </a:solidFill>
              </a:rPr>
              <a:t>sk</a:t>
            </a:r>
          </a:p>
          <a:p>
            <a:pPr marL="0" indent="0">
              <a:buNone/>
            </a:pPr>
            <a:r>
              <a:rPr lang="en-GB" sz="6000" b="1" dirty="0" smtClean="0">
                <a:solidFill>
                  <a:srgbClr val="FF0000"/>
                </a:solidFill>
              </a:rPr>
              <a:t>T</a:t>
            </a:r>
            <a:r>
              <a:rPr lang="en-GB" sz="4800" b="1" dirty="0" smtClean="0">
                <a:solidFill>
                  <a:srgbClr val="002060"/>
                </a:solidFill>
              </a:rPr>
              <a:t>est</a:t>
            </a:r>
          </a:p>
          <a:p>
            <a:pPr marL="0" indent="0">
              <a:buNone/>
            </a:pPr>
            <a:r>
              <a:rPr lang="en-GB" sz="6000" b="1" dirty="0" smtClean="0">
                <a:solidFill>
                  <a:srgbClr val="FF0000"/>
                </a:solidFill>
              </a:rPr>
              <a:t>L</a:t>
            </a:r>
            <a:r>
              <a:rPr lang="en-GB" sz="4800" b="1" dirty="0" smtClean="0">
                <a:solidFill>
                  <a:srgbClr val="002060"/>
                </a:solidFill>
              </a:rPr>
              <a:t>earn</a:t>
            </a:r>
          </a:p>
          <a:p>
            <a:pPr marL="0" indent="0">
              <a:buNone/>
            </a:pPr>
            <a:r>
              <a:rPr lang="en-GB" sz="6000" b="1" dirty="0" smtClean="0">
                <a:solidFill>
                  <a:srgbClr val="FF0000"/>
                </a:solidFill>
              </a:rPr>
              <a:t>A</a:t>
            </a:r>
            <a:r>
              <a:rPr lang="en-GB" sz="4800" b="1" dirty="0" smtClean="0">
                <a:solidFill>
                  <a:srgbClr val="002060"/>
                </a:solidFill>
              </a:rPr>
              <a:t>dapt</a:t>
            </a:r>
          </a:p>
          <a:p>
            <a:pPr marL="0" indent="0">
              <a:buNone/>
            </a:pPr>
            <a:r>
              <a:rPr lang="en-GB" sz="6000" b="1" dirty="0" smtClean="0">
                <a:solidFill>
                  <a:srgbClr val="FF0000"/>
                </a:solidFill>
              </a:rPr>
              <a:t>S</a:t>
            </a:r>
            <a:r>
              <a:rPr lang="en-GB" sz="4800" b="1" dirty="0" smtClean="0">
                <a:solidFill>
                  <a:srgbClr val="002060"/>
                </a:solidFill>
              </a:rPr>
              <a:t>hare</a:t>
            </a:r>
            <a:endParaRPr lang="en-GB" sz="4800" b="1" dirty="0">
              <a:solidFill>
                <a:srgbClr val="002060"/>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5220927" y="1143002"/>
            <a:ext cx="2005781" cy="99551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6000" b="1" dirty="0" smtClean="0">
                <a:solidFill>
                  <a:srgbClr val="FF0000"/>
                </a:solidFill>
              </a:rPr>
              <a:t>A</a:t>
            </a:r>
            <a:r>
              <a:rPr lang="en-GB" sz="4800" b="1" dirty="0" smtClean="0">
                <a:solidFill>
                  <a:srgbClr val="002060"/>
                </a:solidFill>
              </a:rPr>
              <a:t>sk</a:t>
            </a:r>
          </a:p>
        </p:txBody>
      </p:sp>
      <p:sp>
        <p:nvSpPr>
          <p:cNvPr id="4" name="Rectangle 3"/>
          <p:cNvSpPr/>
          <p:nvPr/>
        </p:nvSpPr>
        <p:spPr>
          <a:xfrm>
            <a:off x="2094268" y="2138517"/>
            <a:ext cx="8259097" cy="3046988"/>
          </a:xfrm>
          <a:prstGeom prst="rect">
            <a:avLst/>
          </a:prstGeom>
        </p:spPr>
        <p:txBody>
          <a:bodyPr wrap="square">
            <a:spAutoFit/>
          </a:bodyPr>
          <a:lstStyle/>
          <a:p>
            <a:pPr lvl="0" algn="ctr" defTabSz="457200">
              <a:spcBef>
                <a:spcPts val="1000"/>
              </a:spcBef>
              <a:buClr>
                <a:srgbClr val="5FCBEF"/>
              </a:buClr>
              <a:buSzPct val="80000"/>
            </a:pPr>
            <a:r>
              <a:rPr lang="en-GB" sz="3200" dirty="0">
                <a:solidFill>
                  <a:prstClr val="black"/>
                </a:solidFill>
              </a:rPr>
              <a:t>The start of the problem-solving cycle involves asking questions that will help to understand a particular problem or area of policing better and then using this understanding to develop a theory (or hypothesis) about the effect of doing things differently.</a:t>
            </a:r>
          </a:p>
        </p:txBody>
      </p:sp>
    </p:spTree>
    <p:extLst>
      <p:ext uri="{BB962C8B-B14F-4D97-AF65-F5344CB8AC3E}">
        <p14:creationId xmlns:p14="http://schemas.microsoft.com/office/powerpoint/2010/main" val="1835360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5125064" y="862783"/>
            <a:ext cx="2005781" cy="907024"/>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6000" b="1" dirty="0" smtClean="0">
                <a:solidFill>
                  <a:srgbClr val="FF0000"/>
                </a:solidFill>
              </a:rPr>
              <a:t>T</a:t>
            </a:r>
            <a:r>
              <a:rPr lang="en-GB" sz="4800" b="1" dirty="0" smtClean="0">
                <a:solidFill>
                  <a:srgbClr val="002060"/>
                </a:solidFill>
              </a:rPr>
              <a:t>est</a:t>
            </a:r>
          </a:p>
        </p:txBody>
      </p:sp>
      <p:sp>
        <p:nvSpPr>
          <p:cNvPr id="4" name="Rectangle 3"/>
          <p:cNvSpPr/>
          <p:nvPr/>
        </p:nvSpPr>
        <p:spPr>
          <a:xfrm>
            <a:off x="1209367" y="2484536"/>
            <a:ext cx="9837174" cy="2000548"/>
          </a:xfrm>
          <a:prstGeom prst="rect">
            <a:avLst/>
          </a:prstGeom>
        </p:spPr>
        <p:txBody>
          <a:bodyPr wrap="square">
            <a:spAutoFit/>
          </a:bodyPr>
          <a:lstStyle/>
          <a:p>
            <a:pPr algn="ctr"/>
            <a:r>
              <a:rPr lang="en-GB" sz="3200" dirty="0"/>
              <a:t>This stage helps you to understand whether your response will achieve the effect that you wanted e.g. reduce antisocial </a:t>
            </a:r>
            <a:r>
              <a:rPr lang="en-GB" sz="3200" dirty="0" smtClean="0"/>
              <a:t>behaviour </a:t>
            </a:r>
          </a:p>
          <a:p>
            <a:pPr algn="ctr"/>
            <a:endParaRPr lang="en-GB" sz="2800" dirty="0"/>
          </a:p>
        </p:txBody>
      </p:sp>
    </p:spTree>
    <p:extLst>
      <p:ext uri="{BB962C8B-B14F-4D97-AF65-F5344CB8AC3E}">
        <p14:creationId xmlns:p14="http://schemas.microsoft.com/office/powerpoint/2010/main" val="3260281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5206178" y="1349480"/>
            <a:ext cx="2005781" cy="98076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6000" b="1" dirty="0" smtClean="0">
                <a:solidFill>
                  <a:srgbClr val="FF0000"/>
                </a:solidFill>
              </a:rPr>
              <a:t>L</a:t>
            </a:r>
            <a:r>
              <a:rPr lang="en-GB" sz="4800" b="1" dirty="0" smtClean="0">
                <a:solidFill>
                  <a:srgbClr val="002060"/>
                </a:solidFill>
              </a:rPr>
              <a:t>earn</a:t>
            </a:r>
          </a:p>
        </p:txBody>
      </p:sp>
      <p:sp>
        <p:nvSpPr>
          <p:cNvPr id="4" name="Content Placeholder 2"/>
          <p:cNvSpPr txBox="1">
            <a:spLocks/>
          </p:cNvSpPr>
          <p:nvPr/>
        </p:nvSpPr>
        <p:spPr>
          <a:xfrm>
            <a:off x="1976284" y="2986498"/>
            <a:ext cx="8967019" cy="99556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dirty="0" smtClean="0"/>
              <a:t>Once you have introduced your intervention then you need to measure your outcomes. </a:t>
            </a:r>
          </a:p>
          <a:p>
            <a:endParaRPr lang="en-GB" dirty="0"/>
          </a:p>
        </p:txBody>
      </p:sp>
    </p:spTree>
    <p:extLst>
      <p:ext uri="{BB962C8B-B14F-4D97-AF65-F5344CB8AC3E}">
        <p14:creationId xmlns:p14="http://schemas.microsoft.com/office/powerpoint/2010/main" val="68445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5161933" y="1187246"/>
            <a:ext cx="2005781" cy="877527"/>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6000" b="1" dirty="0" smtClean="0">
                <a:solidFill>
                  <a:srgbClr val="FF0000"/>
                </a:solidFill>
              </a:rPr>
              <a:t>A</a:t>
            </a:r>
            <a:r>
              <a:rPr lang="en-GB" sz="4800" b="1" dirty="0" smtClean="0">
                <a:solidFill>
                  <a:srgbClr val="002060"/>
                </a:solidFill>
              </a:rPr>
              <a:t>dapt</a:t>
            </a:r>
          </a:p>
        </p:txBody>
      </p:sp>
      <p:sp>
        <p:nvSpPr>
          <p:cNvPr id="4" name="Content Placeholder 2"/>
          <p:cNvSpPr txBox="1">
            <a:spLocks/>
          </p:cNvSpPr>
          <p:nvPr/>
        </p:nvSpPr>
        <p:spPr>
          <a:xfrm>
            <a:off x="2078430" y="2691532"/>
            <a:ext cx="8596668" cy="136427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3200" dirty="0" smtClean="0"/>
              <a:t>Once you have measured your outcome you should adapt your response to reflect what you found. </a:t>
            </a:r>
          </a:p>
        </p:txBody>
      </p:sp>
    </p:spTree>
    <p:extLst>
      <p:ext uri="{BB962C8B-B14F-4D97-AF65-F5344CB8AC3E}">
        <p14:creationId xmlns:p14="http://schemas.microsoft.com/office/powerpoint/2010/main" val="316228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4852216" y="1555956"/>
            <a:ext cx="2005781" cy="109875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6000" b="1" dirty="0" smtClean="0">
                <a:solidFill>
                  <a:srgbClr val="FF0000"/>
                </a:solidFill>
              </a:rPr>
              <a:t>S</a:t>
            </a:r>
            <a:r>
              <a:rPr lang="en-GB" sz="4800" b="1" dirty="0" smtClean="0">
                <a:solidFill>
                  <a:srgbClr val="002060"/>
                </a:solidFill>
              </a:rPr>
              <a:t>hare</a:t>
            </a:r>
            <a:endParaRPr lang="en-GB" sz="4800" b="1" dirty="0">
              <a:solidFill>
                <a:srgbClr val="002060"/>
              </a:solidFill>
            </a:endParaRPr>
          </a:p>
        </p:txBody>
      </p:sp>
      <p:sp>
        <p:nvSpPr>
          <p:cNvPr id="4" name="Content Placeholder 2"/>
          <p:cNvSpPr txBox="1">
            <a:spLocks/>
          </p:cNvSpPr>
          <p:nvPr/>
        </p:nvSpPr>
        <p:spPr>
          <a:xfrm>
            <a:off x="1031294" y="2219584"/>
            <a:ext cx="10398705" cy="199845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3200" dirty="0" smtClean="0"/>
          </a:p>
          <a:p>
            <a:pPr marL="0" indent="0" algn="ctr">
              <a:buFont typeface="Arial" panose="020B0604020202020204" pitchFamily="34" charset="0"/>
              <a:buNone/>
            </a:pPr>
            <a:r>
              <a:rPr lang="en-GB" sz="3200" dirty="0" smtClean="0"/>
              <a:t>At all points in the process you should share, for example, your questions, your plans, your findings, your lessons, your experiences of change – and your new questions! </a:t>
            </a:r>
          </a:p>
        </p:txBody>
      </p:sp>
    </p:spTree>
    <p:extLst>
      <p:ext uri="{BB962C8B-B14F-4D97-AF65-F5344CB8AC3E}">
        <p14:creationId xmlns:p14="http://schemas.microsoft.com/office/powerpoint/2010/main" val="4163993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descr="C:\Users\89095\Desktop\ATLA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7809" y="504435"/>
            <a:ext cx="8424936" cy="5087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3979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481116"/>
            <a:ext cx="11444748" cy="684007"/>
          </a:xfrm>
          <a:prstGeom prst="rect">
            <a:avLst/>
          </a:prstGeom>
          <a:solidFill>
            <a:srgbClr val="002060"/>
          </a:solidFill>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chemeClr val="bg1"/>
                </a:solidFill>
              </a:rPr>
              <a:t>Why does an evidence-based approach matter?</a:t>
            </a:r>
            <a:endParaRPr lang="en-GB" b="1" dirty="0">
              <a:solidFill>
                <a:schemeClr val="bg1"/>
              </a:solidFill>
            </a:endParaRPr>
          </a:p>
        </p:txBody>
      </p:sp>
      <p:sp>
        <p:nvSpPr>
          <p:cNvPr id="3" name="Content Placeholder 4"/>
          <p:cNvSpPr txBox="1">
            <a:spLocks/>
          </p:cNvSpPr>
          <p:nvPr/>
        </p:nvSpPr>
        <p:spPr>
          <a:xfrm>
            <a:off x="1393722" y="1595541"/>
            <a:ext cx="9571704" cy="452596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dirty="0" smtClean="0">
              <a:solidFill>
                <a:srgbClr val="002060"/>
              </a:solidFill>
            </a:endParaRPr>
          </a:p>
          <a:p>
            <a:pPr marL="0" indent="0" algn="ctr">
              <a:buNone/>
            </a:pPr>
            <a:r>
              <a:rPr lang="en-GB" sz="3200" b="1" dirty="0" smtClean="0">
                <a:solidFill>
                  <a:srgbClr val="FF0000"/>
                </a:solidFill>
              </a:rPr>
              <a:t>Scared Straight Programmes</a:t>
            </a:r>
          </a:p>
          <a:p>
            <a:pPr marL="0" indent="0" algn="ctr">
              <a:buFont typeface="Arial" panose="020B0604020202020204" pitchFamily="34" charset="0"/>
              <a:buNone/>
            </a:pPr>
            <a:endParaRPr lang="en-GB" sz="2400" dirty="0" smtClean="0">
              <a:solidFill>
                <a:srgbClr val="002060"/>
              </a:solidFill>
            </a:endParaRPr>
          </a:p>
          <a:p>
            <a:pPr marL="0" indent="0" algn="ctr">
              <a:buFont typeface="Arial" panose="020B0604020202020204" pitchFamily="34" charset="0"/>
              <a:buNone/>
            </a:pPr>
            <a:r>
              <a:rPr lang="en-GB" dirty="0" smtClean="0">
                <a:solidFill>
                  <a:srgbClr val="002060"/>
                </a:solidFill>
              </a:rPr>
              <a:t>What is Scared Straight?</a:t>
            </a:r>
          </a:p>
          <a:p>
            <a:pPr marL="0" indent="0" algn="ctr">
              <a:buFont typeface="Arial" panose="020B0604020202020204" pitchFamily="34" charset="0"/>
              <a:buNone/>
            </a:pPr>
            <a:endParaRPr lang="en-GB" dirty="0" smtClean="0">
              <a:solidFill>
                <a:srgbClr val="002060"/>
              </a:solidFill>
            </a:endParaRPr>
          </a:p>
          <a:p>
            <a:pPr marL="0" indent="0" algn="ctr">
              <a:buFont typeface="Arial" panose="020B0604020202020204" pitchFamily="34" charset="0"/>
              <a:buNone/>
            </a:pPr>
            <a:r>
              <a:rPr lang="en-GB" dirty="0" smtClean="0">
                <a:solidFill>
                  <a:srgbClr val="002060"/>
                </a:solidFill>
              </a:rPr>
              <a:t>Scared Straight originated in America as an initiative which organised visits to prison facilities by juvenile delinquents or children at risk of becoming delinquent. 	</a:t>
            </a:r>
          </a:p>
          <a:p>
            <a:pPr marL="0" indent="0" algn="ctr">
              <a:buFont typeface="Arial" panose="020B0604020202020204" pitchFamily="34" charset="0"/>
              <a:buNone/>
            </a:pPr>
            <a:endParaRPr lang="en-GB" sz="2400" dirty="0">
              <a:solidFill>
                <a:srgbClr val="002060"/>
              </a:solidFill>
            </a:endParaRPr>
          </a:p>
        </p:txBody>
      </p:sp>
    </p:spTree>
    <p:extLst>
      <p:ext uri="{BB962C8B-B14F-4D97-AF65-F5344CB8AC3E}">
        <p14:creationId xmlns:p14="http://schemas.microsoft.com/office/powerpoint/2010/main" val="12551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86696" y="938316"/>
            <a:ext cx="11297265"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rgbClr val="FF0000"/>
                </a:solidFill>
              </a:rPr>
              <a:t>‘Beyond Scared Straight’</a:t>
            </a:r>
            <a:endParaRPr lang="en-GB" b="1" dirty="0">
              <a:solidFill>
                <a:srgbClr val="FF0000"/>
              </a:solidFill>
            </a:endParaRPr>
          </a:p>
        </p:txBody>
      </p:sp>
      <p:sp>
        <p:nvSpPr>
          <p:cNvPr id="3" name="Rectangle 2"/>
          <p:cNvSpPr/>
          <p:nvPr/>
        </p:nvSpPr>
        <p:spPr>
          <a:xfrm>
            <a:off x="3677668" y="2081316"/>
            <a:ext cx="4915320" cy="923330"/>
          </a:xfrm>
          <a:prstGeom prst="rect">
            <a:avLst/>
          </a:prstGeom>
        </p:spPr>
        <p:txBody>
          <a:bodyPr wrap="none">
            <a:spAutoFit/>
          </a:bodyPr>
          <a:lstStyle/>
          <a:p>
            <a:r>
              <a:rPr lang="en-GB" dirty="0">
                <a:hlinkClick r:id="rId4"/>
              </a:rPr>
              <a:t>https://</a:t>
            </a:r>
            <a:r>
              <a:rPr lang="en-GB" dirty="0" smtClean="0">
                <a:hlinkClick r:id="rId4"/>
              </a:rPr>
              <a:t>www.youtube.com/watch?v=BmOKvsJf17Y</a:t>
            </a:r>
            <a:endParaRPr lang="en-GB" dirty="0" smtClean="0"/>
          </a:p>
          <a:p>
            <a:endParaRPr lang="en-GB" dirty="0"/>
          </a:p>
          <a:p>
            <a:endParaRPr lang="en-GB"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59394" y="3333136"/>
            <a:ext cx="5535753" cy="2130426"/>
          </a:xfrm>
          <a:prstGeom prst="rect">
            <a:avLst/>
          </a:prstGeom>
        </p:spPr>
      </p:pic>
    </p:spTree>
    <p:extLst>
      <p:ext uri="{BB962C8B-B14F-4D97-AF65-F5344CB8AC3E}">
        <p14:creationId xmlns:p14="http://schemas.microsoft.com/office/powerpoint/2010/main" val="13454178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1887794" y="338032"/>
            <a:ext cx="8406580" cy="679607"/>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chemeClr val="bg1"/>
                </a:solidFill>
              </a:rPr>
              <a:t>The concept of ‘Nudge’</a:t>
            </a:r>
            <a:endParaRPr lang="en-GB" b="1" dirty="0">
              <a:solidFill>
                <a:schemeClr val="bg1"/>
              </a:solidFill>
            </a:endParaRPr>
          </a:p>
        </p:txBody>
      </p:sp>
      <p:pic>
        <p:nvPicPr>
          <p:cNvPr id="4" name="Picture 3"/>
          <p:cNvPicPr>
            <a:picLocks noChangeAspect="1"/>
          </p:cNvPicPr>
          <p:nvPr/>
        </p:nvPicPr>
        <p:blipFill>
          <a:blip r:embed="rId4"/>
          <a:stretch>
            <a:fillRect/>
          </a:stretch>
        </p:blipFill>
        <p:spPr>
          <a:xfrm>
            <a:off x="496144" y="1372543"/>
            <a:ext cx="3279443" cy="2443507"/>
          </a:xfrm>
          <a:prstGeom prst="rect">
            <a:avLst/>
          </a:prstGeom>
        </p:spPr>
      </p:pic>
      <p:pic>
        <p:nvPicPr>
          <p:cNvPr id="5" name="Picture 4"/>
          <p:cNvPicPr>
            <a:picLocks noChangeAspect="1"/>
          </p:cNvPicPr>
          <p:nvPr/>
        </p:nvPicPr>
        <p:blipFill>
          <a:blip r:embed="rId5"/>
          <a:stretch>
            <a:fillRect/>
          </a:stretch>
        </p:blipFill>
        <p:spPr>
          <a:xfrm>
            <a:off x="7577369" y="1610128"/>
            <a:ext cx="2192427" cy="1553306"/>
          </a:xfrm>
          <a:prstGeom prst="rect">
            <a:avLst/>
          </a:prstGeom>
        </p:spPr>
      </p:pic>
      <p:pic>
        <p:nvPicPr>
          <p:cNvPr id="6" name="Picture 5"/>
          <p:cNvPicPr>
            <a:picLocks noChangeAspect="1"/>
          </p:cNvPicPr>
          <p:nvPr/>
        </p:nvPicPr>
        <p:blipFill>
          <a:blip r:embed="rId6"/>
          <a:stretch>
            <a:fillRect/>
          </a:stretch>
        </p:blipFill>
        <p:spPr>
          <a:xfrm>
            <a:off x="9772338" y="2778804"/>
            <a:ext cx="1412143" cy="1412143"/>
          </a:xfrm>
          <a:prstGeom prst="rect">
            <a:avLst/>
          </a:prstGeom>
        </p:spPr>
      </p:pic>
      <p:pic>
        <p:nvPicPr>
          <p:cNvPr id="7" name="Picture 6"/>
          <p:cNvPicPr>
            <a:picLocks noChangeAspect="1"/>
          </p:cNvPicPr>
          <p:nvPr/>
        </p:nvPicPr>
        <p:blipFill>
          <a:blip r:embed="rId7"/>
          <a:stretch>
            <a:fillRect/>
          </a:stretch>
        </p:blipFill>
        <p:spPr>
          <a:xfrm>
            <a:off x="4186899" y="3384041"/>
            <a:ext cx="3399374" cy="2235346"/>
          </a:xfrm>
          <a:prstGeom prst="rect">
            <a:avLst/>
          </a:prstGeom>
        </p:spPr>
      </p:pic>
    </p:spTree>
    <p:extLst>
      <p:ext uri="{BB962C8B-B14F-4D97-AF65-F5344CB8AC3E}">
        <p14:creationId xmlns:p14="http://schemas.microsoft.com/office/powerpoint/2010/main" val="3221703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731838"/>
            <a:ext cx="11341510" cy="83149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b="1" dirty="0">
              <a:solidFill>
                <a:srgbClr val="FF0000"/>
              </a:solidFill>
            </a:endParaRPr>
          </a:p>
        </p:txBody>
      </p:sp>
      <p:sp>
        <p:nvSpPr>
          <p:cNvPr id="5" name="Title 3"/>
          <p:cNvSpPr txBox="1">
            <a:spLocks/>
          </p:cNvSpPr>
          <p:nvPr/>
        </p:nvSpPr>
        <p:spPr>
          <a:xfrm>
            <a:off x="1829621" y="884238"/>
            <a:ext cx="8596668" cy="679091"/>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chemeClr val="bg1"/>
                </a:solidFill>
              </a:rPr>
              <a:t>Evidenced Based Policing </a:t>
            </a:r>
            <a:endParaRPr lang="en-GB" b="1" dirty="0">
              <a:solidFill>
                <a:schemeClr val="bg1"/>
              </a:solidFill>
            </a:endParaRPr>
          </a:p>
        </p:txBody>
      </p:sp>
      <p:sp>
        <p:nvSpPr>
          <p:cNvPr id="6" name="Content Placeholder 2"/>
          <p:cNvSpPr txBox="1">
            <a:spLocks/>
          </p:cNvSpPr>
          <p:nvPr/>
        </p:nvSpPr>
        <p:spPr>
          <a:xfrm>
            <a:off x="1829621" y="186812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1" kern="1200">
                <a:solidFill>
                  <a:schemeClr val="tx1"/>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1" kern="1200">
                <a:solidFill>
                  <a:schemeClr val="tx1"/>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800" b="1" kern="1200">
                <a:solidFill>
                  <a:schemeClr val="tx1"/>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800" b="1" kern="1200">
                <a:solidFill>
                  <a:schemeClr val="tx1"/>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800" b="1" kern="1200">
                <a:solidFill>
                  <a:schemeClr val="tx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342900" marR="0" lvl="0" indent="-342900" algn="l" defTabSz="457200" rtl="0" eaLnBrk="1" fontAlgn="auto" latinLnBrk="0" hangingPunct="1">
              <a:lnSpc>
                <a:spcPct val="100000"/>
              </a:lnSpc>
              <a:spcBef>
                <a:spcPts val="1000"/>
              </a:spcBef>
              <a:spcAft>
                <a:spcPts val="0"/>
              </a:spcAft>
              <a:buClr>
                <a:srgbClr val="5FCBEF"/>
              </a:buClr>
              <a:buSzPct val="80000"/>
              <a:buFont typeface="Wingdings 3" charset="2"/>
              <a:buChar char=""/>
              <a:tabLst/>
              <a:defRPr/>
            </a:pPr>
            <a:endParaRPr kumimoji="0" lang="en-GB" sz="1800" b="1" i="0" u="none" strike="noStrike" kern="1200" cap="none" spc="0" normalizeH="0" baseline="0" noProof="0" dirty="0" smtClean="0">
              <a:ln>
                <a:noFill/>
              </a:ln>
              <a:solidFill>
                <a:sysClr val="windowText" lastClr="000000"/>
              </a:solidFill>
              <a:effectLst/>
              <a:uLnTx/>
              <a:uFillTx/>
              <a:latin typeface="Trebuchet MS" panose="020B0603020202020204"/>
              <a:ea typeface="+mn-ea"/>
              <a:cs typeface="+mn-cs"/>
            </a:endParaRPr>
          </a:p>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2400" b="1" i="0" u="none" strike="noStrike" kern="1200" cap="none" spc="0" normalizeH="0" baseline="0" noProof="0" dirty="0" smtClean="0">
                <a:ln>
                  <a:noFill/>
                </a:ln>
                <a:solidFill>
                  <a:sysClr val="windowText" lastClr="000000"/>
                </a:solidFill>
                <a:effectLst/>
                <a:uLnTx/>
                <a:uFillTx/>
                <a:ea typeface="+mn-ea"/>
                <a:cs typeface="+mn-cs"/>
              </a:rPr>
              <a:t>One goal of modern policing structures is to ensure that strategic and tactical plans and actions are </a:t>
            </a:r>
            <a:r>
              <a:rPr kumimoji="0" lang="en-GB" sz="2400" b="1" i="1" u="none" strike="noStrike" kern="1200" cap="none" spc="0" normalizeH="0" baseline="0" noProof="0" dirty="0" smtClean="0">
                <a:ln>
                  <a:noFill/>
                </a:ln>
                <a:solidFill>
                  <a:srgbClr val="FF0000"/>
                </a:solidFill>
                <a:effectLst/>
                <a:uLnTx/>
                <a:uFillTx/>
                <a:ea typeface="+mn-ea"/>
                <a:cs typeface="+mn-cs"/>
              </a:rPr>
              <a:t>evidence based. </a:t>
            </a:r>
          </a:p>
          <a:p>
            <a:pPr marL="342900" marR="0" lvl="0" indent="-342900" algn="ctr" defTabSz="457200" rtl="0" eaLnBrk="1" fontAlgn="auto" latinLnBrk="0" hangingPunct="1">
              <a:lnSpc>
                <a:spcPct val="100000"/>
              </a:lnSpc>
              <a:spcBef>
                <a:spcPts val="1000"/>
              </a:spcBef>
              <a:spcAft>
                <a:spcPts val="0"/>
              </a:spcAft>
              <a:buClr>
                <a:srgbClr val="5FCBEF"/>
              </a:buClr>
              <a:buSzPct val="80000"/>
              <a:buFont typeface="Wingdings 3" charset="2"/>
              <a:buChar char=""/>
              <a:tabLst/>
              <a:defRPr/>
            </a:pPr>
            <a:endParaRPr kumimoji="0" lang="en-GB" sz="2400" b="1" i="0" u="none" strike="noStrike" kern="1200" cap="none" spc="0" normalizeH="0" baseline="0" noProof="0" dirty="0" smtClean="0">
              <a:ln>
                <a:noFill/>
              </a:ln>
              <a:solidFill>
                <a:sysClr val="windowText" lastClr="000000"/>
              </a:solidFill>
              <a:effectLst/>
              <a:uLnTx/>
              <a:uFillTx/>
              <a:ea typeface="+mn-ea"/>
              <a:cs typeface="+mn-cs"/>
            </a:endParaRPr>
          </a:p>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2400" b="1" i="0" u="none" strike="noStrike" kern="1200" cap="none" spc="0" normalizeH="0" baseline="0" noProof="0" dirty="0" smtClean="0">
                <a:ln>
                  <a:noFill/>
                </a:ln>
                <a:solidFill>
                  <a:sysClr val="windowText" lastClr="000000"/>
                </a:solidFill>
                <a:effectLst/>
                <a:uLnTx/>
                <a:uFillTx/>
                <a:ea typeface="+mn-ea"/>
                <a:cs typeface="+mn-cs"/>
              </a:rPr>
              <a:t>Research is the foundation of </a:t>
            </a:r>
            <a:r>
              <a:rPr kumimoji="0" lang="en-GB" sz="2400" b="1" i="1" u="none" strike="noStrike" kern="1200" cap="none" spc="0" normalizeH="0" baseline="0" noProof="0" dirty="0" smtClean="0">
                <a:ln>
                  <a:noFill/>
                </a:ln>
                <a:solidFill>
                  <a:sysClr val="windowText" lastClr="000000"/>
                </a:solidFill>
                <a:effectLst/>
                <a:uLnTx/>
                <a:uFillTx/>
                <a:ea typeface="+mn-ea"/>
                <a:cs typeface="+mn-cs"/>
              </a:rPr>
              <a:t>evidence based policing </a:t>
            </a:r>
            <a:r>
              <a:rPr kumimoji="0" lang="en-GB" sz="2400" b="1" i="0" u="none" strike="noStrike" kern="1200" cap="none" spc="0" normalizeH="0" baseline="0" noProof="0" dirty="0" smtClean="0">
                <a:ln>
                  <a:noFill/>
                </a:ln>
                <a:solidFill>
                  <a:sysClr val="windowText" lastClr="000000"/>
                </a:solidFill>
                <a:effectLst/>
                <a:uLnTx/>
                <a:uFillTx/>
                <a:ea typeface="+mn-ea"/>
                <a:cs typeface="+mn-cs"/>
              </a:rPr>
              <a:t>and projects and police operations are often evaluated by external agencies such as Universities.</a:t>
            </a:r>
          </a:p>
          <a:p>
            <a:pPr marL="342900" marR="0" lvl="0" indent="-342900" algn="l" defTabSz="457200" rtl="0" eaLnBrk="1" fontAlgn="auto" latinLnBrk="0" hangingPunct="1">
              <a:lnSpc>
                <a:spcPct val="100000"/>
              </a:lnSpc>
              <a:spcBef>
                <a:spcPts val="1000"/>
              </a:spcBef>
              <a:spcAft>
                <a:spcPts val="0"/>
              </a:spcAft>
              <a:buClr>
                <a:srgbClr val="5FCBEF"/>
              </a:buClr>
              <a:buSzPct val="80000"/>
              <a:buFont typeface="Wingdings 3" charset="2"/>
              <a:buChar char=""/>
              <a:tabLst/>
              <a:defRPr/>
            </a:pPr>
            <a:endParaRPr kumimoji="0" lang="en-GB" sz="1800" b="1" i="0" u="none" strike="noStrike" kern="1200" cap="none" spc="0" normalizeH="0" baseline="0" noProof="0" dirty="0">
              <a:ln>
                <a:noFill/>
              </a:ln>
              <a:solidFill>
                <a:sysClr val="windowText" lastClr="000000"/>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1062545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3" end="3"/>
                                            </p:txEl>
                                          </p:spTgt>
                                        </p:tgtEl>
                                        <p:attrNameLst>
                                          <p:attrName>style.visibility</p:attrName>
                                        </p:attrNameLst>
                                      </p:cBhvr>
                                      <p:to>
                                        <p:strVal val="visible"/>
                                      </p:to>
                                    </p:set>
                                    <p:animEffect transition="in" filter="fade">
                                      <p:cBhvr>
                                        <p:cTn id="1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1592826" y="407374"/>
            <a:ext cx="9070257" cy="654510"/>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chemeClr val="bg1"/>
                </a:solidFill>
              </a:rPr>
              <a:t>‘Best Available’ </a:t>
            </a:r>
            <a:r>
              <a:rPr lang="en-GB" b="1" dirty="0">
                <a:solidFill>
                  <a:schemeClr val="bg1"/>
                </a:solidFill>
              </a:rPr>
              <a:t>E</a:t>
            </a:r>
            <a:r>
              <a:rPr lang="en-GB" b="1" dirty="0" smtClean="0">
                <a:solidFill>
                  <a:schemeClr val="bg1"/>
                </a:solidFill>
              </a:rPr>
              <a:t>vidence</a:t>
            </a:r>
            <a:endParaRPr lang="en-GB" b="1" dirty="0">
              <a:solidFill>
                <a:schemeClr val="bg1"/>
              </a:solidFill>
            </a:endParaRPr>
          </a:p>
        </p:txBody>
      </p:sp>
      <p:sp>
        <p:nvSpPr>
          <p:cNvPr id="4" name="Content Placeholder 2"/>
          <p:cNvSpPr txBox="1">
            <a:spLocks/>
          </p:cNvSpPr>
          <p:nvPr/>
        </p:nvSpPr>
        <p:spPr>
          <a:xfrm>
            <a:off x="1592826" y="1865621"/>
            <a:ext cx="9070257" cy="388077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smtClean="0"/>
              <a:t>Another part of using an evidence-based approach is to use the ‘</a:t>
            </a:r>
            <a:r>
              <a:rPr lang="en-GB" b="1" dirty="0" smtClean="0"/>
              <a:t>best available</a:t>
            </a:r>
            <a:r>
              <a:rPr lang="en-GB" dirty="0" smtClean="0"/>
              <a:t>’ evidence. </a:t>
            </a:r>
          </a:p>
          <a:p>
            <a:pPr marL="0" indent="0" algn="ctr">
              <a:buNone/>
            </a:pPr>
            <a:endParaRPr lang="en-GB" dirty="0" smtClean="0"/>
          </a:p>
          <a:p>
            <a:pPr marL="0" indent="0" algn="ctr">
              <a:buNone/>
            </a:pPr>
            <a:r>
              <a:rPr lang="en-GB" dirty="0" smtClean="0"/>
              <a:t>‘best available’ means evidence based on research which is </a:t>
            </a:r>
            <a:r>
              <a:rPr lang="en-GB" b="1" dirty="0" smtClean="0"/>
              <a:t>carefully conducted </a:t>
            </a:r>
            <a:r>
              <a:rPr lang="en-GB" dirty="0" smtClean="0"/>
              <a:t>and </a:t>
            </a:r>
            <a:r>
              <a:rPr lang="en-GB" b="1" dirty="0" smtClean="0"/>
              <a:t>peer reviewed</a:t>
            </a:r>
            <a:r>
              <a:rPr lang="en-GB" dirty="0" smtClean="0"/>
              <a:t>, </a:t>
            </a:r>
            <a:r>
              <a:rPr lang="en-GB" b="1" dirty="0" smtClean="0"/>
              <a:t>relevant </a:t>
            </a:r>
            <a:r>
              <a:rPr lang="en-GB" dirty="0" smtClean="0"/>
              <a:t>and </a:t>
            </a:r>
            <a:r>
              <a:rPr lang="en-GB" b="1" dirty="0" smtClean="0"/>
              <a:t>appropriate </a:t>
            </a:r>
            <a:r>
              <a:rPr lang="en-GB" dirty="0" smtClean="0"/>
              <a:t>to the question being asked, and </a:t>
            </a:r>
            <a:r>
              <a:rPr lang="en-GB" b="1" dirty="0" smtClean="0"/>
              <a:t>transparent </a:t>
            </a:r>
            <a:r>
              <a:rPr lang="en-GB" dirty="0" smtClean="0"/>
              <a:t>about how it has reached its conclusions, and about its limitations. </a:t>
            </a:r>
            <a:endParaRPr lang="en-GB" dirty="0"/>
          </a:p>
        </p:txBody>
      </p:sp>
    </p:spTree>
    <p:extLst>
      <p:ext uri="{BB962C8B-B14F-4D97-AF65-F5344CB8AC3E}">
        <p14:creationId xmlns:p14="http://schemas.microsoft.com/office/powerpoint/2010/main" val="2243231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731838"/>
            <a:ext cx="11341510" cy="83149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b="1" dirty="0">
              <a:solidFill>
                <a:srgbClr val="FF0000"/>
              </a:solidFill>
            </a:endParaRPr>
          </a:p>
        </p:txBody>
      </p:sp>
      <p:sp>
        <p:nvSpPr>
          <p:cNvPr id="3" name="Title 3"/>
          <p:cNvSpPr txBox="1">
            <a:spLocks/>
          </p:cNvSpPr>
          <p:nvPr/>
        </p:nvSpPr>
        <p:spPr>
          <a:xfrm>
            <a:off x="793955" y="421536"/>
            <a:ext cx="6535993" cy="728838"/>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chemeClr val="bg1"/>
                </a:solidFill>
              </a:rPr>
              <a:t>Functions of EBP</a:t>
            </a:r>
            <a:endParaRPr lang="en-GB" b="1" dirty="0">
              <a:solidFill>
                <a:schemeClr val="bg1"/>
              </a:solidFill>
            </a:endParaRPr>
          </a:p>
        </p:txBody>
      </p:sp>
      <p:sp>
        <p:nvSpPr>
          <p:cNvPr id="4" name="Content Placeholder 2"/>
          <p:cNvSpPr txBox="1">
            <a:spLocks/>
          </p:cNvSpPr>
          <p:nvPr/>
        </p:nvSpPr>
        <p:spPr>
          <a:xfrm>
            <a:off x="793955" y="1613267"/>
            <a:ext cx="5692810" cy="3906198"/>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1"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1"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800" b="1"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800" b="1"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800" b="1"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2400" b="1" i="0" u="none" strike="noStrike" kern="1200" cap="none" spc="0" normalizeH="0" baseline="0" noProof="0" dirty="0" smtClean="0">
                <a:ln>
                  <a:noFill/>
                </a:ln>
                <a:solidFill>
                  <a:sysClr val="windowText" lastClr="000000">
                    <a:lumMod val="75000"/>
                    <a:lumOff val="25000"/>
                  </a:sysClr>
                </a:solidFill>
                <a:effectLst/>
                <a:uLnTx/>
                <a:uFillTx/>
              </a:rPr>
              <a:t>Research used to target places where police are needed most</a:t>
            </a:r>
          </a:p>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2400" b="1" i="0" u="none" strike="noStrike" kern="1200" cap="none" spc="0" normalizeH="0" baseline="0" noProof="0" dirty="0" smtClean="0">
                <a:ln>
                  <a:noFill/>
                </a:ln>
                <a:solidFill>
                  <a:sysClr val="windowText" lastClr="000000">
                    <a:lumMod val="75000"/>
                    <a:lumOff val="25000"/>
                  </a:sysClr>
                </a:solidFill>
                <a:effectLst/>
                <a:uLnTx/>
                <a:uFillTx/>
              </a:rPr>
              <a:t>Evidence tested when deciding on policing ‘tactics’</a:t>
            </a:r>
          </a:p>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2400" b="1" i="0" u="none" strike="noStrike" kern="1200" cap="none" spc="0" normalizeH="0" baseline="0" noProof="0" dirty="0" smtClean="0">
                <a:ln>
                  <a:noFill/>
                </a:ln>
                <a:solidFill>
                  <a:sysClr val="windowText" lastClr="000000">
                    <a:lumMod val="75000"/>
                    <a:lumOff val="25000"/>
                  </a:sysClr>
                </a:solidFill>
                <a:effectLst/>
                <a:uLnTx/>
                <a:uFillTx/>
              </a:rPr>
              <a:t>Recognition that policing is not just about crime fighting</a:t>
            </a:r>
            <a:endParaRPr lang="en-GB" sz="2400" dirty="0">
              <a:solidFill>
                <a:sysClr val="windowText" lastClr="000000">
                  <a:lumMod val="75000"/>
                  <a:lumOff val="25000"/>
                </a:sysClr>
              </a:solidFill>
            </a:endParaRPr>
          </a:p>
          <a:p>
            <a:pPr marL="0" indent="0" algn="ctr">
              <a:buClr>
                <a:srgbClr val="5FCBEF"/>
              </a:buClr>
              <a:buNone/>
            </a:pPr>
            <a:r>
              <a:rPr lang="en-GB" sz="2400" dirty="0"/>
              <a:t>T</a:t>
            </a:r>
            <a:r>
              <a:rPr lang="en-GB" sz="2400" dirty="0" smtClean="0"/>
              <a:t>o </a:t>
            </a:r>
            <a:r>
              <a:rPr lang="en-GB" sz="2400" dirty="0"/>
              <a:t>improve the safety and well being of the people by promoting measures to prevent crime, harm and </a:t>
            </a:r>
            <a:r>
              <a:rPr lang="en-GB" sz="2400" dirty="0" smtClean="0"/>
              <a:t>disorder</a:t>
            </a:r>
            <a:endParaRPr lang="en-GB" sz="2400" dirty="0"/>
          </a:p>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endParaRPr kumimoji="0" lang="en-GB" sz="2800" b="1" i="0" u="none" strike="noStrike" kern="1200" cap="none" spc="0" normalizeH="0" baseline="0" noProof="0" dirty="0">
              <a:ln>
                <a:noFill/>
              </a:ln>
              <a:solidFill>
                <a:sysClr val="windowText" lastClr="000000">
                  <a:lumMod val="75000"/>
                  <a:lumOff val="25000"/>
                </a:sysClr>
              </a:solidFill>
              <a:effectLst/>
              <a:uLnTx/>
              <a:uFillTx/>
              <a:ea typeface="+mn-ea"/>
              <a:cs typeface="+mn-cs"/>
            </a:endParaRPr>
          </a:p>
        </p:txBody>
      </p:sp>
      <p:pic>
        <p:nvPicPr>
          <p:cNvPr id="5" name="Content Placeholder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09508" y="1299983"/>
            <a:ext cx="2471769" cy="2107756"/>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61630" y="3823484"/>
            <a:ext cx="3437796" cy="1695981"/>
          </a:xfrm>
          <a:prstGeom prst="rect">
            <a:avLst/>
          </a:prstGeom>
        </p:spPr>
      </p:pic>
    </p:spTree>
    <p:extLst>
      <p:ext uri="{BB962C8B-B14F-4D97-AF65-F5344CB8AC3E}">
        <p14:creationId xmlns:p14="http://schemas.microsoft.com/office/powerpoint/2010/main" val="2758284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731838"/>
            <a:ext cx="11341510" cy="83149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b="1" dirty="0">
              <a:solidFill>
                <a:srgbClr val="FF0000"/>
              </a:solidFill>
            </a:endParaRPr>
          </a:p>
        </p:txBody>
      </p:sp>
      <p:sp>
        <p:nvSpPr>
          <p:cNvPr id="3" name="Title 1"/>
          <p:cNvSpPr txBox="1">
            <a:spLocks/>
          </p:cNvSpPr>
          <p:nvPr/>
        </p:nvSpPr>
        <p:spPr>
          <a:xfrm>
            <a:off x="1164031" y="609600"/>
            <a:ext cx="4189634" cy="629265"/>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solidFill>
                  <a:schemeClr val="bg1"/>
                </a:solidFill>
                <a:latin typeface="+mn-lt"/>
              </a:rPr>
              <a:t>Stages of EBP</a:t>
            </a:r>
            <a:r>
              <a:rPr lang="en-GB" dirty="0" smtClean="0"/>
              <a:t/>
            </a:r>
            <a:br>
              <a:rPr lang="en-GB" dirty="0" smtClean="0"/>
            </a:br>
            <a:endParaRPr lang="en-GB" dirty="0"/>
          </a:p>
        </p:txBody>
      </p:sp>
      <p:pic>
        <p:nvPicPr>
          <p:cNvPr id="4" name="Content Placeholder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78580" y="1685567"/>
            <a:ext cx="3657776" cy="3657776"/>
          </a:xfrm>
          <a:prstGeom prst="rect">
            <a:avLst/>
          </a:prstGeom>
        </p:spPr>
      </p:pic>
      <p:sp>
        <p:nvSpPr>
          <p:cNvPr id="5" name="Content Placeholder 2"/>
          <p:cNvSpPr txBox="1">
            <a:spLocks/>
          </p:cNvSpPr>
          <p:nvPr/>
        </p:nvSpPr>
        <p:spPr>
          <a:xfrm>
            <a:off x="1685940" y="1844522"/>
            <a:ext cx="4184035" cy="388077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dirty="0" smtClean="0"/>
              <a:t>Identify Problem</a:t>
            </a:r>
          </a:p>
          <a:p>
            <a:pPr marL="0" indent="0">
              <a:buFont typeface="Arial" panose="020B0604020202020204" pitchFamily="34" charset="0"/>
              <a:buNone/>
            </a:pPr>
            <a:r>
              <a:rPr lang="en-GB" sz="2400" b="1" dirty="0" smtClean="0"/>
              <a:t>Define Problem</a:t>
            </a:r>
          </a:p>
          <a:p>
            <a:pPr marL="0" indent="0">
              <a:buFont typeface="Arial" panose="020B0604020202020204" pitchFamily="34" charset="0"/>
              <a:buNone/>
            </a:pPr>
            <a:r>
              <a:rPr lang="en-GB" sz="2400" b="1" dirty="0" smtClean="0"/>
              <a:t>Understand Problem</a:t>
            </a:r>
          </a:p>
          <a:p>
            <a:pPr marL="0" indent="0">
              <a:buFont typeface="Arial" panose="020B0604020202020204" pitchFamily="34" charset="0"/>
              <a:buNone/>
            </a:pPr>
            <a:r>
              <a:rPr lang="en-GB" sz="2400" b="1" dirty="0" smtClean="0"/>
              <a:t>Develop Ideas</a:t>
            </a:r>
          </a:p>
          <a:p>
            <a:pPr marL="0" indent="0">
              <a:buFont typeface="Arial" panose="020B0604020202020204" pitchFamily="34" charset="0"/>
              <a:buNone/>
            </a:pPr>
            <a:r>
              <a:rPr lang="en-GB" sz="2400" b="1" dirty="0" smtClean="0"/>
              <a:t>Identify Opportunities</a:t>
            </a:r>
          </a:p>
          <a:p>
            <a:pPr marL="0" indent="0">
              <a:buFont typeface="Arial" panose="020B0604020202020204" pitchFamily="34" charset="0"/>
              <a:buNone/>
            </a:pPr>
            <a:r>
              <a:rPr lang="en-GB" sz="2400" b="1" dirty="0" smtClean="0"/>
              <a:t>Plan</a:t>
            </a:r>
          </a:p>
          <a:p>
            <a:pPr marL="0" indent="0">
              <a:buFont typeface="Arial" panose="020B0604020202020204" pitchFamily="34" charset="0"/>
              <a:buNone/>
            </a:pPr>
            <a:r>
              <a:rPr lang="en-GB" sz="2400" b="1" dirty="0" smtClean="0"/>
              <a:t>Implement</a:t>
            </a:r>
          </a:p>
          <a:p>
            <a:pPr marL="0" indent="0">
              <a:buFont typeface="Arial" panose="020B0604020202020204" pitchFamily="34" charset="0"/>
              <a:buNone/>
            </a:pPr>
            <a:r>
              <a:rPr lang="en-GB" sz="2400" b="1" dirty="0" smtClean="0"/>
              <a:t>Evaluate</a:t>
            </a:r>
          </a:p>
          <a:p>
            <a:endParaRPr lang="en-GB" dirty="0"/>
          </a:p>
        </p:txBody>
      </p:sp>
    </p:spTree>
    <p:extLst>
      <p:ext uri="{BB962C8B-B14F-4D97-AF65-F5344CB8AC3E}">
        <p14:creationId xmlns:p14="http://schemas.microsoft.com/office/powerpoint/2010/main" val="1398183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943898" y="835077"/>
            <a:ext cx="10220632" cy="765123"/>
          </a:xfrm>
          <a:prstGeom prst="rect">
            <a:avLst/>
          </a:prstGeom>
          <a:solidFill>
            <a:srgbClr val="002060"/>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chemeClr val="bg1"/>
                </a:solidFill>
              </a:rPr>
              <a:t>Considerations when applying EBP</a:t>
            </a:r>
            <a:endParaRPr lang="en-GB" b="1" dirty="0">
              <a:solidFill>
                <a:schemeClr val="bg1"/>
              </a:solidFill>
            </a:endParaRPr>
          </a:p>
        </p:txBody>
      </p:sp>
      <p:sp>
        <p:nvSpPr>
          <p:cNvPr id="3" name="Content Placeholder 4"/>
          <p:cNvSpPr txBox="1">
            <a:spLocks/>
          </p:cNvSpPr>
          <p:nvPr/>
        </p:nvSpPr>
        <p:spPr>
          <a:xfrm>
            <a:off x="1401097" y="1600200"/>
            <a:ext cx="9601199" cy="452596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sz="4000" dirty="0" smtClean="0">
              <a:solidFill>
                <a:srgbClr val="002060"/>
              </a:solidFill>
            </a:endParaRPr>
          </a:p>
          <a:p>
            <a:pPr marL="0" indent="0" algn="ctr">
              <a:buNone/>
            </a:pPr>
            <a:r>
              <a:rPr lang="en-GB" sz="4000" dirty="0" smtClean="0">
                <a:solidFill>
                  <a:srgbClr val="002060"/>
                </a:solidFill>
              </a:rPr>
              <a:t>Who’s involved?</a:t>
            </a:r>
          </a:p>
          <a:p>
            <a:pPr marL="0" indent="0" algn="ctr">
              <a:buNone/>
            </a:pPr>
            <a:r>
              <a:rPr lang="en-GB" sz="4000" dirty="0" smtClean="0">
                <a:solidFill>
                  <a:srgbClr val="002060"/>
                </a:solidFill>
              </a:rPr>
              <a:t>What’s involved?</a:t>
            </a:r>
          </a:p>
          <a:p>
            <a:pPr marL="0" indent="0" algn="ctr">
              <a:buNone/>
            </a:pPr>
            <a:r>
              <a:rPr lang="en-GB" sz="4000" dirty="0" smtClean="0">
                <a:solidFill>
                  <a:srgbClr val="002060"/>
                </a:solidFill>
              </a:rPr>
              <a:t>Data Sources</a:t>
            </a:r>
          </a:p>
          <a:p>
            <a:pPr marL="0" indent="0" algn="ctr">
              <a:buNone/>
            </a:pPr>
            <a:endParaRPr lang="en-GB" sz="4000" dirty="0">
              <a:solidFill>
                <a:srgbClr val="002060"/>
              </a:solidFill>
            </a:endParaRPr>
          </a:p>
        </p:txBody>
      </p:sp>
    </p:spTree>
    <p:extLst>
      <p:ext uri="{BB962C8B-B14F-4D97-AF65-F5344CB8AC3E}">
        <p14:creationId xmlns:p14="http://schemas.microsoft.com/office/powerpoint/2010/main" val="4064082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597308" y="353961"/>
            <a:ext cx="11009673" cy="604684"/>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smtClean="0">
                <a:solidFill>
                  <a:schemeClr val="bg1"/>
                </a:solidFill>
                <a:latin typeface="Arial" panose="020B0604020202020204" pitchFamily="34" charset="0"/>
                <a:cs typeface="Arial" panose="020B0604020202020204" pitchFamily="34" charset="0"/>
              </a:rPr>
              <a:t>Sources of research and support for EBP</a:t>
            </a:r>
            <a:endParaRPr lang="en-GB" sz="3600" b="1" dirty="0">
              <a:solidFill>
                <a:schemeClr val="bg1"/>
              </a:solidFill>
              <a:latin typeface="Arial" panose="020B0604020202020204" pitchFamily="34" charset="0"/>
              <a:cs typeface="Arial" panose="020B0604020202020204" pitchFamily="34" charset="0"/>
            </a:endParaRPr>
          </a:p>
        </p:txBody>
      </p:sp>
      <p:sp>
        <p:nvSpPr>
          <p:cNvPr id="3" name="Content Placeholder 4"/>
          <p:cNvSpPr txBox="1">
            <a:spLocks/>
          </p:cNvSpPr>
          <p:nvPr/>
        </p:nvSpPr>
        <p:spPr>
          <a:xfrm>
            <a:off x="1548579" y="1260987"/>
            <a:ext cx="9394721" cy="4525963"/>
          </a:xfrm>
          <a:prstGeom prst="rect">
            <a:avLst/>
          </a:prstGeom>
        </p:spPr>
        <p:txBody>
          <a:bodyP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GB" dirty="0" smtClean="0">
                <a:solidFill>
                  <a:srgbClr val="002060"/>
                </a:solidFill>
              </a:rPr>
              <a:t>College of Policing (What Works Centre, POLKA, National Police Library, Global Policing Database)</a:t>
            </a:r>
          </a:p>
          <a:p>
            <a:pPr>
              <a:lnSpc>
                <a:spcPct val="120000"/>
              </a:lnSpc>
            </a:pPr>
            <a:r>
              <a:rPr lang="en-GB" dirty="0" smtClean="0">
                <a:solidFill>
                  <a:srgbClr val="002060"/>
                </a:solidFill>
              </a:rPr>
              <a:t>Other Police Forces</a:t>
            </a:r>
          </a:p>
          <a:p>
            <a:pPr>
              <a:lnSpc>
                <a:spcPct val="120000"/>
              </a:lnSpc>
            </a:pPr>
            <a:r>
              <a:rPr lang="en-GB" dirty="0" smtClean="0">
                <a:solidFill>
                  <a:srgbClr val="002060"/>
                </a:solidFill>
              </a:rPr>
              <a:t>HMICFRS</a:t>
            </a:r>
          </a:p>
          <a:p>
            <a:pPr>
              <a:lnSpc>
                <a:spcPct val="120000"/>
              </a:lnSpc>
            </a:pPr>
            <a:r>
              <a:rPr lang="en-GB" dirty="0" smtClean="0">
                <a:solidFill>
                  <a:srgbClr val="002060"/>
                </a:solidFill>
              </a:rPr>
              <a:t>Campbell Collaboration</a:t>
            </a:r>
          </a:p>
          <a:p>
            <a:pPr>
              <a:lnSpc>
                <a:spcPct val="120000"/>
              </a:lnSpc>
            </a:pPr>
            <a:r>
              <a:rPr lang="en-GB" dirty="0" smtClean="0">
                <a:solidFill>
                  <a:srgbClr val="002060"/>
                </a:solidFill>
              </a:rPr>
              <a:t>Academic sources and journals</a:t>
            </a:r>
          </a:p>
          <a:p>
            <a:pPr>
              <a:lnSpc>
                <a:spcPct val="120000"/>
              </a:lnSpc>
            </a:pPr>
            <a:r>
              <a:rPr lang="en-GB" dirty="0" smtClean="0">
                <a:solidFill>
                  <a:srgbClr val="002060"/>
                </a:solidFill>
              </a:rPr>
              <a:t>Government (ONS, Home Office)</a:t>
            </a:r>
          </a:p>
          <a:p>
            <a:pPr>
              <a:lnSpc>
                <a:spcPct val="120000"/>
              </a:lnSpc>
            </a:pPr>
            <a:r>
              <a:rPr lang="en-GB" dirty="0" smtClean="0">
                <a:solidFill>
                  <a:srgbClr val="002060"/>
                </a:solidFill>
              </a:rPr>
              <a:t>Alliance for Useful Evidence/NESTA</a:t>
            </a:r>
          </a:p>
          <a:p>
            <a:pPr>
              <a:lnSpc>
                <a:spcPct val="120000"/>
              </a:lnSpc>
            </a:pPr>
            <a:r>
              <a:rPr lang="en-GB" dirty="0" smtClean="0">
                <a:solidFill>
                  <a:srgbClr val="002060"/>
                </a:solidFill>
              </a:rPr>
              <a:t>Society of Evidence-Based Policing</a:t>
            </a:r>
          </a:p>
          <a:p>
            <a:pPr>
              <a:lnSpc>
                <a:spcPct val="120000"/>
              </a:lnSpc>
            </a:pPr>
            <a:r>
              <a:rPr lang="en-GB" dirty="0" err="1" smtClean="0">
                <a:solidFill>
                  <a:srgbClr val="002060"/>
                </a:solidFill>
              </a:rPr>
              <a:t>Center</a:t>
            </a:r>
            <a:r>
              <a:rPr lang="en-GB" dirty="0" smtClean="0">
                <a:solidFill>
                  <a:srgbClr val="002060"/>
                </a:solidFill>
              </a:rPr>
              <a:t> for Evidence-Based Crime Policy (US)</a:t>
            </a:r>
          </a:p>
          <a:p>
            <a:pPr>
              <a:lnSpc>
                <a:spcPct val="120000"/>
              </a:lnSpc>
            </a:pPr>
            <a:r>
              <a:rPr lang="en-GB" dirty="0" err="1" smtClean="0">
                <a:solidFill>
                  <a:srgbClr val="002060"/>
                </a:solidFill>
              </a:rPr>
              <a:t>Center</a:t>
            </a:r>
            <a:r>
              <a:rPr lang="en-GB" dirty="0" smtClean="0">
                <a:solidFill>
                  <a:srgbClr val="002060"/>
                </a:solidFill>
              </a:rPr>
              <a:t> for Problem-Orientated Policing (US)</a:t>
            </a:r>
          </a:p>
          <a:p>
            <a:endParaRPr lang="en-GB" dirty="0">
              <a:solidFill>
                <a:srgbClr val="002060"/>
              </a:solidFill>
            </a:endParaRPr>
          </a:p>
        </p:txBody>
      </p:sp>
    </p:spTree>
    <p:extLst>
      <p:ext uri="{BB962C8B-B14F-4D97-AF65-F5344CB8AC3E}">
        <p14:creationId xmlns:p14="http://schemas.microsoft.com/office/powerpoint/2010/main" val="179501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383458" y="156651"/>
            <a:ext cx="11503742" cy="65451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smtClean="0">
                <a:solidFill>
                  <a:srgbClr val="FF0000"/>
                </a:solidFill>
              </a:rPr>
              <a:t>What are we trying to achieve - Police doing it for themselves? </a:t>
            </a:r>
            <a:endParaRPr lang="en-GB" sz="3600" b="1" dirty="0">
              <a:solidFill>
                <a:srgbClr val="FF0000"/>
              </a:solidFill>
            </a:endParaRPr>
          </a:p>
        </p:txBody>
      </p:sp>
      <p:sp>
        <p:nvSpPr>
          <p:cNvPr id="3" name="Oval 2"/>
          <p:cNvSpPr/>
          <p:nvPr/>
        </p:nvSpPr>
        <p:spPr>
          <a:xfrm>
            <a:off x="1194619" y="988142"/>
            <a:ext cx="9881420" cy="12241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Surveys show officers rely on and prefer professional experience rather than research </a:t>
            </a:r>
          </a:p>
          <a:p>
            <a:pPr algn="ctr"/>
            <a:r>
              <a:rPr lang="en-GB" b="1" dirty="0" smtClean="0">
                <a:solidFill>
                  <a:srgbClr val="FF0000"/>
                </a:solidFill>
              </a:rPr>
              <a:t>BUT</a:t>
            </a:r>
            <a:endParaRPr lang="en-GB" b="1" dirty="0">
              <a:solidFill>
                <a:srgbClr val="FF0000"/>
              </a:solidFill>
            </a:endParaRPr>
          </a:p>
        </p:txBody>
      </p:sp>
      <p:sp>
        <p:nvSpPr>
          <p:cNvPr id="5" name="Oval 4"/>
          <p:cNvSpPr/>
          <p:nvPr/>
        </p:nvSpPr>
        <p:spPr>
          <a:xfrm>
            <a:off x="1194619" y="2389238"/>
            <a:ext cx="9881420" cy="12241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The more they know about research, the less they believe the Police alone have enough information about crime and what to do about it</a:t>
            </a:r>
          </a:p>
          <a:p>
            <a:pPr algn="ctr"/>
            <a:r>
              <a:rPr lang="en-GB" b="1" dirty="0" smtClean="0">
                <a:solidFill>
                  <a:srgbClr val="FF0000"/>
                </a:solidFill>
              </a:rPr>
              <a:t>AND</a:t>
            </a:r>
            <a:endParaRPr lang="en-GB" b="1" dirty="0">
              <a:solidFill>
                <a:srgbClr val="FF0000"/>
              </a:solidFill>
            </a:endParaRPr>
          </a:p>
        </p:txBody>
      </p:sp>
      <p:sp>
        <p:nvSpPr>
          <p:cNvPr id="6" name="Oval 5"/>
          <p:cNvSpPr/>
          <p:nvPr/>
        </p:nvSpPr>
        <p:spPr>
          <a:xfrm>
            <a:off x="1194619" y="3790335"/>
            <a:ext cx="9881420" cy="12241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The more they are exposed to research, the more likely they are willing to do experiments</a:t>
            </a:r>
          </a:p>
          <a:p>
            <a:pPr algn="ctr"/>
            <a:r>
              <a:rPr lang="en-GB" b="1" dirty="0" smtClean="0">
                <a:solidFill>
                  <a:srgbClr val="FF0000"/>
                </a:solidFill>
              </a:rPr>
              <a:t>SO</a:t>
            </a:r>
            <a:endParaRPr lang="en-GB" b="1" dirty="0">
              <a:solidFill>
                <a:srgbClr val="FF0000"/>
              </a:solidFill>
            </a:endParaRPr>
          </a:p>
        </p:txBody>
      </p:sp>
      <p:sp>
        <p:nvSpPr>
          <p:cNvPr id="7" name="Oval 6"/>
          <p:cNvSpPr/>
          <p:nvPr/>
        </p:nvSpPr>
        <p:spPr>
          <a:xfrm>
            <a:off x="1194619" y="5147186"/>
            <a:ext cx="9881419" cy="8849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When research is part of their professional experience, they will be much more likely to use it!! </a:t>
            </a:r>
            <a:endParaRPr lang="en-GB" dirty="0"/>
          </a:p>
        </p:txBody>
      </p:sp>
    </p:spTree>
    <p:extLst>
      <p:ext uri="{BB962C8B-B14F-4D97-AF65-F5344CB8AC3E}">
        <p14:creationId xmlns:p14="http://schemas.microsoft.com/office/powerpoint/2010/main" val="3393114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After the largst mass shooting in modern US history in Las Vegas the issue o">
            <a:hlinkClick r:id="" action="ppaction://media"/>
            <a:extLst>
              <a:ext uri="{FF2B5EF4-FFF2-40B4-BE49-F238E27FC236}">
                <a16:creationId xmlns:a16="http://schemas.microsoft.com/office/drawing/2014/main" id="{C95227B9-DA7F-4D1E-B7EB-2DBB45385C9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0" y="0"/>
            <a:ext cx="12191999" cy="6858000"/>
          </a:xfrm>
        </p:spPr>
      </p:pic>
    </p:spTree>
    <p:extLst>
      <p:ext uri="{BB962C8B-B14F-4D97-AF65-F5344CB8AC3E}">
        <p14:creationId xmlns:p14="http://schemas.microsoft.com/office/powerpoint/2010/main" val="34943551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552722" y="1156233"/>
            <a:ext cx="5262070" cy="3838022"/>
          </a:xfrm>
          <a:prstGeom prst="rect">
            <a:avLst/>
          </a:prstGeom>
        </p:spPr>
      </p:pic>
    </p:spTree>
    <p:extLst>
      <p:ext uri="{BB962C8B-B14F-4D97-AF65-F5344CB8AC3E}">
        <p14:creationId xmlns:p14="http://schemas.microsoft.com/office/powerpoint/2010/main" val="155876299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026"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53975" y="1274711"/>
            <a:ext cx="2549525" cy="254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2631439" y="4379960"/>
            <a:ext cx="7194598" cy="523220"/>
          </a:xfrm>
          <a:prstGeom prst="rect">
            <a:avLst/>
          </a:prstGeom>
        </p:spPr>
        <p:txBody>
          <a:bodyPr wrap="none">
            <a:spAutoFit/>
          </a:bodyPr>
          <a:lstStyle/>
          <a:p>
            <a:pPr algn="ctr">
              <a:spcAft>
                <a:spcPts val="0"/>
              </a:spcAft>
            </a:pPr>
            <a:r>
              <a:rPr lang="en-GB" sz="2800" b="1" dirty="0">
                <a:solidFill>
                  <a:srgbClr val="002060"/>
                </a:solidFill>
                <a:latin typeface="Arial" panose="020B0604020202020204" pitchFamily="34" charset="0"/>
                <a:ea typeface="Times New Roman" panose="02020603050405020304" pitchFamily="18" charset="0"/>
                <a:cs typeface="Times New Roman" panose="02020603050405020304" pitchFamily="18" charset="0"/>
              </a:rPr>
              <a:t>Evidence Based Policing </a:t>
            </a:r>
            <a:r>
              <a:rPr lang="en-GB" sz="2800" b="1" dirty="0" smtClean="0">
                <a:solidFill>
                  <a:srgbClr val="002060"/>
                </a:solidFill>
                <a:latin typeface="Arial" panose="020B0604020202020204" pitchFamily="34" charset="0"/>
                <a:ea typeface="Times New Roman" panose="02020603050405020304" pitchFamily="18" charset="0"/>
                <a:cs typeface="Times New Roman" panose="02020603050405020304" pitchFamily="18" charset="0"/>
              </a:rPr>
              <a:t>Group Exercise</a:t>
            </a:r>
            <a:endParaRPr lang="en-GB" sz="2800" b="1"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682524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835</TotalTime>
  <Words>3778</Words>
  <Application>Microsoft Office PowerPoint</Application>
  <PresentationFormat>Widescreen</PresentationFormat>
  <Paragraphs>351</Paragraphs>
  <Slides>26</Slides>
  <Notes>26</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Calibri</vt:lpstr>
      <vt:lpstr>Calibri Light</vt:lpstr>
      <vt:lpstr>Microsoft Sans Serif</vt:lpstr>
      <vt:lpstr>Tahoma</vt:lpstr>
      <vt:lpstr>Times New Roman</vt:lpstr>
      <vt:lpstr>Trebuchet MS</vt:lpstr>
      <vt:lpstr>Wingdings 3</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111</cp:revision>
  <cp:lastPrinted>2019-02-14T13:33:55Z</cp:lastPrinted>
  <dcterms:created xsi:type="dcterms:W3CDTF">2018-01-30T11:09:50Z</dcterms:created>
  <dcterms:modified xsi:type="dcterms:W3CDTF">2019-03-29T07:34:43Z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