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4" r:id="rId1"/>
  </p:sldMasterIdLst>
  <p:notesMasterIdLst>
    <p:notesMasterId r:id="rId23"/>
  </p:notesMasterIdLst>
  <p:sldIdLst>
    <p:sldId id="271" r:id="rId2"/>
    <p:sldId id="258" r:id="rId3"/>
    <p:sldId id="256" r:id="rId4"/>
    <p:sldId id="257" r:id="rId5"/>
    <p:sldId id="276" r:id="rId6"/>
    <p:sldId id="277" r:id="rId7"/>
    <p:sldId id="275" r:id="rId8"/>
    <p:sldId id="259" r:id="rId9"/>
    <p:sldId id="260" r:id="rId10"/>
    <p:sldId id="261" r:id="rId11"/>
    <p:sldId id="262" r:id="rId12"/>
    <p:sldId id="263" r:id="rId13"/>
    <p:sldId id="264" r:id="rId14"/>
    <p:sldId id="265" r:id="rId15"/>
    <p:sldId id="266" r:id="rId16"/>
    <p:sldId id="267" r:id="rId17"/>
    <p:sldId id="268" r:id="rId18"/>
    <p:sldId id="272" r:id="rId19"/>
    <p:sldId id="278" r:id="rId20"/>
    <p:sldId id="273" r:id="rId21"/>
    <p:sldId id="269" r:id="rId22"/>
  </p:sldIdLst>
  <p:sldSz cx="9144000" cy="6858000" type="screen4x3"/>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D4573C-571C-4CBC-B19A-091F963B94B6}" v="41" dt="2021-11-18T21:07:51.543"/>
    <p1510:client id="{08B106EC-AF11-3BE9-2EF4-DD1ECD2F5BA5}" v="1" dt="2021-11-18T16:24:13.799"/>
    <p1510:client id="{0D61AFAD-FE08-0C01-49BF-A7D5B7DBAC31}" v="8" dt="2021-11-18T20:23:18.129"/>
    <p1510:client id="{22E25FBF-3D7A-C431-9B2F-7E280AD72155}" v="11" dt="2021-11-18T12:32:59.793"/>
    <p1510:client id="{2D9C5B59-A6D3-74C2-3EAE-D8DB69663B19}" v="4" dt="2021-11-18T16:52:29.773"/>
    <p1510:client id="{3B044524-2C36-463A-0B81-A0EA0B04030E}" v="817" dt="2021-11-19T01:42:37.124"/>
    <p1510:client id="{4F691C71-C2A5-484A-D217-78526279C37D}" v="124" dt="2021-11-18T17:07:04.230"/>
    <p1510:client id="{6193E811-8B44-F009-369A-4A78D07A9082}" v="156" dt="2021-11-18T16:40:52.580"/>
    <p1510:client id="{695C235A-CD42-52AE-F3AF-24558210D817}" v="7" dt="2021-11-18T20:14:00.689"/>
    <p1510:client id="{69E47B34-21FF-82C9-0647-1239DCD39897}" v="29" dt="2021-11-18T22:19:42.523"/>
    <p1510:client id="{71370388-8A91-39FF-F6DA-80D7D020F265}" v="207" dt="2021-11-19T01:12:00.500"/>
    <p1510:client id="{880A3181-B8A5-1BB5-85F8-2209CAE84049}" v="2" dt="2021-11-18T17:08:45.043"/>
    <p1510:client id="{989E488F-532E-D719-BA5D-B33017D2D796}" v="208" dt="2021-11-18T17:48:13.461"/>
    <p1510:client id="{A9EC178E-923E-52ED-A661-4FF25E7639BB}" v="2" dt="2021-11-18T15:22:25.612"/>
    <p1510:client id="{CB228C4F-23F4-625D-2BDA-952F496AE790}" v="6" dt="2021-11-18T22:01:34.714"/>
    <p1510:client id="{CD8B7B98-0B96-8765-2CCA-493A4EA8734A}" v="965" dt="2021-11-18T21:02:15.286"/>
    <p1510:client id="{CDAFFA26-422F-86B2-FE89-1582340C5BFD}" v="778" dt="2021-11-18T22:27:00.008"/>
    <p1510:client id="{FE042C57-BCE8-5CD0-D0DF-F98091E0B1F7}" v="80" dt="2021-11-18T22:04:05.8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149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11-19T00:53:13.999"/>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10689 6241 16383 0 0,'-4'0'0'0'0,"-6"0"0"0"0,-6 0 0 0 0,-3 0 0 0 0,-4 0 0 0 0,-2 0 0 0 0,0 0 0 0 0,-1 0 0 0 0,8 0 0 0 0,12 0 0 0 0,11 0 0 0 0,9 0 0 0 0,6 0 0 0 0,4 0 0 0 0,3 0 0 0 0,0 0 0 0 0,0 0 0 0 0,0 0 0 0 0,-9 0 0 0 0,-12 0 0 0 0,-11 0 0 0 0,-9 0 0 0 0,-3-4 0 0 0,-1-2 0 0 0,-3 1 0 0 0,-2 1 0 0 0,-1 0 0 0 0,-1 3 0 0 0,-1 0 0 0 0,1 0 0 0 0,-1 1 0 0 0,1 0 0 0 0,0 1 0 0 0,-1-1 0 0 0,1 0 0 0 0,0 0 0 0 0,0 0 0 0 0,0 0 0 0 0,0 0 0 0 0,0 0 0 0 0,5-4 0 0 0,9-2 0 0 0,11 1 0 0 0,10 1 0 0 0,7 0 0 0 0,6 3 0 0 0,2 0 0 0 0,2 0 0 0 0,0 1 0 0 0,0 0 0 0 0,0 1 0 0 0,-1-1 0 0 0,-1 0 0 0 0,1 0 0 0 0,-1 0 0 0 0,0 0 0 0 0,0 0 0 0 0,0 0 0 0 0,0 0 0 0 0,-1 0 0 0 0,1 0 0 0 0,0 0 0 0 0,0 0 0 0 0,0 0 0 0 0,0 0 0 0 0,0 0 0 0 0,0 0 0 0 0,0 0 0 0 0,0 0 0 0 0,0 0 0 0 0,0 0 0 0 0,-8 0 0 0 0,-12 0 0 0 0,-11 0 0 0 0,-8 0 0 0 0,-6 0 0 0 0,-5 0 0 0 0,-1 0 0 0 0,-1 0 0 0 0,0 0 0 0 0,0 0 0 0 0,1 0 0 0 0,0 0 0 0 0,0 0 0 0 0,1 0 0 0 0,0 0 0 0 0,0 0 0 0 0,0 0 0 0 0,4 0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11-19T00:53:29.939"/>
    </inkml:context>
    <inkml:brush xml:id="br0">
      <inkml:brushProperty name="width" value="0.1" units="cm"/>
      <inkml:brushProperty name="height" value="0.1" units="cm"/>
      <inkml:brushProperty name="color" value="#FFFFFF"/>
    </inkml:brush>
  </inkml:definitions>
  <inkml:trace contextRef="#ctx0" brushRef="#br0">10595 6134 16383 0 0,'4'0'0'0'0,"6"0"0"0"0,5 0 0 0 0,1-4 0 0 0,-8-2 0 0 0,0 1 0 0 0,3 0 0 0 0,3 2 0 0 0,0-3 0 0 0,-7-1 0 0 0,-9 2 0 0 0,-9 0 0 0 0,-6 2 0 0 0,4 2 0 0 0,4 4 0 0 0,8 2 0 0 0,8 1 0 0 0,8-1 0 0 0,0 2 0 0 0,-6 1 0 0 0,-8-1 0 0 0,-10-2 0 0 0,-7-2 0 0 0,0 3 0 0 0,-3 0 0 0 0,-1 0 0 0 0,-3-2 0 0 0,0-1 0 0 0,-2-2 0 0 0,0 0 0 0 0,0-1 0 0 0,-1 0 0 0 0,1 0 0 0 0,0 0 0 0 0,-1-1 0 0 0,1 1 0 0 0,9 0 0 0 0,11 0 0 0 0,10 0 0 0 0,9 0 0 0 0,7 0 0 0 0,3 0 0 0 0,3 0 0 0 0,0 0 0 0 0,0 0 0 0 0,0 0 0 0 0,-5-4 0 0 0,-6-6 0 0 0,-10-1 0 0 0,-11 1 0 0 0,-8 3 0 0 0,-2-3 0 0 0,-3 2 0 0 0,-2 1 0 0 0,-2 2 0 0 0,6 2 0 0 0,11 2 0 0 0,10 0 0 0 0,9 1 0 0 0,6 0 0 0 0,-5 1 0 0 0,-8-1 0 0 0,-11 1 0 0 0,-8-1 0 0 0,-7 0 0 0 0,-4 0 0 0 0,-2 0 0 0 0,-2 0 0 0 0,0 0 0 0 0,4-4 0 0 0,11-2 0 0 0,11 1 0 0 0,11 0 0 0 0,7 2 0 0 0,5 1 0 0 0,4 1 0 0 0,0 1 0 0 0,2 0 0 0 0,-1 0 0 0 0,-1 0 0 0 0,0 0 0 0 0,0 1 0 0 0,0-1 0 0 0,-6 4 0 0 0,0 2 0 0 0,-5 3 0 0 0,0 1 0 0 0,1-1 0 0 0,-1 1 0 0 0,-4 4 0 0 0,-8 0 0 0 0,-9-3 0 0 0,-3 0 0 0 0,-4 0 0 0 0,-5-3 0 0 0,2 1 0 0 0,6 0 0 0 0,11-2 0 0 0,8-2 0 0 0,8-2 0 0 0,4-2 0 0 0,0 0 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11-19T00:58:15.796"/>
    </inkml:context>
    <inkml:brush xml:id="br0">
      <inkml:brushProperty name="width" value="0.1" units="cm"/>
      <inkml:brushProperty name="height" value="0.1" units="cm"/>
      <inkml:brushProperty name="color" value="#FFFFFF"/>
    </inkml:brush>
  </inkml:definitions>
  <inkml:trace contextRef="#ctx0" brushRef="#br0">28780 15048 16383 0 0,'-5'0'0'0'0,"0"4"0"0"0,-5 2 0 0 0,-4-1 0 0 0,0 4 0 0 0,-2-1 0 0 0,-2 0 0 0 0,1 1 0 0 0,4 5 0 0 0,0-1 0 0 0,3 2 0 0 0,-3-2 0 0 0,3 1 0 0 0,-3-1 0 0 0,2 1 0 0 0,2 2 0 0 0,3 3 0 0 0,7-2 0 0 0,3 1 0 0 0,5-4 0 0 0,5-3 0 0 0,5-4 0 0 0,3-3 0 0 0,2-2 0 0 0,2-2 0 0 0,0 0 0 0 0,0-1 0 0 0,0 0 0 0 0,0 1 0 0 0,-5-5 0 0 0,-6-5 0 0 0,-5-6 0 0 0,0 1 0 0 0,-3-2 0 0 0,-1-2 0 0 0,-2-3 0 0 0,-6 3 0 0 0,-3 1 0 0 0,-5 3 0 0 0,-4 4 0 0 0,-5 4 0 0 0,-3 3 0 0 0,2 7 0 0 0,0 2 0 0 0,0 1 0 0 0,2 3 0 0 0,1 1 0 0 0,-1-2 0 0 0,2 2 0 0 0,0-1 0 0 0,-2-1 0 0 0,3 1 0 0 0,7 0 0 0 0,10-2 0 0 0,9-2 0 0 0,6-2 0 0 0,5-1 0 0 0,3-1 0 0 0,1-1 0 0 0,-3-5 0 0 0,-2-1 0 0 0,0 0 0 0 0,-3-3 0 0 0,-6-4 0 0 0,-8 0 0 0 0,-9 2 0 0 0,-9 3 0 0 0,-5 3 0 0 0,-4 3 0 0 0,-3 0 0 0 0,-1 2 0 0 0,5 5 0 0 0,1 1 0 0 0,0 0 0 0 0,8-1 0 0 0,10-2 0 0 0,6-5 0 0 0,7-2 0 0 0,5-1 0 0 0,1-4 0 0 0,2 0 0 0 0,1-3 0 0 0,3 1 0 0 0,1 2 0 0 0,1 3 0 0 0,-3-3 0 0 0,-1 1 0 0 0,0-2 0 0 0,1 0 0 0 0,1 2 0 0 0,-3-2 0 0 0,0 1 0 0 0,-4-3 0 0 0,-5-3 0 0 0,-3-3 0 0 0,-7 1 0 0 0,-5-1 0 0 0,-4 3 0 0 0,-6 4 0 0 0,-4 4 0 0 0,-3 3 0 0 0,1 6 0 0 0,1 3 0 0 0,0 1 0 0 0,-2-1 0 0 0,-1-1 0 0 0,0-1 0 0 0,2 2 0 0 0,2 2 0 0 0,-1-2 0 0 0,0-1 0 0 0,-3-1 0 0 0,4 3 0 0 0,5-4 0 0 0,9-2 0 0 0,5-5 0 0 0,8-2 0 0 0,1-4 0 0 0,0-5 0 0 0,2 1 0 0 0,4 3 0 0 0,-1-1 0 0 0,2 2 0 0 0,-2-1 0 0 0,0 0 0 0 0,-1 0 0 0 0,1 0 0 0 0,-2-1 0 0 0,-3-3 0 0 0,-7 1 0 0 0,-9 4 0 0 0,-2 7 0 0 0,-5 5 0 0 0,-3 2 0 0 0,0 5 0 0 0,0 0 0 0 0,-3 5 0 0 0,-1-2 0 0 0,-2-1 0 0 0,4 1 0 0 0,8-1 0 0 0,11-3 0 0 0,10-6 0 0 0,3-7 0 0 0,3-4 0 0 0,4 1 0 0 0,-2-3 0 0 0,0 1 0 0 0,2 2 0 0 0,-3-1 0 0 0,0-4 0 0 0,-3-3 0 0 0,0-4 0 0 0,-1-1 0 0 0,0 2 0 0 0,3 0 0 0 0,-2 0 0 0 0,-3 7 0 0 0,-3 10 0 0 0,-3 10 0 0 0,-3 8 0 0 0,-1 6 0 0 0,-1 3 0 0 0,-1 2 0 0 0,0 1 0 0 0,1 0 0 0 0,-1 0 0 0 0,-3-5 0 0 0,-2-2 0 0 0,0 0 0 0 0,2 1 0 0 0,1 1 0 0 0,1 1 0 0 0,1 1 0 0 0,1 0 0 0 0,0 1 0 0 0,-4-4 0 0 0,-2-10 0 0 0,1-11 0 0 0,1-10 0 0 0,1-7 0 0 0,5-1 0 0 0,3-1 0 0 0,0-3 0 0 0,4-1 0 0 0,0 0 0 0 0,-2-2 0 0 0,-1 0 0 0 0,-3-1 0 0 0,4 5 0 0 0,-1 2 0 0 0,0-1 0 0 0,-2-1 0 0 0,-1-1 0 0 0,-2-1 0 0 0,0 7 0 0 0,-1 12 0 0 0,0 9 0 0 0,0 9 0 0 0,-1 7 0 0 0,1 3 0 0 0,0 2 0 0 0,-4 1 0 0 0,-2 0 0 0 0,0 0 0 0 0,2-1 0 0 0,1 0 0 0 0,1-1 0 0 0,1 1 0 0 0,1-1 0 0 0,0 0 0 0 0,0-9 0 0 0,0-11 0 0 0,0-10 0 0 0,1-10 0 0 0,-1-5 0 0 0,0-5 0 0 0,0-1 0 0 0,0-1 0 0 0,0 0 0 0 0,-4 0 0 0 0,-2 0 0 0 0,0 2 0 0 0,-2 3 0 0 0,-1 3 0 0 0,2-1 0 0 0,-3 4 0 0 0,1 0 0 0 0,-3 2 0 0 0,2 0 0 0 0,-3 3 0 0 0,-3 2 0 0 0,-3 3 0 0 0,-3 7 0 0 0,-1 3 0 0 0,2 6 0 0 0,6 4 0 0 0,0 1 0 0 0,4 1 0 0 0,3 3 0 0 0,-2 2 0 0 0,-2 2 0 0 0,0 1 0 0 0,-2 1 0 0 0,1 1 0 0 0,3-1 0 0 0,-1 0 0 0 0,2 1 0 0 0,-3-5 0 0 0,1-2 0 0 0,-1-3 0 0 0,0-1 0 0 0,4 1 0 0 0,1-5 0 0 0,4-10 0 0 0,1-9 0 0 0,1-8 0 0 0,1-4 0 0 0,1-4 0 0 0,-1-2 0 0 0,1-1 0 0 0,-1 0 0 0 0,1 1 0 0 0,-1-1 0 0 0,0 2 0 0 0,0-1 0 0 0,0 1 0 0 0,0 0 0 0 0,4 0 0 0 0,2 0 0 0 0,-1 9 0 0 0,-1 11 0 0 0,-1 10 0 0 0,-1 10 0 0 0,-1 5 0 0 0,0 4 0 0 0,-1 3 0 0 0,0 0 0 0 0,-1 0 0 0 0,1 0 0 0 0,0-1 0 0 0,0 0 0 0 0,0-1 0 0 0,0 1 0 0 0,0-1 0 0 0,0 0 0 0 0,0 0 0 0 0,0-1 0 0 0,0 1 0 0 0,0 0 0 0 0,0-8 0 0 0,0-12 0 0 0,0-11 0 0 0,0-8 0 0 0,0-6 0 0 0,0-5 0 0 0,0-1 0 0 0,0-1 0 0 0,0-5 0 0 0,0 0 0 0 0,0 0 0 0 0,0 2 0 0 0,-5 1 0 0 0,0 2 0 0 0,-1 1 0 0 0,2 1 0 0 0,1 0 0 0 0,1 9 0 0 0,1 11 0 0 0,1 11 0 0 0,0 8 0 0 0,0 7 0 0 0,-4-1 0 0 0,-2 1 0 0 0,1 1 0 0 0,1 0 0 0 0,1 2 0 0 0,1 1 0 0 0,1-1 0 0 0,1 1 0 0 0,0 1 0 0 0,0-1 0 0 0,-4-4 0 0 0,-2-10 0 0 0,1-11 0 0 0,-3-10 0 0 0,-1-8 0 0 0,-2 0 0 0 0,0-1 0 0 0,2-3 0 0 0,2-1 0 0 0,-1-1 0 0 0,0 0 0 0 0,2-1 0 0 0,2-1 0 0 0,-3 5 0 0 0,0 2 0 0 0,1-1 0 0 0,2 8 0 0 0,1 9 0 0 0,1 11 0 0 0,1 7 0 0 0,1 6 0 0 0,1 3 0 0 0,-1 3 0 0 0,0-1 0 0 0,0 1 0 0 0,1 0 0 0 0,-1-1 0 0 0,0 0 0 0 0,0-1 0 0 0,0 1 0 0 0,0-1 0 0 0,0 0 0 0 0,0 0 0 0 0,0-1 0 0 0,0 1 0 0 0,0 0 0 0 0,0 0 0 0 0,0-8 0 0 0,0-12 0 0 0,0-11 0 0 0,0-12 0 0 0,0-8 0 0 0,0-4 0 0 0,0-5 0 0 0,0-1 0 0 0,0 2 0 0 0,0 2 0 0 0,0 2 0 0 0,0 2 0 0 0,0-3 0 0 0,-5 5 0 0 0,0 1 0 0 0,-1 1 0 0 0,-2 1 0 0 0,-1 0 0 0 0,2 7 0 0 0,1 12 0 0 0,3 10 0 0 0,1 9 0 0 0,1 5 0 0 0,1 5 0 0 0,0 1 0 0 0,1 1 0 0 0,-1 0 0 0 0,0 0 0 0 0,1-1 0 0 0,-1 0 0 0 0,4-5 0 0 0,2-1 0 0 0,-1-1 0 0 0,4 2 0 0 0,-1 1 0 0 0,0 1 0 0 0,1-4 0 0 0,0 0 0 0 0,3-3 0 0 0,-1-10 0 0 0,-2-9 0 0 0,-3-8 0 0 0,2-3 0 0 0,-1-3 0 0 0,-1-3 0 0 0,-1-2 0 0 0,2 2 0 0 0,0 1 0 0 0,3 3 0 0 0,0 1 0 0 0,-2 6 0 0 0,-2 10 0 0 0,2 4 0 0 0,0 5 0 0 0,-2 6 0 0 0,-2 5 0 0 0,3-3 0 0 0,1 1 0 0 0,-2 2 0 0 0,-2 1 0 0 0,-1 1 0 0 0,3-4 0 0 0,0 0 0 0 0,-1 1 0 0 0,0 1 0 0 0,-3 1 0 0 0,4-3 0 0 0,1-1 0 0 0,-2 2 0 0 0,4-4 0 0 0,-1 1 0 0 0,-1 1 0 0 0,-2-7 0 0 0,3-5 0 0 0,-1-8 0 0 0,0-7 0 0 0,-3-7 0 0 0,-1-5 0 0 0,-1-3 0 0 0,-2-2 0 0 0,0-1 0 0 0,0 1 0 0 0,-5 4 0 0 0,-5 5 0 0 0,-5 3 0 0 0,-5 2 0 0 0,-7 5 0 0 0,-4 2 0 0 0,4-2 0 0 0,-2 1 0 0 0,0 1 0 0 0,0 1 0 0 0,1 1 0 0 0,1 2 0 0 0,1 1 0 0 0,1 0 0 0 0,-1 0 0 0 0,-3 0 0 0 0,-1 0 0 0 0,8 1 0 0 0,13-1 0 0 0,11 0 0 0 0,11 0 0 0 0,6 0 0 0 0,5 0 0 0 0,3 0 0 0 0,0 0 0 0 0,0 0 0 0 0,0 0 0 0 0,0 0 0 0 0,-1 0 0 0 0,-1 0 0 0 0,5 0 0 0 0,1 0 0 0 0,-10 0 0 0 0,-11 0 0 0 0,-17 0 0 0 0,-11 0 0 0 0,-7 0 0 0 0,-3 0 0 0 0,-2 0 0 0 0,1 0 0 0 0,1 0 0 0 0,0 0 0 0 0,2 0 0 0 0,0 0 0 0 0,0 0 0 0 0,1 0 0 0 0,1 0 0 0 0,-1 0 0 0 0,0 0 0 0 0,0 0 0 0 0,0 0 0 0 0,0 0 0 0 0,0 0 0 0 0,0 0 0 0 0,0 0 0 0 0,5-4 0 0 0,0-2 0 0 0,1 1 0 0 0,2-4 0 0 0,1 0 0 0 0,-2 2 0 0 0,-1 1 0 0 0,-3 3 0 0 0,3 5 0 0 0,9 3 0 0 0,11 0 0 0 0,8 0 0 0 0,8-2 0 0 0,-3 0 0 0 0,-5 2 0 0 0,-3 6 0 0 0,-3 4 0 0 0,-2 5 0 0 0,-1 2 0 0 0,0-6 0 0 0,-1-10 0 0 0,0-11 0 0 0,0-8 0 0 0,-3-2 0 0 0,-6 1 0 0 0,-2 7 0 0 0,3 10 0 0 0,1 0 0 0 0,3-6 0 0 0,2-5 0 0 0,2-7 0 0 0,1-4 0 0 0,0-3 0 0 0,4 1 0 0 0,3 1 0 0 0,-2-1 0 0 0,0-1 0 0 0,-2-1 0 0 0,-1 0 0 0 0,0-2 0 0 0,-2 0 0 0 0,0 0 0 0 0,0 0 0 0 0,-5 4 0 0 0,-1 2 0 0 0,-4 3 0 0 0,0 1 0 0 0,2-2 0 0 0,1 7 0 0 0,3 9 0 0 0,2 9 0 0 0,5 3 0 0 0,7 0 0 0 0,5-2 0 0 0,5-3 0 0 0,-1-6 0 0 0,1-4 0 0 0,-4-5 0 0 0,0-1 0 0 0,2 2 0 0 0,2 1 0 0 0,1 2 0 0 0,2 3 0 0 0,2 0 0 0 0,-1 2 0 0 0,2 0 0 0 0,-1 0 0 0 0,0 1 0 0 0,1-1 0 0 0,-1 0 0 0 0,-8 1 0 0 0,-12-1 0 0 0,-11 0 0 0 0,-8 0 0 0 0,-6 0 0 0 0,4 0 0 0 0,9 0 0 0 0,6 4 0 0 0,8 2 0 0 0,6-1 0 0 0,6-1 0 0 0,3 0 0 0 0,3-3 0 0 0,1 0 0 0 0,0 0 0 0 0,-4 3 0 0 0,-10 2 0 0 0,-7 3 0 0 0,-9 1 0 0 0,-7-2 0 0 0,-7-2 0 0 0,-4-2 0 0 0,-3-1 0 0 0,-1-2 0 0 0,-1-1 0 0 0,0 0 0 0 0,1-1 0 0 0,0 1 0 0 0,0-1 0 0 0,1 1 0 0 0,8 0 0 0 0,12 0 0 0 0,11 0 0 0 0,8 0 0 0 0,7 0 0 0 0,3-4 0 0 0,3-2 0 0 0,0 0 0 0 0,0-2 0 0 0,0-1 0 0 0,-1 2 0 0 0,0 1 0 0 0,-5-1 0 0 0,-1-1 0 0 0,-9 2 0 0 0,-10 1 0 0 0,-10 3 0 0 0,-7 0 0 0 0,-6 1 0 0 0,6 1 0 0 0,5 5 0 0 0,9 1 0 0 0,5 4 0 0 0,1 4 0 0 0,1 5 0 0 0,-1 3 0 0 0,-5-3 0 0 0,-7-8 0 0 0,-2-10 0 0 0,1-11 0 0 0,1-6 0 0 0,3-6 0 0 0,2-3 0 0 0,1-1 0 0 0,2-1 0 0 0,0 0 0 0 0,0 0 0 0 0,1 1 0 0 0,-1 0 0 0 0,0 1 0 0 0,1 0 0 0 0,-1 0 0 0 0,0 0 0 0 0,0 0 0 0 0,0 0 0 0 0,0 9 0 0 0,0 11 0 0 0,-4 6 0 0 0,-2 8 0 0 0,0 6 0 0 0,2 5 0 0 0,-3-1 0 0 0,-1 0 0 0 0,2 2 0 0 0,1 1 0 0 0,-2 1 0 0 0,-1 1 0 0 0,2 1 0 0 0,2 0 0 0 0,1 0 0 0 0,1 1 0 0 0,-3-5 0 0 0,-1-2 0 0 0,-3 1 0 0 0,-1 1 0 0 0,2 1 0 0 0,2 1 0 0 0,-2-4 0 0 0,0 0 0 0 0,2 1 0 0 0,1 1 0 0 0,-2-3 0 0 0,0-1 0 0 0,1 2 0 0 0,2 1 0 0 0,1 2 0 0 0,1 2 0 0 0,-3-4 0 0 0,-1-10 0 0 0,1-10 0 0 0,1-9 0 0 0,1-8 0 0 0,2-5 0 0 0,0-4 0 0 0,1 0 0 0 0,0-1 0 0 0,0 0 0 0 0,0 0 0 0 0,0 1 0 0 0,1 0 0 0 0,-1 1 0 0 0,0 0 0 0 0,0 0 0 0 0,0 0 0 0 0,0 0 0 0 0,4 4 0 0 0,2 2 0 0 0,-1 0 0 0 0,-1-2 0 0 0,-1-1 0 0 0,-1-1 0 0 0,4 3 0 0 0,0 10 0 0 0,-1 10 0 0 0,-1 10 0 0 0,-1 7 0 0 0,-1 5 0 0 0,-1 3 0 0 0,-1 2 0 0 0,0 0 0 0 0,0 0 0 0 0,-1-1 0 0 0,1 1 0 0 0,0-2 0 0 0,0 1 0 0 0,0-1 0 0 0,0 0 0 0 0,0 0 0 0 0,0 0 0 0 0,0-1 0 0 0,0 1 0 0 0,0-8 0 0 0,0-12 0 0 0,0-11 0 0 0,0-8 0 0 0,4-6 0 0 0,2-5 0 0 0,-1-1 0 0 0,-1-1 0 0 0,-1 0 0 0 0,-1 0 0 0 0,-1 1 0 0 0,0 0 0 0 0,-1 0 0 0 0,0 1 0 0 0,4 0 0 0 0,1 0 0 0 0,0 0 0 0 0,-1 0 0 0 0,-1 4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11-19T01:09:00.293"/>
    </inkml:context>
    <inkml:brush xml:id="br0">
      <inkml:brushProperty name="width" value="0.1" units="cm"/>
      <inkml:brushProperty name="height" value="0.1" units="cm"/>
    </inkml:brush>
  </inkml:definitions>
  <inkml:trace contextRef="#ctx0" brushRef="#br0">10160 6218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11-19T01:09:02.529"/>
    </inkml:context>
    <inkml:brush xml:id="br0">
      <inkml:brushProperty name="width" value="0.1" units="cm"/>
      <inkml:brushProperty name="height" value="0.1" units="cm"/>
    </inkml:brush>
  </inkml:definitions>
  <inkml:trace contextRef="#ctx0" brushRef="#br0">9710 6006 16383 0 0,'0'0'0'0'0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BF6554-6B8B-400C-9247-FDFB83F3B3B3}"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A238E1-266F-46F0-93FC-03FC9F6F181F}" type="slidenum">
              <a:rPr lang="en-US" smtClean="0"/>
              <a:t>‹#›</a:t>
            </a:fld>
            <a:endParaRPr lang="en-US"/>
          </a:p>
        </p:txBody>
      </p:sp>
    </p:spTree>
    <p:extLst>
      <p:ext uri="{BB962C8B-B14F-4D97-AF65-F5344CB8AC3E}">
        <p14:creationId xmlns:p14="http://schemas.microsoft.com/office/powerpoint/2010/main" val="2603424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b="0" i="0" kern="1200">
                <a:solidFill>
                  <a:schemeClr val="tx1"/>
                </a:solidFill>
                <a:effectLst/>
                <a:latin typeface="+mn-lt"/>
                <a:ea typeface="+mn-ea"/>
                <a:cs typeface="+mn-cs"/>
              </a:rPr>
              <a:t>Our company takes pride in offering many tailoring services. We offer a wide range of clothing repairs, size changing, customizations and many other altercations, we work closely with our customers to fulfil your every need weather that be for example adding a hood to your new jacket, to repairing your torn trousers no job is too big or small for us. </a:t>
            </a:r>
          </a:p>
          <a:p>
            <a:endParaRPr lang="en-US" sz="1200" b="0" i="0" kern="1200">
              <a:solidFill>
                <a:schemeClr val="tx1"/>
              </a:solidFill>
              <a:effectLst/>
              <a:latin typeface="+mn-lt"/>
              <a:ea typeface="+mn-ea"/>
              <a:cs typeface="+mn-cs"/>
            </a:endParaRPr>
          </a:p>
          <a:p>
            <a:endParaRPr lang="en-US" sz="1200" b="0" i="0" kern="1200">
              <a:solidFill>
                <a:schemeClr val="tx1"/>
              </a:solidFill>
              <a:effectLst/>
              <a:latin typeface="+mn-lt"/>
              <a:ea typeface="+mn-ea"/>
              <a:cs typeface="+mn-cs"/>
            </a:endParaRPr>
          </a:p>
          <a:p>
            <a:endParaRPr lang="en-US" sz="1200" b="0" i="0" kern="1200">
              <a:solidFill>
                <a:schemeClr val="tx1"/>
              </a:solidFill>
              <a:effectLst/>
              <a:latin typeface="+mn-lt"/>
              <a:ea typeface="+mn-ea"/>
              <a:cs typeface="+mn-cs"/>
            </a:endParaRPr>
          </a:p>
          <a:p>
            <a:pPr rtl="0" fontAlgn="base"/>
            <a:r>
              <a:rPr lang="en-US" sz="1200" b="0" i="0" kern="1200">
                <a:solidFill>
                  <a:schemeClr val="tx1"/>
                </a:solidFill>
                <a:effectLst/>
                <a:latin typeface="+mn-lt"/>
                <a:ea typeface="+mn-ea"/>
                <a:cs typeface="+mn-cs"/>
              </a:rPr>
              <a:t>We provide quick and easy service with direct access to speak to our colleagues at any time to specify all your needs in detail and we can also advise you. We operate from an easily accessible store </a:t>
            </a:r>
          </a:p>
          <a:p>
            <a:pPr rtl="0" fontAlgn="base"/>
            <a:r>
              <a:rPr lang="en-US" sz="1200" b="0" i="0" kern="1200">
                <a:solidFill>
                  <a:schemeClr val="tx1"/>
                </a:solidFill>
                <a:effectLst/>
                <a:latin typeface="+mn-lt"/>
                <a:ea typeface="+mn-ea"/>
                <a:cs typeface="+mn-cs"/>
              </a:rPr>
              <a:t>So, you can come down anytime within our opening hours </a:t>
            </a:r>
          </a:p>
          <a:p>
            <a:pPr rtl="0" fontAlgn="base"/>
            <a:r>
              <a:rPr lang="en-US" sz="1200" b="0" i="0" kern="1200">
                <a:solidFill>
                  <a:schemeClr val="tx1"/>
                </a:solidFill>
                <a:effectLst/>
                <a:latin typeface="+mn-lt"/>
                <a:ea typeface="+mn-ea"/>
                <a:cs typeface="+mn-cs"/>
              </a:rPr>
              <a:t>And rest assured all our staff are experienced tailors so you’re in good hands </a:t>
            </a:r>
          </a:p>
          <a:p>
            <a:pPr rtl="0" fontAlgn="base"/>
            <a:r>
              <a:rPr lang="en-US" sz="1200" b="0" i="0" kern="1200">
                <a:solidFill>
                  <a:schemeClr val="tx1"/>
                </a:solidFill>
                <a:effectLst/>
                <a:latin typeface="+mn-lt"/>
                <a:ea typeface="+mn-ea"/>
                <a:cs typeface="+mn-cs"/>
              </a:rPr>
              <a:t>We can take bookings, or you can pop in if your demands are urgent, we also offer a delivery service once clothes have been repaired or altered</a:t>
            </a:r>
          </a:p>
          <a:p>
            <a:endParaRPr lang="en-US"/>
          </a:p>
        </p:txBody>
      </p:sp>
      <p:sp>
        <p:nvSpPr>
          <p:cNvPr id="4" name="Slide Number Placeholder 3"/>
          <p:cNvSpPr>
            <a:spLocks noGrp="1"/>
          </p:cNvSpPr>
          <p:nvPr>
            <p:ph type="sldNum" sz="quarter" idx="10"/>
          </p:nvPr>
        </p:nvSpPr>
        <p:spPr/>
        <p:txBody>
          <a:bodyPr/>
          <a:lstStyle/>
          <a:p>
            <a:fld id="{E4A238E1-266F-46F0-93FC-03FC9F6F181F}" type="slidenum">
              <a:rPr lang="en-US" smtClean="0"/>
              <a:t>4</a:t>
            </a:fld>
            <a:endParaRPr lang="en-US"/>
          </a:p>
        </p:txBody>
      </p:sp>
    </p:spTree>
    <p:extLst>
      <p:ext uri="{BB962C8B-B14F-4D97-AF65-F5344CB8AC3E}">
        <p14:creationId xmlns:p14="http://schemas.microsoft.com/office/powerpoint/2010/main" val="3987756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a:t>This</a:t>
            </a:r>
            <a:r>
              <a:rPr lang="en-US" baseline="0"/>
              <a:t> is the questionnaire we made to found out what is the specific target market, regarding our business. </a:t>
            </a:r>
            <a:endParaRPr lang="en-US"/>
          </a:p>
        </p:txBody>
      </p:sp>
      <p:sp>
        <p:nvSpPr>
          <p:cNvPr id="4" name="Slide Number Placeholder 3"/>
          <p:cNvSpPr>
            <a:spLocks noGrp="1"/>
          </p:cNvSpPr>
          <p:nvPr>
            <p:ph type="sldNum" sz="quarter" idx="10"/>
          </p:nvPr>
        </p:nvSpPr>
        <p:spPr/>
        <p:txBody>
          <a:bodyPr/>
          <a:lstStyle/>
          <a:p>
            <a:fld id="{E4A238E1-266F-46F0-93FC-03FC9F6F181F}" type="slidenum">
              <a:rPr lang="en-US" smtClean="0"/>
              <a:t>9</a:t>
            </a:fld>
            <a:endParaRPr lang="en-US"/>
          </a:p>
        </p:txBody>
      </p:sp>
    </p:spTree>
    <p:extLst>
      <p:ext uri="{BB962C8B-B14F-4D97-AF65-F5344CB8AC3E}">
        <p14:creationId xmlns:p14="http://schemas.microsoft.com/office/powerpoint/2010/main" val="10605246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a:t>Click to edit Master title style</a:t>
            </a:r>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AF8DD645-B9B4-46EE-B031-35C24A448A04}" type="datetimeFigureOut">
              <a:rPr lang="en-US" dirty="0"/>
              <a:t>11/19/2021</a:t>
            </a:fld>
            <a:endParaRPr lang="en-US"/>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r>
              <a:rPr lang="en-US"/>
              <a:t>
              </a:t>
            </a:r>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4261405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993E9-CEF0-47B7-AEA6-AFACC79966BA}" type="datetimeFigureOut">
              <a:rPr lang="en-US" dirty="0"/>
              <a:t>11/19/2021</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2903606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434F47-3A99-4701-A7D9-FE6C4D9DA92E}" type="datetimeFigureOut">
              <a:rPr lang="en-US" dirty="0"/>
              <a:t>11/19/2021</a:t>
            </a:fld>
            <a:endParaRPr lang="en-US"/>
          </a:p>
        </p:txBody>
      </p:sp>
      <p:sp>
        <p:nvSpPr>
          <p:cNvPr id="5" name="Footer Placeholder 4"/>
          <p:cNvSpPr>
            <a:spLocks noGrp="1"/>
          </p:cNvSpPr>
          <p:nvPr>
            <p:ph type="ftr" sz="quarter" idx="11"/>
          </p:nvPr>
        </p:nvSpPr>
        <p:spPr/>
        <p:txBody>
          <a:bodyPr/>
          <a:lstStyle/>
          <a:p>
            <a:r>
              <a:rPr lang="en-US"/>
              <a:t>
              </a:t>
            </a:r>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3945955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9E62588-EC5C-453B-A942-AA1C7EFEEF33}" type="datetimeFigureOut">
              <a:rPr lang="en-US" dirty="0"/>
              <a:t>11/19/2021</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2785537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2D5D575-BDA5-4AAF-81DC-5D38C213A391}" type="datetimeFigureOut">
              <a:rPr lang="en-US" dirty="0"/>
              <a:t>11/19/2021</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1367317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F9C5B0-21BA-48EA-B067-5E37072B4F18}" type="datetimeFigureOut">
              <a:rPr lang="en-US" dirty="0"/>
              <a:t>11/19/2021</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1999421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9CB959AD-49F4-478E-A013-BE606CDD1B41}" type="datetimeFigureOut">
              <a:rPr lang="en-US" dirty="0"/>
              <a:t>11/19/2021</a:t>
            </a:fld>
            <a:endParaRPr lang="en-US"/>
          </a:p>
        </p:txBody>
      </p:sp>
      <p:sp>
        <p:nvSpPr>
          <p:cNvPr id="3" name="Footer Placeholder 2"/>
          <p:cNvSpPr>
            <a:spLocks noGrp="1"/>
          </p:cNvSpPr>
          <p:nvPr>
            <p:ph type="ftr" sz="quarter" idx="11"/>
          </p:nvPr>
        </p:nvSpPr>
        <p:spPr/>
        <p:txBody>
          <a:bodyPr/>
          <a:lstStyle/>
          <a:p>
            <a:r>
              <a:rPr lang="en-US"/>
              <a:t>
              </a:t>
            </a:r>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3890789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55E8D2-BCEE-4D3D-AE6D-93BD204BAD0C}" type="datetimeFigureOut">
              <a:rPr lang="en-US" dirty="0"/>
              <a:t>11/19/2021</a:t>
            </a:fld>
            <a:endParaRPr lang="en-US"/>
          </a:p>
        </p:txBody>
      </p:sp>
      <p:sp>
        <p:nvSpPr>
          <p:cNvPr id="6" name="Footer Placeholder 5"/>
          <p:cNvSpPr>
            <a:spLocks noGrp="1"/>
          </p:cNvSpPr>
          <p:nvPr>
            <p:ph type="ftr" sz="quarter" idx="11"/>
          </p:nvPr>
        </p:nvSpPr>
        <p:spPr/>
        <p:txBody>
          <a:bodyPr/>
          <a:lstStyle/>
          <a:p>
            <a:r>
              <a:rPr lang="en-US"/>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3571471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BF110E-D48F-4A61-BE6D-11D38A61FE05}" type="datetimeFigureOut">
              <a:rPr lang="en-US" dirty="0"/>
              <a:t>11/19/2021</a:t>
            </a:fld>
            <a:endParaRPr lang="en-US"/>
          </a:p>
        </p:txBody>
      </p:sp>
      <p:sp>
        <p:nvSpPr>
          <p:cNvPr id="6" name="Footer Placeholder 5"/>
          <p:cNvSpPr>
            <a:spLocks noGrp="1"/>
          </p:cNvSpPr>
          <p:nvPr>
            <p:ph type="ftr" sz="quarter" idx="11"/>
          </p:nvPr>
        </p:nvSpPr>
        <p:spPr/>
        <p:txBody>
          <a:bodyPr/>
          <a:lstStyle/>
          <a:p>
            <a:r>
              <a:rPr lang="en-US"/>
              <a:t>
              </a:t>
            </a:r>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1879548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059E700-EF95-463F-B75A-2CDEC15C5A37}" type="datetimeFigureOut">
              <a:rPr lang="en-US" dirty="0"/>
              <a:t>11/19/2021</a:t>
            </a:fld>
            <a:endParaRPr lang="en-US"/>
          </a:p>
        </p:txBody>
      </p:sp>
      <p:sp>
        <p:nvSpPr>
          <p:cNvPr id="6" name="Footer Placeholder 5"/>
          <p:cNvSpPr>
            <a:spLocks noGrp="1"/>
          </p:cNvSpPr>
          <p:nvPr>
            <p:ph type="ftr" sz="quarter" idx="11"/>
          </p:nvPr>
        </p:nvSpPr>
        <p:spPr/>
        <p:txBody>
          <a:bodyPr/>
          <a:lstStyle/>
          <a:p>
            <a:r>
              <a:rPr lang="en-US"/>
              <a:t>
              </a:t>
            </a:r>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853641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a:t>Click to edit Master title style</a:t>
            </a:r>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57C6CC6-9B37-4318-8876-62F2332BE330}" type="datetimeFigureOut">
              <a:rPr lang="en-US" dirty="0"/>
              <a:t>11/19/2021</a:t>
            </a:fld>
            <a:endParaRPr lang="en-US"/>
          </a:p>
        </p:txBody>
      </p:sp>
      <p:sp>
        <p:nvSpPr>
          <p:cNvPr id="5" name="Footer Placeholder 4"/>
          <p:cNvSpPr>
            <a:spLocks noGrp="1"/>
          </p:cNvSpPr>
          <p:nvPr>
            <p:ph type="ftr" sz="quarter" idx="11"/>
          </p:nvPr>
        </p:nvSpPr>
        <p:spPr/>
        <p:txBody>
          <a:bodyPr/>
          <a:lstStyle/>
          <a:p>
            <a:r>
              <a:rPr lang="en-US"/>
              <a:t>
              </a:t>
            </a:r>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4221611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a:t>Click to edit Master title style</a:t>
            </a:r>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71C7781-F104-4BD5-BC26-3DB2DD695986}" type="datetimeFigureOut">
              <a:rPr lang="en-US" dirty="0"/>
              <a:t>11/19/2021</a:t>
            </a:fld>
            <a:endParaRPr lang="en-US"/>
          </a:p>
        </p:txBody>
      </p:sp>
      <p:sp>
        <p:nvSpPr>
          <p:cNvPr id="5" name="Footer Placeholder 4"/>
          <p:cNvSpPr>
            <a:spLocks noGrp="1"/>
          </p:cNvSpPr>
          <p:nvPr>
            <p:ph type="ftr" sz="quarter" idx="11"/>
          </p:nvPr>
        </p:nvSpPr>
        <p:spPr/>
        <p:txBody>
          <a:bodyPr/>
          <a:lstStyle/>
          <a:p>
            <a:r>
              <a:rPr lang="en-US"/>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1320942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BB9AD0-4BAD-48BB-B06C-62CAB66B1652}" type="datetimeFigureOut">
              <a:rPr lang="en-US" dirty="0"/>
              <a:t>11/19/2021</a:t>
            </a:fld>
            <a:endParaRPr lang="en-US"/>
          </a:p>
        </p:txBody>
      </p:sp>
      <p:sp>
        <p:nvSpPr>
          <p:cNvPr id="5" name="Footer Placeholder 4"/>
          <p:cNvSpPr>
            <a:spLocks noGrp="1"/>
          </p:cNvSpPr>
          <p:nvPr>
            <p:ph type="ftr" sz="quarter" idx="11"/>
          </p:nvPr>
        </p:nvSpPr>
        <p:spPr/>
        <p:txBody>
          <a:bodyPr/>
          <a:lstStyle/>
          <a:p>
            <a:r>
              <a:rPr lang="en-US"/>
              <a:t>
              </a:t>
            </a:r>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2751665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a:t>Click to edit Master title style</a:t>
            </a:r>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6347D66-9247-4313-B245-9F882A4407CD}" type="datetimeFigureOut">
              <a:rPr lang="en-US" dirty="0"/>
              <a:t>11/19/2021</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139298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a:t>Click to edit Master title style</a:t>
            </a:r>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75022A5-2C49-4E61-8AF1-56B5ABF57608}" type="datetimeFigureOut">
              <a:rPr lang="en-US" dirty="0"/>
              <a:t>11/19/2021</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1596307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621301" y="6387910"/>
            <a:ext cx="990599" cy="228659"/>
          </a:xfrm>
        </p:spPr>
        <p:txBody>
          <a:bodyPr/>
          <a:lstStyle/>
          <a:p>
            <a:fld id="{1F1580A0-ED6C-4884-9FFE-87471827F59A}" type="datetimeFigureOut">
              <a:rPr lang="en-US" dirty="0"/>
              <a:t>11/19/2021</a:t>
            </a:fld>
            <a:endParaRPr lang="en-US"/>
          </a:p>
        </p:txBody>
      </p:sp>
      <p:sp>
        <p:nvSpPr>
          <p:cNvPr id="5" name="Footer Placeholder 4"/>
          <p:cNvSpPr>
            <a:spLocks noGrp="1"/>
          </p:cNvSpPr>
          <p:nvPr>
            <p:ph type="ftr" sz="quarter" idx="11"/>
          </p:nvPr>
        </p:nvSpPr>
        <p:spPr>
          <a:xfrm>
            <a:off x="516133" y="6387910"/>
            <a:ext cx="3859795" cy="228660"/>
          </a:xfrm>
        </p:spPr>
        <p:txBody>
          <a:bodyPr/>
          <a:lstStyle/>
          <a:p>
            <a:r>
              <a:rPr lang="en-US"/>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1650172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a:t>Click to edit Master title style</a:t>
            </a:r>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474D98-3273-47CE-B312-A00AAFA2779F}" type="datetimeFigureOut">
              <a:rPr lang="en-US" dirty="0"/>
              <a:t>11/19/2021</a:t>
            </a:fld>
            <a:endParaRPr lang="en-US"/>
          </a:p>
        </p:txBody>
      </p:sp>
      <p:sp>
        <p:nvSpPr>
          <p:cNvPr id="5" name="Footer Placeholder 4"/>
          <p:cNvSpPr>
            <a:spLocks noGrp="1"/>
          </p:cNvSpPr>
          <p:nvPr>
            <p:ph type="ftr" sz="quarter" idx="11"/>
          </p:nvPr>
        </p:nvSpPr>
        <p:spPr>
          <a:xfrm>
            <a:off x="538546" y="6365498"/>
            <a:ext cx="3859795" cy="228660"/>
          </a:xfrm>
        </p:spPr>
        <p:txBody>
          <a:bodyPr/>
          <a:lstStyle/>
          <a:p>
            <a:r>
              <a:rPr lang="en-US"/>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a:p>
        </p:txBody>
      </p:sp>
    </p:spTree>
    <p:extLst>
      <p:ext uri="{BB962C8B-B14F-4D97-AF65-F5344CB8AC3E}">
        <p14:creationId xmlns:p14="http://schemas.microsoft.com/office/powerpoint/2010/main" val="2333650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0FE61780-2E25-4081-A2D9-4C0805256F67}" type="datetimeFigureOut">
              <a:rPr lang="en-US" dirty="0"/>
              <a:t>11/19/2021</a:t>
            </a:fld>
            <a:endParaRPr lang="en-US"/>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r>
              <a:rPr lang="en-US"/>
              <a:t>
              </a:t>
            </a:r>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500610480"/>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 id="2147483916" r:id="rId12"/>
    <p:sldLayoutId id="2147483917" r:id="rId13"/>
    <p:sldLayoutId id="2147483918" r:id="rId14"/>
    <p:sldLayoutId id="2147483919" r:id="rId15"/>
    <p:sldLayoutId id="2147483920" r:id="rId16"/>
    <p:sldLayoutId id="2147483921" r:id="rId17"/>
  </p:sldLayoutIdLst>
  <p:hf sldNum="0" hdr="0" ftr="0" dt="0"/>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hyperlink" Target="https://geobrava.wordpress.com/2016/04/08/agencies-cant-fix-the-digital-marketing-talent-shortage/" TargetMode="External"/><Relationship Id="rId2" Type="http://schemas.openxmlformats.org/officeDocument/2006/relationships/image" Target="../media/image11.jpeg"/><Relationship Id="rId1" Type="http://schemas.openxmlformats.org/officeDocument/2006/relationships/slideLayout" Target="../slideLayouts/slideLayout9.xml"/><Relationship Id="rId4" Type="http://schemas.openxmlformats.org/officeDocument/2006/relationships/hyperlink" Target="https://creativecommons.org/licenses/by-sa/3.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heidicohen.com/four-ps-of-marketing-mix/"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thebluediamondgallery.com/tablet/c/customer-focus.html" TargetMode="External"/><Relationship Id="rId2" Type="http://schemas.openxmlformats.org/officeDocument/2006/relationships/image" Target="../media/image13.jpeg"/><Relationship Id="rId1" Type="http://schemas.openxmlformats.org/officeDocument/2006/relationships/slideLayout" Target="../slideLayouts/slideLayout9.xml"/><Relationship Id="rId4" Type="http://schemas.openxmlformats.org/officeDocument/2006/relationships/hyperlink" Target="https://creativecommons.org/licenses/by-sa/3.0/"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www.loveanon.org/2013_08_01_archive.html" TargetMode="External"/><Relationship Id="rId2" Type="http://schemas.openxmlformats.org/officeDocument/2006/relationships/image" Target="../media/image14.png"/><Relationship Id="rId1" Type="http://schemas.openxmlformats.org/officeDocument/2006/relationships/slideLayout" Target="../slideLayouts/slideLayout8.xml"/><Relationship Id="rId4" Type="http://schemas.openxmlformats.org/officeDocument/2006/relationships/hyperlink" Target="https://creativecommons.org/licenses/by-sa/3.0/"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9.svg"/></Relationships>
</file>

<file path=ppt/slides/_rels/slide19.xml.rels><?xml version="1.0" encoding="UTF-8" standalone="yes"?>
<Relationships xmlns="http://schemas.openxmlformats.org/package/2006/relationships"><Relationship Id="rId8" Type="http://schemas.openxmlformats.org/officeDocument/2006/relationships/customXml" Target="../ink/ink4.xm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customXml" Target="../ink/ink1.xml"/><Relationship Id="rId1" Type="http://schemas.openxmlformats.org/officeDocument/2006/relationships/slideLayout" Target="../slideLayouts/slideLayout7.xml"/><Relationship Id="rId6" Type="http://schemas.openxmlformats.org/officeDocument/2006/relationships/customXml" Target="../ink/ink3.xml"/><Relationship Id="rId11" Type="http://schemas.openxmlformats.org/officeDocument/2006/relationships/image" Target="../media/image20.jpeg"/><Relationship Id="rId5" Type="http://schemas.openxmlformats.org/officeDocument/2006/relationships/image" Target="../media/image21.png"/><Relationship Id="rId10" Type="http://schemas.openxmlformats.org/officeDocument/2006/relationships/customXml" Target="../ink/ink5.xml"/><Relationship Id="rId4" Type="http://schemas.openxmlformats.org/officeDocument/2006/relationships/customXml" Target="../ink/ink2.xml"/><Relationship Id="rId9"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2" Type="http://schemas.openxmlformats.org/officeDocument/2006/relationships/hyperlink" Target="https://www.ncbi.nlm.nih.gov/pmc/articles/PMC455206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FEB1D236-1439-4E71-A706-F26E210D782F}"/>
              </a:ext>
            </a:extLst>
          </p:cNvPr>
          <p:cNvPicPr>
            <a:picLocks noChangeAspect="1"/>
          </p:cNvPicPr>
          <p:nvPr/>
        </p:nvPicPr>
        <p:blipFill rotWithShape="1">
          <a:blip r:embed="rId2">
            <a:alphaModFix amt="35000"/>
          </a:blip>
          <a:srcRect l="4444" r="1" b="1"/>
          <a:stretch/>
        </p:blipFill>
        <p:spPr>
          <a:xfrm>
            <a:off x="15" y="2257"/>
            <a:ext cx="9143985" cy="6853493"/>
          </a:xfrm>
          <a:prstGeom prst="rect">
            <a:avLst/>
          </a:prstGeom>
        </p:spPr>
      </p:pic>
      <p:sp>
        <p:nvSpPr>
          <p:cNvPr id="4" name="TextBox 3">
            <a:extLst>
              <a:ext uri="{FF2B5EF4-FFF2-40B4-BE49-F238E27FC236}">
                <a16:creationId xmlns:a16="http://schemas.microsoft.com/office/drawing/2014/main" id="{4FABE136-22F5-4114-B9F3-BC6957887084}"/>
              </a:ext>
            </a:extLst>
          </p:cNvPr>
          <p:cNvSpPr txBox="1"/>
          <p:nvPr/>
        </p:nvSpPr>
        <p:spPr>
          <a:xfrm>
            <a:off x="2409647" y="886395"/>
            <a:ext cx="4228935" cy="5935984"/>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lnSpc>
                <a:spcPct val="90000"/>
              </a:lnSpc>
              <a:spcBef>
                <a:spcPts val="300"/>
              </a:spcBef>
              <a:spcAft>
                <a:spcPts val="750"/>
              </a:spcAft>
            </a:pPr>
            <a:r>
              <a:rPr lang="en-GB" sz="1600" b="1" cap="all">
                <a:solidFill>
                  <a:schemeClr val="bg1"/>
                </a:solidFill>
                <a:latin typeface="Arial"/>
                <a:cs typeface="Arial"/>
              </a:rPr>
              <a:t>MODUL NAME: MANAGING ENTERPRISE IN THE 21ST CENTURY </a:t>
            </a:r>
            <a:endParaRPr lang="en-US" sz="1600" b="1">
              <a:solidFill>
                <a:schemeClr val="bg1"/>
              </a:solidFill>
              <a:latin typeface="Calibri" panose="020F0502020204030204"/>
              <a:cs typeface="Calibri" panose="020F0502020204030204"/>
            </a:endParaRPr>
          </a:p>
          <a:p>
            <a:pPr algn="ctr">
              <a:lnSpc>
                <a:spcPct val="90000"/>
              </a:lnSpc>
              <a:spcBef>
                <a:spcPts val="300"/>
              </a:spcBef>
              <a:spcAft>
                <a:spcPts val="750"/>
              </a:spcAft>
            </a:pPr>
            <a:r>
              <a:rPr lang="en-GB" sz="1600" b="1" cap="all">
                <a:solidFill>
                  <a:schemeClr val="bg1"/>
                </a:solidFill>
                <a:latin typeface="Arial"/>
                <a:cs typeface="Arial"/>
              </a:rPr>
              <a:t>MODUL code: (BMSW 4006)</a:t>
            </a:r>
            <a:endParaRPr lang="en-US" sz="1600" b="1">
              <a:solidFill>
                <a:schemeClr val="bg1"/>
              </a:solidFill>
              <a:ea typeface="+mn-lt"/>
              <a:cs typeface="+mn-lt"/>
            </a:endParaRPr>
          </a:p>
          <a:p>
            <a:pPr algn="ctr">
              <a:lnSpc>
                <a:spcPct val="90000"/>
              </a:lnSpc>
              <a:spcBef>
                <a:spcPts val="300"/>
              </a:spcBef>
              <a:spcAft>
                <a:spcPts val="750"/>
              </a:spcAft>
            </a:pPr>
            <a:endParaRPr lang="en-GB" sz="1600" b="1" dirty="0">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LECTURER’S NAME: DR OLU ADEGBITE </a:t>
            </a:r>
            <a:endParaRPr lang="en-US" sz="1600" b="1">
              <a:solidFill>
                <a:schemeClr val="bg1"/>
              </a:solidFill>
              <a:ea typeface="+mn-lt"/>
              <a:cs typeface="+mn-lt"/>
            </a:endParaRPr>
          </a:p>
          <a:p>
            <a:pPr algn="ctr">
              <a:lnSpc>
                <a:spcPct val="90000"/>
              </a:lnSpc>
              <a:spcBef>
                <a:spcPts val="300"/>
              </a:spcBef>
              <a:spcAft>
                <a:spcPts val="750"/>
              </a:spcAft>
            </a:pPr>
            <a:endParaRPr lang="en-GB" sz="1600" b="1" dirty="0">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STUDENT NAME AND ID:</a:t>
            </a:r>
            <a:r>
              <a:rPr lang="en-GB" sz="1600" b="1" cap="all" dirty="0">
                <a:solidFill>
                  <a:schemeClr val="bg1"/>
                </a:solidFill>
                <a:latin typeface="Arial"/>
                <a:cs typeface="Arial"/>
              </a:rPr>
              <a:t> </a:t>
            </a:r>
            <a:endParaRPr lang="en-US" sz="1600" b="1">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GEORGI IVAYLOV YORDANOV (2019300)</a:t>
            </a:r>
            <a:endParaRPr lang="en-US" sz="1600" b="1">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ZACHURY SHANE JASSI (2017021)</a:t>
            </a:r>
            <a:endParaRPr lang="en-US" sz="1600" b="1">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SABELA SIMMS (1906017)</a:t>
            </a:r>
            <a:endParaRPr lang="en-US" sz="1600" b="1">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IVAYLO EVGENIEV MITEV (2018995)</a:t>
            </a:r>
            <a:endParaRPr lang="en-US" sz="1600" b="1">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ROZA ASPARUHOVA SHIMOVA (2016896)</a:t>
            </a:r>
            <a:endParaRPr lang="en-US" sz="1600" b="1">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SILVIYA PAVLOVA TODOROVA (2020322)</a:t>
            </a:r>
            <a:endParaRPr lang="en-US" sz="1600" b="1">
              <a:solidFill>
                <a:schemeClr val="bg1"/>
              </a:solidFill>
              <a:ea typeface="+mn-lt"/>
              <a:cs typeface="+mn-lt"/>
            </a:endParaRPr>
          </a:p>
          <a:p>
            <a:pPr algn="ctr">
              <a:lnSpc>
                <a:spcPct val="90000"/>
              </a:lnSpc>
              <a:spcBef>
                <a:spcPts val="300"/>
              </a:spcBef>
              <a:spcAft>
                <a:spcPts val="750"/>
              </a:spcAft>
            </a:pPr>
            <a:r>
              <a:rPr lang="en-GB" sz="1600" b="1" cap="all">
                <a:solidFill>
                  <a:schemeClr val="bg1"/>
                </a:solidFill>
                <a:latin typeface="Arial"/>
                <a:cs typeface="Arial"/>
              </a:rPr>
              <a:t>VERINA PETROVA KATSARSKA (2015831)</a:t>
            </a:r>
            <a:endParaRPr lang="en-US" sz="1600" b="1">
              <a:solidFill>
                <a:schemeClr val="bg1"/>
              </a:solidFill>
              <a:ea typeface="+mn-lt"/>
              <a:cs typeface="+mn-lt"/>
            </a:endParaRPr>
          </a:p>
          <a:p>
            <a:pPr algn="ctr"/>
            <a:r>
              <a:rPr lang="en-GB" sz="1600" b="1" cap="all">
                <a:solidFill>
                  <a:schemeClr val="bg1"/>
                </a:solidFill>
                <a:latin typeface="Arial"/>
                <a:cs typeface="Arial"/>
              </a:rPr>
              <a:t>Mohammed Abid Sultan (2018840)</a:t>
            </a:r>
            <a:endParaRPr lang="en-GB" sz="1600" b="1" cap="all" dirty="0">
              <a:solidFill>
                <a:schemeClr val="bg1"/>
              </a:solidFill>
              <a:latin typeface="Arial"/>
              <a:cs typeface="Arial"/>
            </a:endParaRPr>
          </a:p>
          <a:p>
            <a:pPr algn="r">
              <a:lnSpc>
                <a:spcPct val="90000"/>
              </a:lnSpc>
              <a:spcBef>
                <a:spcPts val="300"/>
              </a:spcBef>
              <a:spcAft>
                <a:spcPts val="750"/>
              </a:spcAft>
            </a:pPr>
            <a:br>
              <a:rPr lang="en-US" sz="1350" dirty="0"/>
            </a:br>
            <a:endParaRPr lang="en-US" sz="1350"/>
          </a:p>
          <a:p>
            <a:endParaRPr lang="en-GB" sz="1350">
              <a:cs typeface="Calibri"/>
            </a:endParaRPr>
          </a:p>
        </p:txBody>
      </p:sp>
      <p:sp>
        <p:nvSpPr>
          <p:cNvPr id="2" name="TextBox 1">
            <a:extLst>
              <a:ext uri="{FF2B5EF4-FFF2-40B4-BE49-F238E27FC236}">
                <a16:creationId xmlns:a16="http://schemas.microsoft.com/office/drawing/2014/main" id="{933EB521-3527-442F-8334-93EB7CDF296D}"/>
              </a:ext>
            </a:extLst>
          </p:cNvPr>
          <p:cNvSpPr txBox="1"/>
          <p:nvPr/>
        </p:nvSpPr>
        <p:spPr>
          <a:xfrm>
            <a:off x="3200400" y="3200400"/>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5" name="TextBox 4">
            <a:extLst>
              <a:ext uri="{FF2B5EF4-FFF2-40B4-BE49-F238E27FC236}">
                <a16:creationId xmlns:a16="http://schemas.microsoft.com/office/drawing/2014/main" id="{ED6A46CA-3BE1-4A88-B4F0-33B6A34EB0A1}"/>
              </a:ext>
            </a:extLst>
          </p:cNvPr>
          <p:cNvSpPr txBox="1"/>
          <p:nvPr/>
        </p:nvSpPr>
        <p:spPr>
          <a:xfrm>
            <a:off x="3460275" y="4396275"/>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Tree>
    <p:extLst>
      <p:ext uri="{BB962C8B-B14F-4D97-AF65-F5344CB8AC3E}">
        <p14:creationId xmlns:p14="http://schemas.microsoft.com/office/powerpoint/2010/main" val="22956837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closet&#10;&#10;Description automatically generated">
            <a:extLst>
              <a:ext uri="{FF2B5EF4-FFF2-40B4-BE49-F238E27FC236}">
                <a16:creationId xmlns:a16="http://schemas.microsoft.com/office/drawing/2014/main" id="{DC3FF6BF-11F1-4609-9390-989E0D827A3A}"/>
              </a:ext>
            </a:extLst>
          </p:cNvPr>
          <p:cNvPicPr>
            <a:picLocks noChangeAspect="1"/>
          </p:cNvPicPr>
          <p:nvPr/>
        </p:nvPicPr>
        <p:blipFill rotWithShape="1">
          <a:blip r:embed="rId2">
            <a:alphaModFix amt="25000"/>
          </a:blip>
          <a:srcRect t="509" b="15222"/>
          <a:stretch/>
        </p:blipFill>
        <p:spPr>
          <a:xfrm>
            <a:off x="15" y="857257"/>
            <a:ext cx="9143985" cy="5143493"/>
          </a:xfrm>
          <a:prstGeom prst="rect">
            <a:avLst/>
          </a:prstGeom>
        </p:spPr>
      </p:pic>
      <p:sp>
        <p:nvSpPr>
          <p:cNvPr id="2" name="Title 1">
            <a:extLst>
              <a:ext uri="{FF2B5EF4-FFF2-40B4-BE49-F238E27FC236}">
                <a16:creationId xmlns:a16="http://schemas.microsoft.com/office/drawing/2014/main" id="{13F8B090-13D9-40AF-BF4A-3CFCDDCA2697}"/>
              </a:ext>
            </a:extLst>
          </p:cNvPr>
          <p:cNvSpPr>
            <a:spLocks noGrp="1"/>
          </p:cNvSpPr>
          <p:nvPr>
            <p:ph type="title"/>
          </p:nvPr>
        </p:nvSpPr>
        <p:spPr/>
        <p:txBody>
          <a:bodyPr>
            <a:normAutofit/>
          </a:bodyPr>
          <a:lstStyle/>
          <a:p>
            <a:r>
              <a:rPr lang="en-GB"/>
              <a:t>Executive Summary</a:t>
            </a:r>
            <a:br>
              <a:rPr lang="en-GB"/>
            </a:br>
            <a:endParaRPr lang="en-GB"/>
          </a:p>
        </p:txBody>
      </p:sp>
      <p:sp>
        <p:nvSpPr>
          <p:cNvPr id="3" name="Content Placeholder 2">
            <a:extLst>
              <a:ext uri="{FF2B5EF4-FFF2-40B4-BE49-F238E27FC236}">
                <a16:creationId xmlns:a16="http://schemas.microsoft.com/office/drawing/2014/main" id="{A9B49D37-859F-44E1-A1BB-94EBD09EDAF7}"/>
              </a:ext>
            </a:extLst>
          </p:cNvPr>
          <p:cNvSpPr>
            <a:spLocks noGrp="1"/>
          </p:cNvSpPr>
          <p:nvPr>
            <p:ph idx="1"/>
          </p:nvPr>
        </p:nvSpPr>
        <p:spPr/>
        <p:txBody>
          <a:bodyPr>
            <a:normAutofit/>
          </a:bodyPr>
          <a:lstStyle/>
          <a:p>
            <a:r>
              <a:rPr lang="en-US"/>
              <a:t>We would like to present you the newest concept of revolutionary tailoring service. Our passion is to add value to the useful things in life by using the useful things in life. The average British consumer of fashion throws away about 3.1kg of textiles every year.  CLOTHRENEW TM aims to reduce the waste in fashion by recycling with the aid of modern technology.</a:t>
            </a:r>
            <a:endParaRPr lang="en-GB"/>
          </a:p>
        </p:txBody>
      </p:sp>
    </p:spTree>
    <p:extLst>
      <p:ext uri="{BB962C8B-B14F-4D97-AF65-F5344CB8AC3E}">
        <p14:creationId xmlns:p14="http://schemas.microsoft.com/office/powerpoint/2010/main" val="2803445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88001" y="629266"/>
            <a:ext cx="4687338" cy="1641986"/>
          </a:xfrm>
        </p:spPr>
        <p:txBody>
          <a:bodyPr vert="horz" lIns="91440" tIns="45720" rIns="91440" bIns="45720" rtlCol="0" anchor="t" anchorCtr="0">
            <a:normAutofit/>
          </a:bodyPr>
          <a:lstStyle/>
          <a:p>
            <a:r>
              <a:rPr lang="en-US" sz="4200"/>
              <a:t>Company Overview</a:t>
            </a:r>
          </a:p>
        </p:txBody>
      </p:sp>
      <p:sp>
        <p:nvSpPr>
          <p:cNvPr id="3" name="Subtitle 2"/>
          <p:cNvSpPr>
            <a:spLocks noGrp="1"/>
          </p:cNvSpPr>
          <p:nvPr>
            <p:ph type="subTitle" idx="1"/>
          </p:nvPr>
        </p:nvSpPr>
        <p:spPr>
          <a:xfrm>
            <a:off x="488001" y="2438400"/>
            <a:ext cx="4687338" cy="3809999"/>
          </a:xfrm>
        </p:spPr>
        <p:txBody>
          <a:bodyPr vert="horz" lIns="91440" tIns="45720" rIns="91440" bIns="45720" rtlCol="0">
            <a:normAutofit/>
          </a:bodyPr>
          <a:lstStyle/>
          <a:p>
            <a:pPr indent="-171450">
              <a:lnSpc>
                <a:spcPct val="90000"/>
              </a:lnSpc>
              <a:buFont typeface="Wingdings 3" charset="2"/>
              <a:buChar char=""/>
            </a:pPr>
            <a:r>
              <a:rPr lang="en-US" sz="1400" cap="none">
                <a:solidFill>
                  <a:schemeClr val="tx1"/>
                </a:solidFill>
              </a:rPr>
              <a:t>1.Business name: CLOTHRENEW TM</a:t>
            </a:r>
          </a:p>
          <a:p>
            <a:pPr indent="-171450">
              <a:lnSpc>
                <a:spcPct val="90000"/>
              </a:lnSpc>
              <a:buFont typeface="Wingdings 3" charset="2"/>
              <a:buChar char=""/>
            </a:pPr>
            <a:r>
              <a:rPr lang="en-US" sz="1400" cap="none">
                <a:solidFill>
                  <a:schemeClr val="tx1"/>
                </a:solidFill>
              </a:rPr>
              <a:t>2.Company Ownership: Partnership of 7 people</a:t>
            </a:r>
          </a:p>
          <a:p>
            <a:pPr indent="-171450">
              <a:lnSpc>
                <a:spcPct val="90000"/>
              </a:lnSpc>
              <a:buFont typeface="Wingdings 3" charset="2"/>
              <a:buChar char=""/>
            </a:pPr>
            <a:r>
              <a:rPr lang="en-US" sz="1400" cap="none">
                <a:solidFill>
                  <a:schemeClr val="tx1"/>
                </a:solidFill>
              </a:rPr>
              <a:t>3.Company History: A company formed by 7 friends with passion to add value to the useful things in life.</a:t>
            </a:r>
          </a:p>
          <a:p>
            <a:pPr indent="-171450">
              <a:lnSpc>
                <a:spcPct val="90000"/>
              </a:lnSpc>
              <a:buFont typeface="Wingdings 3" charset="2"/>
              <a:buChar char=""/>
            </a:pPr>
            <a:r>
              <a:rPr lang="en-US" sz="1400" cap="none">
                <a:solidFill>
                  <a:schemeClr val="tx1"/>
                </a:solidFill>
              </a:rPr>
              <a:t>4.Company Location: Birmingham, UK, QUAY PLACE, B1 2RA, FLOOR 2, Office 5 </a:t>
            </a:r>
          </a:p>
          <a:p>
            <a:pPr indent="-171450">
              <a:lnSpc>
                <a:spcPct val="90000"/>
              </a:lnSpc>
              <a:buFont typeface="Wingdings 3" charset="2"/>
              <a:buChar char=""/>
            </a:pPr>
            <a:r>
              <a:rPr lang="en-US" sz="1400" cap="none">
                <a:solidFill>
                  <a:schemeClr val="tx1"/>
                </a:solidFill>
              </a:rPr>
              <a:t>5. Mission/Vision Statement: </a:t>
            </a:r>
          </a:p>
          <a:p>
            <a:pPr indent="-171450">
              <a:lnSpc>
                <a:spcPct val="90000"/>
              </a:lnSpc>
              <a:buFont typeface="Wingdings 3" charset="2"/>
              <a:buChar char=""/>
            </a:pPr>
            <a:r>
              <a:rPr lang="en-US" sz="1400" cap="none">
                <a:solidFill>
                  <a:schemeClr val="tx1"/>
                </a:solidFill>
              </a:rPr>
              <a:t>-Mission: The company aims to repair and recycle all types of old and damaged clothes for saving global resources, and for introducing a new vision in the fashion industry</a:t>
            </a:r>
          </a:p>
          <a:p>
            <a:pPr indent="-171450">
              <a:lnSpc>
                <a:spcPct val="90000"/>
              </a:lnSpc>
              <a:buFont typeface="Wingdings 3" charset="2"/>
              <a:buChar char=""/>
            </a:pPr>
            <a:r>
              <a:rPr lang="en-US" sz="1400" cap="none">
                <a:solidFill>
                  <a:schemeClr val="tx1"/>
                </a:solidFill>
              </a:rPr>
              <a:t>-Vision: Our vision is to become the number one supplier of recycled garments in the world</a:t>
            </a:r>
          </a:p>
        </p:txBody>
      </p:sp>
      <p:pic>
        <p:nvPicPr>
          <p:cNvPr id="4" name="Picture 3" descr="Building entrance and elevators">
            <a:extLst>
              <a:ext uri="{FF2B5EF4-FFF2-40B4-BE49-F238E27FC236}">
                <a16:creationId xmlns:a16="http://schemas.microsoft.com/office/drawing/2014/main" id="{24757DCD-6C28-48F2-93C3-E54F129EB45E}"/>
              </a:ext>
            </a:extLst>
          </p:cNvPr>
          <p:cNvPicPr>
            <a:picLocks noChangeAspect="1"/>
          </p:cNvPicPr>
          <p:nvPr/>
        </p:nvPicPr>
        <p:blipFill rotWithShape="1">
          <a:blip r:embed="rId3"/>
          <a:srcRect l="29049" r="37031" b="-1"/>
          <a:stretch/>
        </p:blipFill>
        <p:spPr>
          <a:xfrm>
            <a:off x="5202114" y="10"/>
            <a:ext cx="3943993" cy="685799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C314C310-850D-4491-AA52-C75BEA68B6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9">
            <a:extLst>
              <a:ext uri="{FF2B5EF4-FFF2-40B4-BE49-F238E27FC236}">
                <a16:creationId xmlns:a16="http://schemas.microsoft.com/office/drawing/2014/main" id="{D4EC3799-3F52-48CE-85CC-83AED368EB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1" name="Rectangle 10">
              <a:extLst>
                <a:ext uri="{FF2B5EF4-FFF2-40B4-BE49-F238E27FC236}">
                  <a16:creationId xmlns:a16="http://schemas.microsoft.com/office/drawing/2014/main" id="{F3FC2939-BF10-4CBC-904B-74A17D4B9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p:nvSpPr>
            <p:cNvPr id="7" name="Freeform 5">
              <a:extLst>
                <a:ext uri="{FF2B5EF4-FFF2-40B4-BE49-F238E27FC236}">
                  <a16:creationId xmlns:a16="http://schemas.microsoft.com/office/drawing/2014/main" id="{266B6D5D-11B6-40A6-9CEF-F0B0D104C5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grpSp>
      <p:sp>
        <p:nvSpPr>
          <p:cNvPr id="2" name="Title 1">
            <a:extLst>
              <a:ext uri="{FF2B5EF4-FFF2-40B4-BE49-F238E27FC236}">
                <a16:creationId xmlns:a16="http://schemas.microsoft.com/office/drawing/2014/main" id="{07CB8966-7578-45C2-83EE-0848BE8404DB}"/>
              </a:ext>
            </a:extLst>
          </p:cNvPr>
          <p:cNvSpPr>
            <a:spLocks noGrp="1"/>
          </p:cNvSpPr>
          <p:nvPr>
            <p:ph type="title"/>
          </p:nvPr>
        </p:nvSpPr>
        <p:spPr>
          <a:xfrm>
            <a:off x="627185" y="1085549"/>
            <a:ext cx="2573210" cy="4686903"/>
          </a:xfrm>
        </p:spPr>
        <p:txBody>
          <a:bodyPr anchor="ctr">
            <a:normAutofit/>
          </a:bodyPr>
          <a:lstStyle/>
          <a:p>
            <a:pPr algn="r">
              <a:lnSpc>
                <a:spcPct val="90000"/>
              </a:lnSpc>
            </a:pPr>
            <a:r>
              <a:rPr lang="en-GB">
                <a:solidFill>
                  <a:schemeClr val="tx1"/>
                </a:solidFill>
              </a:rPr>
              <a:t>Product and Services: </a:t>
            </a:r>
            <a:br>
              <a:rPr lang="en-GB">
                <a:solidFill>
                  <a:schemeClr val="tx1"/>
                </a:solidFill>
              </a:rPr>
            </a:br>
            <a:br>
              <a:rPr lang="en-GB">
                <a:solidFill>
                  <a:schemeClr val="tx1"/>
                </a:solidFill>
              </a:rPr>
            </a:br>
            <a:r>
              <a:rPr lang="en-GB">
                <a:solidFill>
                  <a:schemeClr val="tx1"/>
                </a:solidFill>
              </a:rPr>
              <a:t>Here is the list of some of the services we provide: </a:t>
            </a:r>
            <a:br>
              <a:rPr lang="en-GB">
                <a:solidFill>
                  <a:schemeClr val="tx1"/>
                </a:solidFill>
              </a:rPr>
            </a:br>
            <a:endParaRPr lang="en-GB">
              <a:solidFill>
                <a:schemeClr val="tx1"/>
              </a:solidFill>
            </a:endParaRPr>
          </a:p>
        </p:txBody>
      </p:sp>
      <p:cxnSp>
        <p:nvCxnSpPr>
          <p:cNvPr id="14" name="Straight Connector 13">
            <a:extLst>
              <a:ext uri="{FF2B5EF4-FFF2-40B4-BE49-F238E27FC236}">
                <a16:creationId xmlns:a16="http://schemas.microsoft.com/office/drawing/2014/main" id="{789E20C7-BB50-4317-93C7-90C8ED80B2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930986"/>
            <a:ext cx="0" cy="3200400"/>
          </a:xfrm>
          <a:prstGeom prst="line">
            <a:avLst/>
          </a:prstGeom>
          <a:ln w="15875" cap="sq">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6797AAD-CFE5-4026-8F67-145933514B54}"/>
              </a:ext>
            </a:extLst>
          </p:cNvPr>
          <p:cNvSpPr>
            <a:spLocks noGrp="1"/>
          </p:cNvSpPr>
          <p:nvPr>
            <p:ph idx="1"/>
          </p:nvPr>
        </p:nvSpPr>
        <p:spPr>
          <a:xfrm>
            <a:off x="3781049" y="1085549"/>
            <a:ext cx="4184780" cy="4686903"/>
          </a:xfrm>
        </p:spPr>
        <p:txBody>
          <a:bodyPr vert="horz" lIns="0" tIns="0" rIns="0" bIns="0" rtlCol="0" anchor="ctr">
            <a:normAutofit/>
          </a:bodyPr>
          <a:lstStyle/>
          <a:p>
            <a:pPr>
              <a:lnSpc>
                <a:spcPct val="90000"/>
              </a:lnSpc>
            </a:pPr>
            <a:r>
              <a:rPr lang="en-GB" sz="1300">
                <a:solidFill>
                  <a:schemeClr val="tx1"/>
                </a:solidFill>
              </a:rPr>
              <a:t>Trousers shorten or lengthen, half pocket, full pocket, taper legs and take in or take out</a:t>
            </a:r>
          </a:p>
          <a:p>
            <a:pPr>
              <a:lnSpc>
                <a:spcPct val="90000"/>
              </a:lnSpc>
            </a:pPr>
            <a:r>
              <a:rPr lang="en-GB" sz="1300">
                <a:solidFill>
                  <a:schemeClr val="tx1"/>
                </a:solidFill>
              </a:rPr>
              <a:t>-Skirts shorten/ or lengthen and take in/ take out</a:t>
            </a:r>
          </a:p>
          <a:p>
            <a:pPr>
              <a:lnSpc>
                <a:spcPct val="90000"/>
              </a:lnSpc>
            </a:pPr>
            <a:r>
              <a:rPr lang="en-GB" sz="1300">
                <a:solidFill>
                  <a:schemeClr val="tx1"/>
                </a:solidFill>
              </a:rPr>
              <a:t>-Dresses shorten or lengthen and shorten from waist</a:t>
            </a:r>
          </a:p>
          <a:p>
            <a:pPr>
              <a:lnSpc>
                <a:spcPct val="90000"/>
              </a:lnSpc>
            </a:pPr>
            <a:r>
              <a:rPr lang="en-GB" sz="1300">
                <a:solidFill>
                  <a:schemeClr val="tx1"/>
                </a:solidFill>
              </a:rPr>
              <a:t>-Jackets shorten or extend sleeves</a:t>
            </a:r>
          </a:p>
          <a:p>
            <a:pPr>
              <a:lnSpc>
                <a:spcPct val="90000"/>
              </a:lnSpc>
            </a:pPr>
            <a:r>
              <a:rPr lang="en-GB" sz="1300">
                <a:solidFill>
                  <a:schemeClr val="tx1"/>
                </a:solidFill>
              </a:rPr>
              <a:t>-Coats shorten length of extend length</a:t>
            </a:r>
          </a:p>
          <a:p>
            <a:pPr>
              <a:lnSpc>
                <a:spcPct val="90000"/>
              </a:lnSpc>
            </a:pPr>
            <a:r>
              <a:rPr lang="en-GB" sz="1300">
                <a:solidFill>
                  <a:schemeClr val="tx1"/>
                </a:solidFill>
              </a:rPr>
              <a:t>-Zips- Made in house with 3D assisted TECH </a:t>
            </a:r>
          </a:p>
          <a:p>
            <a:pPr>
              <a:lnSpc>
                <a:spcPct val="90000"/>
              </a:lnSpc>
            </a:pPr>
            <a:r>
              <a:rPr lang="en-GB" sz="1300">
                <a:solidFill>
                  <a:schemeClr val="tx1"/>
                </a:solidFill>
              </a:rPr>
              <a:t>-Replace buttons</a:t>
            </a:r>
          </a:p>
          <a:p>
            <a:pPr>
              <a:lnSpc>
                <a:spcPct val="90000"/>
              </a:lnSpc>
            </a:pPr>
            <a:r>
              <a:rPr lang="en-GB" sz="1300">
                <a:solidFill>
                  <a:schemeClr val="tx1"/>
                </a:solidFill>
              </a:rPr>
              <a:t>-Re-sew buttonholes</a:t>
            </a:r>
          </a:p>
          <a:p>
            <a:pPr>
              <a:lnSpc>
                <a:spcPct val="90000"/>
              </a:lnSpc>
            </a:pPr>
            <a:r>
              <a:rPr lang="en-GB" sz="1300">
                <a:solidFill>
                  <a:schemeClr val="tx1"/>
                </a:solidFill>
              </a:rPr>
              <a:t>-Customize clothes to your needs</a:t>
            </a:r>
          </a:p>
          <a:p>
            <a:pPr>
              <a:lnSpc>
                <a:spcPct val="90000"/>
              </a:lnSpc>
            </a:pPr>
            <a:r>
              <a:rPr lang="en-GB" sz="1300">
                <a:solidFill>
                  <a:schemeClr val="tx1"/>
                </a:solidFill>
              </a:rPr>
              <a:t>-Repair all sorts of rips and tears no matter the size</a:t>
            </a:r>
          </a:p>
          <a:p>
            <a:pPr>
              <a:lnSpc>
                <a:spcPct val="90000"/>
              </a:lnSpc>
            </a:pPr>
            <a:r>
              <a:rPr lang="en-GB" sz="1300">
                <a:solidFill>
                  <a:schemeClr val="tx1"/>
                </a:solidFill>
              </a:rPr>
              <a:t>- Repair weak or torn seams</a:t>
            </a:r>
          </a:p>
          <a:p>
            <a:pPr>
              <a:lnSpc>
                <a:spcPct val="90000"/>
              </a:lnSpc>
            </a:pPr>
            <a:r>
              <a:rPr lang="en-GB" sz="1300">
                <a:solidFill>
                  <a:schemeClr val="tx1"/>
                </a:solidFill>
              </a:rPr>
              <a:t>-Add pockets</a:t>
            </a:r>
          </a:p>
          <a:p>
            <a:pPr>
              <a:lnSpc>
                <a:spcPct val="90000"/>
              </a:lnSpc>
            </a:pPr>
            <a:r>
              <a:rPr lang="en-GB" sz="1300">
                <a:solidFill>
                  <a:schemeClr val="tx1"/>
                </a:solidFill>
              </a:rPr>
              <a:t>-Add designs: Embellishment by AI TECH </a:t>
            </a:r>
          </a:p>
          <a:p>
            <a:pPr>
              <a:lnSpc>
                <a:spcPct val="90000"/>
              </a:lnSpc>
            </a:pPr>
            <a:endParaRPr lang="en-GB" sz="1300">
              <a:solidFill>
                <a:schemeClr val="tx1"/>
              </a:solidFill>
            </a:endParaRPr>
          </a:p>
        </p:txBody>
      </p:sp>
    </p:spTree>
    <p:extLst>
      <p:ext uri="{BB962C8B-B14F-4D97-AF65-F5344CB8AC3E}">
        <p14:creationId xmlns:p14="http://schemas.microsoft.com/office/powerpoint/2010/main" val="2349495576"/>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42000"/>
                <a:hueMod val="42000"/>
                <a:satMod val="124000"/>
                <a:lumMod val="62000"/>
              </a:schemeClr>
              <a:schemeClr val="bg2">
                <a:tint val="96000"/>
                <a:satMod val="13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CAB3-C011-4CEA-BE04-6174C3C3866D}"/>
              </a:ext>
            </a:extLst>
          </p:cNvPr>
          <p:cNvSpPr>
            <a:spLocks noGrp="1"/>
          </p:cNvSpPr>
          <p:nvPr>
            <p:ph type="title"/>
          </p:nvPr>
        </p:nvSpPr>
        <p:spPr>
          <a:xfrm>
            <a:off x="484583" y="609601"/>
            <a:ext cx="2494298" cy="1675975"/>
          </a:xfrm>
        </p:spPr>
        <p:txBody>
          <a:bodyPr>
            <a:normAutofit/>
          </a:bodyPr>
          <a:lstStyle/>
          <a:p>
            <a:r>
              <a:rPr lang="en-GB" sz="3900"/>
              <a:t>PESTLE ANALYSIS</a:t>
            </a:r>
          </a:p>
        </p:txBody>
      </p:sp>
      <p:sp>
        <p:nvSpPr>
          <p:cNvPr id="3" name="Content Placeholder 2">
            <a:extLst>
              <a:ext uri="{FF2B5EF4-FFF2-40B4-BE49-F238E27FC236}">
                <a16:creationId xmlns:a16="http://schemas.microsoft.com/office/drawing/2014/main" id="{FEF2FB54-A325-4310-873F-116569BCA247}"/>
              </a:ext>
            </a:extLst>
          </p:cNvPr>
          <p:cNvSpPr>
            <a:spLocks noGrp="1"/>
          </p:cNvSpPr>
          <p:nvPr>
            <p:ph idx="1"/>
          </p:nvPr>
        </p:nvSpPr>
        <p:spPr>
          <a:xfrm>
            <a:off x="481632" y="2484544"/>
            <a:ext cx="2497249" cy="3763855"/>
          </a:xfrm>
        </p:spPr>
        <p:txBody>
          <a:bodyPr vert="horz" lIns="68580" tIns="34290" rIns="68580" bIns="34290" rtlCol="0">
            <a:normAutofit/>
          </a:bodyPr>
          <a:lstStyle/>
          <a:p>
            <a:pPr marL="0" indent="0">
              <a:buNone/>
            </a:pPr>
            <a:br>
              <a:rPr lang="en-US"/>
            </a:br>
            <a:br>
              <a:rPr lang="en-US"/>
            </a:br>
            <a:endParaRPr lang="en-US"/>
          </a:p>
          <a:p>
            <a:pPr marL="0" indent="0">
              <a:buClr>
                <a:srgbClr val="EF53A5"/>
              </a:buClr>
              <a:buNone/>
            </a:pPr>
            <a:br>
              <a:rPr lang="en-US"/>
            </a:br>
            <a:endParaRPr lang="en-US"/>
          </a:p>
          <a:p>
            <a:pPr>
              <a:buClr>
                <a:srgbClr val="EF53A5"/>
              </a:buClr>
            </a:pPr>
            <a:endParaRPr lang="en-US"/>
          </a:p>
        </p:txBody>
      </p:sp>
      <p:pic>
        <p:nvPicPr>
          <p:cNvPr id="6" name="Picture 6" descr="Timeline&#10;&#10;Description automatically generated">
            <a:extLst>
              <a:ext uri="{FF2B5EF4-FFF2-40B4-BE49-F238E27FC236}">
                <a16:creationId xmlns:a16="http://schemas.microsoft.com/office/drawing/2014/main" id="{0A8E4735-1FB7-45DB-B94B-686C6818D8D6}"/>
              </a:ext>
            </a:extLst>
          </p:cNvPr>
          <p:cNvPicPr>
            <a:picLocks noChangeAspect="1"/>
          </p:cNvPicPr>
          <p:nvPr/>
        </p:nvPicPr>
        <p:blipFill>
          <a:blip r:embed="rId3"/>
          <a:stretch>
            <a:fillRect/>
          </a:stretch>
        </p:blipFill>
        <p:spPr>
          <a:xfrm>
            <a:off x="0" y="4154"/>
            <a:ext cx="4571999" cy="6849691"/>
          </a:xfrm>
          <a:prstGeom prst="rect">
            <a:avLst/>
          </a:prstGeom>
        </p:spPr>
      </p:pic>
      <p:pic>
        <p:nvPicPr>
          <p:cNvPr id="7" name="Picture 7" descr="Chart, treemap chart&#10;&#10;Description automatically generated">
            <a:extLst>
              <a:ext uri="{FF2B5EF4-FFF2-40B4-BE49-F238E27FC236}">
                <a16:creationId xmlns:a16="http://schemas.microsoft.com/office/drawing/2014/main" id="{E9B78F54-FADC-4507-8BB4-664F5CC6BFE5}"/>
              </a:ext>
            </a:extLst>
          </p:cNvPr>
          <p:cNvPicPr>
            <a:picLocks noChangeAspect="1"/>
          </p:cNvPicPr>
          <p:nvPr/>
        </p:nvPicPr>
        <p:blipFill>
          <a:blip r:embed="rId4"/>
          <a:stretch>
            <a:fillRect/>
          </a:stretch>
        </p:blipFill>
        <p:spPr>
          <a:xfrm>
            <a:off x="4572001" y="3212"/>
            <a:ext cx="4571999" cy="6851577"/>
          </a:xfrm>
          <a:prstGeom prst="rect">
            <a:avLst/>
          </a:prstGeom>
        </p:spPr>
      </p:pic>
    </p:spTree>
    <p:extLst>
      <p:ext uri="{BB962C8B-B14F-4D97-AF65-F5344CB8AC3E}">
        <p14:creationId xmlns:p14="http://schemas.microsoft.com/office/powerpoint/2010/main" val="2618946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0640E-E9B2-45BE-B6FF-414FCDB5DC2A}"/>
              </a:ext>
            </a:extLst>
          </p:cNvPr>
          <p:cNvSpPr>
            <a:spLocks noGrp="1"/>
          </p:cNvSpPr>
          <p:nvPr>
            <p:ph type="title"/>
          </p:nvPr>
        </p:nvSpPr>
        <p:spPr>
          <a:xfrm>
            <a:off x="692593" y="672502"/>
            <a:ext cx="6885889" cy="1189985"/>
          </a:xfrm>
        </p:spPr>
        <p:txBody>
          <a:bodyPr vert="horz" lIns="91440" tIns="45720" rIns="91440" bIns="45720" rtlCol="0" anchor="b">
            <a:normAutofit/>
          </a:bodyPr>
          <a:lstStyle/>
          <a:p>
            <a:pPr>
              <a:lnSpc>
                <a:spcPct val="90000"/>
              </a:lnSpc>
            </a:pPr>
            <a:r>
              <a:rPr lang="en-US" sz="4000"/>
              <a:t>       SWOT analysis for CLOTHRENEW</a:t>
            </a:r>
          </a:p>
        </p:txBody>
      </p:sp>
      <p:sp>
        <p:nvSpPr>
          <p:cNvPr id="13" name="TextBox 12">
            <a:extLst>
              <a:ext uri="{FF2B5EF4-FFF2-40B4-BE49-F238E27FC236}">
                <a16:creationId xmlns:a16="http://schemas.microsoft.com/office/drawing/2014/main" id="{184700BD-B260-4ACD-B2B1-A54E5C3FBAB5}"/>
              </a:ext>
            </a:extLst>
          </p:cNvPr>
          <p:cNvSpPr txBox="1"/>
          <p:nvPr/>
        </p:nvSpPr>
        <p:spPr>
          <a:xfrm>
            <a:off x="5408593" y="4759494"/>
            <a:ext cx="3771889" cy="196590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20000"/>
          </a:bodyPr>
          <a:lstStyle/>
          <a:p>
            <a:pPr defTabSz="457200">
              <a:buClr>
                <a:schemeClr val="accent1">
                  <a:lumMod val="60000"/>
                  <a:lumOff val="40000"/>
                </a:schemeClr>
              </a:buClr>
              <a:buSzPct val="80000"/>
            </a:pPr>
            <a:r>
              <a:rPr lang="en-US" sz="500" cap="all">
                <a:solidFill>
                  <a:schemeClr val="accent1">
                    <a:lumMod val="60000"/>
                    <a:lumOff val="40000"/>
                  </a:schemeClr>
                </a:solidFill>
                <a:latin typeface="+mj-lt"/>
                <a:ea typeface="+mj-ea"/>
                <a:cs typeface="+mj-cs"/>
              </a:rPr>
              <a:t>       </a:t>
            </a:r>
            <a:r>
              <a:rPr lang="en-US" sz="1200" cap="all">
                <a:solidFill>
                  <a:schemeClr val="accent1">
                    <a:lumMod val="60000"/>
                    <a:lumOff val="40000"/>
                  </a:schemeClr>
                </a:solidFill>
                <a:latin typeface="+mj-lt"/>
                <a:ea typeface="+mj-ea"/>
                <a:cs typeface="+mj-cs"/>
              </a:rPr>
              <a:t> </a:t>
            </a:r>
            <a:r>
              <a:rPr lang="en-US" sz="1400" cap="all">
                <a:solidFill>
                  <a:schemeClr val="accent1">
                    <a:lumMod val="60000"/>
                    <a:lumOff val="40000"/>
                  </a:schemeClr>
                </a:solidFill>
                <a:latin typeface="+mj-lt"/>
                <a:ea typeface="+mj-ea"/>
                <a:cs typeface="+mj-cs"/>
              </a:rPr>
              <a:t>                        </a:t>
            </a:r>
            <a:r>
              <a:rPr lang="en-US" sz="1400" cap="all" baseline="30000">
                <a:solidFill>
                  <a:schemeClr val="accent1"/>
                </a:solidFill>
                <a:ea typeface="+mn-lt"/>
                <a:cs typeface="+mn-lt"/>
              </a:rPr>
              <a:t> </a:t>
            </a:r>
            <a:endParaRPr lang="en-US" sz="1400" cap="all" baseline="30000">
              <a:solidFill>
                <a:schemeClr val="accent1"/>
              </a:solidFill>
              <a:latin typeface="Arial"/>
              <a:ea typeface="+mn-lt"/>
              <a:cs typeface="+mn-lt"/>
            </a:endParaRPr>
          </a:p>
          <a:p>
            <a:pPr defTabSz="457200"/>
            <a:endParaRPr lang="en-US" sz="1300" cap="all" baseline="30000">
              <a:ea typeface="+mn-lt"/>
              <a:cs typeface="+mn-lt"/>
            </a:endParaRPr>
          </a:p>
          <a:p>
            <a:pPr defTabSz="457200"/>
            <a:r>
              <a:rPr lang="en-GB" sz="1300">
                <a:ea typeface="+mn-lt"/>
                <a:cs typeface="+mn-lt"/>
              </a:rPr>
              <a:t>                                 </a:t>
            </a:r>
            <a:r>
              <a:rPr lang="en-GB" sz="1300">
                <a:latin typeface="Calibri"/>
                <a:ea typeface="+mn-lt"/>
                <a:cs typeface="+mn-lt"/>
              </a:rPr>
              <a:t>                </a:t>
            </a:r>
            <a:r>
              <a:rPr lang="en-GB" sz="1500">
                <a:latin typeface="Arial"/>
                <a:ea typeface="+mn-lt"/>
                <a:cs typeface="+mn-lt"/>
              </a:rPr>
              <a:t> </a:t>
            </a:r>
            <a:r>
              <a:rPr lang="en-GB" sz="1500" b="1">
                <a:solidFill>
                  <a:schemeClr val="accent1"/>
                </a:solidFill>
                <a:latin typeface="Arial"/>
                <a:ea typeface="+mn-lt"/>
                <a:cs typeface="+mn-lt"/>
              </a:rPr>
              <a:t>W</a:t>
            </a:r>
            <a:endParaRPr lang="en-GB" sz="1500" b="1" cap="all">
              <a:solidFill>
                <a:schemeClr val="accent1"/>
              </a:solidFill>
              <a:latin typeface="Arial"/>
              <a:ea typeface="+mn-lt"/>
              <a:cs typeface="+mn-lt"/>
            </a:endParaRPr>
          </a:p>
          <a:p>
            <a:pPr defTabSz="457200"/>
            <a:endParaRPr lang="en-GB" sz="1500" cap="all">
              <a:solidFill>
                <a:schemeClr val="accent1"/>
              </a:solidFill>
              <a:latin typeface="Arial"/>
              <a:ea typeface="+mn-lt"/>
              <a:cs typeface="+mn-lt"/>
            </a:endParaRPr>
          </a:p>
          <a:p>
            <a:pPr defTabSz="457200"/>
            <a:r>
              <a:rPr lang="en-GB" sz="1500">
                <a:solidFill>
                  <a:schemeClr val="accent1"/>
                </a:solidFill>
                <a:latin typeface="Arial"/>
                <a:ea typeface="+mn-lt"/>
                <a:cs typeface="+mn-lt"/>
              </a:rPr>
              <a:t>                          Weaknesses </a:t>
            </a:r>
            <a:endParaRPr lang="en-GB" sz="1500" cap="all">
              <a:solidFill>
                <a:schemeClr val="accent1"/>
              </a:solidFill>
              <a:latin typeface="Arial"/>
              <a:ea typeface="+mn-lt"/>
              <a:cs typeface="+mn-lt"/>
            </a:endParaRPr>
          </a:p>
          <a:p>
            <a:pPr defTabSz="457200"/>
            <a:endParaRPr lang="en-GB" sz="1500" cap="all">
              <a:latin typeface="Arial"/>
              <a:ea typeface="+mn-lt"/>
              <a:cs typeface="+mn-lt"/>
            </a:endParaRPr>
          </a:p>
          <a:p>
            <a:pPr marL="285750" indent="-285750" defTabSz="457200">
              <a:buFont typeface="Arial"/>
              <a:buChar char="•"/>
            </a:pPr>
            <a:r>
              <a:rPr lang="en-GB" sz="1500">
                <a:latin typeface="Arial"/>
                <a:ea typeface="+mn-lt"/>
                <a:cs typeface="+mn-lt"/>
              </a:rPr>
              <a:t>Lack of clients</a:t>
            </a:r>
          </a:p>
          <a:p>
            <a:pPr marL="285750" indent="-285750" defTabSz="457200">
              <a:buFont typeface="Arial"/>
              <a:buChar char="•"/>
            </a:pPr>
            <a:r>
              <a:rPr lang="en-GB" sz="1500">
                <a:latin typeface="Arial"/>
                <a:ea typeface="+mn-lt"/>
                <a:cs typeface="+mn-lt"/>
              </a:rPr>
              <a:t>Seasonal trading</a:t>
            </a:r>
          </a:p>
          <a:p>
            <a:pPr marL="285750" indent="-285750" defTabSz="457200">
              <a:buFont typeface="Arial"/>
              <a:buChar char="•"/>
            </a:pPr>
            <a:r>
              <a:rPr lang="en-GB" sz="1500">
                <a:latin typeface="Arial"/>
                <a:ea typeface="+mn-lt"/>
                <a:cs typeface="+mn-lt"/>
              </a:rPr>
              <a:t>Established fashion culture</a:t>
            </a:r>
          </a:p>
          <a:p>
            <a:pPr marL="285750" indent="-285750" defTabSz="457200">
              <a:buFont typeface="Arial"/>
              <a:buChar char="•"/>
            </a:pPr>
            <a:r>
              <a:rPr lang="en-GB" sz="1500">
                <a:latin typeface="Arial"/>
                <a:ea typeface="+mn-lt"/>
                <a:cs typeface="+mn-lt"/>
              </a:rPr>
              <a:t>Possibility of ‘brick and mortar’ business Closure to c19 pandemic</a:t>
            </a:r>
            <a:endParaRPr lang="en-US" sz="1500">
              <a:latin typeface="Arial"/>
              <a:ea typeface="+mj-ea"/>
              <a:cs typeface="Arial"/>
            </a:endParaRPr>
          </a:p>
          <a:p>
            <a:pPr defTabSz="457200">
              <a:lnSpc>
                <a:spcPct val="90000"/>
              </a:lnSpc>
              <a:spcBef>
                <a:spcPts val="1000"/>
              </a:spcBef>
            </a:pPr>
            <a:endParaRPr lang="en-US" sz="1200" cap="all">
              <a:solidFill>
                <a:schemeClr val="accent1">
                  <a:lumMod val="60000"/>
                  <a:lumOff val="40000"/>
                </a:schemeClr>
              </a:solidFill>
              <a:latin typeface="+mj-lt"/>
              <a:ea typeface="+mj-ea"/>
              <a:cs typeface="+mj-cs"/>
            </a:endParaRPr>
          </a:p>
          <a:p>
            <a:pPr defTabSz="457200">
              <a:lnSpc>
                <a:spcPct val="90000"/>
              </a:lnSpc>
              <a:spcBef>
                <a:spcPts val="1000"/>
              </a:spcBef>
              <a:buClr>
                <a:schemeClr val="accent1">
                  <a:lumMod val="60000"/>
                  <a:lumOff val="40000"/>
                </a:schemeClr>
              </a:buClr>
              <a:buSzPct val="80000"/>
            </a:pPr>
            <a:endParaRPr lang="en-US" sz="500" cap="all">
              <a:solidFill>
                <a:schemeClr val="accent1">
                  <a:lumMod val="60000"/>
                  <a:lumOff val="40000"/>
                </a:schemeClr>
              </a:solidFill>
              <a:latin typeface="+mj-lt"/>
              <a:ea typeface="+mj-ea"/>
              <a:cs typeface="+mj-cs"/>
            </a:endParaRPr>
          </a:p>
          <a:p>
            <a:pPr defTabSz="457200">
              <a:lnSpc>
                <a:spcPct val="90000"/>
              </a:lnSpc>
              <a:spcBef>
                <a:spcPts val="1000"/>
              </a:spcBef>
              <a:buClr>
                <a:schemeClr val="accent1">
                  <a:lumMod val="60000"/>
                  <a:lumOff val="40000"/>
                </a:schemeClr>
              </a:buClr>
              <a:buSzPct val="80000"/>
            </a:pPr>
            <a:endParaRPr lang="en-US" sz="500" cap="all">
              <a:solidFill>
                <a:schemeClr val="accent1">
                  <a:lumMod val="60000"/>
                  <a:lumOff val="40000"/>
                </a:schemeClr>
              </a:solidFill>
              <a:latin typeface="+mj-lt"/>
              <a:ea typeface="+mj-ea"/>
              <a:cs typeface="+mj-cs"/>
            </a:endParaRPr>
          </a:p>
        </p:txBody>
      </p:sp>
      <p:sp>
        <p:nvSpPr>
          <p:cNvPr id="4" name="TextBox 3">
            <a:extLst>
              <a:ext uri="{FF2B5EF4-FFF2-40B4-BE49-F238E27FC236}">
                <a16:creationId xmlns:a16="http://schemas.microsoft.com/office/drawing/2014/main" id="{E9BFEB99-CF60-493C-9845-9638BAEC1C3E}"/>
              </a:ext>
            </a:extLst>
          </p:cNvPr>
          <p:cNvSpPr txBox="1"/>
          <p:nvPr/>
        </p:nvSpPr>
        <p:spPr>
          <a:xfrm>
            <a:off x="297697" y="1952296"/>
            <a:ext cx="3965993" cy="3539430"/>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spcAft>
                <a:spcPts val="600"/>
              </a:spcAft>
            </a:pPr>
            <a:r>
              <a:rPr lang="en-GB" sz="1350">
                <a:cs typeface="Calibri"/>
              </a:rPr>
              <a:t>                                               </a:t>
            </a:r>
            <a:r>
              <a:rPr lang="en-GB" sz="1350">
                <a:solidFill>
                  <a:schemeClr val="accent1"/>
                </a:solidFill>
                <a:latin typeface="Arial Black"/>
                <a:cs typeface="Calibri"/>
              </a:rPr>
              <a:t>S</a:t>
            </a:r>
            <a:endParaRPr lang="en-US" sz="1350">
              <a:solidFill>
                <a:schemeClr val="accent1"/>
              </a:solidFill>
              <a:latin typeface="Arial Black"/>
              <a:cs typeface="Calibri" panose="020F0502020204030204"/>
            </a:endParaRPr>
          </a:p>
          <a:p>
            <a:pPr>
              <a:spcAft>
                <a:spcPts val="600"/>
              </a:spcAft>
            </a:pPr>
            <a:r>
              <a:rPr lang="en-GB" sz="1350">
                <a:cs typeface="Calibri"/>
              </a:rPr>
              <a:t>                                       </a:t>
            </a:r>
            <a:r>
              <a:rPr lang="en-GB" sz="1350">
                <a:latin typeface="Arial"/>
                <a:cs typeface="Calibri"/>
              </a:rPr>
              <a:t>  </a:t>
            </a:r>
            <a:r>
              <a:rPr lang="en-GB" sz="1350">
                <a:solidFill>
                  <a:schemeClr val="accent1"/>
                </a:solidFill>
                <a:latin typeface="Arial"/>
                <a:cs typeface="Calibri"/>
              </a:rPr>
              <a:t>Strengths</a:t>
            </a:r>
          </a:p>
          <a:p>
            <a:pPr marL="214313" indent="-214313">
              <a:spcAft>
                <a:spcPts val="600"/>
              </a:spcAft>
              <a:buFont typeface="Arial"/>
              <a:buChar char="•"/>
            </a:pPr>
            <a:r>
              <a:rPr lang="en-GB" sz="1350">
                <a:latin typeface="Arial"/>
                <a:cs typeface="Calibri"/>
              </a:rPr>
              <a:t>Restoration of all garments for men, women and children.</a:t>
            </a:r>
          </a:p>
          <a:p>
            <a:pPr marL="214313" indent="-214313">
              <a:spcAft>
                <a:spcPts val="600"/>
              </a:spcAft>
              <a:buFont typeface="Arial"/>
              <a:buChar char="•"/>
            </a:pPr>
            <a:r>
              <a:rPr lang="en-GB" sz="1350">
                <a:latin typeface="Arial"/>
                <a:cs typeface="Calibri"/>
              </a:rPr>
              <a:t>Automation of activities by AI and 3D technologies.</a:t>
            </a:r>
          </a:p>
          <a:p>
            <a:pPr marL="214313" indent="-214313">
              <a:spcAft>
                <a:spcPts val="600"/>
              </a:spcAft>
              <a:buFont typeface="Arial"/>
              <a:buChar char="•"/>
            </a:pPr>
            <a:r>
              <a:rPr lang="en-GB" sz="1350">
                <a:latin typeface="Arial"/>
                <a:cs typeface="Calibri"/>
              </a:rPr>
              <a:t>Highly experienced staff.</a:t>
            </a:r>
          </a:p>
          <a:p>
            <a:pPr marL="214313" indent="-214313">
              <a:spcAft>
                <a:spcPts val="600"/>
              </a:spcAft>
              <a:buFont typeface="Arial"/>
              <a:buChar char="•"/>
            </a:pPr>
            <a:r>
              <a:rPr lang="en-GB" sz="1350">
                <a:latin typeface="Arial"/>
                <a:cs typeface="Calibri"/>
              </a:rPr>
              <a:t>Loyal returning customers.</a:t>
            </a:r>
          </a:p>
          <a:p>
            <a:pPr marL="214313" indent="-214313">
              <a:spcAft>
                <a:spcPts val="600"/>
              </a:spcAft>
              <a:buFont typeface="Arial"/>
              <a:buChar char="•"/>
            </a:pPr>
            <a:r>
              <a:rPr lang="en-GB" sz="1350">
                <a:latin typeface="Arial"/>
                <a:cs typeface="Calibri"/>
              </a:rPr>
              <a:t>Unique and exclusive product creation.</a:t>
            </a:r>
          </a:p>
          <a:p>
            <a:pPr marL="214313" indent="-214313">
              <a:spcAft>
                <a:spcPts val="600"/>
              </a:spcAft>
              <a:buFont typeface="Arial"/>
              <a:buChar char="•"/>
            </a:pPr>
            <a:r>
              <a:rPr lang="en-GB" sz="1350">
                <a:latin typeface="Arial"/>
                <a:cs typeface="Calibri"/>
              </a:rPr>
              <a:t>Accessible source of raw materials.</a:t>
            </a:r>
          </a:p>
          <a:p>
            <a:pPr marL="214313" indent="-214313">
              <a:spcAft>
                <a:spcPts val="600"/>
              </a:spcAft>
              <a:buFont typeface="Arial"/>
              <a:buChar char="•"/>
            </a:pPr>
            <a:endParaRPr lang="en-GB" sz="1350">
              <a:latin typeface="Arial"/>
              <a:cs typeface="Calibri"/>
            </a:endParaRPr>
          </a:p>
          <a:p>
            <a:pPr marL="214313" indent="-214313">
              <a:spcAft>
                <a:spcPts val="600"/>
              </a:spcAft>
              <a:buFont typeface="Arial"/>
              <a:buChar char="•"/>
            </a:pPr>
            <a:endParaRPr lang="en-GB" sz="1350">
              <a:latin typeface="Arial"/>
              <a:cs typeface="Calibri"/>
            </a:endParaRPr>
          </a:p>
          <a:p>
            <a:pPr marL="214313" indent="-214313">
              <a:spcAft>
                <a:spcPts val="600"/>
              </a:spcAft>
              <a:buFont typeface="Arial"/>
              <a:buChar char="•"/>
            </a:pPr>
            <a:endParaRPr lang="en-GB" sz="1350">
              <a:cs typeface="Calibri"/>
            </a:endParaRPr>
          </a:p>
        </p:txBody>
      </p:sp>
      <p:sp>
        <p:nvSpPr>
          <p:cNvPr id="15" name="TextBox 14">
            <a:extLst>
              <a:ext uri="{FF2B5EF4-FFF2-40B4-BE49-F238E27FC236}">
                <a16:creationId xmlns:a16="http://schemas.microsoft.com/office/drawing/2014/main" id="{E252E722-7657-4FBE-9E4E-4CF44D1D6024}"/>
              </a:ext>
            </a:extLst>
          </p:cNvPr>
          <p:cNvSpPr txBox="1"/>
          <p:nvPr/>
        </p:nvSpPr>
        <p:spPr>
          <a:xfrm>
            <a:off x="299829" y="4796901"/>
            <a:ext cx="3968032" cy="2269852"/>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spcAft>
                <a:spcPts val="600"/>
              </a:spcAft>
            </a:pPr>
            <a:r>
              <a:rPr lang="en-GB" sz="1350">
                <a:cs typeface="Calibri"/>
              </a:rPr>
              <a:t>                       </a:t>
            </a:r>
            <a:r>
              <a:rPr lang="en-GB" sz="1350">
                <a:solidFill>
                  <a:srgbClr val="000000"/>
                </a:solidFill>
                <a:latin typeface="Calibri"/>
                <a:cs typeface="Calibri"/>
              </a:rPr>
              <a:t>                       </a:t>
            </a:r>
            <a:r>
              <a:rPr lang="en-GB" sz="1350">
                <a:solidFill>
                  <a:schemeClr val="accent1"/>
                </a:solidFill>
                <a:latin typeface="Arial Black"/>
                <a:cs typeface="Calibri"/>
              </a:rPr>
              <a:t>O</a:t>
            </a:r>
          </a:p>
          <a:p>
            <a:pPr>
              <a:spcAft>
                <a:spcPts val="600"/>
              </a:spcAft>
            </a:pPr>
            <a:r>
              <a:rPr lang="en-GB" sz="1350">
                <a:solidFill>
                  <a:schemeClr val="accent1"/>
                </a:solidFill>
                <a:latin typeface="Arial"/>
                <a:cs typeface="Calibri"/>
              </a:rPr>
              <a:t>                             Opportunities</a:t>
            </a:r>
            <a:endParaRPr lang="en-GB" sz="1350">
              <a:solidFill>
                <a:schemeClr val="accent1"/>
              </a:solidFill>
              <a:latin typeface="Arial Black"/>
              <a:cs typeface="Calibri"/>
            </a:endParaRPr>
          </a:p>
          <a:p>
            <a:pPr marL="214313" indent="-214313">
              <a:spcAft>
                <a:spcPts val="600"/>
              </a:spcAft>
              <a:buFont typeface="Arial"/>
              <a:buChar char="•"/>
            </a:pPr>
            <a:r>
              <a:rPr lang="en-GB" sz="1350">
                <a:latin typeface="Arial"/>
                <a:cs typeface="Calibri"/>
              </a:rPr>
              <a:t>Invest in new technologies</a:t>
            </a:r>
          </a:p>
          <a:p>
            <a:pPr marL="214313" indent="-214313">
              <a:spcAft>
                <a:spcPts val="600"/>
              </a:spcAft>
              <a:buFont typeface="Arial"/>
              <a:buChar char="•"/>
            </a:pPr>
            <a:r>
              <a:rPr lang="en-GB" sz="1350">
                <a:latin typeface="Arial"/>
                <a:cs typeface="Calibri"/>
              </a:rPr>
              <a:t>Ability to develop additional stores.</a:t>
            </a:r>
          </a:p>
          <a:p>
            <a:pPr marL="214313" indent="-214313">
              <a:spcAft>
                <a:spcPts val="600"/>
              </a:spcAft>
              <a:buFont typeface="Arial"/>
              <a:buChar char="•"/>
            </a:pPr>
            <a:r>
              <a:rPr lang="en-GB" sz="1350">
                <a:latin typeface="Arial"/>
                <a:cs typeface="Calibri"/>
              </a:rPr>
              <a:t>Affiliate relations with local retail stores.</a:t>
            </a:r>
          </a:p>
          <a:p>
            <a:pPr marL="214313" indent="-214313">
              <a:spcAft>
                <a:spcPts val="600"/>
              </a:spcAft>
              <a:buFont typeface="Arial"/>
              <a:buChar char="•"/>
            </a:pPr>
            <a:r>
              <a:rPr lang="en-GB" sz="1350">
                <a:latin typeface="Arial"/>
                <a:cs typeface="Calibri"/>
              </a:rPr>
              <a:t>Franchise the business.</a:t>
            </a:r>
          </a:p>
          <a:p>
            <a:pPr marL="214313" indent="-214313">
              <a:spcAft>
                <a:spcPts val="600"/>
              </a:spcAft>
              <a:buFont typeface="Arial"/>
              <a:buChar char="•"/>
            </a:pPr>
            <a:r>
              <a:rPr lang="en-GB" sz="1350">
                <a:latin typeface="Arial"/>
                <a:cs typeface="Calibri"/>
              </a:rPr>
              <a:t>E-commerce business</a:t>
            </a:r>
          </a:p>
          <a:p>
            <a:pPr marL="214313" indent="-214313">
              <a:spcAft>
                <a:spcPts val="600"/>
              </a:spcAft>
              <a:buFont typeface="Arial"/>
              <a:buChar char="•"/>
            </a:pPr>
            <a:endParaRPr lang="en-GB" sz="1350">
              <a:latin typeface="Arial"/>
              <a:cs typeface="Calibri"/>
            </a:endParaRPr>
          </a:p>
        </p:txBody>
      </p:sp>
      <p:sp>
        <p:nvSpPr>
          <p:cNvPr id="17" name="TextBox 16">
            <a:extLst>
              <a:ext uri="{FF2B5EF4-FFF2-40B4-BE49-F238E27FC236}">
                <a16:creationId xmlns:a16="http://schemas.microsoft.com/office/drawing/2014/main" id="{5ED514B4-AB88-4625-BF12-FDA3488B9B43}"/>
              </a:ext>
            </a:extLst>
          </p:cNvPr>
          <p:cNvSpPr txBox="1"/>
          <p:nvPr/>
        </p:nvSpPr>
        <p:spPr>
          <a:xfrm>
            <a:off x="5181995" y="1950868"/>
            <a:ext cx="3685635" cy="2477601"/>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spcAft>
                <a:spcPts val="600"/>
              </a:spcAft>
            </a:pPr>
            <a:r>
              <a:rPr lang="en-GB" sz="1350">
                <a:cs typeface="Calibri"/>
              </a:rPr>
              <a:t>                   </a:t>
            </a:r>
            <a:r>
              <a:rPr lang="en-GB" sz="1350">
                <a:solidFill>
                  <a:schemeClr val="accent1"/>
                </a:solidFill>
                <a:latin typeface="Arial Black"/>
                <a:cs typeface="Calibri"/>
              </a:rPr>
              <a:t>                 T</a:t>
            </a:r>
          </a:p>
          <a:p>
            <a:pPr>
              <a:spcAft>
                <a:spcPts val="600"/>
              </a:spcAft>
            </a:pPr>
            <a:r>
              <a:rPr lang="en-GB" sz="1350">
                <a:solidFill>
                  <a:schemeClr val="accent1"/>
                </a:solidFill>
                <a:latin typeface="Arial Black"/>
                <a:cs typeface="Calibri"/>
              </a:rPr>
              <a:t>                         </a:t>
            </a:r>
            <a:r>
              <a:rPr lang="en-GB" sz="1350">
                <a:solidFill>
                  <a:schemeClr val="accent1"/>
                </a:solidFill>
                <a:latin typeface="Arial"/>
                <a:cs typeface="Calibri"/>
              </a:rPr>
              <a:t>Threats</a:t>
            </a:r>
          </a:p>
          <a:p>
            <a:pPr marL="214313" indent="-214313">
              <a:spcAft>
                <a:spcPts val="600"/>
              </a:spcAft>
              <a:buFont typeface="Arial"/>
              <a:buChar char="•"/>
            </a:pPr>
            <a:r>
              <a:rPr lang="en-GB" sz="1350">
                <a:latin typeface="Arial"/>
                <a:cs typeface="Calibri"/>
              </a:rPr>
              <a:t>Changes in trading regulations.</a:t>
            </a:r>
          </a:p>
          <a:p>
            <a:pPr marL="214313" indent="-214313">
              <a:spcAft>
                <a:spcPts val="600"/>
              </a:spcAft>
              <a:buFont typeface="Arial"/>
              <a:buChar char="•"/>
            </a:pPr>
            <a:r>
              <a:rPr lang="en-GB" sz="1350">
                <a:latin typeface="Arial"/>
                <a:cs typeface="Calibri"/>
              </a:rPr>
              <a:t>Intense competition from rival businesses.</a:t>
            </a:r>
          </a:p>
          <a:p>
            <a:pPr marL="214313" indent="-214313">
              <a:spcAft>
                <a:spcPts val="600"/>
              </a:spcAft>
              <a:buFont typeface="Arial"/>
              <a:buChar char="•"/>
            </a:pPr>
            <a:r>
              <a:rPr lang="en-GB" sz="1350">
                <a:latin typeface="Arial"/>
                <a:cs typeface="Calibri"/>
              </a:rPr>
              <a:t>Imitation of product services by competitors.</a:t>
            </a:r>
          </a:p>
          <a:p>
            <a:pPr marL="214313" indent="-214313">
              <a:spcAft>
                <a:spcPts val="600"/>
              </a:spcAft>
              <a:buFont typeface="Arial"/>
              <a:buChar char="•"/>
            </a:pPr>
            <a:r>
              <a:rPr lang="en-GB" sz="1350">
                <a:latin typeface="Arial"/>
                <a:cs typeface="Calibri"/>
              </a:rPr>
              <a:t>New tec used by competitors.</a:t>
            </a:r>
          </a:p>
          <a:p>
            <a:pPr marL="214313" indent="-214313">
              <a:spcAft>
                <a:spcPts val="600"/>
              </a:spcAft>
              <a:buFont typeface="Arial"/>
              <a:buChar char="•"/>
            </a:pPr>
            <a:r>
              <a:rPr lang="en-GB" sz="1350">
                <a:latin typeface="Arial"/>
                <a:cs typeface="Calibri"/>
              </a:rPr>
              <a:t>Established brands</a:t>
            </a:r>
          </a:p>
          <a:p>
            <a:pPr marL="214313" indent="-214313">
              <a:spcAft>
                <a:spcPts val="600"/>
              </a:spcAft>
              <a:buFont typeface="Arial"/>
              <a:buChar char="•"/>
            </a:pPr>
            <a:endParaRPr lang="en-GB" sz="1350">
              <a:latin typeface="Arial"/>
              <a:cs typeface="Calibri"/>
            </a:endParaRPr>
          </a:p>
        </p:txBody>
      </p:sp>
    </p:spTree>
    <p:extLst>
      <p:ext uri="{BB962C8B-B14F-4D97-AF65-F5344CB8AC3E}">
        <p14:creationId xmlns:p14="http://schemas.microsoft.com/office/powerpoint/2010/main" val="4284322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1830F3-198A-4F33-9399-B5F7CDA379E6}"/>
              </a:ext>
            </a:extLst>
          </p:cNvPr>
          <p:cNvSpPr txBox="1"/>
          <p:nvPr/>
        </p:nvSpPr>
        <p:spPr>
          <a:xfrm>
            <a:off x="3217863" y="1090613"/>
            <a:ext cx="2057400" cy="27699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cap="all">
                <a:ea typeface="+mn-lt"/>
                <a:cs typeface="+mn-lt"/>
              </a:rPr>
              <a:t>Competitive Market</a:t>
            </a:r>
            <a:endParaRPr lang="en-US" sz="1350"/>
          </a:p>
        </p:txBody>
      </p:sp>
      <p:sp>
        <p:nvSpPr>
          <p:cNvPr id="3" name="TextBox 2">
            <a:extLst>
              <a:ext uri="{FF2B5EF4-FFF2-40B4-BE49-F238E27FC236}">
                <a16:creationId xmlns:a16="http://schemas.microsoft.com/office/drawing/2014/main" id="{21FDB3F6-A9F2-427C-9886-9FC4E690CD26}"/>
              </a:ext>
            </a:extLst>
          </p:cNvPr>
          <p:cNvSpPr txBox="1"/>
          <p:nvPr/>
        </p:nvSpPr>
        <p:spPr>
          <a:xfrm>
            <a:off x="276225" y="1973143"/>
            <a:ext cx="1581150" cy="3800015"/>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marL="214313" indent="-214313">
              <a:spcAft>
                <a:spcPts val="750"/>
              </a:spcAft>
              <a:buFont typeface="Arial"/>
              <a:buChar char="•"/>
            </a:pPr>
            <a:r>
              <a:rPr lang="en-US" sz="788" b="1" u="sng"/>
              <a:t>WHAT THEY DO?</a:t>
            </a:r>
            <a:r>
              <a:rPr lang="en-US" sz="788"/>
              <a:t> </a:t>
            </a:r>
            <a:endParaRPr lang="en-US" sz="788">
              <a:ea typeface="+mn-lt"/>
              <a:cs typeface="+mn-lt"/>
            </a:endParaRPr>
          </a:p>
          <a:p>
            <a:pPr marL="214313" indent="-214313">
              <a:spcAft>
                <a:spcPts val="750"/>
              </a:spcAft>
              <a:buFont typeface="Arial"/>
              <a:buChar char="•"/>
            </a:pPr>
            <a:r>
              <a:rPr lang="en-US" sz="788"/>
              <a:t>Clothing Repairs Get in touch with one of the leading clothing repair shops. </a:t>
            </a:r>
            <a:endParaRPr lang="en-US" sz="788">
              <a:ea typeface="+mn-lt"/>
              <a:cs typeface="+mn-lt"/>
            </a:endParaRPr>
          </a:p>
          <a:p>
            <a:pPr marL="214313" indent="-214313">
              <a:spcAft>
                <a:spcPts val="750"/>
              </a:spcAft>
              <a:buFont typeface="Arial"/>
              <a:buChar char="•"/>
            </a:pPr>
            <a:r>
              <a:rPr lang="en-US" sz="788"/>
              <a:t>Dry Cleaning, we excellent high-quality dry-cleaning services. For curtains or duvets to suits and wedding dresses, we can dry clean whatever you need </a:t>
            </a:r>
            <a:endParaRPr lang="en-US" sz="788">
              <a:ea typeface="+mn-lt"/>
              <a:cs typeface="+mn-lt"/>
            </a:endParaRPr>
          </a:p>
          <a:p>
            <a:pPr marL="214313" indent="-214313">
              <a:spcAft>
                <a:spcPts val="750"/>
              </a:spcAft>
              <a:buFont typeface="Arial"/>
              <a:buChar char="•"/>
            </a:pPr>
            <a:r>
              <a:rPr lang="en-US" sz="788"/>
              <a:t>Competitive repairs. </a:t>
            </a:r>
            <a:endParaRPr lang="en-US" sz="788">
              <a:ea typeface="+mn-lt"/>
              <a:cs typeface="+mn-lt"/>
            </a:endParaRPr>
          </a:p>
          <a:p>
            <a:pPr marL="214313" indent="-214313">
              <a:spcAft>
                <a:spcPts val="750"/>
              </a:spcAft>
              <a:buFont typeface="Arial"/>
              <a:buChar char="•"/>
            </a:pPr>
            <a:r>
              <a:rPr lang="en-US" sz="788"/>
              <a:t>We can beat high street shops prices </a:t>
            </a:r>
            <a:endParaRPr lang="en-US" sz="788">
              <a:ea typeface="+mn-lt"/>
              <a:cs typeface="+mn-lt"/>
            </a:endParaRPr>
          </a:p>
          <a:p>
            <a:pPr marL="214313" indent="-214313">
              <a:spcAft>
                <a:spcPts val="750"/>
              </a:spcAft>
              <a:buFont typeface="Arial"/>
              <a:buChar char="•"/>
            </a:pPr>
            <a:r>
              <a:rPr lang="en-US" sz="788" b="1" u="sng"/>
              <a:t>Women Only </a:t>
            </a:r>
            <a:endParaRPr lang="en-US" sz="788">
              <a:ea typeface="+mn-lt"/>
              <a:cs typeface="+mn-lt"/>
            </a:endParaRPr>
          </a:p>
          <a:p>
            <a:pPr marL="214313" indent="-214313">
              <a:spcAft>
                <a:spcPts val="750"/>
              </a:spcAft>
              <a:buFont typeface="Arial"/>
              <a:buChar char="•"/>
            </a:pPr>
            <a:r>
              <a:rPr lang="en-US" sz="788"/>
              <a:t>Wedding Dresses normal day dress and other women’s clothing </a:t>
            </a:r>
            <a:endParaRPr lang="en-US" sz="788">
              <a:ea typeface="+mn-lt"/>
              <a:cs typeface="+mn-lt"/>
            </a:endParaRPr>
          </a:p>
          <a:p>
            <a:pPr marL="214313" indent="-214313">
              <a:spcAft>
                <a:spcPts val="750"/>
              </a:spcAft>
              <a:buFont typeface="Arial"/>
              <a:buChar char="•"/>
            </a:pPr>
            <a:r>
              <a:rPr lang="en-US" sz="788"/>
              <a:t>Ages Between 18+ </a:t>
            </a:r>
            <a:endParaRPr lang="en-US" sz="788">
              <a:ea typeface="+mn-lt"/>
              <a:cs typeface="+mn-lt"/>
            </a:endParaRPr>
          </a:p>
          <a:p>
            <a:pPr marL="214313" indent="-214313">
              <a:spcAft>
                <a:spcPts val="750"/>
              </a:spcAft>
              <a:buFont typeface="Arial"/>
              <a:buChar char="•"/>
            </a:pPr>
            <a:r>
              <a:rPr lang="en-US" sz="788"/>
              <a:t>Online shopping and indoor shopping available. </a:t>
            </a:r>
            <a:endParaRPr lang="en-US" sz="788">
              <a:ea typeface="+mn-lt"/>
              <a:cs typeface="+mn-lt"/>
            </a:endParaRPr>
          </a:p>
        </p:txBody>
      </p:sp>
      <p:sp>
        <p:nvSpPr>
          <p:cNvPr id="4" name="TextBox 3">
            <a:extLst>
              <a:ext uri="{FF2B5EF4-FFF2-40B4-BE49-F238E27FC236}">
                <a16:creationId xmlns:a16="http://schemas.microsoft.com/office/drawing/2014/main" id="{D1C352C0-F0AA-4C13-8B05-2E6DC5890C26}"/>
              </a:ext>
            </a:extLst>
          </p:cNvPr>
          <p:cNvSpPr txBox="1"/>
          <p:nvPr/>
        </p:nvSpPr>
        <p:spPr>
          <a:xfrm>
            <a:off x="386886" y="1622426"/>
            <a:ext cx="2057400" cy="27699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b="1" u="sng"/>
              <a:t>MISS TAYLOR</a:t>
            </a:r>
            <a:r>
              <a:rPr lang="en-US" sz="1350"/>
              <a:t> </a:t>
            </a:r>
          </a:p>
        </p:txBody>
      </p:sp>
      <p:sp>
        <p:nvSpPr>
          <p:cNvPr id="5" name="TextBox 4">
            <a:extLst>
              <a:ext uri="{FF2B5EF4-FFF2-40B4-BE49-F238E27FC236}">
                <a16:creationId xmlns:a16="http://schemas.microsoft.com/office/drawing/2014/main" id="{E747CF7A-DDF1-4190-A5BF-CE41150585C6}"/>
              </a:ext>
            </a:extLst>
          </p:cNvPr>
          <p:cNvSpPr txBox="1"/>
          <p:nvPr/>
        </p:nvSpPr>
        <p:spPr>
          <a:xfrm>
            <a:off x="3011488" y="1951422"/>
            <a:ext cx="2147839" cy="4173065"/>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marL="214313" indent="-214313">
              <a:spcAft>
                <a:spcPts val="750"/>
              </a:spcAft>
              <a:buFont typeface="Arial"/>
              <a:buChar char="•"/>
            </a:pPr>
            <a:r>
              <a:rPr lang="en-US" sz="788" b="1" u="sng"/>
              <a:t>WHAT THEY DO?</a:t>
            </a:r>
            <a:r>
              <a:rPr lang="en-US" sz="788"/>
              <a:t> </a:t>
            </a:r>
            <a:endParaRPr lang="en-US" sz="788">
              <a:ea typeface="+mn-lt"/>
              <a:cs typeface="+mn-lt"/>
            </a:endParaRPr>
          </a:p>
          <a:p>
            <a:pPr marL="214313" indent="-214313">
              <a:spcAft>
                <a:spcPts val="750"/>
              </a:spcAft>
              <a:buFont typeface="Arial"/>
              <a:buChar char="•"/>
            </a:pPr>
            <a:r>
              <a:rPr lang="en-US" sz="788"/>
              <a:t>Tailoring </a:t>
            </a:r>
            <a:endParaRPr lang="en-US" sz="788">
              <a:ea typeface="+mn-lt"/>
              <a:cs typeface="+mn-lt"/>
            </a:endParaRPr>
          </a:p>
          <a:p>
            <a:pPr marL="214313" indent="-214313">
              <a:spcAft>
                <a:spcPts val="750"/>
              </a:spcAft>
              <a:buFont typeface="Arial"/>
              <a:buChar char="•"/>
            </a:pPr>
            <a:r>
              <a:rPr lang="en-US" sz="788"/>
              <a:t>Adjusting </a:t>
            </a:r>
            <a:endParaRPr lang="en-US" sz="788">
              <a:ea typeface="+mn-lt"/>
              <a:cs typeface="+mn-lt"/>
            </a:endParaRPr>
          </a:p>
          <a:p>
            <a:pPr marL="214313" indent="-214313">
              <a:spcAft>
                <a:spcPts val="750"/>
              </a:spcAft>
              <a:buFont typeface="Arial"/>
              <a:buChar char="•"/>
            </a:pPr>
            <a:r>
              <a:rPr lang="en-US" sz="788">
                <a:ea typeface="+mn-lt"/>
                <a:cs typeface="+mn-lt"/>
              </a:rPr>
              <a:t>Suit wear </a:t>
            </a:r>
            <a:endParaRPr lang="en-US" sz="788">
              <a:cs typeface="Calibri"/>
            </a:endParaRPr>
          </a:p>
          <a:p>
            <a:pPr marL="214313" indent="-214313">
              <a:spcAft>
                <a:spcPts val="750"/>
              </a:spcAft>
              <a:buFont typeface="Arial"/>
              <a:buChar char="•"/>
            </a:pPr>
            <a:r>
              <a:rPr lang="en-US" sz="788"/>
              <a:t>Getting you ready for occasions </a:t>
            </a:r>
            <a:endParaRPr lang="en-US" sz="788">
              <a:ea typeface="+mn-lt"/>
              <a:cs typeface="+mn-lt"/>
            </a:endParaRPr>
          </a:p>
          <a:p>
            <a:pPr marL="214313" indent="-214313">
              <a:spcAft>
                <a:spcPts val="750"/>
              </a:spcAft>
              <a:buFont typeface="Arial"/>
              <a:buChar char="•"/>
            </a:pPr>
            <a:r>
              <a:rPr lang="en-US" sz="788"/>
              <a:t>Ideally for men with blazers suits trousers and casual wear </a:t>
            </a:r>
            <a:endParaRPr lang="en-US" sz="788">
              <a:ea typeface="+mn-lt"/>
              <a:cs typeface="+mn-lt"/>
            </a:endParaRPr>
          </a:p>
          <a:p>
            <a:pPr marL="214313" indent="-214313">
              <a:spcAft>
                <a:spcPts val="750"/>
              </a:spcAft>
              <a:buFont typeface="Arial"/>
              <a:buChar char="•"/>
            </a:pPr>
            <a:r>
              <a:rPr lang="en-US" sz="788"/>
              <a:t>Good laboring friendly staff </a:t>
            </a:r>
            <a:endParaRPr lang="en-US" sz="788">
              <a:ea typeface="+mn-lt"/>
              <a:cs typeface="+mn-lt"/>
            </a:endParaRPr>
          </a:p>
          <a:p>
            <a:pPr marL="214313" indent="-214313">
              <a:spcAft>
                <a:spcPts val="750"/>
              </a:spcAft>
              <a:buFont typeface="Arial"/>
              <a:buChar char="•"/>
            </a:pPr>
            <a:r>
              <a:rPr lang="en-US" sz="788"/>
              <a:t>Not every day wear ideally for someone who attends business meetings parties and other events </a:t>
            </a:r>
            <a:endParaRPr lang="en-US" sz="788">
              <a:ea typeface="+mn-lt"/>
              <a:cs typeface="+mn-lt"/>
            </a:endParaRPr>
          </a:p>
          <a:p>
            <a:pPr marL="214313" indent="-214313">
              <a:spcAft>
                <a:spcPts val="750"/>
              </a:spcAft>
              <a:buFont typeface="Arial"/>
              <a:buChar char="•"/>
            </a:pPr>
            <a:r>
              <a:rPr lang="en-US" sz="788"/>
              <a:t>18+ </a:t>
            </a:r>
            <a:endParaRPr lang="en-US" sz="788">
              <a:ea typeface="+mn-lt"/>
              <a:cs typeface="+mn-lt"/>
            </a:endParaRPr>
          </a:p>
          <a:p>
            <a:pPr marL="214313" indent="-214313">
              <a:spcAft>
                <a:spcPts val="750"/>
              </a:spcAft>
              <a:buFont typeface="Arial"/>
              <a:buChar char="•"/>
            </a:pPr>
            <a:r>
              <a:rPr lang="en-US" sz="788"/>
              <a:t>With over 52 years’ experience combined in tailoring.</a:t>
            </a:r>
            <a:endParaRPr lang="en-US" sz="788">
              <a:ea typeface="+mn-lt"/>
              <a:cs typeface="+mn-lt"/>
            </a:endParaRPr>
          </a:p>
          <a:p>
            <a:pPr marL="214313" indent="-214313">
              <a:spcAft>
                <a:spcPts val="750"/>
              </a:spcAft>
              <a:buFont typeface="Arial"/>
              <a:buChar char="•"/>
            </a:pPr>
            <a:r>
              <a:rPr lang="en-US" sz="788"/>
              <a:t>Repairs and altercations </a:t>
            </a:r>
            <a:endParaRPr lang="en-US" sz="788">
              <a:ea typeface="+mn-lt"/>
              <a:cs typeface="+mn-lt"/>
            </a:endParaRPr>
          </a:p>
          <a:p>
            <a:pPr marL="214313" indent="-214313">
              <a:spcAft>
                <a:spcPts val="750"/>
              </a:spcAft>
              <a:buFont typeface="Arial"/>
              <a:buChar char="•"/>
            </a:pPr>
            <a:r>
              <a:rPr lang="en-US" sz="788"/>
              <a:t>If you like that extra special luxury hand finished, inside and out option then choose us. </a:t>
            </a:r>
            <a:endParaRPr lang="en-US" sz="788">
              <a:ea typeface="+mn-lt"/>
              <a:cs typeface="+mn-lt"/>
            </a:endParaRPr>
          </a:p>
          <a:p>
            <a:pPr marL="214313" indent="-214313">
              <a:spcAft>
                <a:spcPts val="750"/>
              </a:spcAft>
              <a:buFont typeface="Arial"/>
              <a:buChar char="•"/>
            </a:pPr>
            <a:r>
              <a:rPr lang="en-US" sz="788"/>
              <a:t>Competitors </a:t>
            </a:r>
            <a:endParaRPr lang="en-US" sz="788">
              <a:ea typeface="+mn-lt"/>
              <a:cs typeface="+mn-lt"/>
            </a:endParaRPr>
          </a:p>
          <a:p>
            <a:pPr marL="214313" indent="-214313">
              <a:spcAft>
                <a:spcPts val="750"/>
              </a:spcAft>
              <a:buFont typeface="Arial"/>
              <a:buChar char="•"/>
            </a:pPr>
            <a:r>
              <a:rPr lang="en-US" sz="788"/>
              <a:t>Slaters Moss Hugo Boss and many more designer brands. </a:t>
            </a:r>
            <a:endParaRPr lang="en-US" sz="788">
              <a:ea typeface="+mn-lt"/>
              <a:cs typeface="+mn-lt"/>
            </a:endParaRPr>
          </a:p>
          <a:p>
            <a:pPr algn="l"/>
            <a:endParaRPr lang="en-US" sz="788">
              <a:cs typeface="Calibri"/>
            </a:endParaRPr>
          </a:p>
        </p:txBody>
      </p:sp>
      <p:sp>
        <p:nvSpPr>
          <p:cNvPr id="6" name="TextBox 5">
            <a:extLst>
              <a:ext uri="{FF2B5EF4-FFF2-40B4-BE49-F238E27FC236}">
                <a16:creationId xmlns:a16="http://schemas.microsoft.com/office/drawing/2014/main" id="{16F7E1F1-3845-4A02-9626-8BDC33AC6DCB}"/>
              </a:ext>
            </a:extLst>
          </p:cNvPr>
          <p:cNvSpPr txBox="1"/>
          <p:nvPr/>
        </p:nvSpPr>
        <p:spPr>
          <a:xfrm>
            <a:off x="3011488" y="1622426"/>
            <a:ext cx="2057400" cy="27699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b="1" u="sng">
                <a:ea typeface="+mn-lt"/>
                <a:cs typeface="+mn-lt"/>
              </a:rPr>
              <a:t>CALLAGHAN TAILOR</a:t>
            </a:r>
            <a:r>
              <a:rPr lang="en-US" sz="1350">
                <a:ea typeface="+mn-lt"/>
                <a:cs typeface="+mn-lt"/>
              </a:rPr>
              <a:t> </a:t>
            </a:r>
            <a:endParaRPr lang="en-US" sz="1350"/>
          </a:p>
        </p:txBody>
      </p:sp>
      <p:sp>
        <p:nvSpPr>
          <p:cNvPr id="7" name="TextBox 6">
            <a:extLst>
              <a:ext uri="{FF2B5EF4-FFF2-40B4-BE49-F238E27FC236}">
                <a16:creationId xmlns:a16="http://schemas.microsoft.com/office/drawing/2014/main" id="{C86A9F98-5C7E-408E-BCB2-9A0CF2DD308C}"/>
              </a:ext>
            </a:extLst>
          </p:cNvPr>
          <p:cNvSpPr txBox="1"/>
          <p:nvPr/>
        </p:nvSpPr>
        <p:spPr>
          <a:xfrm>
            <a:off x="6158706" y="1622426"/>
            <a:ext cx="2057400" cy="27699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b="1" u="sng">
                <a:ea typeface="+mn-lt"/>
                <a:cs typeface="+mn-lt"/>
              </a:rPr>
              <a:t>City Tailoring</a:t>
            </a:r>
            <a:r>
              <a:rPr lang="en-US" sz="1350">
                <a:ea typeface="+mn-lt"/>
                <a:cs typeface="+mn-lt"/>
              </a:rPr>
              <a:t> </a:t>
            </a:r>
            <a:endParaRPr lang="en-US" sz="1350"/>
          </a:p>
        </p:txBody>
      </p:sp>
      <p:sp>
        <p:nvSpPr>
          <p:cNvPr id="8" name="TextBox 7">
            <a:extLst>
              <a:ext uri="{FF2B5EF4-FFF2-40B4-BE49-F238E27FC236}">
                <a16:creationId xmlns:a16="http://schemas.microsoft.com/office/drawing/2014/main" id="{71F4DEE1-1702-42A6-A3AF-FE499AAA0888}"/>
              </a:ext>
            </a:extLst>
          </p:cNvPr>
          <p:cNvSpPr txBox="1"/>
          <p:nvPr/>
        </p:nvSpPr>
        <p:spPr>
          <a:xfrm>
            <a:off x="6158706" y="1973143"/>
            <a:ext cx="2057400" cy="3098925"/>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marL="214313" indent="-214313">
              <a:buFont typeface="Arial" panose="020B0604020202020204" pitchFamily="34" charset="0"/>
              <a:buChar char="•"/>
            </a:pPr>
            <a:r>
              <a:rPr lang="en-US" sz="788" b="1" u="sng">
                <a:ea typeface="+mn-lt"/>
                <a:cs typeface="+mn-lt"/>
              </a:rPr>
              <a:t>WHAT THEY DO?</a:t>
            </a:r>
            <a:r>
              <a:rPr lang="en-US" sz="788">
                <a:ea typeface="+mn-lt"/>
                <a:cs typeface="+mn-lt"/>
              </a:rPr>
              <a:t> </a:t>
            </a:r>
            <a:br>
              <a:rPr lang="en-US" sz="788">
                <a:ea typeface="+mn-lt"/>
                <a:cs typeface="+mn-lt"/>
              </a:rPr>
            </a:br>
            <a:endParaRPr lang="en-US" sz="788">
              <a:cs typeface="Calibri"/>
            </a:endParaRPr>
          </a:p>
          <a:p>
            <a:pPr marL="214313" indent="-214313">
              <a:buFont typeface="Arial" panose="020B0604020202020204" pitchFamily="34" charset="0"/>
              <a:buChar char="•"/>
            </a:pPr>
            <a:r>
              <a:rPr lang="en-US" sz="788">
                <a:ea typeface="+mn-lt"/>
                <a:cs typeface="+mn-lt"/>
              </a:rPr>
              <a:t>Custom garments </a:t>
            </a:r>
            <a:br>
              <a:rPr lang="en-US" sz="788">
                <a:ea typeface="+mn-lt"/>
                <a:cs typeface="+mn-lt"/>
              </a:rPr>
            </a:br>
            <a:endParaRPr lang="en-US" sz="788">
              <a:cs typeface="Calibri"/>
            </a:endParaRPr>
          </a:p>
          <a:p>
            <a:pPr marL="214313" indent="-214313">
              <a:buFont typeface="Arial" panose="020B0604020202020204" pitchFamily="34" charset="0"/>
              <a:buChar char="•"/>
            </a:pPr>
            <a:r>
              <a:rPr lang="en-US" sz="788">
                <a:ea typeface="+mn-lt"/>
                <a:cs typeface="+mn-lt"/>
              </a:rPr>
              <a:t>Repairs and altercations </a:t>
            </a:r>
            <a:br>
              <a:rPr lang="en-US" sz="788">
                <a:ea typeface="+mn-lt"/>
                <a:cs typeface="+mn-lt"/>
              </a:rPr>
            </a:br>
            <a:endParaRPr lang="en-US" sz="788">
              <a:cs typeface="Calibri"/>
            </a:endParaRPr>
          </a:p>
          <a:p>
            <a:pPr marL="214313" indent="-214313">
              <a:buFont typeface="Arial" panose="020B0604020202020204" pitchFamily="34" charset="0"/>
              <a:buChar char="•"/>
            </a:pPr>
            <a:r>
              <a:rPr lang="en-US" sz="788">
                <a:ea typeface="+mn-lt"/>
                <a:cs typeface="+mn-lt"/>
              </a:rPr>
              <a:t>Round-the-clock service </a:t>
            </a:r>
            <a:br>
              <a:rPr lang="en-US" sz="788">
                <a:ea typeface="+mn-lt"/>
                <a:cs typeface="+mn-lt"/>
              </a:rPr>
            </a:br>
            <a:endParaRPr lang="en-US" sz="788">
              <a:cs typeface="Calibri"/>
            </a:endParaRPr>
          </a:p>
          <a:p>
            <a:pPr marL="214313" indent="-214313">
              <a:buFont typeface="Arial" panose="020B0604020202020204" pitchFamily="34" charset="0"/>
              <a:buChar char="•"/>
            </a:pPr>
            <a:r>
              <a:rPr lang="en-US" sz="788">
                <a:ea typeface="+mn-lt"/>
                <a:cs typeface="+mn-lt"/>
              </a:rPr>
              <a:t>Fast and reliable servicing for all customers </a:t>
            </a:r>
            <a:br>
              <a:rPr lang="en-US" sz="788">
                <a:ea typeface="+mn-lt"/>
                <a:cs typeface="+mn-lt"/>
              </a:rPr>
            </a:br>
            <a:endParaRPr lang="en-US" sz="788">
              <a:cs typeface="Calibri"/>
            </a:endParaRPr>
          </a:p>
          <a:p>
            <a:pPr marL="214313" indent="-214313">
              <a:buFont typeface="Arial" panose="020B0604020202020204" pitchFamily="34" charset="0"/>
              <a:buChar char="•"/>
            </a:pPr>
            <a:r>
              <a:rPr lang="en-US" sz="788">
                <a:ea typeface="+mn-lt"/>
                <a:cs typeface="+mn-lt"/>
              </a:rPr>
              <a:t>Restyling for an awesome look</a:t>
            </a:r>
            <a:br>
              <a:rPr lang="en-US" sz="788">
                <a:ea typeface="+mn-lt"/>
                <a:cs typeface="+mn-lt"/>
              </a:rPr>
            </a:br>
            <a:r>
              <a:rPr lang="en-US" sz="788">
                <a:ea typeface="+mn-lt"/>
                <a:cs typeface="+mn-lt"/>
              </a:rPr>
              <a:t> </a:t>
            </a:r>
            <a:endParaRPr lang="en-US" sz="788">
              <a:cs typeface="Calibri"/>
            </a:endParaRPr>
          </a:p>
          <a:p>
            <a:pPr marL="214313" indent="-214313">
              <a:buFont typeface="Arial" panose="020B0604020202020204" pitchFamily="34" charset="0"/>
              <a:buChar char="•"/>
            </a:pPr>
            <a:r>
              <a:rPr lang="en-US" sz="788">
                <a:ea typeface="+mn-lt"/>
                <a:cs typeface="+mn-lt"/>
              </a:rPr>
              <a:t>Great location in the heart of Birmingham city center </a:t>
            </a:r>
            <a:br>
              <a:rPr lang="en-US" sz="788">
                <a:ea typeface="+mn-lt"/>
                <a:cs typeface="+mn-lt"/>
              </a:rPr>
            </a:br>
            <a:r>
              <a:rPr lang="en-US" sz="788">
                <a:ea typeface="+mn-lt"/>
                <a:cs typeface="+mn-lt"/>
              </a:rPr>
              <a:t>  </a:t>
            </a:r>
            <a:endParaRPr lang="en-US" sz="788">
              <a:cs typeface="Calibri"/>
            </a:endParaRPr>
          </a:p>
          <a:p>
            <a:pPr marL="214313" indent="-214313">
              <a:buFont typeface="Arial" panose="020B0604020202020204" pitchFamily="34" charset="0"/>
              <a:buChar char="•"/>
            </a:pPr>
            <a:r>
              <a:rPr lang="en-US" sz="788">
                <a:ea typeface="+mn-lt"/>
                <a:cs typeface="+mn-lt"/>
              </a:rPr>
              <a:t>Fair prices </a:t>
            </a:r>
            <a:br>
              <a:rPr lang="en-US" sz="788">
                <a:ea typeface="+mn-lt"/>
                <a:cs typeface="+mn-lt"/>
              </a:rPr>
            </a:br>
            <a:endParaRPr lang="en-US" sz="788">
              <a:cs typeface="Calibri"/>
            </a:endParaRPr>
          </a:p>
          <a:p>
            <a:pPr marL="214313" indent="-214313">
              <a:buFont typeface="Arial" panose="020B0604020202020204" pitchFamily="34" charset="0"/>
              <a:buChar char="•"/>
            </a:pPr>
            <a:r>
              <a:rPr lang="en-US" sz="788">
                <a:ea typeface="+mn-lt"/>
                <a:cs typeface="+mn-lt"/>
              </a:rPr>
              <a:t>Quality </a:t>
            </a:r>
            <a:br>
              <a:rPr lang="en-US" sz="788">
                <a:ea typeface="+mn-lt"/>
                <a:cs typeface="+mn-lt"/>
              </a:rPr>
            </a:br>
            <a:endParaRPr lang="en-US" sz="788">
              <a:cs typeface="Calibri"/>
            </a:endParaRPr>
          </a:p>
          <a:p>
            <a:pPr marL="214313" indent="-214313">
              <a:buFont typeface="Arial" panose="020B0604020202020204" pitchFamily="34" charset="0"/>
              <a:buChar char="•"/>
            </a:pPr>
            <a:r>
              <a:rPr lang="en-US" sz="788">
                <a:ea typeface="+mn-lt"/>
                <a:cs typeface="+mn-lt"/>
              </a:rPr>
              <a:t>Efficiency </a:t>
            </a:r>
            <a:br>
              <a:rPr lang="en-US" sz="788">
                <a:ea typeface="+mn-lt"/>
                <a:cs typeface="+mn-lt"/>
              </a:rPr>
            </a:br>
            <a:endParaRPr lang="en-US" sz="788">
              <a:cs typeface="Calibri"/>
            </a:endParaRPr>
          </a:p>
          <a:p>
            <a:pPr marL="214313" indent="-214313">
              <a:buFont typeface="Arial" panose="020B0604020202020204" pitchFamily="34" charset="0"/>
              <a:buChar char="•"/>
            </a:pPr>
            <a:r>
              <a:rPr lang="en-US" sz="788">
                <a:ea typeface="+mn-lt"/>
                <a:cs typeface="+mn-lt"/>
              </a:rPr>
              <a:t>Great customer reviews </a:t>
            </a:r>
            <a:br>
              <a:rPr lang="en-US" sz="788">
                <a:ea typeface="+mn-lt"/>
                <a:cs typeface="+mn-lt"/>
              </a:rPr>
            </a:br>
            <a:endParaRPr lang="en-US" sz="788">
              <a:ea typeface="+mn-lt"/>
              <a:cs typeface="+mn-lt"/>
            </a:endParaRPr>
          </a:p>
          <a:p>
            <a:pPr marL="214313" indent="-214313">
              <a:buFont typeface="Arial" panose="020B0604020202020204" pitchFamily="34" charset="0"/>
              <a:buChar char="•"/>
            </a:pPr>
            <a:r>
              <a:rPr lang="en-US" sz="788">
                <a:cs typeface="Calibri" panose="020F0502020204030204"/>
              </a:rPr>
              <a:t>For all clothing </a:t>
            </a:r>
          </a:p>
        </p:txBody>
      </p:sp>
    </p:spTree>
    <p:extLst>
      <p:ext uri="{BB962C8B-B14F-4D97-AF65-F5344CB8AC3E}">
        <p14:creationId xmlns:p14="http://schemas.microsoft.com/office/powerpoint/2010/main" val="2506999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ctrTitle"/>
          </p:nvPr>
        </p:nvSpPr>
        <p:spPr>
          <a:xfrm>
            <a:off x="2427746" y="1620758"/>
            <a:ext cx="5240732" cy="682775"/>
          </a:xfrm>
        </p:spPr>
        <p:txBody>
          <a:bodyPr anchorCtr="1">
            <a:normAutofit fontScale="90000"/>
          </a:bodyPr>
          <a:lstStyle/>
          <a:p>
            <a:pPr lvl="0" algn="ctr"/>
            <a:r>
              <a:rPr lang="en-US" sz="4050">
                <a:solidFill>
                  <a:schemeClr val="tx1"/>
                </a:solidFill>
                <a:latin typeface="Arial"/>
                <a:cs typeface="Arial"/>
              </a:rPr>
              <a:t>TARGET MARKET</a:t>
            </a:r>
            <a:endParaRPr lang="en-GB" sz="4050">
              <a:solidFill>
                <a:schemeClr val="tx1"/>
              </a:solidFill>
              <a:latin typeface="Arial"/>
              <a:cs typeface="Arial"/>
            </a:endParaRPr>
          </a:p>
        </p:txBody>
      </p:sp>
      <p:sp>
        <p:nvSpPr>
          <p:cNvPr id="3" name="Subtitle 2"/>
          <p:cNvSpPr txBox="1">
            <a:spLocks noGrp="1"/>
          </p:cNvSpPr>
          <p:nvPr>
            <p:ph type="subTitle" idx="1"/>
          </p:nvPr>
        </p:nvSpPr>
        <p:spPr>
          <a:xfrm>
            <a:off x="1811047" y="2674956"/>
            <a:ext cx="6871318" cy="2749859"/>
          </a:xfrm>
        </p:spPr>
        <p:txBody>
          <a:bodyPr>
            <a:noAutofit/>
          </a:bodyPr>
          <a:lstStyle/>
          <a:p>
            <a:r>
              <a:rPr lang="en-GB" sz="1500">
                <a:solidFill>
                  <a:schemeClr val="tx1"/>
                </a:solidFill>
                <a:latin typeface="Arial"/>
                <a:cs typeface="Arial"/>
              </a:rPr>
              <a:t>Fashion studio CLOTHRENEW </a:t>
            </a:r>
            <a:r>
              <a:rPr lang="en-GB" sz="1500" baseline="30000">
                <a:solidFill>
                  <a:schemeClr val="tx1"/>
                </a:solidFill>
                <a:latin typeface="Arial"/>
                <a:cs typeface="Arial"/>
              </a:rPr>
              <a:t>TM</a:t>
            </a:r>
            <a:r>
              <a:rPr lang="en-GB" sz="1500">
                <a:solidFill>
                  <a:schemeClr val="tx1"/>
                </a:solidFill>
                <a:latin typeface="Arial"/>
                <a:cs typeface="Arial"/>
              </a:rPr>
              <a:t> produces</a:t>
            </a:r>
            <a:r>
              <a:rPr lang="bg-BG" sz="1500">
                <a:solidFill>
                  <a:schemeClr val="tx1"/>
                </a:solidFill>
                <a:latin typeface="Arial"/>
                <a:cs typeface="Arial"/>
              </a:rPr>
              <a:t> </a:t>
            </a:r>
            <a:r>
              <a:rPr lang="en-US" sz="1500">
                <a:solidFill>
                  <a:schemeClr val="tx1"/>
                </a:solidFill>
                <a:latin typeface="Arial"/>
                <a:cs typeface="Arial"/>
              </a:rPr>
              <a:t>and </a:t>
            </a:r>
            <a:r>
              <a:rPr lang="en-GB" sz="1500">
                <a:solidFill>
                  <a:schemeClr val="tx1"/>
                </a:solidFill>
                <a:latin typeface="Arial"/>
                <a:cs typeface="Arial"/>
              </a:rPr>
              <a:t>presents stylish and elegant clothing and remakes old clothes into your specific requirement needs. Original designs by clients are protected by our copyright policy, alongside</a:t>
            </a:r>
            <a:r>
              <a:rPr lang="en-GB">
                <a:solidFill>
                  <a:schemeClr val="tx1"/>
                </a:solidFill>
                <a:latin typeface="Arial"/>
                <a:cs typeface="Arial"/>
              </a:rPr>
              <a:t> </a:t>
            </a:r>
            <a:r>
              <a:rPr lang="en-US" sz="1500">
                <a:solidFill>
                  <a:schemeClr val="tx1"/>
                </a:solidFill>
                <a:latin typeface="Arial"/>
                <a:cs typeface="Arial"/>
              </a:rPr>
              <a:t> </a:t>
            </a:r>
            <a:r>
              <a:rPr lang="en-GB" sz="1500">
                <a:solidFill>
                  <a:schemeClr val="tx1"/>
                </a:solidFill>
                <a:latin typeface="Arial"/>
                <a:cs typeface="Arial"/>
              </a:rPr>
              <a:t>CLOTHRENEW </a:t>
            </a:r>
            <a:r>
              <a:rPr lang="en-GB" sz="1500" baseline="30000">
                <a:solidFill>
                  <a:schemeClr val="tx1"/>
                </a:solidFill>
                <a:latin typeface="Arial"/>
                <a:cs typeface="Arial"/>
              </a:rPr>
              <a:t>TM</a:t>
            </a:r>
            <a:r>
              <a:rPr lang="en-GB" baseline="30000">
                <a:solidFill>
                  <a:schemeClr val="tx1"/>
                </a:solidFill>
                <a:latin typeface="Arial"/>
                <a:cs typeface="Arial"/>
              </a:rPr>
              <a:t> </a:t>
            </a:r>
            <a:r>
              <a:rPr lang="en-GB" sz="1500">
                <a:solidFill>
                  <a:schemeClr val="tx1"/>
                </a:solidFill>
                <a:latin typeface="Arial"/>
                <a:cs typeface="Arial"/>
              </a:rPr>
              <a:t> high quality tailoring services.</a:t>
            </a:r>
          </a:p>
        </p:txBody>
      </p:sp>
    </p:spTree>
    <p:extLst>
      <p:ext uri="{BB962C8B-B14F-4D97-AF65-F5344CB8AC3E}">
        <p14:creationId xmlns:p14="http://schemas.microsoft.com/office/powerpoint/2010/main" val="3672052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p:cNvSpPr txBox="1">
            <a:spLocks noGrp="1"/>
          </p:cNvSpPr>
          <p:nvPr>
            <p:ph type="subTitle" idx="1"/>
          </p:nvPr>
        </p:nvSpPr>
        <p:spPr>
          <a:xfrm>
            <a:off x="3305823" y="914354"/>
            <a:ext cx="2532357" cy="489892"/>
          </a:xfrm>
        </p:spPr>
        <p:txBody>
          <a:bodyPr>
            <a:noAutofit/>
          </a:bodyPr>
          <a:lstStyle/>
          <a:p>
            <a:pPr lvl="0" algn="l">
              <a:spcBef>
                <a:spcPts val="525"/>
              </a:spcBef>
            </a:pPr>
            <a:r>
              <a:rPr lang="en-GB" sz="2100">
                <a:solidFill>
                  <a:schemeClr val="tx1"/>
                </a:solidFill>
                <a:latin typeface="Arial"/>
                <a:cs typeface="Arial"/>
              </a:rPr>
              <a:t>QUESTIONNAIRE</a:t>
            </a:r>
          </a:p>
        </p:txBody>
      </p:sp>
      <p:sp>
        <p:nvSpPr>
          <p:cNvPr id="3" name="TextBox 5"/>
          <p:cNvSpPr txBox="1"/>
          <p:nvPr/>
        </p:nvSpPr>
        <p:spPr>
          <a:xfrm>
            <a:off x="553600" y="1454849"/>
            <a:ext cx="3892215" cy="4131900"/>
          </a:xfrm>
          <a:prstGeom prst="rect">
            <a:avLst/>
          </a:prstGeom>
          <a:noFill/>
          <a:ln cap="rnd">
            <a:noFill/>
          </a:ln>
        </p:spPr>
        <p:txBody>
          <a:bodyPr vert="horz" wrap="square" lIns="68580" tIns="34290" rIns="68580" bIns="34290" anchor="t" anchorCtr="0" compatLnSpc="1">
            <a:spAutoFit/>
          </a:bodyPr>
          <a:lstStyle/>
          <a:p>
            <a:pPr defTabSz="342900">
              <a:defRPr sz="1800" b="0" i="0" u="none" strike="noStrike" kern="0" cap="none" spc="0" baseline="0">
                <a:solidFill>
                  <a:srgbClr val="000000"/>
                </a:solidFill>
                <a:uFillTx/>
              </a:defRPr>
            </a:pPr>
            <a:r>
              <a:rPr lang="en-GB" sz="825" b="1">
                <a:solidFill>
                  <a:schemeClr val="tx1">
                    <a:lumMod val="95000"/>
                  </a:schemeClr>
                </a:solidFill>
                <a:latin typeface="Arial"/>
                <a:cs typeface="Arial"/>
              </a:rPr>
              <a:t>1) Gender </a:t>
            </a: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Male                                                                                    ☐</a:t>
            </a: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Female                                                                                ☐</a:t>
            </a: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Prefer not to say</a:t>
            </a:r>
            <a:r>
              <a:rPr lang="en-GB" sz="825" b="1">
                <a:solidFill>
                  <a:schemeClr val="tx1">
                    <a:lumMod val="95000"/>
                  </a:schemeClr>
                </a:solidFill>
                <a:latin typeface="Arial"/>
                <a:cs typeface="Arial"/>
              </a:rPr>
              <a:t>                                                                  </a:t>
            </a:r>
            <a:r>
              <a:rPr lang="en-GB" sz="825">
                <a:solidFill>
                  <a:schemeClr val="tx1">
                    <a:lumMod val="95000"/>
                  </a:schemeClr>
                </a:solidFill>
                <a:latin typeface="Arial"/>
                <a:cs typeface="Arial"/>
              </a:rPr>
              <a:t>☐</a:t>
            </a: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r>
              <a:rPr lang="en-GB" sz="825" b="1">
                <a:solidFill>
                  <a:schemeClr val="tx1">
                    <a:lumMod val="95000"/>
                  </a:schemeClr>
                </a:solidFill>
                <a:latin typeface="Arial"/>
                <a:cs typeface="Arial"/>
              </a:rPr>
              <a:t>2) </a:t>
            </a:r>
            <a:r>
              <a:rPr lang="en-US" sz="825" b="1">
                <a:solidFill>
                  <a:schemeClr val="tx1">
                    <a:lumMod val="95000"/>
                  </a:schemeClr>
                </a:solidFill>
                <a:latin typeface="Arial"/>
                <a:cs typeface="Arial"/>
              </a:rPr>
              <a:t>How old are </a:t>
            </a:r>
            <a:r>
              <a:rPr lang="en-GB" sz="825" b="1">
                <a:solidFill>
                  <a:schemeClr val="tx1">
                    <a:lumMod val="95000"/>
                  </a:schemeClr>
                </a:solidFill>
                <a:latin typeface="Arial"/>
                <a:cs typeface="Arial"/>
              </a:rPr>
              <a:t>you? </a:t>
            </a: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18-28                                                                                   ☐</a:t>
            </a:r>
            <a:r>
              <a:rPr lang="en-GB" sz="825" cap="all">
                <a:solidFill>
                  <a:schemeClr val="tx1">
                    <a:lumMod val="95000"/>
                  </a:schemeClr>
                </a:solidFill>
                <a:latin typeface="Arial"/>
                <a:ea typeface="+mj-ea"/>
                <a:cs typeface="Arial"/>
              </a:rPr>
              <a:t>	</a:t>
            </a: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28-38                                                                                   ☐	</a:t>
            </a: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38-48                                                                                   ☐	</a:t>
            </a: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48-above                                                                             ☐</a:t>
            </a: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r>
              <a:rPr lang="en-GB" sz="825" b="1">
                <a:solidFill>
                  <a:schemeClr val="tx1">
                    <a:lumMod val="95000"/>
                  </a:schemeClr>
                </a:solidFill>
                <a:latin typeface="Arial"/>
                <a:cs typeface="Arial"/>
              </a:rPr>
              <a:t>3) What is your profession?</a:t>
            </a:r>
            <a:endParaRPr lang="en-GB" sz="825">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a:t>
            </a: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r>
              <a:rPr lang="en-GB" sz="825" b="1">
                <a:solidFill>
                  <a:schemeClr val="tx1">
                    <a:lumMod val="95000"/>
                  </a:schemeClr>
                </a:solidFill>
                <a:latin typeface="Arial"/>
                <a:cs typeface="Arial"/>
              </a:rPr>
              <a:t>4) Where did you hear about us?</a:t>
            </a: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Friend or family                                                                    ☐	</a:t>
            </a: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Advertisement                                                                      ☐ 	</a:t>
            </a: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Social media                                                                        ☐</a:t>
            </a:r>
          </a:p>
          <a:p>
            <a:pPr defTabSz="342900">
              <a:defRPr sz="1800" b="0" i="0" u="none" strike="noStrike" kern="0" cap="none" spc="0" baseline="0">
                <a:solidFill>
                  <a:srgbClr val="000000"/>
                </a:solidFill>
                <a:uFillTx/>
              </a:defRPr>
            </a:pPr>
            <a:r>
              <a:rPr lang="en-GB" sz="825">
                <a:solidFill>
                  <a:schemeClr val="tx1">
                    <a:lumMod val="95000"/>
                  </a:schemeClr>
                </a:solidFill>
                <a:latin typeface="Arial"/>
                <a:cs typeface="Arial"/>
              </a:rPr>
              <a:t>Other                                                                                    ☐</a:t>
            </a:r>
          </a:p>
          <a:p>
            <a:pPr defTabSz="342900">
              <a:defRPr sz="1800" b="0" i="0" u="none" strike="noStrike" kern="0" cap="none" spc="0" baseline="0">
                <a:solidFill>
                  <a:srgbClr val="000000"/>
                </a:solidFill>
                <a:uFillTx/>
              </a:defRPr>
            </a:pPr>
            <a:endParaRPr lang="en-GB" sz="825">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endParaRPr lang="en-GB" sz="825" b="1">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r>
              <a:rPr lang="en-GB" sz="825" b="1">
                <a:solidFill>
                  <a:schemeClr val="tx1">
                    <a:lumMod val="95000"/>
                  </a:schemeClr>
                </a:solidFill>
                <a:latin typeface="Arial"/>
                <a:cs typeface="Arial"/>
              </a:rPr>
              <a:t>5) What is your household income?  </a:t>
            </a:r>
            <a:endParaRPr lang="en-GB" sz="825" b="1">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endParaRPr lang="en-GB" sz="825" b="1">
              <a:solidFill>
                <a:schemeClr val="tx1">
                  <a:lumMod val="95000"/>
                </a:schemeClr>
              </a:solidFill>
              <a:latin typeface="Arial" pitchFamily="34"/>
              <a:cs typeface="Arial" pitchFamily="34"/>
            </a:endParaRPr>
          </a:p>
          <a:p>
            <a:pPr defTabSz="342900">
              <a:defRPr sz="1800" b="0" i="0" u="none" strike="noStrike" kern="0" cap="none" spc="0" baseline="0">
                <a:solidFill>
                  <a:srgbClr val="000000"/>
                </a:solidFill>
                <a:uFillTx/>
              </a:defRPr>
            </a:pPr>
            <a:r>
              <a:rPr lang="en-GB" sz="825" b="1">
                <a:solidFill>
                  <a:schemeClr val="tx1">
                    <a:lumMod val="95000"/>
                  </a:schemeClr>
                </a:solidFill>
                <a:latin typeface="Arial"/>
                <a:cs typeface="Arial"/>
              </a:rPr>
              <a:t>………………………………………………..</a:t>
            </a:r>
            <a:endParaRPr lang="en-GB" sz="825">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endParaRPr lang="en-GB" sz="825">
              <a:solidFill>
                <a:schemeClr val="tx1">
                  <a:lumMod val="95000"/>
                </a:schemeClr>
              </a:solidFill>
              <a:latin typeface="Arial"/>
              <a:cs typeface="Arial"/>
            </a:endParaRPr>
          </a:p>
        </p:txBody>
      </p:sp>
      <p:sp>
        <p:nvSpPr>
          <p:cNvPr id="4" name="TextBox 6"/>
          <p:cNvSpPr txBox="1"/>
          <p:nvPr/>
        </p:nvSpPr>
        <p:spPr>
          <a:xfrm>
            <a:off x="4694797" y="1454850"/>
            <a:ext cx="3884695" cy="3751027"/>
          </a:xfrm>
          <a:prstGeom prst="rect">
            <a:avLst/>
          </a:prstGeom>
          <a:noFill/>
          <a:ln cap="rnd">
            <a:noFill/>
          </a:ln>
        </p:spPr>
        <p:txBody>
          <a:bodyPr vert="horz" wrap="square" lIns="68580" tIns="34290" rIns="68580" bIns="34290" anchor="t" anchorCtr="0" compatLnSpc="1">
            <a:spAutoFit/>
          </a:bodyPr>
          <a:lstStyle/>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6) What is your household size?</a:t>
            </a: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a:t>
            </a: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7) What are your hobbies and interest’s </a:t>
            </a: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	</a:t>
            </a: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8) Which of our service's would you most likely be interested in?</a:t>
            </a: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Recycling old clothes                                                                     ☐</a:t>
            </a: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Customization                                                                                ☐</a:t>
            </a: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Repairs                                                                                           ☐</a:t>
            </a: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Size changing                                                                                ☐</a:t>
            </a: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9) How much would you be willing to pay for our services ? </a:t>
            </a: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£5                                                                                                  ☐	</a:t>
            </a: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£10                                                                                                ☐ 	</a:t>
            </a: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£15                                                                                                ☐ </a:t>
            </a: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£20                                                                                                ☐</a:t>
            </a:r>
          </a:p>
          <a:p>
            <a:pPr defTabSz="342900">
              <a:defRPr sz="1800" b="0" i="0" u="none" strike="noStrike" kern="0" cap="none" spc="0" baseline="0">
                <a:solidFill>
                  <a:srgbClr val="000000"/>
                </a:solidFill>
                <a:uFillTx/>
              </a:defRPr>
            </a:pPr>
            <a:r>
              <a:rPr lang="en-GB" sz="825" kern="0">
                <a:solidFill>
                  <a:schemeClr val="tx1">
                    <a:lumMod val="95000"/>
                  </a:schemeClr>
                </a:solidFill>
                <a:latin typeface="Arial"/>
                <a:cs typeface="Arial"/>
              </a:rPr>
              <a:t>More                                                                                              ☐</a:t>
            </a: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a:p>
            <a:pPr defTabSz="342900">
              <a:defRPr sz="1800" b="0" i="0" u="none" strike="noStrike" kern="0" cap="none" spc="0" baseline="0">
                <a:solidFill>
                  <a:srgbClr val="000000"/>
                </a:solidFill>
                <a:uFillTx/>
              </a:defRPr>
            </a:pPr>
            <a:endParaRPr lang="en-GB" sz="825" kern="0">
              <a:solidFill>
                <a:schemeClr val="tx1">
                  <a:lumMod val="95000"/>
                </a:schemeClr>
              </a:solidFill>
              <a:latin typeface="Arial"/>
              <a:cs typeface="Arial"/>
            </a:endParaRPr>
          </a:p>
        </p:txBody>
      </p:sp>
    </p:spTree>
    <p:extLst>
      <p:ext uri="{BB962C8B-B14F-4D97-AF65-F5344CB8AC3E}">
        <p14:creationId xmlns:p14="http://schemas.microsoft.com/office/powerpoint/2010/main" val="1590097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Картина 9">
            <a:extLst>
              <a:ext uri="{FF2B5EF4-FFF2-40B4-BE49-F238E27FC236}">
                <a16:creationId xmlns:a16="http://schemas.microsoft.com/office/drawing/2014/main" id="{BDC9FCC5-7E55-40C3-BF9A-89A09B4844D9}"/>
              </a:ext>
            </a:extLst>
          </p:cNvPr>
          <p:cNvPicPr>
            <a:picLocks noChangeAspect="1"/>
          </p:cNvPicPr>
          <p:nvPr/>
        </p:nvPicPr>
        <p:blipFill>
          <a:blip r:embed="rId2"/>
          <a:stretch>
            <a:fillRect/>
          </a:stretch>
        </p:blipFill>
        <p:spPr>
          <a:xfrm>
            <a:off x="526287" y="1127360"/>
            <a:ext cx="3788420" cy="2264644"/>
          </a:xfrm>
          <a:prstGeom prst="rect">
            <a:avLst/>
          </a:prstGeom>
        </p:spPr>
      </p:pic>
      <p:pic>
        <p:nvPicPr>
          <p:cNvPr id="11" name="Картина 11">
            <a:extLst>
              <a:ext uri="{FF2B5EF4-FFF2-40B4-BE49-F238E27FC236}">
                <a16:creationId xmlns:a16="http://schemas.microsoft.com/office/drawing/2014/main" id="{0019F2CF-242F-49D6-B432-19C260EB5BED}"/>
              </a:ext>
            </a:extLst>
          </p:cNvPr>
          <p:cNvPicPr>
            <a:picLocks noChangeAspect="1"/>
          </p:cNvPicPr>
          <p:nvPr/>
        </p:nvPicPr>
        <p:blipFill>
          <a:blip r:embed="rId3"/>
          <a:stretch>
            <a:fillRect/>
          </a:stretch>
        </p:blipFill>
        <p:spPr>
          <a:xfrm>
            <a:off x="4783346" y="1127184"/>
            <a:ext cx="3832058" cy="2264995"/>
          </a:xfrm>
          <a:prstGeom prst="rect">
            <a:avLst/>
          </a:prstGeom>
        </p:spPr>
      </p:pic>
      <p:pic>
        <p:nvPicPr>
          <p:cNvPr id="12" name="Картина 12">
            <a:extLst>
              <a:ext uri="{FF2B5EF4-FFF2-40B4-BE49-F238E27FC236}">
                <a16:creationId xmlns:a16="http://schemas.microsoft.com/office/drawing/2014/main" id="{73C58A60-803A-448B-851F-6519AEDC8953}"/>
              </a:ext>
            </a:extLst>
          </p:cNvPr>
          <p:cNvPicPr>
            <a:picLocks noChangeAspect="1"/>
          </p:cNvPicPr>
          <p:nvPr/>
        </p:nvPicPr>
        <p:blipFill>
          <a:blip r:embed="rId4"/>
          <a:stretch>
            <a:fillRect/>
          </a:stretch>
        </p:blipFill>
        <p:spPr>
          <a:xfrm>
            <a:off x="4782103" y="3575171"/>
            <a:ext cx="3831939" cy="2195331"/>
          </a:xfrm>
          <a:prstGeom prst="rect">
            <a:avLst/>
          </a:prstGeom>
        </p:spPr>
      </p:pic>
      <p:pic>
        <p:nvPicPr>
          <p:cNvPr id="13" name="Картина 13">
            <a:extLst>
              <a:ext uri="{FF2B5EF4-FFF2-40B4-BE49-F238E27FC236}">
                <a16:creationId xmlns:a16="http://schemas.microsoft.com/office/drawing/2014/main" id="{E1024099-5533-4198-952A-6C45F50D9722}"/>
              </a:ext>
            </a:extLst>
          </p:cNvPr>
          <p:cNvPicPr>
            <a:picLocks noChangeAspect="1"/>
          </p:cNvPicPr>
          <p:nvPr/>
        </p:nvPicPr>
        <p:blipFill>
          <a:blip r:embed="rId5"/>
          <a:stretch>
            <a:fillRect/>
          </a:stretch>
        </p:blipFill>
        <p:spPr>
          <a:xfrm>
            <a:off x="526287" y="3603786"/>
            <a:ext cx="3784453" cy="2192100"/>
          </a:xfrm>
          <a:prstGeom prst="rect">
            <a:avLst/>
          </a:prstGeom>
        </p:spPr>
      </p:pic>
    </p:spTree>
    <p:extLst>
      <p:ext uri="{BB962C8B-B14F-4D97-AF65-F5344CB8AC3E}">
        <p14:creationId xmlns:p14="http://schemas.microsoft.com/office/powerpoint/2010/main" val="878874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61D97BE-28A7-4635-B68B-130D2E32A40F}"/>
              </a:ext>
            </a:extLst>
          </p:cNvPr>
          <p:cNvSpPr>
            <a:spLocks noGrp="1"/>
          </p:cNvSpPr>
          <p:nvPr>
            <p:ph type="title"/>
          </p:nvPr>
        </p:nvSpPr>
        <p:spPr>
          <a:xfrm>
            <a:off x="865430" y="1643737"/>
            <a:ext cx="3819680" cy="1115792"/>
          </a:xfrm>
        </p:spPr>
        <p:txBody>
          <a:bodyPr vert="horz" lIns="68580" tIns="34290" rIns="68580" bIns="34290" rtlCol="0" anchor="t">
            <a:normAutofit/>
          </a:bodyPr>
          <a:lstStyle/>
          <a:p>
            <a:pPr algn="ctr"/>
            <a:r>
              <a:rPr lang="en-US" sz="3300" b="1">
                <a:latin typeface="Arial"/>
                <a:cs typeface="Arial"/>
              </a:rPr>
              <a:t>Marketing Plan</a:t>
            </a:r>
          </a:p>
        </p:txBody>
      </p:sp>
      <p:pic>
        <p:nvPicPr>
          <p:cNvPr id="8" name="Picture Placeholder 7">
            <a:extLst>
              <a:ext uri="{FF2B5EF4-FFF2-40B4-BE49-F238E27FC236}">
                <a16:creationId xmlns:a16="http://schemas.microsoft.com/office/drawing/2014/main" id="{03BBA2C5-1707-4AD6-AE04-05AD89B379D3}"/>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1384" r="31384"/>
          <a:stretch/>
        </p:blipFill>
        <p:spPr/>
      </p:pic>
      <p:sp>
        <p:nvSpPr>
          <p:cNvPr id="6" name="Text Placeholder 5">
            <a:extLst>
              <a:ext uri="{FF2B5EF4-FFF2-40B4-BE49-F238E27FC236}">
                <a16:creationId xmlns:a16="http://schemas.microsoft.com/office/drawing/2014/main" id="{342E7919-A6AE-4E95-B292-3EB9633970D9}"/>
              </a:ext>
            </a:extLst>
          </p:cNvPr>
          <p:cNvSpPr>
            <a:spLocks noGrp="1"/>
          </p:cNvSpPr>
          <p:nvPr>
            <p:ph type="body" sz="half" idx="2"/>
          </p:nvPr>
        </p:nvSpPr>
        <p:spPr>
          <a:xfrm>
            <a:off x="866216" y="2767694"/>
            <a:ext cx="3821898" cy="2669720"/>
          </a:xfrm>
        </p:spPr>
        <p:txBody>
          <a:bodyPr vert="horz" lIns="68580" tIns="34290" rIns="68580" bIns="34290" rtlCol="0" anchor="t">
            <a:normAutofit/>
          </a:bodyPr>
          <a:lstStyle/>
          <a:p>
            <a:endParaRPr lang="en-US"/>
          </a:p>
          <a:p>
            <a:pPr marL="257175" indent="-257175">
              <a:buFont typeface="+mj-lt"/>
              <a:buAutoNum type="arabicPeriod"/>
            </a:pPr>
            <a:r>
              <a:rPr lang="en-US" sz="1500">
                <a:latin typeface="Arial"/>
                <a:cs typeface="Arial"/>
              </a:rPr>
              <a:t>Demonstrating to investors how company can grow and offers returns</a:t>
            </a:r>
          </a:p>
          <a:p>
            <a:pPr marL="257175" indent="-257175">
              <a:buFont typeface="+mj-lt"/>
              <a:buAutoNum type="arabicPeriod"/>
            </a:pPr>
            <a:r>
              <a:rPr lang="en-US" sz="1500">
                <a:latin typeface="Arial"/>
                <a:cs typeface="Arial"/>
              </a:rPr>
              <a:t>Identifying the beneficial target markets for our service</a:t>
            </a:r>
          </a:p>
          <a:p>
            <a:pPr marL="257175" indent="-257175">
              <a:buFont typeface="+mj-lt"/>
              <a:buAutoNum type="arabicPeriod"/>
            </a:pPr>
            <a:r>
              <a:rPr lang="en-US" sz="1500">
                <a:latin typeface="Arial"/>
                <a:cs typeface="Arial"/>
              </a:rPr>
              <a:t>Evaluating industry environment</a:t>
            </a:r>
          </a:p>
          <a:p>
            <a:pPr marL="257175" indent="-257175">
              <a:buFont typeface="+mj-lt"/>
              <a:buAutoNum type="arabicPeriod"/>
            </a:pPr>
            <a:r>
              <a:rPr lang="en-US" sz="1500">
                <a:latin typeface="Arial"/>
                <a:cs typeface="Arial"/>
              </a:rPr>
              <a:t>Pricing strategy</a:t>
            </a:r>
          </a:p>
          <a:p>
            <a:pPr marL="257175" indent="-257175">
              <a:buFont typeface="+mj-lt"/>
              <a:buAutoNum type="arabicPeriod"/>
            </a:pPr>
            <a:r>
              <a:rPr lang="en-US" sz="1500">
                <a:latin typeface="Arial"/>
                <a:cs typeface="Arial"/>
              </a:rPr>
              <a:t>Promotion plan and budged</a:t>
            </a:r>
          </a:p>
        </p:txBody>
      </p:sp>
      <p:sp>
        <p:nvSpPr>
          <p:cNvPr id="9" name="TextBox 8">
            <a:extLst>
              <a:ext uri="{FF2B5EF4-FFF2-40B4-BE49-F238E27FC236}">
                <a16:creationId xmlns:a16="http://schemas.microsoft.com/office/drawing/2014/main" id="{0BFC540A-424B-4A28-99FB-EF776DA0B465}"/>
              </a:ext>
            </a:extLst>
          </p:cNvPr>
          <p:cNvSpPr txBox="1"/>
          <p:nvPr/>
        </p:nvSpPr>
        <p:spPr>
          <a:xfrm>
            <a:off x="3887391" y="5253038"/>
            <a:ext cx="4629150" cy="196208"/>
          </a:xfrm>
          <a:prstGeom prst="rect">
            <a:avLst/>
          </a:prstGeom>
          <a:noFill/>
        </p:spPr>
        <p:txBody>
          <a:bodyPr wrap="square" rtlCol="0">
            <a:spAutoFit/>
          </a:bodyPr>
          <a:lstStyle/>
          <a:p>
            <a:pPr defTabSz="342900"/>
            <a:r>
              <a:rPr lang="en-US" sz="675">
                <a:solidFill>
                  <a:prstClr val="white"/>
                </a:solidFill>
                <a:hlinkClick r:id="rId3" tooltip="https://geobrava.wordpress.com/2016/04/08/agencies-cant-fix-the-digital-marketing-talent-shortage/"/>
              </a:rPr>
              <a:t>This Photo</a:t>
            </a:r>
            <a:r>
              <a:rPr lang="en-US" sz="675">
                <a:solidFill>
                  <a:prstClr val="white"/>
                </a:solidFill>
              </a:rPr>
              <a:t> by Unknown Author is licensed under </a:t>
            </a:r>
            <a:r>
              <a:rPr lang="en-US" sz="675">
                <a:solidFill>
                  <a:prstClr val="white"/>
                </a:solidFill>
                <a:hlinkClick r:id="rId4" tooltip="https://creativecommons.org/licenses/by-sa/3.0/"/>
              </a:rPr>
              <a:t>CC BY-SA</a:t>
            </a:r>
            <a:endParaRPr lang="en-US" sz="675">
              <a:solidFill>
                <a:prstClr val="white"/>
              </a:solidFill>
            </a:endParaRPr>
          </a:p>
        </p:txBody>
      </p:sp>
    </p:spTree>
    <p:extLst>
      <p:ext uri="{BB962C8B-B14F-4D97-AF65-F5344CB8AC3E}">
        <p14:creationId xmlns:p14="http://schemas.microsoft.com/office/powerpoint/2010/main" val="1716382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0AB1D1A-CFF6-4638-9EF5-F4E9D1B763A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8477" y="1023973"/>
            <a:ext cx="6290119" cy="4495888"/>
          </a:xfrm>
          <a:prstGeom prst="rect">
            <a:avLst/>
          </a:prstGeom>
        </p:spPr>
      </p:pic>
    </p:spTree>
    <p:extLst>
      <p:ext uri="{BB962C8B-B14F-4D97-AF65-F5344CB8AC3E}">
        <p14:creationId xmlns:p14="http://schemas.microsoft.com/office/powerpoint/2010/main" val="118689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FB92D-5EB7-4C41-94B4-A2C6DE1909E1}"/>
              </a:ext>
            </a:extLst>
          </p:cNvPr>
          <p:cNvSpPr>
            <a:spLocks noGrp="1"/>
          </p:cNvSpPr>
          <p:nvPr>
            <p:ph type="title"/>
          </p:nvPr>
        </p:nvSpPr>
        <p:spPr>
          <a:xfrm>
            <a:off x="816445" y="1243687"/>
            <a:ext cx="3819680" cy="1181106"/>
          </a:xfrm>
        </p:spPr>
        <p:txBody>
          <a:bodyPr/>
          <a:lstStyle/>
          <a:p>
            <a:r>
              <a:rPr lang="en-US"/>
              <a:t>Focus on the Customer</a:t>
            </a:r>
          </a:p>
        </p:txBody>
      </p:sp>
      <p:pic>
        <p:nvPicPr>
          <p:cNvPr id="6" name="Picture Placeholder 5">
            <a:extLst>
              <a:ext uri="{FF2B5EF4-FFF2-40B4-BE49-F238E27FC236}">
                <a16:creationId xmlns:a16="http://schemas.microsoft.com/office/drawing/2014/main" id="{FB1E2CA3-74A3-46CC-9B8F-1037168CBA9A}"/>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7937" r="27937"/>
          <a:stretch/>
        </p:blipFill>
        <p:spPr/>
      </p:pic>
      <p:sp>
        <p:nvSpPr>
          <p:cNvPr id="4" name="Text Placeholder 3">
            <a:extLst>
              <a:ext uri="{FF2B5EF4-FFF2-40B4-BE49-F238E27FC236}">
                <a16:creationId xmlns:a16="http://schemas.microsoft.com/office/drawing/2014/main" id="{0A0EBE39-C76B-4735-A03B-3572B39AD180}"/>
              </a:ext>
            </a:extLst>
          </p:cNvPr>
          <p:cNvSpPr>
            <a:spLocks noGrp="1"/>
          </p:cNvSpPr>
          <p:nvPr>
            <p:ph type="body" sz="half" idx="2"/>
          </p:nvPr>
        </p:nvSpPr>
        <p:spPr>
          <a:xfrm>
            <a:off x="564138" y="2620735"/>
            <a:ext cx="3813734" cy="2245178"/>
          </a:xfrm>
        </p:spPr>
        <p:txBody>
          <a:bodyPr vert="horz" lIns="68580" tIns="34290" rIns="68580" bIns="34290" rtlCol="0" anchor="t">
            <a:noAutofit/>
          </a:bodyPr>
          <a:lstStyle/>
          <a:p>
            <a:pPr marL="257175" indent="-257175">
              <a:buFont typeface="+mj-lt"/>
              <a:buAutoNum type="arabicPeriod"/>
            </a:pPr>
            <a:r>
              <a:rPr lang="en-US" sz="1350"/>
              <a:t>What are their viewing?</a:t>
            </a:r>
          </a:p>
          <a:p>
            <a:pPr marL="257175" indent="-257175">
              <a:buFont typeface="+mj-lt"/>
              <a:buAutoNum type="arabicPeriod"/>
            </a:pPr>
            <a:r>
              <a:rPr lang="en-US" sz="1350"/>
              <a:t>What are their patterns?</a:t>
            </a:r>
          </a:p>
          <a:p>
            <a:pPr marL="257175" indent="-257175">
              <a:buFont typeface="+mj-lt"/>
              <a:buAutoNum type="arabicPeriod"/>
            </a:pPr>
            <a:r>
              <a:rPr lang="en-US" sz="1350"/>
              <a:t>What will be the appeals to them?</a:t>
            </a:r>
          </a:p>
          <a:p>
            <a:pPr marL="257175" indent="-257175">
              <a:buFont typeface="+mj-lt"/>
              <a:buAutoNum type="arabicPeriod"/>
            </a:pPr>
            <a:r>
              <a:rPr lang="en-US" sz="1350"/>
              <a:t>What doesn`t?</a:t>
            </a:r>
          </a:p>
          <a:p>
            <a:pPr marL="257175" indent="-257175">
              <a:buFont typeface="+mj-lt"/>
              <a:buAutoNum type="arabicPeriod"/>
            </a:pPr>
            <a:r>
              <a:rPr lang="en-US" sz="1350"/>
              <a:t>What audience will be interested from our service?</a:t>
            </a:r>
          </a:p>
          <a:p>
            <a:pPr marL="257175" indent="-257175">
              <a:buFont typeface="+mj-lt"/>
              <a:buAutoNum type="arabicPeriod"/>
            </a:pPr>
            <a:r>
              <a:rPr lang="en-US" sz="1350"/>
              <a:t>Solid research to make effectiveness advertising.</a:t>
            </a:r>
          </a:p>
        </p:txBody>
      </p:sp>
      <p:sp>
        <p:nvSpPr>
          <p:cNvPr id="7" name="TextBox 6">
            <a:extLst>
              <a:ext uri="{FF2B5EF4-FFF2-40B4-BE49-F238E27FC236}">
                <a16:creationId xmlns:a16="http://schemas.microsoft.com/office/drawing/2014/main" id="{AC0CFE71-7643-4948-B805-48B47C35597B}"/>
              </a:ext>
            </a:extLst>
          </p:cNvPr>
          <p:cNvSpPr txBox="1"/>
          <p:nvPr/>
        </p:nvSpPr>
        <p:spPr>
          <a:xfrm>
            <a:off x="3651250" y="5309390"/>
            <a:ext cx="4069387" cy="196208"/>
          </a:xfrm>
          <a:prstGeom prst="rect">
            <a:avLst/>
          </a:prstGeom>
          <a:noFill/>
        </p:spPr>
        <p:txBody>
          <a:bodyPr wrap="square" rtlCol="0">
            <a:spAutoFit/>
          </a:bodyPr>
          <a:lstStyle/>
          <a:p>
            <a:pPr defTabSz="342900"/>
            <a:r>
              <a:rPr lang="en-US" sz="675">
                <a:solidFill>
                  <a:prstClr val="white"/>
                </a:solidFill>
                <a:hlinkClick r:id="rId3" tooltip="https://www.thebluediamondgallery.com/tablet/c/customer-focus.html"/>
              </a:rPr>
              <a:t>This Photo</a:t>
            </a:r>
            <a:r>
              <a:rPr lang="en-US" sz="675">
                <a:solidFill>
                  <a:prstClr val="white"/>
                </a:solidFill>
              </a:rPr>
              <a:t> by Unknown Author is licensed under </a:t>
            </a:r>
            <a:r>
              <a:rPr lang="en-US" sz="675">
                <a:solidFill>
                  <a:prstClr val="white"/>
                </a:solidFill>
                <a:hlinkClick r:id="rId4" tooltip="https://creativecommons.org/licenses/by-sa/3.0/"/>
              </a:rPr>
              <a:t>CC BY-SA</a:t>
            </a:r>
            <a:endParaRPr lang="en-US" sz="675">
              <a:solidFill>
                <a:prstClr val="white"/>
              </a:solidFill>
            </a:endParaRPr>
          </a:p>
        </p:txBody>
      </p:sp>
    </p:spTree>
    <p:extLst>
      <p:ext uri="{BB962C8B-B14F-4D97-AF65-F5344CB8AC3E}">
        <p14:creationId xmlns:p14="http://schemas.microsoft.com/office/powerpoint/2010/main" val="1727080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2DA3F42-321C-4831-9F1E-42B4576575E1}"/>
              </a:ext>
            </a:extLst>
          </p:cNvPr>
          <p:cNvSpPr>
            <a:spLocks noGrp="1"/>
          </p:cNvSpPr>
          <p:nvPr>
            <p:ph type="title"/>
          </p:nvPr>
        </p:nvSpPr>
        <p:spPr>
          <a:xfrm>
            <a:off x="645781" y="1714500"/>
            <a:ext cx="2550797" cy="1085850"/>
          </a:xfrm>
        </p:spPr>
        <p:txBody>
          <a:bodyPr/>
          <a:lstStyle/>
          <a:p>
            <a:r>
              <a:rPr lang="en-US"/>
              <a:t>E - Marketing and Social Network</a:t>
            </a:r>
          </a:p>
        </p:txBody>
      </p:sp>
      <p:pic>
        <p:nvPicPr>
          <p:cNvPr id="7" name="Content Placeholder 6">
            <a:extLst>
              <a:ext uri="{FF2B5EF4-FFF2-40B4-BE49-F238E27FC236}">
                <a16:creationId xmlns:a16="http://schemas.microsoft.com/office/drawing/2014/main" id="{87D569E0-8EA6-482D-B782-4D2154AE173B}"/>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588544" y="2185501"/>
            <a:ext cx="3896916" cy="2944199"/>
          </a:xfrm>
        </p:spPr>
      </p:pic>
      <p:sp>
        <p:nvSpPr>
          <p:cNvPr id="5" name="Text Placeholder 4">
            <a:extLst>
              <a:ext uri="{FF2B5EF4-FFF2-40B4-BE49-F238E27FC236}">
                <a16:creationId xmlns:a16="http://schemas.microsoft.com/office/drawing/2014/main" id="{75FCB9A7-4323-4C91-B0E8-DAA8A420CC72}"/>
              </a:ext>
            </a:extLst>
          </p:cNvPr>
          <p:cNvSpPr>
            <a:spLocks noGrp="1"/>
          </p:cNvSpPr>
          <p:nvPr>
            <p:ph type="body" sz="half" idx="2"/>
          </p:nvPr>
        </p:nvSpPr>
        <p:spPr>
          <a:xfrm>
            <a:off x="596794" y="2902132"/>
            <a:ext cx="2550797" cy="2171699"/>
          </a:xfrm>
        </p:spPr>
        <p:txBody>
          <a:bodyPr vert="horz" lIns="68580" tIns="34290" rIns="68580" bIns="34290" rtlCol="0" anchor="t">
            <a:noAutofit/>
          </a:bodyPr>
          <a:lstStyle/>
          <a:p>
            <a:pPr marL="257175" indent="-257175">
              <a:buFont typeface="+mj-lt"/>
              <a:buAutoNum type="arabicPeriod"/>
            </a:pPr>
            <a:r>
              <a:rPr lang="en-US" sz="1200"/>
              <a:t>Brand spiraling-branding strategy to drive traffic to online sites</a:t>
            </a:r>
          </a:p>
          <a:p>
            <a:pPr marL="257175" indent="-257175">
              <a:buFont typeface="+mj-lt"/>
              <a:buAutoNum type="arabicPeriod"/>
            </a:pPr>
            <a:r>
              <a:rPr lang="en-US" sz="1200"/>
              <a:t>Blog-appears periodically on the internet a journal</a:t>
            </a:r>
          </a:p>
          <a:p>
            <a:pPr marL="257175" indent="-257175">
              <a:buFont typeface="+mj-lt"/>
              <a:buAutoNum type="arabicPeriod"/>
            </a:pPr>
            <a:r>
              <a:rPr lang="en-US" sz="1200"/>
              <a:t>Blogosphere-term used for all the blogs</a:t>
            </a:r>
          </a:p>
          <a:p>
            <a:pPr marL="257175" indent="-257175">
              <a:buFont typeface="+mj-lt"/>
              <a:buAutoNum type="arabicPeriod"/>
            </a:pPr>
            <a:r>
              <a:rPr lang="en-US" sz="1200"/>
              <a:t>Advertising in the social network can help our business to growing faster</a:t>
            </a:r>
          </a:p>
          <a:p>
            <a:endParaRPr lang="en-US"/>
          </a:p>
          <a:p>
            <a:endParaRPr lang="en-US"/>
          </a:p>
        </p:txBody>
      </p:sp>
      <p:sp>
        <p:nvSpPr>
          <p:cNvPr id="8" name="TextBox 7">
            <a:extLst>
              <a:ext uri="{FF2B5EF4-FFF2-40B4-BE49-F238E27FC236}">
                <a16:creationId xmlns:a16="http://schemas.microsoft.com/office/drawing/2014/main" id="{F0EF575A-CF12-4110-9EE0-3A960AB3FB15}"/>
              </a:ext>
            </a:extLst>
          </p:cNvPr>
          <p:cNvSpPr txBox="1"/>
          <p:nvPr/>
        </p:nvSpPr>
        <p:spPr>
          <a:xfrm>
            <a:off x="3831681" y="5308997"/>
            <a:ext cx="3572567" cy="196208"/>
          </a:xfrm>
          <a:prstGeom prst="rect">
            <a:avLst/>
          </a:prstGeom>
          <a:noFill/>
        </p:spPr>
        <p:txBody>
          <a:bodyPr wrap="square" rtlCol="0">
            <a:spAutoFit/>
          </a:bodyPr>
          <a:lstStyle/>
          <a:p>
            <a:pPr defTabSz="342900"/>
            <a:r>
              <a:rPr lang="en-US" sz="675">
                <a:solidFill>
                  <a:prstClr val="white"/>
                </a:solidFill>
                <a:hlinkClick r:id="rId3" tooltip="http://www.loveanon.org/2013_08_01_archive.html"/>
              </a:rPr>
              <a:t>This Photo</a:t>
            </a:r>
            <a:r>
              <a:rPr lang="en-US" sz="675">
                <a:solidFill>
                  <a:prstClr val="white"/>
                </a:solidFill>
              </a:rPr>
              <a:t> by Unknown Author is licensed under </a:t>
            </a:r>
            <a:r>
              <a:rPr lang="en-US" sz="675">
                <a:solidFill>
                  <a:prstClr val="white"/>
                </a:solidFill>
                <a:hlinkClick r:id="rId4" tooltip="https://creativecommons.org/licenses/by-sa/3.0/"/>
              </a:rPr>
              <a:t>CC BY-SA</a:t>
            </a:r>
            <a:endParaRPr lang="en-US" sz="675">
              <a:solidFill>
                <a:prstClr val="white"/>
              </a:solidFill>
            </a:endParaRPr>
          </a:p>
        </p:txBody>
      </p:sp>
    </p:spTree>
    <p:extLst>
      <p:ext uri="{BB962C8B-B14F-4D97-AF65-F5344CB8AC3E}">
        <p14:creationId xmlns:p14="http://schemas.microsoft.com/office/powerpoint/2010/main" val="17070061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8651" y="850029"/>
            <a:ext cx="4879181" cy="553837"/>
          </a:xfrm>
        </p:spPr>
        <p:txBody>
          <a:bodyPr vert="horz" lIns="68580" tIns="34290" rIns="68580" bIns="34290" rtlCol="0" anchor="ctr">
            <a:normAutofit/>
          </a:bodyPr>
          <a:lstStyle/>
          <a:p>
            <a:pPr algn="l"/>
            <a:r>
              <a:rPr lang="en-US" sz="3300"/>
              <a:t> </a:t>
            </a:r>
            <a:r>
              <a:rPr lang="en-US" sz="3300" b="1"/>
              <a:t>MANAGEMENT TEAM</a:t>
            </a:r>
          </a:p>
        </p:txBody>
      </p:sp>
      <p:sp>
        <p:nvSpPr>
          <p:cNvPr id="3" name="Subtitle 2"/>
          <p:cNvSpPr>
            <a:spLocks noGrp="1"/>
          </p:cNvSpPr>
          <p:nvPr>
            <p:ph type="subTitle" idx="1"/>
          </p:nvPr>
        </p:nvSpPr>
        <p:spPr>
          <a:xfrm>
            <a:off x="66520" y="1345796"/>
            <a:ext cx="5731745" cy="4809363"/>
          </a:xfrm>
        </p:spPr>
        <p:txBody>
          <a:bodyPr vert="horz" lIns="68580" tIns="34290" rIns="68580" bIns="34290" rtlCol="0" anchor="t">
            <a:noAutofit/>
          </a:bodyPr>
          <a:lstStyle/>
          <a:p>
            <a:pPr indent="-171450" algn="l">
              <a:buFont typeface="Arial" panose="020B0604020202020204" pitchFamily="34" charset="0"/>
              <a:buChar char="•"/>
            </a:pPr>
            <a:r>
              <a:rPr lang="en-US" sz="1050" b="1">
                <a:solidFill>
                  <a:srgbClr val="FF0000"/>
                </a:solidFill>
              </a:rPr>
              <a:t>Georgi Yordanov</a:t>
            </a:r>
            <a:endParaRPr lang="en-US" sz="1050" b="1">
              <a:solidFill>
                <a:srgbClr val="FF0000"/>
              </a:solidFill>
              <a:cs typeface="Calibri"/>
            </a:endParaRPr>
          </a:p>
          <a:p>
            <a:pPr indent="-171450" algn="l">
              <a:buFont typeface="Arial" panose="020B0604020202020204" pitchFamily="34" charset="0"/>
              <a:buChar char="•"/>
            </a:pPr>
            <a:r>
              <a:rPr lang="en-US" sz="1050" b="1"/>
              <a:t>Job roles:</a:t>
            </a:r>
            <a:r>
              <a:rPr lang="en-US" sz="1050"/>
              <a:t>  Inventory Control Specialist</a:t>
            </a:r>
            <a:endParaRPr lang="en-US" sz="1050">
              <a:cs typeface="Calibri"/>
            </a:endParaRPr>
          </a:p>
          <a:p>
            <a:pPr indent="-171450" algn="l">
              <a:buFont typeface="Arial" panose="020B0604020202020204" pitchFamily="34" charset="0"/>
              <a:buChar char="•"/>
            </a:pPr>
            <a:r>
              <a:rPr lang="en-US" sz="1050" b="1"/>
              <a:t>Qualification</a:t>
            </a:r>
            <a:r>
              <a:rPr lang="en-US" sz="1050"/>
              <a:t> :Certificate in Higher Education :Skills for the workplace</a:t>
            </a:r>
            <a:endParaRPr lang="en-US" sz="1050">
              <a:cs typeface="Calibri"/>
            </a:endParaRPr>
          </a:p>
          <a:p>
            <a:pPr indent="-171450" algn="l">
              <a:buFont typeface="Arial" panose="020B0604020202020204" pitchFamily="34" charset="0"/>
              <a:buChar char="•"/>
            </a:pPr>
            <a:r>
              <a:rPr lang="en-US" sz="1050" b="1"/>
              <a:t>Skills </a:t>
            </a:r>
            <a:r>
              <a:rPr lang="en-US" sz="1050"/>
              <a:t>:team management skills in the business environment, problem solving skills, leadership and communication, skills to achieve financial and business goals, customer service skills ,communications skills analytics , organization  skills.</a:t>
            </a:r>
            <a:endParaRPr lang="en-US" sz="1050">
              <a:cs typeface="Calibri"/>
            </a:endParaRPr>
          </a:p>
          <a:p>
            <a:pPr indent="-171450" algn="l">
              <a:buFont typeface="Arial" panose="020B0604020202020204" pitchFamily="34" charset="0"/>
              <a:buChar char="•"/>
            </a:pPr>
            <a:r>
              <a:rPr lang="en-US" sz="1050" b="1">
                <a:solidFill>
                  <a:srgbClr val="FF0000"/>
                </a:solidFill>
              </a:rPr>
              <a:t>Verina </a:t>
            </a:r>
            <a:r>
              <a:rPr lang="en-US" sz="1050" b="1" err="1">
                <a:solidFill>
                  <a:srgbClr val="FF0000"/>
                </a:solidFill>
              </a:rPr>
              <a:t>Katsarska</a:t>
            </a:r>
            <a:endParaRPr lang="en-US" sz="1050" b="1">
              <a:solidFill>
                <a:srgbClr val="FF0000"/>
              </a:solidFill>
              <a:cs typeface="Calibri"/>
            </a:endParaRPr>
          </a:p>
          <a:p>
            <a:pPr indent="-171450" algn="l">
              <a:buFont typeface="Arial" panose="020B0604020202020204" pitchFamily="34" charset="0"/>
              <a:buChar char="•"/>
            </a:pPr>
            <a:r>
              <a:rPr lang="en-US" sz="1050" b="1"/>
              <a:t>Job roles: </a:t>
            </a:r>
            <a:r>
              <a:rPr lang="en-US" sz="1050"/>
              <a:t>Sales Associate and Consultant</a:t>
            </a:r>
            <a:endParaRPr lang="en-US" sz="1050">
              <a:cs typeface="Calibri"/>
            </a:endParaRPr>
          </a:p>
          <a:p>
            <a:pPr indent="-171450" algn="l">
              <a:buFont typeface="Arial" panose="020B0604020202020204" pitchFamily="34" charset="0"/>
              <a:buChar char="•"/>
            </a:pPr>
            <a:r>
              <a:rPr lang="en-US" sz="1050" b="1"/>
              <a:t>Qualification</a:t>
            </a:r>
            <a:r>
              <a:rPr lang="en-US" sz="1050"/>
              <a:t> :Certificate in Higher Education :Skills for the workplace</a:t>
            </a:r>
            <a:endParaRPr lang="en-US" sz="1050">
              <a:cs typeface="Calibri"/>
            </a:endParaRPr>
          </a:p>
          <a:p>
            <a:pPr indent="-171450" algn="l">
              <a:buFont typeface="Arial" panose="020B0604020202020204" pitchFamily="34" charset="0"/>
              <a:buChar char="•"/>
            </a:pPr>
            <a:r>
              <a:rPr lang="en-US" sz="1050" b="1"/>
              <a:t>Skills</a:t>
            </a:r>
            <a:r>
              <a:rPr lang="en-US" sz="1050"/>
              <a:t>: good communication skills, work as a team player, fast and effective problem-solving skills, ability to adapt and learn quickly, organizational skills and attention to detail, mathematical and financial knowledge.</a:t>
            </a:r>
            <a:endParaRPr lang="en-US" sz="1050">
              <a:cs typeface="Calibri"/>
            </a:endParaRPr>
          </a:p>
          <a:p>
            <a:pPr indent="-171450" algn="l">
              <a:buFont typeface="Arial" panose="020B0604020202020204" pitchFamily="34" charset="0"/>
              <a:buChar char="•"/>
            </a:pPr>
            <a:r>
              <a:rPr lang="en-US" sz="1050" b="1">
                <a:solidFill>
                  <a:srgbClr val="FF0000"/>
                </a:solidFill>
              </a:rPr>
              <a:t>Roza </a:t>
            </a:r>
            <a:r>
              <a:rPr lang="en-US" sz="1050" b="1" err="1">
                <a:solidFill>
                  <a:srgbClr val="FF0000"/>
                </a:solidFill>
              </a:rPr>
              <a:t>Shimova</a:t>
            </a:r>
            <a:endParaRPr lang="en-US" sz="1050" b="1">
              <a:solidFill>
                <a:srgbClr val="FF0000"/>
              </a:solidFill>
              <a:cs typeface="Calibri"/>
            </a:endParaRPr>
          </a:p>
          <a:p>
            <a:pPr indent="-171450" algn="l">
              <a:buFont typeface="Arial" panose="020B0604020202020204" pitchFamily="34" charset="0"/>
              <a:buChar char="•"/>
            </a:pPr>
            <a:r>
              <a:rPr lang="en-US" sz="1050" b="1"/>
              <a:t>Job roles :</a:t>
            </a:r>
            <a:r>
              <a:rPr lang="en-US" sz="1050"/>
              <a:t>Assistant Store Manager</a:t>
            </a:r>
            <a:endParaRPr lang="en-US" sz="1050">
              <a:cs typeface="Calibri"/>
            </a:endParaRPr>
          </a:p>
          <a:p>
            <a:pPr indent="-171450" algn="l">
              <a:buFont typeface="Arial" panose="020B0604020202020204" pitchFamily="34" charset="0"/>
              <a:buChar char="•"/>
            </a:pPr>
            <a:r>
              <a:rPr lang="en-US" sz="1050" b="1"/>
              <a:t>Qualification</a:t>
            </a:r>
            <a:r>
              <a:rPr lang="en-US" sz="1050"/>
              <a:t> :Certificate in Higher Education: Skills for the workplace</a:t>
            </a:r>
            <a:endParaRPr lang="en-US" sz="1050">
              <a:cs typeface="Calibri"/>
            </a:endParaRPr>
          </a:p>
          <a:p>
            <a:pPr indent="-171450" algn="l">
              <a:buFont typeface="Arial" panose="020B0604020202020204" pitchFamily="34" charset="0"/>
              <a:buChar char="•"/>
            </a:pPr>
            <a:r>
              <a:rPr lang="en-US" sz="1050" b="1"/>
              <a:t>Skills</a:t>
            </a:r>
            <a:r>
              <a:rPr lang="en-US" sz="1050"/>
              <a:t>: ability to manage a team in the business environment, problem solving skills, leadership and communication, ability to achieve financial and business goals, ability to implement and maintain company policies and procedures, customer service skills ,basic mathematics and financial knowledge.</a:t>
            </a:r>
            <a:endParaRPr lang="en-US" sz="1050">
              <a:cs typeface="Calibri"/>
            </a:endParaRPr>
          </a:p>
          <a:p>
            <a:pPr indent="-171450" algn="l">
              <a:buFont typeface="Arial" panose="020B0604020202020204" pitchFamily="34" charset="0"/>
              <a:buChar char="•"/>
            </a:pPr>
            <a:endParaRPr lang="en-US" sz="825"/>
          </a:p>
          <a:p>
            <a:pPr indent="-171450" algn="l">
              <a:buFont typeface="Arial" panose="020B0604020202020204" pitchFamily="34" charset="0"/>
              <a:buChar char="•"/>
            </a:pPr>
            <a:endParaRPr lang="en-US" sz="825"/>
          </a:p>
          <a:p>
            <a:pPr indent="-171450" algn="l">
              <a:buFont typeface="Arial" panose="020B0604020202020204" pitchFamily="34" charset="0"/>
              <a:buChar char="•"/>
            </a:pPr>
            <a:endParaRPr lang="en-US" sz="825"/>
          </a:p>
          <a:p>
            <a:pPr indent="-171450" algn="l">
              <a:buFont typeface="Arial" panose="020B0604020202020204" pitchFamily="34" charset="0"/>
              <a:buChar char="•"/>
            </a:pPr>
            <a:endParaRPr lang="en-US" sz="825"/>
          </a:p>
          <a:p>
            <a:pPr indent="-171450" algn="l">
              <a:buFont typeface="Arial" panose="020B0604020202020204" pitchFamily="34" charset="0"/>
              <a:buChar char="•"/>
            </a:pPr>
            <a:endParaRPr lang="en-US" sz="825"/>
          </a:p>
          <a:p>
            <a:pPr indent="-171450" algn="l">
              <a:buFont typeface="Arial" panose="020B0604020202020204" pitchFamily="34" charset="0"/>
              <a:buChar char="•"/>
            </a:pPr>
            <a:endParaRPr lang="en-US" sz="825"/>
          </a:p>
        </p:txBody>
      </p:sp>
      <p:pic>
        <p:nvPicPr>
          <p:cNvPr id="32" name="Picture 31" descr="Skydivers make a formation above the clouds">
            <a:extLst>
              <a:ext uri="{FF2B5EF4-FFF2-40B4-BE49-F238E27FC236}">
                <a16:creationId xmlns:a16="http://schemas.microsoft.com/office/drawing/2014/main" id="{C7B00CB5-118B-4CDD-8AB4-357DEAB6ACA9}"/>
              </a:ext>
            </a:extLst>
          </p:cNvPr>
          <p:cNvPicPr>
            <a:picLocks noChangeAspect="1"/>
          </p:cNvPicPr>
          <p:nvPr/>
        </p:nvPicPr>
        <p:blipFill rotWithShape="1">
          <a:blip r:embed="rId2"/>
          <a:srcRect l="37759" r="27688" b="-4"/>
          <a:stretch/>
        </p:blipFill>
        <p:spPr>
          <a:xfrm>
            <a:off x="5803227" y="857250"/>
            <a:ext cx="2666404" cy="5143501"/>
          </a:xfrm>
          <a:prstGeom prst="rect">
            <a:avLst/>
          </a:prstGeom>
        </p:spPr>
      </p:pic>
    </p:spTree>
    <p:extLst>
      <p:ext uri="{BB962C8B-B14F-4D97-AF65-F5344CB8AC3E}">
        <p14:creationId xmlns:p14="http://schemas.microsoft.com/office/powerpoint/2010/main" val="1185507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46D3B425-DDC6-4168-A672-85502E7CB429}"/>
              </a:ext>
            </a:extLst>
          </p:cNvPr>
          <p:cNvPicPr>
            <a:picLocks noChangeAspect="1"/>
          </p:cNvPicPr>
          <p:nvPr/>
        </p:nvPicPr>
        <p:blipFill rotWithShape="1">
          <a:blip r:embed="rId2">
            <a:alphaModFix amt="35000"/>
          </a:blip>
          <a:srcRect t="10947" b="4784"/>
          <a:stretch/>
        </p:blipFill>
        <p:spPr>
          <a:xfrm>
            <a:off x="15" y="857257"/>
            <a:ext cx="9143985" cy="5143493"/>
          </a:xfrm>
          <a:prstGeom prst="rect">
            <a:avLst/>
          </a:prstGeom>
        </p:spPr>
      </p:pic>
      <p:sp>
        <p:nvSpPr>
          <p:cNvPr id="2" name="TextBox 1">
            <a:extLst>
              <a:ext uri="{FF2B5EF4-FFF2-40B4-BE49-F238E27FC236}">
                <a16:creationId xmlns:a16="http://schemas.microsoft.com/office/drawing/2014/main" id="{069719AC-ED4D-4D6A-93D5-FE7C935F142D}"/>
              </a:ext>
            </a:extLst>
          </p:cNvPr>
          <p:cNvSpPr txBox="1"/>
          <p:nvPr/>
        </p:nvSpPr>
        <p:spPr>
          <a:xfrm>
            <a:off x="535995" y="1177526"/>
            <a:ext cx="8132355" cy="4114446"/>
          </a:xfrm>
          <a:prstGeom prst="rect">
            <a:avLst/>
          </a:prstGeom>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indent="-171450">
              <a:lnSpc>
                <a:spcPct val="90000"/>
              </a:lnSpc>
              <a:spcAft>
                <a:spcPts val="450"/>
              </a:spcAft>
              <a:buFont typeface="Arial" panose="020B0604020202020204" pitchFamily="34" charset="0"/>
              <a:buChar char="•"/>
            </a:pPr>
            <a:endParaRPr lang="en-US" sz="1500" b="1">
              <a:solidFill>
                <a:srgbClr val="FFFFFF"/>
              </a:solidFill>
            </a:endParaRPr>
          </a:p>
          <a:p>
            <a:pPr>
              <a:lnSpc>
                <a:spcPct val="90000"/>
              </a:lnSpc>
              <a:spcAft>
                <a:spcPts val="450"/>
              </a:spcAft>
            </a:pPr>
            <a:r>
              <a:rPr lang="en-US" sz="1500" b="1">
                <a:solidFill>
                  <a:srgbClr val="FFFFFF"/>
                </a:solidFill>
              </a:rPr>
              <a:t>    </a:t>
            </a:r>
            <a:r>
              <a:rPr lang="en-US" sz="1500" b="1">
                <a:solidFill>
                  <a:srgbClr val="FF0000"/>
                </a:solidFill>
              </a:rPr>
              <a:t>  Ivaylo Mitev</a:t>
            </a:r>
            <a:r>
              <a:rPr lang="en-US" sz="1500">
                <a:solidFill>
                  <a:srgbClr val="FF0000"/>
                </a:solidFill>
              </a:rPr>
              <a:t>​​</a:t>
            </a:r>
            <a:endParaRPr lang="en-US" sz="1500">
              <a:solidFill>
                <a:srgbClr val="FF0000"/>
              </a:solidFill>
              <a:cs typeface="Calibri"/>
            </a:endParaRPr>
          </a:p>
          <a:p>
            <a:pPr indent="-171450">
              <a:lnSpc>
                <a:spcPct val="90000"/>
              </a:lnSpc>
              <a:spcAft>
                <a:spcPts val="450"/>
              </a:spcAft>
              <a:buFont typeface="Arial" panose="020B0604020202020204" pitchFamily="34" charset="0"/>
              <a:buChar char="•"/>
            </a:pPr>
            <a:endParaRPr lang="en-US" sz="1500">
              <a:solidFill>
                <a:srgbClr val="FFFFFF"/>
              </a:solidFill>
            </a:endParaRPr>
          </a:p>
          <a:p>
            <a:pPr indent="-171450">
              <a:lnSpc>
                <a:spcPct val="90000"/>
              </a:lnSpc>
              <a:spcAft>
                <a:spcPts val="450"/>
              </a:spcAft>
              <a:buFont typeface="Arial" panose="020B0604020202020204" pitchFamily="34" charset="0"/>
              <a:buChar char="•"/>
            </a:pPr>
            <a:r>
              <a:rPr lang="en-US" sz="1500" b="1">
                <a:solidFill>
                  <a:srgbClr val="FFFFFF"/>
                </a:solidFill>
              </a:rPr>
              <a:t>Job roles</a:t>
            </a:r>
            <a:r>
              <a:rPr lang="en-US" sz="1500">
                <a:solidFill>
                  <a:srgbClr val="FFFFFF"/>
                </a:solidFill>
              </a:rPr>
              <a:t>: Store Manager ​</a:t>
            </a:r>
            <a:endParaRPr lang="en-US" sz="1500">
              <a:solidFill>
                <a:srgbClr val="FFFFFF"/>
              </a:solidFill>
              <a:cs typeface="Calibri"/>
            </a:endParaRPr>
          </a:p>
          <a:p>
            <a:pPr indent="-171450">
              <a:lnSpc>
                <a:spcPct val="90000"/>
              </a:lnSpc>
              <a:spcAft>
                <a:spcPts val="450"/>
              </a:spcAft>
              <a:buFont typeface="Arial" panose="020B0604020202020204" pitchFamily="34" charset="0"/>
              <a:buChar char="•"/>
            </a:pPr>
            <a:r>
              <a:rPr lang="en-US" sz="1500" b="1">
                <a:solidFill>
                  <a:srgbClr val="FFFFFF"/>
                </a:solidFill>
              </a:rPr>
              <a:t>Qualification</a:t>
            </a:r>
            <a:r>
              <a:rPr lang="en-US" sz="1500">
                <a:solidFill>
                  <a:srgbClr val="FFFFFF"/>
                </a:solidFill>
              </a:rPr>
              <a:t> :Certificate in Higher Education :Skills for the workplace.​</a:t>
            </a:r>
            <a:endParaRPr lang="en-US" sz="1500">
              <a:solidFill>
                <a:srgbClr val="FFFFFF"/>
              </a:solidFill>
              <a:cs typeface="Calibri"/>
            </a:endParaRPr>
          </a:p>
          <a:p>
            <a:pPr indent="-171450">
              <a:lnSpc>
                <a:spcPct val="90000"/>
              </a:lnSpc>
              <a:spcAft>
                <a:spcPts val="450"/>
              </a:spcAft>
              <a:buFont typeface="Arial" panose="020B0604020202020204" pitchFamily="34" charset="0"/>
              <a:buChar char="•"/>
            </a:pPr>
            <a:r>
              <a:rPr lang="en-US" sz="1500" b="1">
                <a:solidFill>
                  <a:srgbClr val="FFFFFF"/>
                </a:solidFill>
              </a:rPr>
              <a:t>Skills</a:t>
            </a:r>
            <a:r>
              <a:rPr lang="en-US" sz="1500">
                <a:solidFill>
                  <a:srgbClr val="FFFFFF"/>
                </a:solidFill>
              </a:rPr>
              <a:t>: skills to lead a team in the sales network, problem-solving skills, leadership and communication, ability to set and achieve financial and business goals, understanding of sales, promotions, customer service skills, ability to create and maintain employee schedules​.</a:t>
            </a:r>
            <a:endParaRPr lang="en-US" sz="1500">
              <a:solidFill>
                <a:srgbClr val="FFFFFF"/>
              </a:solidFill>
              <a:cs typeface="Calibri"/>
            </a:endParaRPr>
          </a:p>
          <a:p>
            <a:pPr>
              <a:lnSpc>
                <a:spcPct val="90000"/>
              </a:lnSpc>
              <a:spcAft>
                <a:spcPts val="450"/>
              </a:spcAft>
            </a:pPr>
            <a:endParaRPr lang="en-US" sz="1500" b="1">
              <a:solidFill>
                <a:srgbClr val="FFFFFF"/>
              </a:solidFill>
            </a:endParaRPr>
          </a:p>
          <a:p>
            <a:pPr>
              <a:lnSpc>
                <a:spcPct val="90000"/>
              </a:lnSpc>
              <a:spcAft>
                <a:spcPts val="450"/>
              </a:spcAft>
            </a:pPr>
            <a:r>
              <a:rPr lang="en-US" sz="1500" b="1">
                <a:solidFill>
                  <a:srgbClr val="FFFFFF"/>
                </a:solidFill>
              </a:rPr>
              <a:t> </a:t>
            </a:r>
            <a:r>
              <a:rPr lang="en-US" sz="1500" b="1">
                <a:solidFill>
                  <a:srgbClr val="FF0000"/>
                </a:solidFill>
              </a:rPr>
              <a:t>     Silviya Todorova</a:t>
            </a:r>
            <a:endParaRPr lang="en-US" sz="1500">
              <a:solidFill>
                <a:srgbClr val="FF0000"/>
              </a:solidFill>
              <a:cs typeface="Calibri"/>
            </a:endParaRPr>
          </a:p>
          <a:p>
            <a:pPr>
              <a:lnSpc>
                <a:spcPct val="90000"/>
              </a:lnSpc>
              <a:spcAft>
                <a:spcPts val="450"/>
              </a:spcAft>
            </a:pPr>
            <a:endParaRPr lang="en-US" sz="1500" b="1">
              <a:solidFill>
                <a:srgbClr val="FFFFFF"/>
              </a:solidFill>
            </a:endParaRPr>
          </a:p>
          <a:p>
            <a:pPr indent="-171450">
              <a:lnSpc>
                <a:spcPct val="90000"/>
              </a:lnSpc>
              <a:spcAft>
                <a:spcPts val="450"/>
              </a:spcAft>
              <a:buFont typeface="Arial" panose="020B0604020202020204" pitchFamily="34" charset="0"/>
              <a:buChar char="•"/>
            </a:pPr>
            <a:r>
              <a:rPr lang="en-US" sz="1500" b="1">
                <a:solidFill>
                  <a:srgbClr val="FFFFFF"/>
                </a:solidFill>
              </a:rPr>
              <a:t>Job roles</a:t>
            </a:r>
            <a:r>
              <a:rPr lang="en-US" sz="1500">
                <a:solidFill>
                  <a:srgbClr val="FFFFFF"/>
                </a:solidFill>
              </a:rPr>
              <a:t>: Cashier </a:t>
            </a:r>
            <a:endParaRPr lang="en-US" sz="1500">
              <a:solidFill>
                <a:srgbClr val="FFFFFF"/>
              </a:solidFill>
              <a:cs typeface="Calibri"/>
            </a:endParaRPr>
          </a:p>
          <a:p>
            <a:pPr indent="-171450">
              <a:lnSpc>
                <a:spcPct val="90000"/>
              </a:lnSpc>
              <a:spcAft>
                <a:spcPts val="450"/>
              </a:spcAft>
              <a:buFont typeface="Arial" panose="020B0604020202020204" pitchFamily="34" charset="0"/>
              <a:buChar char="•"/>
            </a:pPr>
            <a:r>
              <a:rPr lang="en-US" sz="1500" b="1">
                <a:solidFill>
                  <a:srgbClr val="FFFFFF"/>
                </a:solidFill>
              </a:rPr>
              <a:t>Qualification</a:t>
            </a:r>
            <a:r>
              <a:rPr lang="en-US" sz="1500">
                <a:solidFill>
                  <a:srgbClr val="FFFFFF"/>
                </a:solidFill>
              </a:rPr>
              <a:t> :Certificate in Higher Education: Skills for the workplace </a:t>
            </a:r>
            <a:endParaRPr lang="en-US" sz="1500">
              <a:solidFill>
                <a:srgbClr val="FFFFFF"/>
              </a:solidFill>
              <a:cs typeface="Calibri"/>
            </a:endParaRPr>
          </a:p>
          <a:p>
            <a:pPr indent="-171450">
              <a:lnSpc>
                <a:spcPct val="90000"/>
              </a:lnSpc>
              <a:spcAft>
                <a:spcPts val="450"/>
              </a:spcAft>
              <a:buFont typeface="Arial" panose="020B0604020202020204" pitchFamily="34" charset="0"/>
              <a:buChar char="•"/>
            </a:pPr>
            <a:r>
              <a:rPr lang="en-US" sz="1500" b="1">
                <a:solidFill>
                  <a:srgbClr val="FFFFFF"/>
                </a:solidFill>
              </a:rPr>
              <a:t>Skills</a:t>
            </a:r>
            <a:r>
              <a:rPr lang="en-US" sz="1500">
                <a:solidFill>
                  <a:srgbClr val="FFFFFF"/>
                </a:solidFill>
              </a:rPr>
              <a:t>: customer service skills, experience with on-site sales and cash handling systems, organizational skills and attention to detail, fast and effective problem-solving skills, basic mathematical and financial knowledge. </a:t>
            </a:r>
            <a:endParaRPr lang="en-US" sz="1500">
              <a:solidFill>
                <a:srgbClr val="FFFFFF"/>
              </a:solidFill>
              <a:cs typeface="Calibri"/>
            </a:endParaRPr>
          </a:p>
          <a:p>
            <a:pPr indent="-171450">
              <a:lnSpc>
                <a:spcPct val="90000"/>
              </a:lnSpc>
              <a:spcAft>
                <a:spcPts val="450"/>
              </a:spcAft>
              <a:buFont typeface="Arial" panose="020B0604020202020204" pitchFamily="34" charset="0"/>
              <a:buChar char="•"/>
            </a:pPr>
            <a:endParaRPr lang="en-US" sz="1350">
              <a:solidFill>
                <a:srgbClr val="FFFFFF"/>
              </a:solidFill>
            </a:endParaRPr>
          </a:p>
        </p:txBody>
      </p:sp>
    </p:spTree>
    <p:extLst>
      <p:ext uri="{BB962C8B-B14F-4D97-AF65-F5344CB8AC3E}">
        <p14:creationId xmlns:p14="http://schemas.microsoft.com/office/powerpoint/2010/main" val="472457123"/>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8CE2EC-0D5F-422F-80CE-BD113553BE86}"/>
              </a:ext>
            </a:extLst>
          </p:cNvPr>
          <p:cNvSpPr txBox="1"/>
          <p:nvPr/>
        </p:nvSpPr>
        <p:spPr>
          <a:xfrm>
            <a:off x="476338" y="765686"/>
            <a:ext cx="4671826" cy="5035038"/>
          </a:xfrm>
          <a:prstGeom prst="rect">
            <a:avLst/>
          </a:prstGeom>
        </p:spPr>
        <p:txBody>
          <a:bodyPr rot="0" spcFirstLastPara="0" vertOverflow="overflow" horzOverflow="overflow" vert="horz" lIns="68580" tIns="34290" rIns="68580" bIns="34290" numCol="1" spcCol="0" rtlCol="0" fromWordArt="0" anchor="t" anchorCtr="0" forceAA="0" compatLnSpc="1">
            <a:prstTxWarp prst="textNoShape">
              <a:avLst/>
            </a:prstTxWarp>
            <a:noAutofit/>
          </a:bodyPr>
          <a:lstStyle/>
          <a:p>
            <a:pPr indent="-171450">
              <a:lnSpc>
                <a:spcPct val="90000"/>
              </a:lnSpc>
              <a:spcAft>
                <a:spcPts val="450"/>
              </a:spcAft>
              <a:buFont typeface="Arial" panose="020B0604020202020204" pitchFamily="34" charset="0"/>
              <a:buChar char="•"/>
            </a:pPr>
            <a:r>
              <a:rPr lang="en-US" sz="1200" b="1" err="1">
                <a:solidFill>
                  <a:srgbClr val="FF0000"/>
                </a:solidFill>
              </a:rPr>
              <a:t>Zachury</a:t>
            </a:r>
            <a:r>
              <a:rPr lang="en-US" sz="1200" b="1">
                <a:solidFill>
                  <a:srgbClr val="FF0000"/>
                </a:solidFill>
              </a:rPr>
              <a:t> Jassi  </a:t>
            </a:r>
            <a:r>
              <a:rPr lang="en-US" sz="1200" b="1"/>
              <a:t> ​</a:t>
            </a:r>
            <a:r>
              <a:rPr lang="en-US" sz="1200"/>
              <a:t>​</a:t>
            </a:r>
            <a:endParaRPr lang="en-US" sz="1200">
              <a:cs typeface="Calibri"/>
            </a:endParaRPr>
          </a:p>
          <a:p>
            <a:pPr indent="-171450">
              <a:lnSpc>
                <a:spcPct val="90000"/>
              </a:lnSpc>
              <a:spcAft>
                <a:spcPts val="450"/>
              </a:spcAft>
              <a:buFont typeface="Arial" panose="020B0604020202020204" pitchFamily="34" charset="0"/>
              <a:buChar char="•"/>
            </a:pPr>
            <a:r>
              <a:rPr lang="en-US" sz="1200" b="1"/>
              <a:t>Job roles </a:t>
            </a:r>
            <a:r>
              <a:rPr lang="en-US" sz="1200"/>
              <a:t>:Visual Merchandiser</a:t>
            </a:r>
            <a:endParaRPr lang="en-US" sz="1200">
              <a:cs typeface="Calibri"/>
            </a:endParaRPr>
          </a:p>
          <a:p>
            <a:pPr indent="-171450">
              <a:lnSpc>
                <a:spcPct val="90000"/>
              </a:lnSpc>
              <a:spcAft>
                <a:spcPts val="450"/>
              </a:spcAft>
              <a:buFont typeface="Arial" panose="020B0604020202020204" pitchFamily="34" charset="0"/>
              <a:buChar char="•"/>
            </a:pPr>
            <a:r>
              <a:rPr lang="en-US" sz="1200" b="1"/>
              <a:t>Qualification</a:t>
            </a:r>
            <a:r>
              <a:rPr lang="en-US" sz="1200"/>
              <a:t> :Certificate in Higher Education :Skills for the workplace​.</a:t>
            </a:r>
            <a:endParaRPr lang="en-US" sz="1200">
              <a:cs typeface="Calibri"/>
            </a:endParaRPr>
          </a:p>
          <a:p>
            <a:pPr indent="-171450">
              <a:lnSpc>
                <a:spcPct val="90000"/>
              </a:lnSpc>
              <a:spcAft>
                <a:spcPts val="450"/>
              </a:spcAft>
              <a:buFont typeface="Arial" panose="020B0604020202020204" pitchFamily="34" charset="0"/>
              <a:buChar char="•"/>
            </a:pPr>
            <a:r>
              <a:rPr lang="en-US" sz="1200"/>
              <a:t>Skills :Has the ability to think creatively and strategically,​</a:t>
            </a:r>
            <a:endParaRPr lang="en-US" sz="1200">
              <a:cs typeface="Calibri"/>
            </a:endParaRPr>
          </a:p>
          <a:p>
            <a:pPr indent="-171450">
              <a:lnSpc>
                <a:spcPct val="90000"/>
              </a:lnSpc>
              <a:spcAft>
                <a:spcPts val="450"/>
              </a:spcAft>
              <a:buFont typeface="Arial" panose="020B0604020202020204" pitchFamily="34" charset="0"/>
              <a:buChar char="•"/>
            </a:pPr>
            <a:r>
              <a:rPr lang="en-US" sz="1200"/>
              <a:t>ability to meet deadlines and cope with multiple tasks at once, work with suppliers and manufacturers,​</a:t>
            </a:r>
            <a:endParaRPr lang="en-US" sz="1200">
              <a:cs typeface="Calibri"/>
            </a:endParaRPr>
          </a:p>
          <a:p>
            <a:pPr indent="-171450">
              <a:lnSpc>
                <a:spcPct val="90000"/>
              </a:lnSpc>
              <a:spcAft>
                <a:spcPts val="450"/>
              </a:spcAft>
              <a:buFont typeface="Arial" panose="020B0604020202020204" pitchFamily="34" charset="0"/>
              <a:buChar char="•"/>
            </a:pPr>
            <a:r>
              <a:rPr lang="en-US" sz="1200"/>
              <a:t>ability to cope with physical activity,​ability to work in a team and independently​.</a:t>
            </a:r>
            <a:endParaRPr lang="en-US" sz="1200">
              <a:cs typeface="Calibri"/>
            </a:endParaRPr>
          </a:p>
          <a:p>
            <a:pPr indent="-171450">
              <a:lnSpc>
                <a:spcPct val="90000"/>
              </a:lnSpc>
              <a:spcAft>
                <a:spcPts val="450"/>
              </a:spcAft>
              <a:buFont typeface="Arial" panose="020B0604020202020204" pitchFamily="34" charset="0"/>
              <a:buChar char="•"/>
            </a:pPr>
            <a:r>
              <a:rPr lang="en-US" sz="1200" b="1">
                <a:solidFill>
                  <a:srgbClr val="FF0000"/>
                </a:solidFill>
              </a:rPr>
              <a:t>Sabela Simms​</a:t>
            </a:r>
            <a:r>
              <a:rPr lang="en-US" sz="1200">
                <a:solidFill>
                  <a:srgbClr val="FF0000"/>
                </a:solidFill>
              </a:rPr>
              <a:t>​</a:t>
            </a:r>
            <a:endParaRPr lang="en-US" sz="1200">
              <a:solidFill>
                <a:srgbClr val="FF0000"/>
              </a:solidFill>
              <a:cs typeface="Calibri"/>
            </a:endParaRPr>
          </a:p>
          <a:p>
            <a:pPr indent="-171450">
              <a:lnSpc>
                <a:spcPct val="90000"/>
              </a:lnSpc>
              <a:spcAft>
                <a:spcPts val="450"/>
              </a:spcAft>
              <a:buFont typeface="Arial" panose="020B0604020202020204" pitchFamily="34" charset="0"/>
              <a:buChar char="•"/>
            </a:pPr>
            <a:r>
              <a:rPr lang="en-US" sz="1200" b="1"/>
              <a:t>Job roles :</a:t>
            </a:r>
            <a:r>
              <a:rPr lang="en-US" sz="1200"/>
              <a:t>Customer Service Representative </a:t>
            </a:r>
            <a:endParaRPr lang="en-US" sz="1200">
              <a:cs typeface="Calibri"/>
            </a:endParaRPr>
          </a:p>
          <a:p>
            <a:pPr indent="-171450">
              <a:lnSpc>
                <a:spcPct val="90000"/>
              </a:lnSpc>
              <a:spcAft>
                <a:spcPts val="450"/>
              </a:spcAft>
              <a:buFont typeface="Arial" panose="020B0604020202020204" pitchFamily="34" charset="0"/>
              <a:buChar char="•"/>
            </a:pPr>
            <a:r>
              <a:rPr lang="en-US" sz="1200" b="1"/>
              <a:t>Qualification</a:t>
            </a:r>
            <a:r>
              <a:rPr lang="en-US" sz="1200"/>
              <a:t> :Certificate in Higher Education: Skills for the workplace​.</a:t>
            </a:r>
            <a:endParaRPr lang="en-US" sz="1200">
              <a:cs typeface="Calibri"/>
            </a:endParaRPr>
          </a:p>
          <a:p>
            <a:pPr indent="-171450">
              <a:lnSpc>
                <a:spcPct val="90000"/>
              </a:lnSpc>
              <a:spcAft>
                <a:spcPts val="450"/>
              </a:spcAft>
              <a:buFont typeface="Arial" panose="020B0604020202020204" pitchFamily="34" charset="0"/>
              <a:buChar char="•"/>
            </a:pPr>
            <a:r>
              <a:rPr lang="en-US" sz="1200" b="1"/>
              <a:t>Skills </a:t>
            </a:r>
            <a:r>
              <a:rPr lang="en-US" sz="1200"/>
              <a:t>:communication skills​,Quick and effective problem-solving skills​,great energy and infective enthusiasm​</a:t>
            </a:r>
            <a:endParaRPr lang="en-US" sz="1200">
              <a:cs typeface="Calibri"/>
            </a:endParaRPr>
          </a:p>
          <a:p>
            <a:pPr indent="-171450">
              <a:lnSpc>
                <a:spcPct val="90000"/>
              </a:lnSpc>
              <a:spcAft>
                <a:spcPts val="450"/>
              </a:spcAft>
              <a:buFont typeface="Arial" panose="020B0604020202020204" pitchFamily="34" charset="0"/>
              <a:buChar char="•"/>
            </a:pPr>
            <a:r>
              <a:rPr lang="en-US" sz="1200"/>
              <a:t>Organizational skills and attention to detail​,ability to work as a team player and independently​,basic computer skills and familiarity with point-of-sale systems​.</a:t>
            </a:r>
            <a:endParaRPr lang="en-US" sz="1200">
              <a:cs typeface="Calibri"/>
            </a:endParaRPr>
          </a:p>
          <a:p>
            <a:pPr marL="214313" indent="-171450">
              <a:lnSpc>
                <a:spcPct val="90000"/>
              </a:lnSpc>
              <a:spcAft>
                <a:spcPts val="450"/>
              </a:spcAft>
              <a:buFont typeface="Arial,Sans-Serif" panose="020B0604020202020204" pitchFamily="34" charset="0"/>
              <a:buChar char="•"/>
            </a:pPr>
            <a:r>
              <a:rPr lang="en-US" sz="1200" b="1">
                <a:solidFill>
                  <a:srgbClr val="FF0000"/>
                </a:solidFill>
                <a:ea typeface="+mn-lt"/>
                <a:cs typeface="+mn-lt"/>
              </a:rPr>
              <a:t>Mohammed Sultan </a:t>
            </a:r>
            <a:r>
              <a:rPr lang="en-US" sz="1200">
                <a:solidFill>
                  <a:srgbClr val="FF0000"/>
                </a:solidFill>
                <a:ea typeface="+mn-lt"/>
                <a:cs typeface="+mn-lt"/>
              </a:rPr>
              <a:t> </a:t>
            </a:r>
            <a:endParaRPr lang="en-US" sz="1200">
              <a:ea typeface="+mn-lt"/>
              <a:cs typeface="+mn-lt"/>
            </a:endParaRPr>
          </a:p>
          <a:p>
            <a:pPr marL="214313" indent="-171450">
              <a:lnSpc>
                <a:spcPct val="90000"/>
              </a:lnSpc>
              <a:spcAft>
                <a:spcPts val="450"/>
              </a:spcAft>
              <a:buFont typeface="Arial,Sans-Serif" panose="020B0604020202020204" pitchFamily="34" charset="0"/>
              <a:buChar char="•"/>
            </a:pPr>
            <a:r>
              <a:rPr lang="en-US" sz="1200" b="1">
                <a:ea typeface="+mn-lt"/>
                <a:cs typeface="+mn-lt"/>
              </a:rPr>
              <a:t>Job roles</a:t>
            </a:r>
            <a:r>
              <a:rPr lang="en-US" sz="1200">
                <a:ea typeface="+mn-lt"/>
                <a:cs typeface="+mn-lt"/>
              </a:rPr>
              <a:t>: Buyer</a:t>
            </a:r>
          </a:p>
          <a:p>
            <a:pPr marL="214313" indent="-171450">
              <a:lnSpc>
                <a:spcPct val="90000"/>
              </a:lnSpc>
              <a:spcAft>
                <a:spcPts val="450"/>
              </a:spcAft>
              <a:buFont typeface="Arial,Sans-Serif" panose="020B0604020202020204" pitchFamily="34" charset="0"/>
              <a:buChar char="•"/>
            </a:pPr>
            <a:r>
              <a:rPr lang="en-US" sz="1200" b="1">
                <a:ea typeface="+mn-lt"/>
                <a:cs typeface="+mn-lt"/>
              </a:rPr>
              <a:t>Qualification </a:t>
            </a:r>
            <a:r>
              <a:rPr lang="en-US" sz="1200">
                <a:ea typeface="+mn-lt"/>
                <a:cs typeface="+mn-lt"/>
              </a:rPr>
              <a:t>:Certificate in Higher Education :Skills for the workplace </a:t>
            </a:r>
          </a:p>
          <a:p>
            <a:pPr marL="214313" indent="-171450">
              <a:lnSpc>
                <a:spcPct val="90000"/>
              </a:lnSpc>
              <a:spcAft>
                <a:spcPts val="450"/>
              </a:spcAft>
              <a:buFont typeface="Arial,Sans-Serif" panose="020B0604020202020204" pitchFamily="34" charset="0"/>
              <a:buChar char="•"/>
            </a:pPr>
            <a:r>
              <a:rPr lang="en-US" sz="1200" b="1">
                <a:ea typeface="+mn-lt"/>
                <a:cs typeface="+mn-lt"/>
              </a:rPr>
              <a:t>Skills </a:t>
            </a:r>
            <a:r>
              <a:rPr lang="en-US" sz="1200">
                <a:ea typeface="+mn-lt"/>
                <a:cs typeface="+mn-lt"/>
              </a:rPr>
              <a:t>:ability to negotiate, ability to effectively research, evaluate and analyze products based on various factors such as price and quality, experience in working with suppliers, organizational skills and attention to detail, ability to maintain and track purchase orders and inventory levels  .</a:t>
            </a:r>
          </a:p>
          <a:p>
            <a:pPr indent="-171450">
              <a:lnSpc>
                <a:spcPct val="90000"/>
              </a:lnSpc>
              <a:spcAft>
                <a:spcPts val="450"/>
              </a:spcAft>
              <a:buFont typeface="Arial" panose="020B0604020202020204" pitchFamily="34" charset="0"/>
              <a:buChar char="•"/>
            </a:pPr>
            <a:endParaRPr lang="en-US" sz="1200">
              <a:cs typeface="Calibri"/>
            </a:endParaRPr>
          </a:p>
          <a:p>
            <a:pPr indent="-171450">
              <a:lnSpc>
                <a:spcPct val="90000"/>
              </a:lnSpc>
              <a:spcAft>
                <a:spcPts val="450"/>
              </a:spcAft>
              <a:buFont typeface="Arial" panose="020B0604020202020204" pitchFamily="34" charset="0"/>
              <a:buChar char="•"/>
            </a:pPr>
            <a:endParaRPr lang="en-US" sz="1200" b="1"/>
          </a:p>
        </p:txBody>
      </p:sp>
      <p:pic>
        <p:nvPicPr>
          <p:cNvPr id="3" name="Picture 3">
            <a:extLst>
              <a:ext uri="{FF2B5EF4-FFF2-40B4-BE49-F238E27FC236}">
                <a16:creationId xmlns:a16="http://schemas.microsoft.com/office/drawing/2014/main" id="{3F406A3C-2C28-4118-9601-44E2B87A112A}"/>
              </a:ext>
            </a:extLst>
          </p:cNvPr>
          <p:cNvPicPr>
            <a:picLocks noChangeAspect="1"/>
          </p:cNvPicPr>
          <p:nvPr/>
        </p:nvPicPr>
        <p:blipFill rotWithShape="1">
          <a:blip r:embed="rId2"/>
          <a:srcRect l="14075" r="21692" b="2"/>
          <a:stretch/>
        </p:blipFill>
        <p:spPr>
          <a:xfrm>
            <a:off x="5062799" y="857249"/>
            <a:ext cx="4081394" cy="4241205"/>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194504651"/>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78" name="Group 177">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79" name="Rectangle 178">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0"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82" name="Rectangle 181">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4" name="Rectangle 183">
            <a:extLst>
              <a:ext uri="{FF2B5EF4-FFF2-40B4-BE49-F238E27FC236}">
                <a16:creationId xmlns:a16="http://schemas.microsoft.com/office/drawing/2014/main" id="{2B109C5B-3B98-48EB-A942-8D11CEA374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93"/>
            <a:ext cx="9144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86" name="Freeform 5">
            <a:extLst>
              <a:ext uri="{FF2B5EF4-FFF2-40B4-BE49-F238E27FC236}">
                <a16:creationId xmlns:a16="http://schemas.microsoft.com/office/drawing/2014/main" id="{A9C389E4-003E-40C9-AC9E-ED821C16F5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9144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188" name="Rectangle 187">
            <a:extLst>
              <a:ext uri="{FF2B5EF4-FFF2-40B4-BE49-F238E27FC236}">
                <a16:creationId xmlns:a16="http://schemas.microsoft.com/office/drawing/2014/main" id="{6C042684-2705-40BD-9104-A6B24CE1CA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TextBox 17">
            <a:extLst>
              <a:ext uri="{FF2B5EF4-FFF2-40B4-BE49-F238E27FC236}">
                <a16:creationId xmlns:a16="http://schemas.microsoft.com/office/drawing/2014/main" id="{C143B6C1-0735-4F1C-8530-3C06BCFE1A56}"/>
              </a:ext>
            </a:extLst>
          </p:cNvPr>
          <p:cNvSpPr txBox="1"/>
          <p:nvPr/>
        </p:nvSpPr>
        <p:spPr>
          <a:xfrm>
            <a:off x="3956118" y="1143000"/>
            <a:ext cx="4701185" cy="313403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defTabSz="457200">
              <a:spcBef>
                <a:spcPct val="0"/>
              </a:spcBef>
              <a:spcAft>
                <a:spcPts val="600"/>
              </a:spcAft>
            </a:pPr>
            <a:r>
              <a:rPr lang="en-US" sz="5700" b="0" i="0" kern="1200">
                <a:solidFill>
                  <a:srgbClr val="EBEBEB"/>
                </a:solidFill>
                <a:latin typeface="+mj-lt"/>
                <a:ea typeface="+mj-ea"/>
                <a:cs typeface="+mj-cs"/>
              </a:rPr>
              <a:t>FINANCIAL PLAN</a:t>
            </a:r>
          </a:p>
        </p:txBody>
      </p:sp>
      <p:pic>
        <p:nvPicPr>
          <p:cNvPr id="123" name="Graphic 122" descr="Piggy Bank">
            <a:extLst>
              <a:ext uri="{FF2B5EF4-FFF2-40B4-BE49-F238E27FC236}">
                <a16:creationId xmlns:a16="http://schemas.microsoft.com/office/drawing/2014/main" id="{C84F1141-341C-43F7-B6B1-2423E4EDF68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2323" y="2103294"/>
            <a:ext cx="2648296" cy="2648296"/>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2036208785"/>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F78DAAE-B0C3-49A3-8AB1-AD2FF0E36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a:p>
        </p:txBody>
      </p:sp>
      <p:sp>
        <p:nvSpPr>
          <p:cNvPr id="9" name="Rectangle 8">
            <a:extLst>
              <a:ext uri="{FF2B5EF4-FFF2-40B4-BE49-F238E27FC236}">
                <a16:creationId xmlns:a16="http://schemas.microsoft.com/office/drawing/2014/main" id="{F6A8A81D-3338-4B0F-A26F-A3D259D27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599" y="801794"/>
            <a:ext cx="8250178" cy="52482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155665-7CE2-4939-AE5E-020DC1D20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mc:AlternateContent xmlns:mc="http://schemas.openxmlformats.org/markup-compatibility/2006" xmlns:p14="http://schemas.microsoft.com/office/powerpoint/2010/main">
        <mc:Choice Requires="p14">
          <p:contentPart p14:bwMode="auto" r:id="rId2">
            <p14:nvContentPartPr>
              <p14:cNvPr id="3" name="Ink 2">
                <a:extLst>
                  <a:ext uri="{FF2B5EF4-FFF2-40B4-BE49-F238E27FC236}">
                    <a16:creationId xmlns:a16="http://schemas.microsoft.com/office/drawing/2014/main" id="{69979F30-2366-4960-8387-F9A75C778F36}"/>
                  </a:ext>
                </a:extLst>
              </p14:cNvPr>
              <p14:cNvContentPartPr/>
              <p14:nvPr/>
            </p14:nvContentPartPr>
            <p14:xfrm>
              <a:off x="2022091" y="1997607"/>
              <a:ext cx="257175" cy="19049"/>
            </p14:xfrm>
          </p:contentPart>
        </mc:Choice>
        <mc:Fallback xmlns="">
          <p:pic>
            <p:nvPicPr>
              <p:cNvPr id="3" name="Ink 2">
                <a:extLst>
                  <a:ext uri="{FF2B5EF4-FFF2-40B4-BE49-F238E27FC236}">
                    <a16:creationId xmlns:a16="http://schemas.microsoft.com/office/drawing/2014/main" id="{69979F30-2366-4960-8387-F9A75C778F36}"/>
                  </a:ext>
                </a:extLst>
              </p:cNvPr>
              <p:cNvPicPr/>
              <p:nvPr/>
            </p:nvPicPr>
            <p:blipFill>
              <a:blip r:embed="rId3"/>
              <a:stretch>
                <a:fillRect/>
              </a:stretch>
            </p:blipFill>
            <p:spPr>
              <a:xfrm>
                <a:off x="1967528" y="1887709"/>
                <a:ext cx="365938" cy="238479"/>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236AB6EB-83A0-4C99-8CF8-9BC0EA8CEF38}"/>
                  </a:ext>
                </a:extLst>
              </p14:cNvPr>
              <p14:cNvContentPartPr/>
              <p14:nvPr/>
            </p14:nvContentPartPr>
            <p14:xfrm>
              <a:off x="2058375" y="1979606"/>
              <a:ext cx="133350" cy="57150"/>
            </p14:xfrm>
          </p:contentPart>
        </mc:Choice>
        <mc:Fallback xmlns="">
          <p:pic>
            <p:nvPicPr>
              <p:cNvPr id="4" name="Ink 3">
                <a:extLst>
                  <a:ext uri="{FF2B5EF4-FFF2-40B4-BE49-F238E27FC236}">
                    <a16:creationId xmlns:a16="http://schemas.microsoft.com/office/drawing/2014/main" id="{236AB6EB-83A0-4C99-8CF8-9BC0EA8CEF38}"/>
                  </a:ext>
                </a:extLst>
              </p:cNvPr>
              <p:cNvPicPr/>
              <p:nvPr/>
            </p:nvPicPr>
            <p:blipFill>
              <a:blip r:embed="rId5"/>
              <a:stretch>
                <a:fillRect/>
              </a:stretch>
            </p:blipFill>
            <p:spPr>
              <a:xfrm>
                <a:off x="2040642" y="1961051"/>
                <a:ext cx="168461" cy="93889"/>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97223D29-2D59-416F-9AA8-E4751963F06B}"/>
                  </a:ext>
                </a:extLst>
              </p14:cNvPr>
              <p14:cNvContentPartPr/>
              <p14:nvPr/>
            </p14:nvContentPartPr>
            <p14:xfrm>
              <a:off x="8162718" y="4815646"/>
              <a:ext cx="428625" cy="333374"/>
            </p14:xfrm>
          </p:contentPart>
        </mc:Choice>
        <mc:Fallback xmlns="">
          <p:pic>
            <p:nvPicPr>
              <p:cNvPr id="6" name="Ink 5">
                <a:extLst>
                  <a:ext uri="{FF2B5EF4-FFF2-40B4-BE49-F238E27FC236}">
                    <a16:creationId xmlns:a16="http://schemas.microsoft.com/office/drawing/2014/main" id="{97223D29-2D59-416F-9AA8-E4751963F06B}"/>
                  </a:ext>
                </a:extLst>
              </p:cNvPr>
              <p:cNvPicPr/>
              <p:nvPr/>
            </p:nvPicPr>
            <p:blipFill>
              <a:blip r:embed="rId7"/>
              <a:stretch>
                <a:fillRect/>
              </a:stretch>
            </p:blipFill>
            <p:spPr>
              <a:xfrm>
                <a:off x="8144859" y="4797665"/>
                <a:ext cx="463987" cy="368977"/>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2" name="Ink 1">
                <a:extLst>
                  <a:ext uri="{FF2B5EF4-FFF2-40B4-BE49-F238E27FC236}">
                    <a16:creationId xmlns:a16="http://schemas.microsoft.com/office/drawing/2014/main" id="{96CCE75C-2A25-4A1C-A9F8-90A2F993AAAF}"/>
                  </a:ext>
                </a:extLst>
              </p14:cNvPr>
              <p14:cNvContentPartPr/>
              <p14:nvPr/>
            </p14:nvContentPartPr>
            <p14:xfrm>
              <a:off x="2178000" y="2034000"/>
              <a:ext cx="9524" cy="9524"/>
            </p14:xfrm>
          </p:contentPart>
        </mc:Choice>
        <mc:Fallback xmlns="">
          <p:pic>
            <p:nvPicPr>
              <p:cNvPr id="2" name="Ink 1">
                <a:extLst>
                  <a:ext uri="{FF2B5EF4-FFF2-40B4-BE49-F238E27FC236}">
                    <a16:creationId xmlns:a16="http://schemas.microsoft.com/office/drawing/2014/main" id="{96CCE75C-2A25-4A1C-A9F8-90A2F993AAAF}"/>
                  </a:ext>
                </a:extLst>
              </p:cNvPr>
              <p:cNvPicPr/>
              <p:nvPr/>
            </p:nvPicPr>
            <p:blipFill>
              <a:blip r:embed="rId9"/>
              <a:stretch>
                <a:fillRect/>
              </a:stretch>
            </p:blipFill>
            <p:spPr>
              <a:xfrm>
                <a:off x="1701800" y="1557800"/>
                <a:ext cx="952400" cy="9524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7333577B-0D19-435D-AC96-254938A141AA}"/>
                  </a:ext>
                </a:extLst>
              </p14:cNvPr>
              <p14:cNvContentPartPr/>
              <p14:nvPr/>
            </p14:nvContentPartPr>
            <p14:xfrm>
              <a:off x="2025000" y="1962000"/>
              <a:ext cx="9524" cy="9524"/>
            </p14:xfrm>
          </p:contentPart>
        </mc:Choice>
        <mc:Fallback xmlns="">
          <p:pic>
            <p:nvPicPr>
              <p:cNvPr id="8" name="Ink 7">
                <a:extLst>
                  <a:ext uri="{FF2B5EF4-FFF2-40B4-BE49-F238E27FC236}">
                    <a16:creationId xmlns:a16="http://schemas.microsoft.com/office/drawing/2014/main" id="{7333577B-0D19-435D-AC96-254938A141AA}"/>
                  </a:ext>
                </a:extLst>
              </p:cNvPr>
              <p:cNvPicPr/>
              <p:nvPr/>
            </p:nvPicPr>
            <p:blipFill>
              <a:blip r:embed="rId9"/>
              <a:stretch>
                <a:fillRect/>
              </a:stretch>
            </p:blipFill>
            <p:spPr>
              <a:xfrm>
                <a:off x="1548800" y="1485800"/>
                <a:ext cx="952400" cy="952400"/>
              </a:xfrm>
              <a:prstGeom prst="rect">
                <a:avLst/>
              </a:prstGeom>
            </p:spPr>
          </p:pic>
        </mc:Fallback>
      </mc:AlternateContent>
      <p:pic>
        <p:nvPicPr>
          <p:cNvPr id="10" name="Picture 11" descr="Table&#10;&#10;Description automatically generated">
            <a:extLst>
              <a:ext uri="{FF2B5EF4-FFF2-40B4-BE49-F238E27FC236}">
                <a16:creationId xmlns:a16="http://schemas.microsoft.com/office/drawing/2014/main" id="{CCE6121D-08F2-43FD-A5B5-34C4D81C28C1}"/>
              </a:ext>
            </a:extLst>
          </p:cNvPr>
          <p:cNvPicPr>
            <a:picLocks noChangeAspect="1"/>
          </p:cNvPicPr>
          <p:nvPr/>
        </p:nvPicPr>
        <p:blipFill>
          <a:blip r:embed="rId11"/>
          <a:stretch>
            <a:fillRect/>
          </a:stretch>
        </p:blipFill>
        <p:spPr>
          <a:xfrm>
            <a:off x="-3600" y="1692"/>
            <a:ext cx="9151200" cy="6854616"/>
          </a:xfrm>
          <a:prstGeom prst="rect">
            <a:avLst/>
          </a:prstGeom>
        </p:spPr>
      </p:pic>
    </p:spTree>
    <p:extLst>
      <p:ext uri="{BB962C8B-B14F-4D97-AF65-F5344CB8AC3E}">
        <p14:creationId xmlns:p14="http://schemas.microsoft.com/office/powerpoint/2010/main" val="4275008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1" name="Group 110">
            <a:extLst>
              <a:ext uri="{FF2B5EF4-FFF2-40B4-BE49-F238E27FC236}">
                <a16:creationId xmlns:a16="http://schemas.microsoft.com/office/drawing/2014/main" id="{AB8E3704-0CB2-48C2-A46B-EDB6271857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12" name="Rectangle 111">
              <a:extLst>
                <a:ext uri="{FF2B5EF4-FFF2-40B4-BE49-F238E27FC236}">
                  <a16:creationId xmlns:a16="http://schemas.microsoft.com/office/drawing/2014/main" id="{36872906-1D7A-472A-B90B-D4B00113A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2" name="Freeform 5">
              <a:extLst>
                <a:ext uri="{FF2B5EF4-FFF2-40B4-BE49-F238E27FC236}">
                  <a16:creationId xmlns:a16="http://schemas.microsoft.com/office/drawing/2014/main" id="{C09D3A24-9F80-4EC9-9D80-28C5CBA8F8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73" name="Rectangle 114">
            <a:extLst>
              <a:ext uri="{FF2B5EF4-FFF2-40B4-BE49-F238E27FC236}">
                <a16:creationId xmlns:a16="http://schemas.microsoft.com/office/drawing/2014/main" id="{F4C2B571-8160-4749-AB99-260E8052A9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52" name="Picture 151" descr="A line graph adjacent to a stair">
            <a:extLst>
              <a:ext uri="{FF2B5EF4-FFF2-40B4-BE49-F238E27FC236}">
                <a16:creationId xmlns:a16="http://schemas.microsoft.com/office/drawing/2014/main" id="{7AFCAE31-D4B3-49DF-92AC-EAB15ABE83BD}"/>
              </a:ext>
            </a:extLst>
          </p:cNvPr>
          <p:cNvPicPr>
            <a:picLocks noChangeAspect="1"/>
          </p:cNvPicPr>
          <p:nvPr/>
        </p:nvPicPr>
        <p:blipFill rotWithShape="1">
          <a:blip r:embed="rId3">
            <a:alphaModFix/>
          </a:blip>
          <a:srcRect t="85" r="1" b="13180"/>
          <a:stretch/>
        </p:blipFill>
        <p:spPr>
          <a:xfrm>
            <a:off x="-1280" y="10"/>
            <a:ext cx="5653279" cy="6857990"/>
          </a:xfrm>
          <a:prstGeom prst="rect">
            <a:avLst/>
          </a:prstGeom>
        </p:spPr>
      </p:pic>
      <p:sp>
        <p:nvSpPr>
          <p:cNvPr id="117" name="Rectangle 116">
            <a:extLst>
              <a:ext uri="{FF2B5EF4-FFF2-40B4-BE49-F238E27FC236}">
                <a16:creationId xmlns:a16="http://schemas.microsoft.com/office/drawing/2014/main" id="{2B65E6B8-0D17-4912-97E4-60B47A511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4578733" y="1295400"/>
            <a:ext cx="3702476" cy="3773690"/>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4" name="TextBox 3">
            <a:extLst>
              <a:ext uri="{FF2B5EF4-FFF2-40B4-BE49-F238E27FC236}">
                <a16:creationId xmlns:a16="http://schemas.microsoft.com/office/drawing/2014/main" id="{0C1573A2-A472-4C03-913F-02FDF32A931B}"/>
              </a:ext>
            </a:extLst>
          </p:cNvPr>
          <p:cNvSpPr txBox="1"/>
          <p:nvPr/>
        </p:nvSpPr>
        <p:spPr>
          <a:xfrm>
            <a:off x="4699004" y="1447800"/>
            <a:ext cx="3421839" cy="215456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defTabSz="457200">
              <a:spcBef>
                <a:spcPct val="0"/>
              </a:spcBef>
              <a:spcAft>
                <a:spcPts val="450"/>
              </a:spcAft>
            </a:pPr>
            <a:endParaRPr lang="en-US" sz="3800" dirty="0">
              <a:latin typeface="+mj-lt"/>
              <a:ea typeface="+mj-ea"/>
              <a:cs typeface="+mj-cs"/>
            </a:endParaRPr>
          </a:p>
          <a:p>
            <a:pPr defTabSz="457200">
              <a:spcBef>
                <a:spcPct val="0"/>
              </a:spcBef>
              <a:spcAft>
                <a:spcPts val="450"/>
              </a:spcAft>
            </a:pPr>
            <a:endParaRPr lang="en-US" sz="3800">
              <a:latin typeface="+mj-lt"/>
              <a:ea typeface="+mj-ea"/>
              <a:cs typeface="+mj-cs"/>
            </a:endParaRPr>
          </a:p>
          <a:p>
            <a:pPr defTabSz="457200">
              <a:spcBef>
                <a:spcPct val="0"/>
              </a:spcBef>
              <a:spcAft>
                <a:spcPts val="450"/>
              </a:spcAft>
            </a:pPr>
            <a:endParaRPr lang="en-US" sz="3800">
              <a:latin typeface="+mj-lt"/>
              <a:ea typeface="+mj-ea"/>
              <a:cs typeface="+mj-cs"/>
            </a:endParaRPr>
          </a:p>
          <a:p>
            <a:pPr defTabSz="457200">
              <a:spcBef>
                <a:spcPct val="0"/>
              </a:spcBef>
              <a:spcAft>
                <a:spcPts val="450"/>
              </a:spcAft>
            </a:pPr>
            <a:endParaRPr lang="en-US" sz="3800">
              <a:latin typeface="+mj-lt"/>
              <a:ea typeface="+mj-ea"/>
              <a:cs typeface="+mj-cs"/>
            </a:endParaRPr>
          </a:p>
          <a:p>
            <a:pPr defTabSz="457200">
              <a:spcBef>
                <a:spcPct val="0"/>
              </a:spcBef>
              <a:spcAft>
                <a:spcPts val="450"/>
              </a:spcAft>
            </a:pPr>
            <a:endParaRPr lang="en-US" sz="3800">
              <a:latin typeface="+mj-lt"/>
              <a:ea typeface="+mj-ea"/>
              <a:cs typeface="+mj-cs"/>
            </a:endParaRPr>
          </a:p>
        </p:txBody>
      </p:sp>
      <p:pic>
        <p:nvPicPr>
          <p:cNvPr id="21" name="Picture 21">
            <a:extLst>
              <a:ext uri="{FF2B5EF4-FFF2-40B4-BE49-F238E27FC236}">
                <a16:creationId xmlns:a16="http://schemas.microsoft.com/office/drawing/2014/main" id="{360E8B7B-4D27-4091-A454-8CABBDE44155}"/>
              </a:ext>
            </a:extLst>
          </p:cNvPr>
          <p:cNvPicPr>
            <a:picLocks noChangeAspect="1"/>
          </p:cNvPicPr>
          <p:nvPr/>
        </p:nvPicPr>
        <p:blipFill rotWithShape="1">
          <a:blip r:embed="rId4"/>
          <a:srcRect l="826" r="27231"/>
          <a:stretch/>
        </p:blipFill>
        <p:spPr>
          <a:xfrm>
            <a:off x="4581020" y="10"/>
            <a:ext cx="4561700" cy="6857990"/>
          </a:xfrm>
          <a:prstGeom prst="rect">
            <a:avLst/>
          </a:prstGeom>
        </p:spPr>
      </p:pic>
      <p:sp>
        <p:nvSpPr>
          <p:cNvPr id="5" name="TextBox 4">
            <a:extLst>
              <a:ext uri="{FF2B5EF4-FFF2-40B4-BE49-F238E27FC236}">
                <a16:creationId xmlns:a16="http://schemas.microsoft.com/office/drawing/2014/main" id="{9408109A-AC1D-4DF8-A947-0FDAF50E0426}"/>
              </a:ext>
            </a:extLst>
          </p:cNvPr>
          <p:cNvSpPr txBox="1"/>
          <p:nvPr/>
        </p:nvSpPr>
        <p:spPr>
          <a:xfrm>
            <a:off x="3543300" y="3257551"/>
            <a:ext cx="2057400" cy="548868"/>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spcAft>
                <a:spcPts val="450"/>
              </a:spcAft>
            </a:pPr>
            <a:endParaRPr lang="en-US" sz="1350"/>
          </a:p>
          <a:p>
            <a:pPr>
              <a:spcAft>
                <a:spcPts val="450"/>
              </a:spcAft>
            </a:pPr>
            <a:endParaRPr lang="en-US" sz="1350"/>
          </a:p>
        </p:txBody>
      </p:sp>
      <p:sp>
        <p:nvSpPr>
          <p:cNvPr id="7" name="TextBox 6">
            <a:extLst>
              <a:ext uri="{FF2B5EF4-FFF2-40B4-BE49-F238E27FC236}">
                <a16:creationId xmlns:a16="http://schemas.microsoft.com/office/drawing/2014/main" id="{07D28BC6-DA8C-4AA2-ACE9-A0652286D555}"/>
              </a:ext>
            </a:extLst>
          </p:cNvPr>
          <p:cNvSpPr txBox="1"/>
          <p:nvPr/>
        </p:nvSpPr>
        <p:spPr>
          <a:xfrm>
            <a:off x="851400" y="293400"/>
            <a:ext cx="274319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 </a:t>
            </a:r>
            <a:r>
              <a:rPr lang="en-GB" sz="2400" b="1">
                <a:latin typeface="Arial"/>
                <a:cs typeface="Arial"/>
              </a:rPr>
              <a:t>Profit and Loss</a:t>
            </a:r>
          </a:p>
        </p:txBody>
      </p:sp>
    </p:spTree>
    <p:extLst>
      <p:ext uri="{BB962C8B-B14F-4D97-AF65-F5344CB8AC3E}">
        <p14:creationId xmlns:p14="http://schemas.microsoft.com/office/powerpoint/2010/main" val="2509603757"/>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References: </a:t>
            </a:r>
          </a:p>
        </p:txBody>
      </p:sp>
      <p:sp>
        <p:nvSpPr>
          <p:cNvPr id="3" name="Content Placeholder 2"/>
          <p:cNvSpPr>
            <a:spLocks noGrp="1"/>
          </p:cNvSpPr>
          <p:nvPr>
            <p:ph idx="1"/>
          </p:nvPr>
        </p:nvSpPr>
        <p:spPr/>
        <p:txBody>
          <a:bodyPr/>
          <a:lstStyle/>
          <a:p>
            <a:r>
              <a:rPr lang="en-US" err="1"/>
              <a:t>Bhagat</a:t>
            </a:r>
            <a:r>
              <a:rPr lang="en-US"/>
              <a:t> &amp; Singh , 2015: </a:t>
            </a:r>
            <a:r>
              <a:rPr lang="en-US">
                <a:hlinkClick r:id="rId2" tooltip="https://www.ncbi.nlm.nih.gov/pmc/articles/pmc4552069/"/>
              </a:rPr>
              <a:t>Students awareness of learning styles and their perceptions to a mixed method approach for learning</a:t>
            </a:r>
            <a:endParaRPr lang="en-US"/>
          </a:p>
          <a:p>
            <a:endParaRPr lang="en-US"/>
          </a:p>
        </p:txBody>
      </p:sp>
    </p:spTree>
    <p:extLst>
      <p:ext uri="{BB962C8B-B14F-4D97-AF65-F5344CB8AC3E}">
        <p14:creationId xmlns:p14="http://schemas.microsoft.com/office/powerpoint/2010/main" val="22796135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2137</Words>
  <Application>Microsoft Office PowerPoint</Application>
  <PresentationFormat>On-screen Show (4:3)</PresentationFormat>
  <Paragraphs>260</Paragraphs>
  <Slides>21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Arial Black</vt:lpstr>
      <vt:lpstr>Arial,Sans-Serif</vt:lpstr>
      <vt:lpstr>Calibri</vt:lpstr>
      <vt:lpstr>Century Gothic</vt:lpstr>
      <vt:lpstr>Wingdings 3</vt:lpstr>
      <vt:lpstr>Ion Boardroom</vt:lpstr>
      <vt:lpstr>PowerPoint Presentation</vt:lpstr>
      <vt:lpstr>Executive Summary </vt:lpstr>
      <vt:lpstr>Company Overview</vt:lpstr>
      <vt:lpstr>Product and Services:   Here is the list of some of the services we provide:  </vt:lpstr>
      <vt:lpstr>PESTLE ANALYSIS</vt:lpstr>
      <vt:lpstr>       SWOT analysis for CLOTHRENEW</vt:lpstr>
      <vt:lpstr>PowerPoint Presentation</vt:lpstr>
      <vt:lpstr>TARGET MARKET</vt:lpstr>
      <vt:lpstr>PowerPoint Presentation</vt:lpstr>
      <vt:lpstr>PowerPoint Presentation</vt:lpstr>
      <vt:lpstr>Marketing Plan</vt:lpstr>
      <vt:lpstr>PowerPoint Presentation</vt:lpstr>
      <vt:lpstr>Focus on the Customer</vt:lpstr>
      <vt:lpstr>E - Marketing and Social Network</vt:lpstr>
      <vt:lpstr> MANAGEMENT TEAM</vt:lpstr>
      <vt:lpstr>PowerPoint Presentation</vt:lpstr>
      <vt:lpstr>PowerPoint Presentation</vt:lpstr>
      <vt:lpstr>PowerPoint Presentation</vt:lpstr>
      <vt:lpstr>PowerPoint Presentation</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joret</dc:creator>
  <cp:lastModifiedBy>Ivaylo Evgeniev Mitev (2018995)</cp:lastModifiedBy>
  <cp:revision>195</cp:revision>
  <dcterms:created xsi:type="dcterms:W3CDTF">2021-11-11T13:44:12Z</dcterms:created>
  <dcterms:modified xsi:type="dcterms:W3CDTF">2021-11-19T06:41:12Z</dcterms:modified>
</cp:coreProperties>
</file>