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9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8CD8D5-301E-4754-B298-C9CB31264C81}" v="15" dt="2026-07-12T12:26:49.7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062" autoAdjust="0"/>
  </p:normalViewPr>
  <p:slideViewPr>
    <p:cSldViewPr snapToGrid="0">
      <p:cViewPr>
        <p:scale>
          <a:sx n="60" d="100"/>
          <a:sy n="60" d="100"/>
        </p:scale>
        <p:origin x="28" y="-9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by Tadol Salip (2523951)" userId="a940f348-292f-406b-b7d5-ef4c972f1e88" providerId="ADAL" clId="{C903158D-A7C0-496E-BE33-BDA72B421297}"/>
    <pc:docChg chg="undo redo custSel addSld delSld modSld sldOrd">
      <pc:chgData name="Ruby Tadol Salip (2523951)" userId="a940f348-292f-406b-b7d5-ef4c972f1e88" providerId="ADAL" clId="{C903158D-A7C0-496E-BE33-BDA72B421297}" dt="2026-07-12T12:27:04.638" v="3168" actId="255"/>
      <pc:docMkLst>
        <pc:docMk/>
      </pc:docMkLst>
      <pc:sldChg chg="ord">
        <pc:chgData name="Ruby Tadol Salip (2523951)" userId="a940f348-292f-406b-b7d5-ef4c972f1e88" providerId="ADAL" clId="{C903158D-A7C0-496E-BE33-BDA72B421297}" dt="2026-07-11T15:29:00.156" v="55" actId="20578"/>
        <pc:sldMkLst>
          <pc:docMk/>
          <pc:sldMk cId="2563627717" sldId="256"/>
        </pc:sldMkLst>
      </pc:sldChg>
      <pc:sldChg chg="addSp delSp modSp del mod ord">
        <pc:chgData name="Ruby Tadol Salip (2523951)" userId="a940f348-292f-406b-b7d5-ef4c972f1e88" providerId="ADAL" clId="{C903158D-A7C0-496E-BE33-BDA72B421297}" dt="2026-07-12T03:36:49.528" v="3040" actId="2696"/>
        <pc:sldMkLst>
          <pc:docMk/>
          <pc:sldMk cId="1424087263" sldId="260"/>
        </pc:sldMkLst>
        <pc:spChg chg="del mod">
          <ac:chgData name="Ruby Tadol Salip (2523951)" userId="a940f348-292f-406b-b7d5-ef4c972f1e88" providerId="ADAL" clId="{C903158D-A7C0-496E-BE33-BDA72B421297}" dt="2026-07-12T03:26:25.465" v="3025" actId="478"/>
          <ac:spMkLst>
            <pc:docMk/>
            <pc:sldMk cId="1424087263" sldId="260"/>
            <ac:spMk id="2" creationId="{3DD839E5-539A-6BA2-F020-0AEF28846AB2}"/>
          </ac:spMkLst>
        </pc:spChg>
        <pc:spChg chg="del mod">
          <ac:chgData name="Ruby Tadol Salip (2523951)" userId="a940f348-292f-406b-b7d5-ef4c972f1e88" providerId="ADAL" clId="{C903158D-A7C0-496E-BE33-BDA72B421297}" dt="2026-07-12T03:27:14.098" v="3027" actId="478"/>
          <ac:spMkLst>
            <pc:docMk/>
            <pc:sldMk cId="1424087263" sldId="260"/>
            <ac:spMk id="3" creationId="{E73EC453-8E6E-AAA5-639A-7F2EB8FCDBC5}"/>
          </ac:spMkLst>
        </pc:spChg>
        <pc:spChg chg="add mod">
          <ac:chgData name="Ruby Tadol Salip (2523951)" userId="a940f348-292f-406b-b7d5-ef4c972f1e88" providerId="ADAL" clId="{C903158D-A7C0-496E-BE33-BDA72B421297}" dt="2026-07-12T03:27:31.670" v="3031" actId="20577"/>
          <ac:spMkLst>
            <pc:docMk/>
            <pc:sldMk cId="1424087263" sldId="260"/>
            <ac:spMk id="6" creationId="{617544E6-FE3E-DDC9-E1DF-EB734C509BF4}"/>
          </ac:spMkLst>
        </pc:spChg>
        <pc:spChg chg="add mod">
          <ac:chgData name="Ruby Tadol Salip (2523951)" userId="a940f348-292f-406b-b7d5-ef4c972f1e88" providerId="ADAL" clId="{C903158D-A7C0-496E-BE33-BDA72B421297}" dt="2026-07-12T03:27:24.384" v="3028" actId="20577"/>
          <ac:spMkLst>
            <pc:docMk/>
            <pc:sldMk cId="1424087263" sldId="260"/>
            <ac:spMk id="8" creationId="{192E8FBC-4836-E829-292B-EC8CD4F185CD}"/>
          </ac:spMkLst>
        </pc:spChg>
        <pc:graphicFrameChg chg="add del mod ord modGraphic">
          <ac:chgData name="Ruby Tadol Salip (2523951)" userId="a940f348-292f-406b-b7d5-ef4c972f1e88" providerId="ADAL" clId="{C903158D-A7C0-496E-BE33-BDA72B421297}" dt="2026-07-11T15:12:26.627" v="42" actId="478"/>
          <ac:graphicFrameMkLst>
            <pc:docMk/>
            <pc:sldMk cId="1424087263" sldId="260"/>
            <ac:graphicFrameMk id="4" creationId="{D1245F59-A66E-2030-CA12-451D86A998C7}"/>
          </ac:graphicFrameMkLst>
        </pc:graphicFrameChg>
        <pc:graphicFrameChg chg="add del mod modGraphic">
          <ac:chgData name="Ruby Tadol Salip (2523951)" userId="a940f348-292f-406b-b7d5-ef4c972f1e88" providerId="ADAL" clId="{C903158D-A7C0-496E-BE33-BDA72B421297}" dt="2026-07-12T03:36:11.509" v="3039" actId="478"/>
          <ac:graphicFrameMkLst>
            <pc:docMk/>
            <pc:sldMk cId="1424087263" sldId="260"/>
            <ac:graphicFrameMk id="10" creationId="{AC6465BE-C231-6D52-BE8C-91C3944C1DB0}"/>
          </ac:graphicFrameMkLst>
        </pc:graphicFrameChg>
      </pc:sldChg>
      <pc:sldChg chg="modSp mod">
        <pc:chgData name="Ruby Tadol Salip (2523951)" userId="a940f348-292f-406b-b7d5-ef4c972f1e88" providerId="ADAL" clId="{C903158D-A7C0-496E-BE33-BDA72B421297}" dt="2026-07-12T12:27:04.638" v="3168" actId="255"/>
        <pc:sldMkLst>
          <pc:docMk/>
          <pc:sldMk cId="1382716628" sldId="262"/>
        </pc:sldMkLst>
        <pc:spChg chg="mod">
          <ac:chgData name="Ruby Tadol Salip (2523951)" userId="a940f348-292f-406b-b7d5-ef4c972f1e88" providerId="ADAL" clId="{C903158D-A7C0-496E-BE33-BDA72B421297}" dt="2026-07-12T12:27:04.638" v="3168" actId="255"/>
          <ac:spMkLst>
            <pc:docMk/>
            <pc:sldMk cId="1382716628" sldId="262"/>
            <ac:spMk id="3" creationId="{87B96C4E-C633-AD44-2B5D-616D8D99EE4D}"/>
          </ac:spMkLst>
        </pc:spChg>
      </pc:sldChg>
      <pc:sldChg chg="addSp delSp modSp new mod modClrScheme chgLayout">
        <pc:chgData name="Ruby Tadol Salip (2523951)" userId="a940f348-292f-406b-b7d5-ef4c972f1e88" providerId="ADAL" clId="{C903158D-A7C0-496E-BE33-BDA72B421297}" dt="2026-07-12T12:09:35.719" v="3131" actId="14100"/>
        <pc:sldMkLst>
          <pc:docMk/>
          <pc:sldMk cId="205384138" sldId="269"/>
        </pc:sldMkLst>
        <pc:spChg chg="del mod ord">
          <ac:chgData name="Ruby Tadol Salip (2523951)" userId="a940f348-292f-406b-b7d5-ef4c972f1e88" providerId="ADAL" clId="{C903158D-A7C0-496E-BE33-BDA72B421297}" dt="2026-07-12T03:40:51.918" v="3057" actId="478"/>
          <ac:spMkLst>
            <pc:docMk/>
            <pc:sldMk cId="205384138" sldId="269"/>
            <ac:spMk id="2" creationId="{D354C0C3-CE60-34BA-5123-A592F9462DB6}"/>
          </ac:spMkLst>
        </pc:spChg>
        <pc:spChg chg="del mod ord">
          <ac:chgData name="Ruby Tadol Salip (2523951)" userId="a940f348-292f-406b-b7d5-ef4c972f1e88" providerId="ADAL" clId="{C903158D-A7C0-496E-BE33-BDA72B421297}" dt="2026-07-12T03:39:40.413" v="3050" actId="700"/>
          <ac:spMkLst>
            <pc:docMk/>
            <pc:sldMk cId="205384138" sldId="269"/>
            <ac:spMk id="3" creationId="{A20E0D70-100D-ED4F-B542-CEE689CBD177}"/>
          </ac:spMkLst>
        </pc:spChg>
        <pc:spChg chg="add del mod">
          <ac:chgData name="Ruby Tadol Salip (2523951)" userId="a940f348-292f-406b-b7d5-ef4c972f1e88" providerId="ADAL" clId="{C903158D-A7C0-496E-BE33-BDA72B421297}" dt="2026-07-12T03:39:12.890" v="3049" actId="478"/>
          <ac:spMkLst>
            <pc:docMk/>
            <pc:sldMk cId="205384138" sldId="269"/>
            <ac:spMk id="7" creationId="{1FDF22CF-97F9-A401-0AF2-CE9ED608819B}"/>
          </ac:spMkLst>
        </pc:spChg>
        <pc:spChg chg="add del mod ord">
          <ac:chgData name="Ruby Tadol Salip (2523951)" userId="a940f348-292f-406b-b7d5-ef4c972f1e88" providerId="ADAL" clId="{C903158D-A7C0-496E-BE33-BDA72B421297}" dt="2026-07-12T03:39:58.820" v="3053" actId="478"/>
          <ac:spMkLst>
            <pc:docMk/>
            <pc:sldMk cId="205384138" sldId="269"/>
            <ac:spMk id="8" creationId="{DAD03BD2-4A79-C73F-5587-40C04ABEC202}"/>
          </ac:spMkLst>
        </pc:spChg>
        <pc:spChg chg="add del mod">
          <ac:chgData name="Ruby Tadol Salip (2523951)" userId="a940f348-292f-406b-b7d5-ef4c972f1e88" providerId="ADAL" clId="{C903158D-A7C0-496E-BE33-BDA72B421297}" dt="2026-07-12T03:40:56.291" v="3058" actId="478"/>
          <ac:spMkLst>
            <pc:docMk/>
            <pc:sldMk cId="205384138" sldId="269"/>
            <ac:spMk id="10" creationId="{85B8BF0C-54EE-22CE-29B6-1066F793EB2D}"/>
          </ac:spMkLst>
        </pc:spChg>
        <pc:spChg chg="add mod ord">
          <ac:chgData name="Ruby Tadol Salip (2523951)" userId="a940f348-292f-406b-b7d5-ef4c972f1e88" providerId="ADAL" clId="{C903158D-A7C0-496E-BE33-BDA72B421297}" dt="2026-07-12T12:09:19.016" v="3129" actId="1076"/>
          <ac:spMkLst>
            <pc:docMk/>
            <pc:sldMk cId="205384138" sldId="269"/>
            <ac:spMk id="11" creationId="{CFCF20AA-B679-C364-08C9-2ABB0F67DEF2}"/>
          </ac:spMkLst>
        </pc:spChg>
        <pc:spChg chg="add del mod ord">
          <ac:chgData name="Ruby Tadol Salip (2523951)" userId="a940f348-292f-406b-b7d5-ef4c972f1e88" providerId="ADAL" clId="{C903158D-A7C0-496E-BE33-BDA72B421297}" dt="2026-07-12T03:44:40.002" v="3069" actId="478"/>
          <ac:spMkLst>
            <pc:docMk/>
            <pc:sldMk cId="205384138" sldId="269"/>
            <ac:spMk id="12" creationId="{D5686B7D-6933-48C6-CFA8-F0A79B0C529E}"/>
          </ac:spMkLst>
        </pc:spChg>
        <pc:graphicFrameChg chg="add del mod modGraphic">
          <ac:chgData name="Ruby Tadol Salip (2523951)" userId="a940f348-292f-406b-b7d5-ef4c972f1e88" providerId="ADAL" clId="{C903158D-A7C0-496E-BE33-BDA72B421297}" dt="2026-07-11T15:56:51.651" v="58" actId="478"/>
          <ac:graphicFrameMkLst>
            <pc:docMk/>
            <pc:sldMk cId="205384138" sldId="269"/>
            <ac:graphicFrameMk id="4" creationId="{00F67D76-507F-F36F-A47B-DE6C468B7B2F}"/>
          </ac:graphicFrameMkLst>
        </pc:graphicFrameChg>
        <pc:graphicFrameChg chg="add mod">
          <ac:chgData name="Ruby Tadol Salip (2523951)" userId="a940f348-292f-406b-b7d5-ef4c972f1e88" providerId="ADAL" clId="{C903158D-A7C0-496E-BE33-BDA72B421297}" dt="2026-07-11T15:28:12.563" v="54"/>
          <ac:graphicFrameMkLst>
            <pc:docMk/>
            <pc:sldMk cId="205384138" sldId="269"/>
            <ac:graphicFrameMk id="5" creationId="{3D5F88AD-C0EE-9D58-5D0F-D9E5C12DD64F}"/>
          </ac:graphicFrameMkLst>
        </pc:graphicFrameChg>
        <pc:graphicFrameChg chg="add mod modGraphic">
          <ac:chgData name="Ruby Tadol Salip (2523951)" userId="a940f348-292f-406b-b7d5-ef4c972f1e88" providerId="ADAL" clId="{C903158D-A7C0-496E-BE33-BDA72B421297}" dt="2026-07-12T12:09:35.719" v="3131" actId="14100"/>
          <ac:graphicFrameMkLst>
            <pc:docMk/>
            <pc:sldMk cId="205384138" sldId="269"/>
            <ac:graphicFrameMk id="6" creationId="{22A1773C-E952-D0D4-32C8-B887FAFBED47}"/>
          </ac:graphicFrameMkLst>
        </pc:graphicFrameChg>
      </pc:sldChg>
      <pc:sldChg chg="addSp delSp modSp add del mod">
        <pc:chgData name="Ruby Tadol Salip (2523951)" userId="a940f348-292f-406b-b7d5-ef4c972f1e88" providerId="ADAL" clId="{C903158D-A7C0-496E-BE33-BDA72B421297}" dt="2026-07-12T03:38:31.426" v="3047" actId="2696"/>
        <pc:sldMkLst>
          <pc:docMk/>
          <pc:sldMk cId="537540315" sldId="270"/>
        </pc:sldMkLst>
        <pc:graphicFrameChg chg="add del modGraphic">
          <ac:chgData name="Ruby Tadol Salip (2523951)" userId="a940f348-292f-406b-b7d5-ef4c972f1e88" providerId="ADAL" clId="{C903158D-A7C0-496E-BE33-BDA72B421297}" dt="2026-07-12T03:30:45.557" v="3034" actId="478"/>
          <ac:graphicFrameMkLst>
            <pc:docMk/>
            <pc:sldMk cId="537540315" sldId="270"/>
            <ac:graphicFrameMk id="3" creationId="{B849361B-4686-9AEC-80BD-4CF06F8F6A41}"/>
          </ac:graphicFrameMkLst>
        </pc:graphicFrameChg>
        <pc:graphicFrameChg chg="add del modGraphic">
          <ac:chgData name="Ruby Tadol Salip (2523951)" userId="a940f348-292f-406b-b7d5-ef4c972f1e88" providerId="ADAL" clId="{C903158D-A7C0-496E-BE33-BDA72B421297}" dt="2026-07-12T03:37:13.279" v="3042" actId="478"/>
          <ac:graphicFrameMkLst>
            <pc:docMk/>
            <pc:sldMk cId="537540315" sldId="270"/>
            <ac:graphicFrameMk id="5" creationId="{95B8E504-7134-586D-3103-96F79B5AEC14}"/>
          </ac:graphicFrameMkLst>
        </pc:graphicFrameChg>
        <pc:graphicFrameChg chg="add del mod modGraphic">
          <ac:chgData name="Ruby Tadol Salip (2523951)" userId="a940f348-292f-406b-b7d5-ef4c972f1e88" providerId="ADAL" clId="{C903158D-A7C0-496E-BE33-BDA72B421297}" dt="2026-07-12T03:38:14.332" v="3046" actId="478"/>
          <ac:graphicFrameMkLst>
            <pc:docMk/>
            <pc:sldMk cId="537540315" sldId="270"/>
            <ac:graphicFrameMk id="9" creationId="{1932DB4B-4617-D6A1-784B-46DE2E632A9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0313" y="1230851"/>
            <a:ext cx="8104839" cy="3620118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"/>
              </a:rPr>
              <a:t>MODULE NAME: Problem Solving </a:t>
            </a:r>
            <a:r>
              <a:rPr lang="en-GB" sz="3200" dirty="0" err="1">
                <a:latin typeface="A"/>
              </a:rPr>
              <a:t>andDecision</a:t>
            </a:r>
            <a:r>
              <a:rPr lang="en-GB" sz="3200" dirty="0">
                <a:latin typeface="A"/>
              </a:rPr>
              <a:t> Making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: LCM4004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NAME: Ruby Tadol Salip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 :2523951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 :Richard </a:t>
            </a:r>
            <a:r>
              <a:rPr lang="en-GB" sz="3200" dirty="0" err="1">
                <a:latin typeface="A"/>
              </a:rPr>
              <a:t>Ashaye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 Basil’s Bakery case study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.Introduction Company background</a:t>
            </a:r>
          </a:p>
          <a:p>
            <a:r>
              <a:rPr lang="en-GB" sz="2400" b="1" dirty="0"/>
              <a:t>.Identification of key business issues</a:t>
            </a:r>
          </a:p>
          <a:p>
            <a:r>
              <a:rPr lang="en-GB" sz="2400" b="1" dirty="0"/>
              <a:t>.5w2h Analysis</a:t>
            </a:r>
          </a:p>
          <a:p>
            <a:r>
              <a:rPr lang="en-GB" sz="2400" b="1" dirty="0"/>
              <a:t>.PESTLE analysis: Fishbone diagram</a:t>
            </a:r>
          </a:p>
          <a:p>
            <a:r>
              <a:rPr lang="en-GB" sz="2400" b="1" dirty="0"/>
              <a:t>.Key findings and Conclusion</a:t>
            </a:r>
          </a:p>
          <a:p>
            <a:r>
              <a:rPr lang="en-GB" sz="2400" b="1" dirty="0"/>
              <a:t>.References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What the presentation is about?</a:t>
            </a: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.Basil’s Bakery Stagnation Case Study Presentation .</a:t>
            </a: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Definitions of the concepts you are going to use?</a:t>
            </a: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.The concepts of  Basil’s Bakery based on Business Stagnation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sz="2400" b="1" dirty="0"/>
              <a:t>Basil’s Bakery</a:t>
            </a:r>
            <a:endParaRPr lang="en-GB" sz="2400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Founded in.... </a:t>
            </a:r>
            <a:r>
              <a:rPr lang="en-GB" b="1" dirty="0">
                <a:solidFill>
                  <a:schemeClr val="accent3"/>
                </a:solidFill>
              </a:rPr>
              <a:t>Located in shopping retail park in Coventry</a:t>
            </a:r>
            <a:r>
              <a:rPr lang="en-GB" b="1" dirty="0"/>
              <a:t>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Owners: </a:t>
            </a:r>
            <a:r>
              <a:rPr lang="en-GB" b="1" dirty="0">
                <a:solidFill>
                  <a:schemeClr val="accent3"/>
                </a:solidFill>
              </a:rPr>
              <a:t>Basel’ Bakery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Sells …</a:t>
            </a:r>
            <a:r>
              <a:rPr lang="en-GB" b="1" dirty="0" err="1"/>
              <a:t>C</a:t>
            </a:r>
            <a:r>
              <a:rPr lang="en-GB" b="1" dirty="0" err="1">
                <a:solidFill>
                  <a:schemeClr val="accent3"/>
                </a:solidFill>
              </a:rPr>
              <a:t>akes,Pastries</a:t>
            </a:r>
            <a:r>
              <a:rPr lang="en-GB" b="1" dirty="0">
                <a:solidFill>
                  <a:schemeClr val="accent3"/>
                </a:solidFill>
              </a:rPr>
              <a:t> and Bread</a:t>
            </a:r>
            <a:r>
              <a:rPr lang="en-GB" b="1" dirty="0"/>
              <a:t>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0000"/>
                </a:solidFill>
                <a:ea typeface="+mn-lt"/>
                <a:cs typeface="+mn-lt"/>
              </a:rPr>
              <a:t>Add more information from the case study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0000"/>
                </a:solidFill>
              </a:rPr>
              <a:t>In addition information of Basil’s Bakery, his business was opened in 2015. However, in 2020,the footfall and </a:t>
            </a:r>
            <a:r>
              <a:rPr lang="en-GB" b="1" dirty="0" err="1">
                <a:solidFill>
                  <a:srgbClr val="FF0000"/>
                </a:solidFill>
              </a:rPr>
              <a:t>significally</a:t>
            </a:r>
            <a:r>
              <a:rPr lang="en-GB" b="1" dirty="0">
                <a:solidFill>
                  <a:srgbClr val="FF0000"/>
                </a:solidFill>
              </a:rPr>
              <a:t> decreased because there will be a restrictions due </a:t>
            </a:r>
            <a:r>
              <a:rPr lang="en-GB" b="1" dirty="0" err="1">
                <a:solidFill>
                  <a:srgbClr val="FF0000"/>
                </a:solidFill>
              </a:rPr>
              <a:t>lockdown,because</a:t>
            </a:r>
            <a:r>
              <a:rPr lang="en-GB" b="1" dirty="0">
                <a:solidFill>
                  <a:srgbClr val="FF0000"/>
                </a:solidFill>
              </a:rPr>
              <a:t> of the Covid,( Pandemic).</a:t>
            </a: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A1773C-E952-D0D4-32C8-B887FAFBED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149691"/>
              </p:ext>
            </p:extLst>
          </p:nvPr>
        </p:nvGraphicFramePr>
        <p:xfrm>
          <a:off x="0" y="1411148"/>
          <a:ext cx="12192000" cy="544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528">
                  <a:extLst>
                    <a:ext uri="{9D8B030D-6E8A-4147-A177-3AD203B41FA5}">
                      <a16:colId xmlns:a16="http://schemas.microsoft.com/office/drawing/2014/main" val="2285204973"/>
                    </a:ext>
                  </a:extLst>
                </a:gridCol>
                <a:gridCol w="10382472">
                  <a:extLst>
                    <a:ext uri="{9D8B030D-6E8A-4147-A177-3AD203B41FA5}">
                      <a16:colId xmlns:a16="http://schemas.microsoft.com/office/drawing/2014/main" val="759686597"/>
                    </a:ext>
                  </a:extLst>
                </a:gridCol>
              </a:tblGrid>
              <a:tr h="35085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Element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Analysis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275761"/>
                  </a:ext>
                </a:extLst>
              </a:tr>
              <a:tr h="1403403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what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main problem business has experienced stagnation where </a:t>
                      </a:r>
                      <a:r>
                        <a:rPr lang="en-GB" sz="1800" b="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sales,customer</a:t>
                      </a:r>
                      <a:r>
                        <a:rPr lang="en-GB" sz="18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growth, and profits have slowed or remained unchanged.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</a:rPr>
                        <a:t> .</a:t>
                      </a:r>
                      <a:r>
                        <a:rPr lang="en-GB" sz="18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 also it focuses on identifying the internal and external factors that affected the business ,including the increased </a:t>
                      </a:r>
                      <a:r>
                        <a:rPr lang="en-GB" sz="1800" b="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competition,changing</a:t>
                      </a:r>
                      <a:r>
                        <a:rPr lang="en-GB" sz="18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customer </a:t>
                      </a:r>
                      <a:r>
                        <a:rPr lang="en-GB" sz="1800" b="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preferences,rising</a:t>
                      </a:r>
                      <a:r>
                        <a:rPr lang="en-GB" sz="18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operating costs and limited efforts.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9916993"/>
                  </a:ext>
                </a:extLst>
              </a:tr>
              <a:tr h="417652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who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The </a:t>
                      </a:r>
                      <a:r>
                        <a:rPr lang="en-GB" sz="1800" b="0" dirty="0" err="1">
                          <a:solidFill>
                            <a:schemeClr val="tx1"/>
                          </a:solidFill>
                        </a:rPr>
                        <a:t>owner,employees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 and customers is also affected by  the business stagnation.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833940"/>
                  </a:ext>
                </a:extLst>
              </a:tr>
              <a:tr h="613989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where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accent3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problem occurs at the Basil’s Bakery and affects its </a:t>
                      </a:r>
                      <a:r>
                        <a:rPr lang="en-GB" sz="1800" b="0" dirty="0" err="1">
                          <a:solidFill>
                            <a:schemeClr val="accent3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preration</a:t>
                      </a:r>
                      <a:r>
                        <a:rPr lang="en-GB" sz="1800" b="0" dirty="0">
                          <a:solidFill>
                            <a:schemeClr val="accent3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position in local market.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590382"/>
                  </a:ext>
                </a:extLst>
              </a:tr>
              <a:tr h="613989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when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The problem became noticeable after period of stable </a:t>
                      </a:r>
                      <a:r>
                        <a:rPr lang="en-GB" sz="1800" dirty="0" err="1"/>
                        <a:t>performance,when</a:t>
                      </a:r>
                      <a:r>
                        <a:rPr lang="en-GB" sz="1800" dirty="0"/>
                        <a:t> growth started to decline over time.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208207"/>
                  </a:ext>
                </a:extLst>
              </a:tr>
              <a:tr h="613989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Innovation the stagnation may caused by increased </a:t>
                      </a:r>
                      <a:r>
                        <a:rPr lang="en-GB" sz="1800" dirty="0" err="1"/>
                        <a:t>competition,changing</a:t>
                      </a:r>
                      <a:r>
                        <a:rPr lang="en-GB" sz="1800" dirty="0"/>
                        <a:t> </a:t>
                      </a:r>
                      <a:r>
                        <a:rPr lang="en-GB" sz="1800" dirty="0" err="1"/>
                        <a:t>customer,prerefernces,limited</a:t>
                      </a:r>
                      <a:r>
                        <a:rPr lang="en-GB" sz="1800" dirty="0"/>
                        <a:t> marketing rising operation costs, and lack of product.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7181023"/>
                  </a:ext>
                </a:extLst>
              </a:tr>
              <a:tr h="613989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how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The problem affects the  bakery by reducing sales growth limiting customer acquisition, lowering profitability and weakening its competitive position.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4750176"/>
                  </a:ext>
                </a:extLst>
              </a:tr>
              <a:tr h="613989"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rgbClr val="002060"/>
                          </a:solidFill>
                        </a:rPr>
                        <a:t>howmuch</a:t>
                      </a:r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The extent of the </a:t>
                      </a:r>
                      <a:r>
                        <a:rPr lang="en-GB" sz="1800" dirty="0" err="1"/>
                        <a:t>empact</a:t>
                      </a:r>
                      <a:r>
                        <a:rPr lang="en-GB" sz="1800" dirty="0"/>
                        <a:t> depends on case study data such as decline in </a:t>
                      </a:r>
                      <a:r>
                        <a:rPr lang="en-GB" sz="1800" dirty="0" err="1"/>
                        <a:t>sales,reduces</a:t>
                      </a:r>
                      <a:r>
                        <a:rPr lang="en-GB" sz="1800" dirty="0"/>
                        <a:t> profits fewer customer or increased </a:t>
                      </a:r>
                      <a:r>
                        <a:rPr lang="en-GB" sz="1800" dirty="0" err="1"/>
                        <a:t>oparting</a:t>
                      </a:r>
                      <a:r>
                        <a:rPr lang="en-GB" sz="1800" dirty="0"/>
                        <a:t> cost.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6116118"/>
                  </a:ext>
                </a:extLst>
              </a:tr>
            </a:tbl>
          </a:graphicData>
        </a:graphic>
      </p:graphicFrame>
      <p:sp>
        <p:nvSpPr>
          <p:cNvPr id="11" name="Title 10">
            <a:extLst>
              <a:ext uri="{FF2B5EF4-FFF2-40B4-BE49-F238E27FC236}">
                <a16:creationId xmlns:a16="http://schemas.microsoft.com/office/drawing/2014/main" id="{CFCF20AA-B679-C364-08C9-2ABB0F67D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259" y="138222"/>
            <a:ext cx="8932769" cy="948069"/>
          </a:xfrm>
        </p:spPr>
        <p:txBody>
          <a:bodyPr/>
          <a:lstStyle/>
          <a:p>
            <a:r>
              <a:rPr lang="en-GB" dirty="0"/>
              <a:t>                          </a:t>
            </a:r>
            <a:r>
              <a:rPr lang="en-GB" b="1" dirty="0"/>
              <a:t>5W2H</a:t>
            </a:r>
          </a:p>
        </p:txBody>
      </p:sp>
    </p:spTree>
    <p:extLst>
      <p:ext uri="{BB962C8B-B14F-4D97-AF65-F5344CB8AC3E}">
        <p14:creationId xmlns:p14="http://schemas.microsoft.com/office/powerpoint/2010/main" val="20538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5040" y="1282996"/>
            <a:ext cx="9409329" cy="4623816"/>
          </a:xfrm>
        </p:spPr>
        <p:txBody>
          <a:bodyPr>
            <a:normAutofit/>
          </a:bodyPr>
          <a:lstStyle/>
          <a:p>
            <a:r>
              <a:rPr lang="en-GB" b="1" dirty="0"/>
              <a:t>POLITICAL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Food safety and hygiene regulations must be followed, which can increase costs.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Changes in minimum wage laws may increase employee wage expenses.</a:t>
            </a:r>
          </a:p>
          <a:p>
            <a:r>
              <a:rPr lang="en-GB" b="1" dirty="0"/>
              <a:t>ECONOMIC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Rising ingredient costs (flour, butter, sugar) can reduce profit margins.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Inflation may cause customers to spend less on non-essential bakery products.</a:t>
            </a:r>
            <a:endParaRPr lang="en-GB" b="1" dirty="0"/>
          </a:p>
          <a:p>
            <a:r>
              <a:rPr lang="en-GB" b="1" dirty="0"/>
              <a:t>SOCIAL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Increasing demand for healthier options such as gluten-free or low-sugar products.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Growing popularity of supporting local businesses can attract more customers.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8"/>
            <a:ext cx="9634011" cy="3777622"/>
          </a:xfrm>
        </p:spPr>
        <p:txBody>
          <a:bodyPr/>
          <a:lstStyle/>
          <a:p>
            <a:r>
              <a:rPr lang="en-GB" b="1" dirty="0"/>
              <a:t>TECHNOLOGICAL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LEGAL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ENVIRONMENTAL 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r>
              <a:rPr lang="en-GB" b="1">
                <a:solidFill>
                  <a:srgbClr val="FF0000"/>
                </a:solidFill>
                <a:latin typeface="Arial"/>
                <a:ea typeface="Roboto"/>
                <a:cs typeface="Roboto"/>
              </a:rPr>
              <a:t>5 </a:t>
            </a:r>
            <a:r>
              <a:rPr lang="en-GB" b="1" dirty="0">
                <a:solidFill>
                  <a:srgbClr val="FF0000"/>
                </a:solidFill>
                <a:latin typeface="Arial"/>
                <a:ea typeface="Roboto"/>
                <a:cs typeface="Roboto"/>
              </a:rPr>
              <a:t>sources</a:t>
            </a:r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11590</TotalTime>
  <Words>472</Words>
  <Application>Microsoft Office PowerPoint</Application>
  <PresentationFormat>Widescreen</PresentationFormat>
  <Paragraphs>62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</vt:lpstr>
      <vt:lpstr>Aptos</vt:lpstr>
      <vt:lpstr>Arial</vt:lpstr>
      <vt:lpstr>Century Gothic</vt:lpstr>
      <vt:lpstr>Roboto</vt:lpstr>
      <vt:lpstr>Wingdings 3</vt:lpstr>
      <vt:lpstr>Wisp</vt:lpstr>
      <vt:lpstr>MODULE NAME: Problem Solving andDecision Making MODULE CODE : LCM4004 STUDENT NAME: Ruby Tadol Salip STUDENT ID :2523951 LECTURER :Richard Ashaye Assignment 1:  Basil’s Bakery case study Presentation</vt:lpstr>
      <vt:lpstr>OVERVIEW</vt:lpstr>
      <vt:lpstr>Introduction</vt:lpstr>
      <vt:lpstr>Company background</vt:lpstr>
      <vt:lpstr>                          5W2H</vt:lpstr>
      <vt:lpstr>PESTLE ANALYSIS: Basil’s Bakery </vt:lpstr>
      <vt:lpstr>PESTLE ANALYSIS: Basil’s Bakery </vt:lpstr>
      <vt:lpstr>Cause and effect analysis (Fishbone diagram)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Ruby Tadol Salip (2523951)</cp:lastModifiedBy>
  <cp:revision>93</cp:revision>
  <dcterms:created xsi:type="dcterms:W3CDTF">2024-10-08T15:58:04Z</dcterms:created>
  <dcterms:modified xsi:type="dcterms:W3CDTF">2026-07-12T12:27:13Z</dcterms:modified>
</cp:coreProperties>
</file>