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</p:sldIdLst>
  <p:sldSz cx="18288000" cy="10287000"/>
  <p:notesSz cx="6858000" cy="9144000"/>
  <p:embeddedFontLst>
    <p:embeddedFont>
      <p:font typeface="Arial Bold Italics" charset="1" panose="020B0704020202090204"/>
      <p:regular r:id="rId28"/>
    </p:embeddedFont>
    <p:embeddedFont>
      <p:font typeface="Arial" charset="1" panose="020B0604020202020204"/>
      <p:regular r:id="rId29"/>
    </p:embeddedFont>
    <p:embeddedFont>
      <p:font typeface="Arial Bold" charset="1" panose="020B0704020202020204"/>
      <p:regular r:id="rId30"/>
    </p:embeddedFont>
    <p:embeddedFont>
      <p:font typeface="Georgia Italics" charset="1" panose="02040502050405090303"/>
      <p:regular r:id="rId31"/>
    </p:embeddedFont>
    <p:embeddedFont>
      <p:font typeface="Avenir" charset="1" panose="020B0503020203020204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fonts/font28.fntdata" Type="http://schemas.openxmlformats.org/officeDocument/2006/relationships/font"/><Relationship Id="rId29" Target="fonts/font29.fntdata" Type="http://schemas.openxmlformats.org/officeDocument/2006/relationships/font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31" Target="fonts/font31.fntdata" Type="http://schemas.openxmlformats.org/officeDocument/2006/relationships/font"/><Relationship Id="rId32" Target="fonts/font32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7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jpeg" Type="http://schemas.openxmlformats.org/officeDocument/2006/relationships/image"/><Relationship Id="rId3" Target="../media/image9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10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11.jpe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2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jpeg" Type="http://schemas.openxmlformats.org/officeDocument/2006/relationships/image"/><Relationship Id="rId3" Target="../media/image14.jpe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17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18.jpeg" Type="http://schemas.openxmlformats.org/officeDocument/2006/relationships/image"/><Relationship Id="rId5" Target="../media/image15.png" Type="http://schemas.openxmlformats.org/officeDocument/2006/relationships/image"/><Relationship Id="rId6" Target="../media/image16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19.jpeg" Type="http://schemas.openxmlformats.org/officeDocument/2006/relationships/image"/><Relationship Id="rId5" Target="../media/image15.png" Type="http://schemas.openxmlformats.org/officeDocument/2006/relationships/image"/><Relationship Id="rId6" Target="../media/image16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20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jpeg" Type="http://schemas.openxmlformats.org/officeDocument/2006/relationships/image"/><Relationship Id="rId3" Target="../media/image22.jpeg" Type="http://schemas.openxmlformats.org/officeDocument/2006/relationships/image"/><Relationship Id="rId4" Target="../media/image23.jpeg" Type="http://schemas.openxmlformats.org/officeDocument/2006/relationships/image"/><Relationship Id="rId5" Target="../media/image24.jpeg" Type="http://schemas.openxmlformats.org/officeDocument/2006/relationships/image"/><Relationship Id="rId6" Target="../media/image25.jpeg" Type="http://schemas.openxmlformats.org/officeDocument/2006/relationships/image"/><Relationship Id="rId7" Target="../media/image26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Relationship Id="rId3" Target="../media/image6.sv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Relationship Id="rId6" Target="../media/image27.jpe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jpeg" Type="http://schemas.openxmlformats.org/officeDocument/2006/relationships/image"/><Relationship Id="rId3" Target="../media/image15.png" Type="http://schemas.openxmlformats.org/officeDocument/2006/relationships/image"/><Relationship Id="rId4" Target="../media/image16.sv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sv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Relationship Id="rId4" Target="../media/image31.png" Type="http://schemas.openxmlformats.org/officeDocument/2006/relationships/image"/><Relationship Id="rId5" Target="../media/image32.svg" Type="http://schemas.openxmlformats.org/officeDocument/2006/relationships/image"/><Relationship Id="rId6" Target="../media/image33.jpeg" Type="http://schemas.openxmlformats.org/officeDocument/2006/relationships/image"/><Relationship Id="rId7" Target="../media/image34.jpe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Relationship Id="rId4" Target="../media/image31.png" Type="http://schemas.openxmlformats.org/officeDocument/2006/relationships/image"/><Relationship Id="rId5" Target="../media/image32.sv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sv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1C324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F3F0E9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F3F0E9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5335947">
            <a:off x="8605822" y="1345581"/>
            <a:ext cx="784300" cy="784300"/>
          </a:xfrm>
          <a:custGeom>
            <a:avLst/>
            <a:gdLst/>
            <a:ahLst/>
            <a:cxnLst/>
            <a:rect r="r" b="b" t="t" l="l"/>
            <a:pathLst>
              <a:path h="784300" w="784300">
                <a:moveTo>
                  <a:pt x="0" y="0"/>
                </a:moveTo>
                <a:lnTo>
                  <a:pt x="784300" y="0"/>
                </a:lnTo>
                <a:lnTo>
                  <a:pt x="784300" y="784300"/>
                </a:lnTo>
                <a:lnTo>
                  <a:pt x="0" y="7843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0" id="10"/>
          <p:cNvGrpSpPr/>
          <p:nvPr/>
        </p:nvGrpSpPr>
        <p:grpSpPr>
          <a:xfrm rot="0">
            <a:off x="4899754" y="6118312"/>
            <a:ext cx="8212099" cy="3758640"/>
            <a:chOff x="0" y="0"/>
            <a:chExt cx="908948" cy="416021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908948" cy="416021"/>
            </a:xfrm>
            <a:custGeom>
              <a:avLst/>
              <a:gdLst/>
              <a:ahLst/>
              <a:cxnLst/>
              <a:rect r="r" b="b" t="t" l="l"/>
              <a:pathLst>
                <a:path h="416021" w="908948">
                  <a:moveTo>
                    <a:pt x="705748" y="0"/>
                  </a:moveTo>
                  <a:cubicBezTo>
                    <a:pt x="817972" y="0"/>
                    <a:pt x="908948" y="93130"/>
                    <a:pt x="908948" y="208011"/>
                  </a:cubicBezTo>
                  <a:cubicBezTo>
                    <a:pt x="908948" y="322892"/>
                    <a:pt x="817972" y="416021"/>
                    <a:pt x="705748" y="416021"/>
                  </a:cubicBezTo>
                  <a:lnTo>
                    <a:pt x="203200" y="416021"/>
                  </a:lnTo>
                  <a:cubicBezTo>
                    <a:pt x="90976" y="416021"/>
                    <a:pt x="0" y="322892"/>
                    <a:pt x="0" y="208011"/>
                  </a:cubicBezTo>
                  <a:cubicBezTo>
                    <a:pt x="0" y="9313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BE4D5">
                <a:alpha val="94902"/>
              </a:srgbClr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908948" cy="4636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3" id="13"/>
          <p:cNvSpPr txBox="true"/>
          <p:nvPr/>
        </p:nvSpPr>
        <p:spPr>
          <a:xfrm rot="0">
            <a:off x="6179418" y="6219632"/>
            <a:ext cx="5929164" cy="3498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99"/>
              </a:lnSpc>
            </a:pPr>
            <a:r>
              <a:rPr lang="en-US" b="true" sz="2499" i="true">
                <a:solidFill>
                  <a:srgbClr val="073557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Presentation done by :</a:t>
            </a:r>
          </a:p>
          <a:p>
            <a:pPr algn="just">
              <a:lnSpc>
                <a:spcPts val="3499"/>
              </a:lnSpc>
            </a:pPr>
          </a:p>
          <a:p>
            <a:pPr algn="just">
              <a:lnSpc>
                <a:spcPts val="3499"/>
              </a:lnSpc>
            </a:pPr>
            <a:r>
              <a:rPr lang="en-US" b="true" sz="2499" i="true">
                <a:solidFill>
                  <a:srgbClr val="073557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Iryna Didushok 2436149</a:t>
            </a:r>
          </a:p>
          <a:p>
            <a:pPr algn="just">
              <a:lnSpc>
                <a:spcPts val="3499"/>
              </a:lnSpc>
            </a:pPr>
            <a:r>
              <a:rPr lang="en-US" b="true" sz="2499" i="true">
                <a:solidFill>
                  <a:srgbClr val="073557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Sophia Robinson 1232317</a:t>
            </a:r>
          </a:p>
          <a:p>
            <a:pPr algn="just">
              <a:lnSpc>
                <a:spcPts val="3499"/>
              </a:lnSpc>
            </a:pPr>
            <a:r>
              <a:rPr lang="en-US" b="true" sz="2499" i="true">
                <a:solidFill>
                  <a:srgbClr val="073557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Leslie De La Rosa 2436597</a:t>
            </a:r>
          </a:p>
          <a:p>
            <a:pPr algn="just">
              <a:lnSpc>
                <a:spcPts val="3499"/>
              </a:lnSpc>
            </a:pPr>
            <a:r>
              <a:rPr lang="en-US" b="true" sz="2499" i="true">
                <a:solidFill>
                  <a:srgbClr val="073557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Jeneba Echeverria Dominguez 2438504</a:t>
            </a:r>
          </a:p>
          <a:p>
            <a:pPr algn="just">
              <a:lnSpc>
                <a:spcPts val="3499"/>
              </a:lnSpc>
            </a:pPr>
            <a:r>
              <a:rPr lang="en-US" b="true" sz="2499" i="true">
                <a:solidFill>
                  <a:srgbClr val="073557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Jovanny Herrera 2439224</a:t>
            </a:r>
          </a:p>
          <a:p>
            <a:pPr algn="just">
              <a:lnSpc>
                <a:spcPts val="3499"/>
              </a:lnSpc>
              <a:spcBef>
                <a:spcPct val="0"/>
              </a:spcBef>
            </a:pPr>
            <a:r>
              <a:rPr lang="en-US" b="true" sz="2499" i="true">
                <a:solidFill>
                  <a:srgbClr val="073557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Ade Maria Martinez Feliz 2436089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2355568" y="2162031"/>
            <a:ext cx="13576865" cy="34836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60"/>
              </a:lnSpc>
              <a:spcBef>
                <a:spcPct val="0"/>
              </a:spcBef>
            </a:pPr>
            <a:r>
              <a:rPr lang="en-US" b="true" sz="19971" i="true">
                <a:solidFill>
                  <a:srgbClr val="E5C4BA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M</a:t>
            </a:r>
            <a:r>
              <a:rPr lang="en-US" b="true" sz="19971" i="true">
                <a:solidFill>
                  <a:srgbClr val="E5C4BA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eningitis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2484790" y="559457"/>
            <a:ext cx="6720790" cy="3731105"/>
            <a:chOff x="0" y="0"/>
            <a:chExt cx="1464086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464086" cy="812800"/>
            </a:xfrm>
            <a:custGeom>
              <a:avLst/>
              <a:gdLst/>
              <a:ahLst/>
              <a:cxnLst/>
              <a:rect r="r" b="b" t="t" l="l"/>
              <a:pathLst>
                <a:path h="812800" w="1464086">
                  <a:moveTo>
                    <a:pt x="0" y="0"/>
                  </a:moveTo>
                  <a:lnTo>
                    <a:pt x="1464086" y="0"/>
                  </a:lnTo>
                  <a:lnTo>
                    <a:pt x="1464086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 l="0" t="-436" r="0" b="-436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9205579" y="559457"/>
            <a:ext cx="2568862" cy="3731105"/>
            <a:chOff x="0" y="0"/>
            <a:chExt cx="676573" cy="982678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676573" cy="982678"/>
            </a:xfrm>
            <a:custGeom>
              <a:avLst/>
              <a:gdLst/>
              <a:ahLst/>
              <a:cxnLst/>
              <a:rect r="r" b="b" t="t" l="l"/>
              <a:pathLst>
                <a:path h="982678" w="676573">
                  <a:moveTo>
                    <a:pt x="0" y="0"/>
                  </a:moveTo>
                  <a:lnTo>
                    <a:pt x="676573" y="0"/>
                  </a:lnTo>
                  <a:lnTo>
                    <a:pt x="676573" y="982678"/>
                  </a:lnTo>
                  <a:lnTo>
                    <a:pt x="0" y="982678"/>
                  </a:lnTo>
                  <a:close/>
                </a:path>
              </a:pathLst>
            </a:custGeom>
            <a:solidFill>
              <a:srgbClr val="FBE4D5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676573" cy="103030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1028700" y="4594241"/>
            <a:ext cx="4816485" cy="1038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399"/>
              </a:lnSpc>
              <a:spcBef>
                <a:spcPct val="0"/>
              </a:spcBef>
            </a:pPr>
            <a:r>
              <a:rPr lang="en-US" sz="5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Intro</a:t>
            </a:r>
            <a:r>
              <a:rPr lang="en-US" sz="5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duction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947723" y="4806851"/>
            <a:ext cx="10311577" cy="4181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</a:t>
            </a:r>
            <a:r>
              <a:rPr lang="en-US" sz="29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opic: </a:t>
            </a: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Meningitis – a serious disease of the brain and spine.</a:t>
            </a:r>
          </a:p>
          <a:p>
            <a:pPr algn="l">
              <a:lnSpc>
                <a:spcPts val="4199"/>
              </a:lnSpc>
            </a:pPr>
          </a:p>
          <a:p>
            <a:pPr algn="l">
              <a:lnSpc>
                <a:spcPts val="4199"/>
              </a:lnSpc>
            </a:pPr>
            <a:r>
              <a:rPr lang="en-US" sz="29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Purpose: </a:t>
            </a: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 will talk about what meningitis is, how it spreads, symptoms, and ways to prevent it.</a:t>
            </a:r>
          </a:p>
          <a:p>
            <a:pPr algn="l">
              <a:lnSpc>
                <a:spcPts val="4199"/>
              </a:lnSpc>
            </a:pPr>
          </a:p>
          <a:p>
            <a:pPr algn="l">
              <a:lnSpc>
                <a:spcPts val="4199"/>
              </a:lnSpc>
            </a:pPr>
            <a:r>
              <a:rPr lang="en-US" sz="29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Case Study:</a:t>
            </a: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We will use an example of a college student in the UK to explain the outbreak.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038831" y="9069387"/>
            <a:ext cx="564654" cy="339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Iryna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321158" y="531275"/>
            <a:ext cx="5784172" cy="3284187"/>
            <a:chOff x="0" y="0"/>
            <a:chExt cx="1350763" cy="76694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350763" cy="766948"/>
            </a:xfrm>
            <a:custGeom>
              <a:avLst/>
              <a:gdLst/>
              <a:ahLst/>
              <a:cxnLst/>
              <a:rect r="r" b="b" t="t" l="l"/>
              <a:pathLst>
                <a:path h="766948" w="1350763">
                  <a:moveTo>
                    <a:pt x="0" y="0"/>
                  </a:moveTo>
                  <a:lnTo>
                    <a:pt x="1350763" y="0"/>
                  </a:lnTo>
                  <a:lnTo>
                    <a:pt x="1350763" y="766948"/>
                  </a:lnTo>
                  <a:lnTo>
                    <a:pt x="0" y="766948"/>
                  </a:lnTo>
                  <a:close/>
                </a:path>
              </a:pathLst>
            </a:custGeom>
            <a:blipFill>
              <a:blip r:embed="rId2"/>
              <a:stretch>
                <a:fillRect l="-695" t="0" r="-695" b="0"/>
              </a:stretch>
            </a:blipFill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9166130" y="5262636"/>
            <a:ext cx="8594579" cy="4297289"/>
          </a:xfrm>
          <a:custGeom>
            <a:avLst/>
            <a:gdLst/>
            <a:ahLst/>
            <a:cxnLst/>
            <a:rect r="r" b="b" t="t" l="l"/>
            <a:pathLst>
              <a:path h="4297289" w="8594579">
                <a:moveTo>
                  <a:pt x="0" y="0"/>
                </a:moveTo>
                <a:lnTo>
                  <a:pt x="8594579" y="0"/>
                </a:lnTo>
                <a:lnTo>
                  <a:pt x="8594579" y="4297289"/>
                </a:lnTo>
                <a:lnTo>
                  <a:pt x="0" y="42972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840865" y="4384675"/>
            <a:ext cx="7729499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What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is Meningitis?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8758199" y="1471490"/>
            <a:ext cx="9002510" cy="3946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</a:pPr>
          </a:p>
          <a:p>
            <a:pPr algn="l" marL="539751" indent="-269876" lvl="1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 </a:t>
            </a: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can be bacterial, viral, or fungal.</a:t>
            </a:r>
          </a:p>
          <a:p>
            <a:pPr algn="l" marL="539751" indent="-269876" lvl="1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Bacterial meningitis is very serious and needs treatment fast.</a:t>
            </a:r>
          </a:p>
          <a:p>
            <a:pPr algn="l" marL="539751" indent="-269876" lvl="1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is very serious if not treated fast.</a:t>
            </a:r>
          </a:p>
          <a:p>
            <a:pPr algn="l" marL="539751" indent="-269876" lvl="1">
              <a:lnSpc>
                <a:spcPts val="3500"/>
              </a:lnSpc>
              <a:buFont typeface="Arial"/>
              <a:buChar char="•"/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can cause blood infection (sepsis) and brain or nerve damage.</a:t>
            </a: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653031" y="5351340"/>
            <a:ext cx="8105169" cy="36576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</a:t>
            </a:r>
            <a:r>
              <a:rPr lang="en-US" sz="29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eningitis is sickness of the brain and spine membranes.</a:t>
            </a:r>
          </a:p>
          <a:p>
            <a:pPr algn="l">
              <a:lnSpc>
                <a:spcPts val="4199"/>
              </a:lnSpc>
            </a:pP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Meningitis can happen to anyone, but it is common in babies, children, and young people.</a:t>
            </a:r>
          </a:p>
          <a:p>
            <a:pPr algn="l">
              <a:lnSpc>
                <a:spcPts val="4199"/>
              </a:lnSpc>
            </a:pP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144000" y="687388"/>
            <a:ext cx="8978078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Cause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 and seriousness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756504" y="9220200"/>
            <a:ext cx="564654" cy="339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Iryna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0748080" y="333452"/>
            <a:ext cx="6234140" cy="6057793"/>
          </a:xfrm>
          <a:custGeom>
            <a:avLst/>
            <a:gdLst/>
            <a:ahLst/>
            <a:cxnLst/>
            <a:rect r="r" b="b" t="t" l="l"/>
            <a:pathLst>
              <a:path h="6057793" w="6234140">
                <a:moveTo>
                  <a:pt x="0" y="0"/>
                </a:moveTo>
                <a:lnTo>
                  <a:pt x="6234140" y="0"/>
                </a:lnTo>
                <a:lnTo>
                  <a:pt x="6234140" y="6057793"/>
                </a:lnTo>
                <a:lnTo>
                  <a:pt x="0" y="60577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1455" r="0" b="-1455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2466885" y="764395"/>
            <a:ext cx="4057210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ymptoms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28700" y="2247900"/>
            <a:ext cx="6913318" cy="289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People with meningitis feel very sick.</a:t>
            </a: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Common symptoms are fever, headache, stiff neck, and rash.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Some feel nausea, vomiting, or light sensitivity.</a:t>
            </a:r>
          </a:p>
          <a:p>
            <a:pPr algn="l">
              <a:lnSpc>
                <a:spcPts val="2100"/>
              </a:lnSpc>
              <a:spcBef>
                <a:spcPct val="0"/>
              </a:spcBef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474177" y="9458219"/>
            <a:ext cx="564654" cy="339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Iryna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5991118"/>
            <a:ext cx="15953520" cy="289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</a:t>
            </a: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eningitis can look different in adults and babies.</a:t>
            </a: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Adults usually have a high fever, strong headache, stiff neck, and dislike bright light.</a:t>
            </a: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Babies may cry a lot, not want to eat, have cold hands or feet, or a swollen soft spot on the head.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Both adults and babies can be very tired or confused.</a:t>
            </a:r>
          </a:p>
          <a:p>
            <a:pPr algn="l">
              <a:lnSpc>
                <a:spcPts val="21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746373" y="2802613"/>
            <a:ext cx="7914492" cy="5269883"/>
            <a:chOff x="0" y="0"/>
            <a:chExt cx="1829913" cy="1218452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829913" cy="1218452"/>
            </a:xfrm>
            <a:custGeom>
              <a:avLst/>
              <a:gdLst/>
              <a:ahLst/>
              <a:cxnLst/>
              <a:rect r="r" b="b" t="t" l="l"/>
              <a:pathLst>
                <a:path h="1218452" w="1829913">
                  <a:moveTo>
                    <a:pt x="0" y="0"/>
                  </a:moveTo>
                  <a:lnTo>
                    <a:pt x="1829913" y="0"/>
                  </a:lnTo>
                  <a:lnTo>
                    <a:pt x="1829913" y="1218452"/>
                  </a:lnTo>
                  <a:lnTo>
                    <a:pt x="0" y="1218452"/>
                  </a:lnTo>
                  <a:close/>
                </a:path>
              </a:pathLst>
            </a:custGeom>
            <a:blipFill>
              <a:blip r:embed="rId4"/>
              <a:stretch>
                <a:fillRect l="0" t="-29" r="0" b="-29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4326035" y="687388"/>
            <a:ext cx="9123847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UK Case Study / Statistics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9144000" y="1832342"/>
            <a:ext cx="8121982" cy="4879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 19-yea</a:t>
            </a: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r-old student in the UK got bacterial meningitis while studying at college.</a:t>
            </a:r>
          </a:p>
          <a:p>
            <a:pPr algn="l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She had a headache, fever, and neck pain. Her condition became worse very fast.</a:t>
            </a:r>
          </a:p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hospital confirmed meningitis, and her close friends were checked and received preventive treatment.</a:t>
            </a:r>
          </a:p>
          <a:p>
            <a:pPr algn="l">
              <a:lnSpc>
                <a:spcPts val="3500"/>
              </a:lnSpc>
            </a:pPr>
            <a:r>
              <a:rPr lang="en-US" sz="2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After several days in intensive care, she started to recover, but doctors said early treatment saved her life.</a:t>
            </a:r>
          </a:p>
          <a:p>
            <a:pPr algn="l">
              <a:lnSpc>
                <a:spcPts val="3500"/>
              </a:lnSpc>
            </a:pPr>
          </a:p>
          <a:p>
            <a:pPr algn="l">
              <a:lnSpc>
                <a:spcPts val="3500"/>
              </a:lnSpc>
              <a:spcBef>
                <a:spcPct val="0"/>
              </a:spcBef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746373" y="9390795"/>
            <a:ext cx="564654" cy="339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1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Iryna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137318" y="6514465"/>
            <a:ext cx="8121982" cy="27438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M</a:t>
            </a:r>
            <a:r>
              <a:rPr lang="en-US" sz="2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eningitis is more common in college students.</a:t>
            </a:r>
          </a:p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In 2024, there were about 65 cases in people aged 15–19.</a:t>
            </a:r>
          </a:p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1 in 8 new students is not protected by vaccine.</a:t>
            </a:r>
          </a:p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Living in student halls increases the risk.</a:t>
            </a:r>
          </a:p>
          <a:p>
            <a:pPr algn="l">
              <a:lnSpc>
                <a:spcPts val="364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38831" y="2134401"/>
            <a:ext cx="5383914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📚</a:t>
            </a:r>
            <a:r>
              <a:rPr lang="en-US" sz="5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3646266" y="3412811"/>
            <a:ext cx="10995467" cy="48088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</a:t>
            </a: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UK H</a:t>
            </a: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ealth Security Agency (2024). Invasive Meningococcal Disease in England. Available at: https://www.gov.uk (Accessed: 23 October 2025).</a:t>
            </a:r>
          </a:p>
          <a:p>
            <a:pPr algn="l">
              <a:lnSpc>
                <a:spcPts val="3219"/>
              </a:lnSpc>
            </a:pPr>
          </a:p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2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</a:t>
            </a: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Meningitis Now (2024). Sharp Rise in Meningitis Cases in England. Available at: https://www.meningitisnow.org (Accessed: 23 October 2025).</a:t>
            </a:r>
          </a:p>
          <a:p>
            <a:pPr algn="l">
              <a:lnSpc>
                <a:spcPts val="3219"/>
              </a:lnSpc>
            </a:pPr>
          </a:p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2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</a:t>
            </a: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UK Health Security Agency (2025). MenACWY Vaccine Coverage for Students. Available at: https://www.gov.uk (Accessed: 30 October 2025).</a:t>
            </a:r>
          </a:p>
          <a:p>
            <a:pPr algn="l">
              <a:lnSpc>
                <a:spcPts val="3219"/>
              </a:lnSpc>
            </a:pPr>
          </a:p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2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</a:t>
            </a:r>
            <a:r>
              <a:rPr lang="en-US" sz="22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NHS Digital (2025). Meningococcal Disease: Laboratory-Confirmed Cases in England. Available at: https://digital.nhs.uk (Accessed: 25 October 2025).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618864" y="8925560"/>
            <a:ext cx="1445196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Iryna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8512079" y="7120816"/>
            <a:ext cx="1263842" cy="2127088"/>
            <a:chOff x="0" y="0"/>
            <a:chExt cx="332864" cy="560221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332864" cy="560221"/>
            </a:xfrm>
            <a:custGeom>
              <a:avLst/>
              <a:gdLst/>
              <a:ahLst/>
              <a:cxnLst/>
              <a:rect r="r" b="b" t="t" l="l"/>
              <a:pathLst>
                <a:path h="560221" w="332864">
                  <a:moveTo>
                    <a:pt x="0" y="0"/>
                  </a:moveTo>
                  <a:lnTo>
                    <a:pt x="332864" y="0"/>
                  </a:lnTo>
                  <a:lnTo>
                    <a:pt x="332864" y="560221"/>
                  </a:lnTo>
                  <a:lnTo>
                    <a:pt x="0" y="560221"/>
                  </a:lnTo>
                  <a:close/>
                </a:path>
              </a:pathLst>
            </a:custGeom>
            <a:solidFill>
              <a:srgbClr val="E0C4A7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332864" cy="6078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9144000" y="2759173"/>
            <a:ext cx="7245954" cy="1454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Measuring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Meningitis in the UK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1221041" y="2320892"/>
            <a:ext cx="6309354" cy="5645216"/>
            <a:chOff x="0" y="0"/>
            <a:chExt cx="1576333" cy="1410404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576333" cy="1410404"/>
            </a:xfrm>
            <a:custGeom>
              <a:avLst/>
              <a:gdLst/>
              <a:ahLst/>
              <a:cxnLst/>
              <a:rect r="r" b="b" t="t" l="l"/>
              <a:pathLst>
                <a:path h="1410404" w="1576333">
                  <a:moveTo>
                    <a:pt x="0" y="0"/>
                  </a:moveTo>
                  <a:lnTo>
                    <a:pt x="1576333" y="0"/>
                  </a:lnTo>
                  <a:lnTo>
                    <a:pt x="1576333" y="1410404"/>
                  </a:lnTo>
                  <a:lnTo>
                    <a:pt x="0" y="1410404"/>
                  </a:lnTo>
                  <a:close/>
                </a:path>
              </a:pathLst>
            </a:custGeom>
            <a:blipFill>
              <a:blip r:embed="rId4"/>
              <a:stretch>
                <a:fillRect l="0" t="-629" r="0" b="-629"/>
              </a:stretch>
            </a:blipFill>
          </p:spPr>
        </p:sp>
      </p:grpSp>
      <p:sp>
        <p:nvSpPr>
          <p:cNvPr name="TextBox 15" id="15"/>
          <p:cNvSpPr txBox="true"/>
          <p:nvPr/>
        </p:nvSpPr>
        <p:spPr>
          <a:xfrm rot="0">
            <a:off x="10070858" y="4464212"/>
            <a:ext cx="7063763" cy="5334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Meningitis affects babies, students, and young adults - these age groups are most at risk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It affects mainly young children – they are 43% of all deaths.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Hospitals and labs report cases to NHS and UKHSA.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In England, 2.3% of people with serious meningitis died in 2023/24.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028700" y="9085995"/>
            <a:ext cx="684014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Lesllie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2477113" y="1411241"/>
            <a:ext cx="4771824" cy="2627101"/>
            <a:chOff x="0" y="0"/>
            <a:chExt cx="1192195" cy="656356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192195" cy="656356"/>
            </a:xfrm>
            <a:custGeom>
              <a:avLst/>
              <a:gdLst/>
              <a:ahLst/>
              <a:cxnLst/>
              <a:rect r="r" b="b" t="t" l="l"/>
              <a:pathLst>
                <a:path h="656356" w="1192195">
                  <a:moveTo>
                    <a:pt x="0" y="0"/>
                  </a:moveTo>
                  <a:lnTo>
                    <a:pt x="1192195" y="0"/>
                  </a:lnTo>
                  <a:lnTo>
                    <a:pt x="1192195" y="656356"/>
                  </a:lnTo>
                  <a:lnTo>
                    <a:pt x="0" y="656356"/>
                  </a:lnTo>
                  <a:close/>
                </a:path>
              </a:pathLst>
            </a:custGeom>
            <a:blipFill>
              <a:blip r:embed="rId2"/>
              <a:stretch>
                <a:fillRect l="0" t="-2107" r="0" b="-2107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12487476" y="4516867"/>
            <a:ext cx="4771824" cy="2627101"/>
            <a:chOff x="0" y="0"/>
            <a:chExt cx="1192195" cy="65635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192195" cy="656356"/>
            </a:xfrm>
            <a:custGeom>
              <a:avLst/>
              <a:gdLst/>
              <a:ahLst/>
              <a:cxnLst/>
              <a:rect r="r" b="b" t="t" l="l"/>
              <a:pathLst>
                <a:path h="656356" w="1192195">
                  <a:moveTo>
                    <a:pt x="11357" y="0"/>
                  </a:moveTo>
                  <a:lnTo>
                    <a:pt x="1180838" y="0"/>
                  </a:lnTo>
                  <a:cubicBezTo>
                    <a:pt x="1183850" y="0"/>
                    <a:pt x="1186739" y="1197"/>
                    <a:pt x="1188869" y="3326"/>
                  </a:cubicBezTo>
                  <a:cubicBezTo>
                    <a:pt x="1190999" y="5456"/>
                    <a:pt x="1192195" y="8345"/>
                    <a:pt x="1192195" y="11357"/>
                  </a:cubicBezTo>
                  <a:lnTo>
                    <a:pt x="1192195" y="644999"/>
                  </a:lnTo>
                  <a:cubicBezTo>
                    <a:pt x="1192195" y="651272"/>
                    <a:pt x="1187110" y="656356"/>
                    <a:pt x="1180838" y="656356"/>
                  </a:cubicBezTo>
                  <a:lnTo>
                    <a:pt x="11357" y="656356"/>
                  </a:lnTo>
                  <a:cubicBezTo>
                    <a:pt x="8345" y="656356"/>
                    <a:pt x="5456" y="655160"/>
                    <a:pt x="3326" y="653030"/>
                  </a:cubicBezTo>
                  <a:cubicBezTo>
                    <a:pt x="1197" y="650900"/>
                    <a:pt x="0" y="648011"/>
                    <a:pt x="0" y="644999"/>
                  </a:cubicBezTo>
                  <a:lnTo>
                    <a:pt x="0" y="11357"/>
                  </a:lnTo>
                  <a:cubicBezTo>
                    <a:pt x="0" y="5085"/>
                    <a:pt x="5085" y="0"/>
                    <a:pt x="11357" y="0"/>
                  </a:cubicBezTo>
                  <a:close/>
                </a:path>
              </a:pathLst>
            </a:custGeom>
            <a:blipFill>
              <a:blip r:embed="rId3"/>
              <a:stretch>
                <a:fillRect l="0" t="-65616" r="0" b="-107523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1028700" y="3279516"/>
            <a:ext cx="5747420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Data &amp;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Example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654189" y="3971666"/>
            <a:ext cx="11090655" cy="57531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</a:pPr>
          </a:p>
          <a:p>
            <a:pPr algn="l" marL="647692" indent="-323846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 2022/23, the</a:t>
            </a: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 were 396 confirmed meningitis cases in England.</a:t>
            </a:r>
          </a:p>
          <a:p>
            <a:pPr algn="l" marL="647692" indent="-323846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Most cases happened in young people, babies, and students.</a:t>
            </a:r>
          </a:p>
          <a:p>
            <a:pPr algn="l" marL="647692" indent="-323846" lvl="1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Hospitals and labs reported every case to the NHS and UKHSA to track the disease.</a:t>
            </a:r>
          </a:p>
          <a:p>
            <a:pPr algn="l">
              <a:lnSpc>
                <a:spcPts val="4199"/>
              </a:lnSpc>
            </a:pPr>
          </a:p>
          <a:p>
            <a:pPr algn="l" marL="647692" indent="-323846" lvl="1">
              <a:lnSpc>
                <a:spcPts val="4199"/>
              </a:lnSpc>
              <a:spcBef>
                <a:spcPct val="0"/>
              </a:spcBef>
              <a:buFont typeface="Arial"/>
              <a:buChar char="•"/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Example: The first case at a university caused the campus to act quickly with checks, cleaning, and informing students.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</a:p>
          <a:p>
            <a:pPr algn="l">
              <a:lnSpc>
                <a:spcPts val="4199"/>
              </a:lnSpc>
              <a:spcBef>
                <a:spcPct val="0"/>
              </a:spcBef>
            </a:pP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9659952" y="5447462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654189" y="9210675"/>
            <a:ext cx="630436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Leslie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2861916"/>
            <a:ext cx="8115300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📚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References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28700" y="4992341"/>
            <a:ext cx="15728362" cy="2667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200"/>
              </a:lnSpc>
            </a:pPr>
          </a:p>
          <a:p>
            <a:pPr algn="l" marL="647700" indent="-323850" lvl="1">
              <a:lnSpc>
                <a:spcPts val="4200"/>
              </a:lnSpc>
              <a:buAutoNum type="arabicPeriod" startAt="1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UK</a:t>
            </a: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Health Security Agency (2024). Invasive Meningococcal Disease in England. gov.uk</a:t>
            </a:r>
          </a:p>
          <a:p>
            <a:pPr algn="l" marL="647700" indent="-323850" lvl="1">
              <a:lnSpc>
                <a:spcPts val="4200"/>
              </a:lnSpc>
              <a:buAutoNum type="arabicPeriod" startAt="1"/>
            </a:pPr>
            <a:r>
              <a:rPr lang="en-US" sz="3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Meningitis Now (2024). Sharp Rise in Meningitis Cases in England. meningitisnow.org</a:t>
            </a:r>
          </a:p>
          <a:p>
            <a:pPr algn="l">
              <a:lnSpc>
                <a:spcPts val="4200"/>
              </a:lnSpc>
            </a:pPr>
          </a:p>
          <a:p>
            <a:pPr algn="l">
              <a:lnSpc>
                <a:spcPts val="4200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844513" y="8961316"/>
            <a:ext cx="630436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Leslie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9144000" y="1028700"/>
            <a:ext cx="7865941" cy="6937408"/>
            <a:chOff x="0" y="0"/>
            <a:chExt cx="1965231" cy="173324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965231" cy="1733246"/>
            </a:xfrm>
            <a:custGeom>
              <a:avLst/>
              <a:gdLst/>
              <a:ahLst/>
              <a:cxnLst/>
              <a:rect r="r" b="b" t="t" l="l"/>
              <a:pathLst>
                <a:path h="1733246" w="1965231">
                  <a:moveTo>
                    <a:pt x="0" y="0"/>
                  </a:moveTo>
                  <a:lnTo>
                    <a:pt x="1965231" y="0"/>
                  </a:lnTo>
                  <a:lnTo>
                    <a:pt x="1965231" y="1733246"/>
                  </a:lnTo>
                  <a:lnTo>
                    <a:pt x="0" y="1733246"/>
                  </a:lnTo>
                  <a:close/>
                </a:path>
              </a:pathLst>
            </a:custGeom>
            <a:blipFill>
              <a:blip r:embed="rId4"/>
              <a:stretch>
                <a:fillRect l="-23053" t="0" r="-23053" b="0"/>
              </a:stretch>
            </a:blipFill>
          </p:spPr>
        </p:sp>
      </p:grpSp>
      <p:sp>
        <p:nvSpPr>
          <p:cNvPr name="TextBox 11" id="11"/>
          <p:cNvSpPr txBox="true"/>
          <p:nvPr/>
        </p:nvSpPr>
        <p:spPr>
          <a:xfrm rot="0">
            <a:off x="1038831" y="3043254"/>
            <a:ext cx="4174158" cy="1454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Monitor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ing Systems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5661711"/>
            <a:ext cx="7113479" cy="2622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NHS and UKHSA monitor meningitis cases.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Doctors, hospitals, and labs send information to them.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Monitoring shows if cases increase and helps control spread.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It also helps track who needs vaccines.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89482" y="9068117"/>
            <a:ext cx="898699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Jovanny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1011671" y="1028700"/>
            <a:ext cx="5998270" cy="6937408"/>
            <a:chOff x="0" y="0"/>
            <a:chExt cx="1498611" cy="173324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498611" cy="1733246"/>
            </a:xfrm>
            <a:custGeom>
              <a:avLst/>
              <a:gdLst/>
              <a:ahLst/>
              <a:cxnLst/>
              <a:rect r="r" b="b" t="t" l="l"/>
              <a:pathLst>
                <a:path h="1733246" w="1498611">
                  <a:moveTo>
                    <a:pt x="0" y="0"/>
                  </a:moveTo>
                  <a:lnTo>
                    <a:pt x="1498611" y="0"/>
                  </a:lnTo>
                  <a:lnTo>
                    <a:pt x="1498611" y="1733246"/>
                  </a:lnTo>
                  <a:lnTo>
                    <a:pt x="0" y="1733246"/>
                  </a:lnTo>
                  <a:close/>
                </a:path>
              </a:pathLst>
            </a:custGeom>
            <a:blipFill>
              <a:blip r:embed="rId4"/>
              <a:stretch>
                <a:fillRect l="-7828" t="0" r="-7828" b="0"/>
              </a:stretch>
            </a:blipFill>
          </p:spPr>
        </p:sp>
      </p:grpSp>
      <p:grpSp>
        <p:nvGrpSpPr>
          <p:cNvPr name="Group 11" id="11"/>
          <p:cNvGrpSpPr/>
          <p:nvPr/>
        </p:nvGrpSpPr>
        <p:grpSpPr>
          <a:xfrm rot="0">
            <a:off x="9918679" y="6143850"/>
            <a:ext cx="1263842" cy="2127088"/>
            <a:chOff x="0" y="0"/>
            <a:chExt cx="332864" cy="56022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32864" cy="560221"/>
            </a:xfrm>
            <a:custGeom>
              <a:avLst/>
              <a:gdLst/>
              <a:ahLst/>
              <a:cxnLst/>
              <a:rect r="r" b="b" t="t" l="l"/>
              <a:pathLst>
                <a:path h="560221" w="332864">
                  <a:moveTo>
                    <a:pt x="0" y="0"/>
                  </a:moveTo>
                  <a:lnTo>
                    <a:pt x="332864" y="0"/>
                  </a:lnTo>
                  <a:lnTo>
                    <a:pt x="332864" y="560221"/>
                  </a:lnTo>
                  <a:lnTo>
                    <a:pt x="0" y="560221"/>
                  </a:lnTo>
                  <a:close/>
                </a:path>
              </a:pathLst>
            </a:custGeom>
            <a:solidFill>
              <a:srgbClr val="E0C4A7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332864" cy="6078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8619015" y="5739536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5" id="15"/>
          <p:cNvSpPr txBox="true"/>
          <p:nvPr/>
        </p:nvSpPr>
        <p:spPr>
          <a:xfrm rot="0">
            <a:off x="1028700" y="3348774"/>
            <a:ext cx="8115300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Vaccination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&amp; Example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38831" y="4612703"/>
            <a:ext cx="6694520" cy="36582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5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Vaccines tracked: MenB, MenACWY, Hib, MMR.</a:t>
            </a:r>
          </a:p>
          <a:p>
            <a:pPr algn="l">
              <a:lnSpc>
                <a:spcPts val="3639"/>
              </a:lnSpc>
            </a:pPr>
            <a:r>
              <a:rPr lang="en-US" sz="25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Example: Student’s classmates checked vaccination to prevent more cases.</a:t>
            </a:r>
          </a:p>
          <a:p>
            <a:pPr algn="l">
              <a:lnSpc>
                <a:spcPts val="3639"/>
              </a:lnSpc>
            </a:pPr>
            <a:r>
              <a:rPr lang="en-US" sz="25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Monitoring data helps prevent outbreaks in schools.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Vaccines coverage data helps health workers plan campaigns.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589482" y="9210675"/>
            <a:ext cx="898699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Jovanny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3348774"/>
            <a:ext cx="4902928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`📚 References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10720573" y="7880439"/>
            <a:ext cx="5761377" cy="2012558"/>
            <a:chOff x="0" y="0"/>
            <a:chExt cx="2477396" cy="865401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477396" cy="865401"/>
            </a:xfrm>
            <a:custGeom>
              <a:avLst/>
              <a:gdLst/>
              <a:ahLst/>
              <a:cxnLst/>
              <a:rect r="r" b="b" t="t" l="l"/>
              <a:pathLst>
                <a:path h="865401" w="2477396">
                  <a:moveTo>
                    <a:pt x="0" y="0"/>
                  </a:moveTo>
                  <a:lnTo>
                    <a:pt x="2477396" y="0"/>
                  </a:lnTo>
                  <a:lnTo>
                    <a:pt x="2477396" y="865401"/>
                  </a:lnTo>
                  <a:lnTo>
                    <a:pt x="0" y="865401"/>
                  </a:lnTo>
                  <a:close/>
                </a:path>
              </a:pathLst>
            </a:custGeom>
            <a:blipFill>
              <a:blip r:embed="rId4"/>
              <a:stretch>
                <a:fillRect l="0" t="-45543" r="0" b="-45543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4041811" y="4934355"/>
            <a:ext cx="10204378" cy="218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1. UK Healt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 Security Agency (2025). MenACWY Vaccine Coverage for Students. gov.uk</a:t>
            </a:r>
          </a:p>
          <a:p>
            <a:pPr algn="l">
              <a:lnSpc>
                <a:spcPts val="3499"/>
              </a:lnSpc>
            </a:pPr>
          </a:p>
          <a:p>
            <a:pPr algn="l" marL="539749" indent="-269875" lvl="1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2. NH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 Digital (2025). Meningococcal Disease: Laboratory-Confirmed Cases in England. nhs.uk</a:t>
            </a:r>
          </a:p>
        </p:txBody>
      </p:sp>
      <p:sp>
        <p:nvSpPr>
          <p:cNvPr name="Freeform 13" id="13"/>
          <p:cNvSpPr/>
          <p:nvPr/>
        </p:nvSpPr>
        <p:spPr>
          <a:xfrm flipH="false" flipV="false" rot="0">
            <a:off x="1468595" y="5948336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772053" y="9085995"/>
            <a:ext cx="898699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Jovanny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5946400" y="842209"/>
            <a:ext cx="6395201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Contr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ol Strategies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9681309" y="4193609"/>
            <a:ext cx="8276606" cy="5355839"/>
            <a:chOff x="0" y="0"/>
            <a:chExt cx="1588680" cy="1028044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588680" cy="1028044"/>
            </a:xfrm>
            <a:custGeom>
              <a:avLst/>
              <a:gdLst/>
              <a:ahLst/>
              <a:cxnLst/>
              <a:rect r="r" b="b" t="t" l="l"/>
              <a:pathLst>
                <a:path h="1028044" w="1588680">
                  <a:moveTo>
                    <a:pt x="0" y="0"/>
                  </a:moveTo>
                  <a:lnTo>
                    <a:pt x="1588680" y="0"/>
                  </a:lnTo>
                  <a:lnTo>
                    <a:pt x="1588680" y="1028044"/>
                  </a:lnTo>
                  <a:lnTo>
                    <a:pt x="0" y="1028044"/>
                  </a:lnTo>
                  <a:close/>
                </a:path>
              </a:pathLst>
            </a:custGeom>
            <a:blipFill>
              <a:blip r:embed="rId4"/>
              <a:stretch>
                <a:fillRect l="0" t="-1417" r="0" b="-1417"/>
              </a:stretch>
            </a:blipFill>
          </p:spPr>
        </p:sp>
      </p:grpSp>
      <p:sp>
        <p:nvSpPr>
          <p:cNvPr name="TextBox 12" id="12"/>
          <p:cNvSpPr txBox="true"/>
          <p:nvPr/>
        </p:nvSpPr>
        <p:spPr>
          <a:xfrm rot="0">
            <a:off x="1028700" y="2172344"/>
            <a:ext cx="8652609" cy="3657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Vaccin</a:t>
            </a: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es, antibiotics, good hygiene help control meningitis.</a:t>
            </a: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Schools clean areas, separate people, and watch for new cases.</a:t>
            </a: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Controlling the outbreak reduces new infections.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Quick treatment helps prevent serious illness.</a:t>
            </a:r>
          </a:p>
          <a:p>
            <a:pPr algn="l">
              <a:lnSpc>
                <a:spcPts val="4199"/>
              </a:lnSpc>
              <a:spcBef>
                <a:spcPct val="0"/>
              </a:spcBef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744328" y="9068117"/>
            <a:ext cx="1166738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Ade  Maria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false" flipV="false" rot="0">
            <a:off x="11683560" y="0"/>
            <a:ext cx="3453732" cy="3423476"/>
          </a:xfrm>
          <a:custGeom>
            <a:avLst/>
            <a:gdLst/>
            <a:ahLst/>
            <a:cxnLst/>
            <a:rect r="r" b="b" t="t" l="l"/>
            <a:pathLst>
              <a:path h="3423476" w="3453732">
                <a:moveTo>
                  <a:pt x="0" y="0"/>
                </a:moveTo>
                <a:lnTo>
                  <a:pt x="3453732" y="0"/>
                </a:lnTo>
                <a:lnTo>
                  <a:pt x="3453732" y="3423476"/>
                </a:lnTo>
                <a:lnTo>
                  <a:pt x="0" y="34234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2963" r="0" b="-2963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1812684" y="3423476"/>
            <a:ext cx="3195483" cy="3345631"/>
          </a:xfrm>
          <a:custGeom>
            <a:avLst/>
            <a:gdLst/>
            <a:ahLst/>
            <a:cxnLst/>
            <a:rect r="r" b="b" t="t" l="l"/>
            <a:pathLst>
              <a:path h="3345631" w="3195483">
                <a:moveTo>
                  <a:pt x="0" y="0"/>
                </a:moveTo>
                <a:lnTo>
                  <a:pt x="3195484" y="0"/>
                </a:lnTo>
                <a:lnTo>
                  <a:pt x="3195484" y="3345631"/>
                </a:lnTo>
                <a:lnTo>
                  <a:pt x="0" y="33456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612" t="0" r="-1612" b="-5281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14983448" y="-79634"/>
            <a:ext cx="3329272" cy="3329272"/>
          </a:xfrm>
          <a:custGeom>
            <a:avLst/>
            <a:gdLst/>
            <a:ahLst/>
            <a:cxnLst/>
            <a:rect r="r" b="b" t="t" l="l"/>
            <a:pathLst>
              <a:path h="3329272" w="3329272">
                <a:moveTo>
                  <a:pt x="0" y="0"/>
                </a:moveTo>
                <a:lnTo>
                  <a:pt x="3329272" y="0"/>
                </a:lnTo>
                <a:lnTo>
                  <a:pt x="3329272" y="3329272"/>
                </a:lnTo>
                <a:lnTo>
                  <a:pt x="0" y="33292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2044" t="0" r="-2044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15137292" y="3434859"/>
            <a:ext cx="3279832" cy="3445657"/>
          </a:xfrm>
          <a:custGeom>
            <a:avLst/>
            <a:gdLst/>
            <a:ahLst/>
            <a:cxnLst/>
            <a:rect r="r" b="b" t="t" l="l"/>
            <a:pathLst>
              <a:path h="3445657" w="3279832">
                <a:moveTo>
                  <a:pt x="0" y="0"/>
                </a:moveTo>
                <a:lnTo>
                  <a:pt x="3279832" y="0"/>
                </a:lnTo>
                <a:lnTo>
                  <a:pt x="3279832" y="3445656"/>
                </a:lnTo>
                <a:lnTo>
                  <a:pt x="0" y="344565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4473" t="0" r="-4473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11865471" y="7065736"/>
            <a:ext cx="3142696" cy="3221264"/>
          </a:xfrm>
          <a:custGeom>
            <a:avLst/>
            <a:gdLst/>
            <a:ahLst/>
            <a:cxnLst/>
            <a:rect r="r" b="b" t="t" l="l"/>
            <a:pathLst>
              <a:path h="3221264" w="3142696">
                <a:moveTo>
                  <a:pt x="0" y="0"/>
                </a:moveTo>
                <a:lnTo>
                  <a:pt x="3142697" y="0"/>
                </a:lnTo>
                <a:lnTo>
                  <a:pt x="3142697" y="3221264"/>
                </a:lnTo>
                <a:lnTo>
                  <a:pt x="0" y="322126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15008168" y="7065736"/>
            <a:ext cx="3279832" cy="3221264"/>
          </a:xfrm>
          <a:custGeom>
            <a:avLst/>
            <a:gdLst/>
            <a:ahLst/>
            <a:cxnLst/>
            <a:rect r="r" b="b" t="t" l="l"/>
            <a:pathLst>
              <a:path h="3221264" w="3279832">
                <a:moveTo>
                  <a:pt x="0" y="0"/>
                </a:moveTo>
                <a:lnTo>
                  <a:pt x="3279832" y="0"/>
                </a:lnTo>
                <a:lnTo>
                  <a:pt x="3279832" y="3221264"/>
                </a:lnTo>
                <a:lnTo>
                  <a:pt x="0" y="322126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2128317" y="1164669"/>
            <a:ext cx="6072742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Ca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se Example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578508" y="3032541"/>
            <a:ext cx="7628486" cy="4375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The d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ormitory was closed, and close friends got medicine.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Good hygiene and PPE helped stop the infection.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Quick action protected many students.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Everyone followed health rules, so the outbreak stayed small.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This case shows that early action can save lives.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Education and awareness are very important to prevent future cases.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028700" y="9210675"/>
            <a:ext cx="1099617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Ade Maria</a:t>
            </a:r>
          </a:p>
        </p:txBody>
      </p:sp>
      <p:sp>
        <p:nvSpPr>
          <p:cNvPr name="Freeform 17" id="17"/>
          <p:cNvSpPr/>
          <p:nvPr/>
        </p:nvSpPr>
        <p:spPr>
          <a:xfrm flipH="false" flipV="false" rot="0">
            <a:off x="11965084" y="3575876"/>
            <a:ext cx="3195483" cy="3345631"/>
          </a:xfrm>
          <a:custGeom>
            <a:avLst/>
            <a:gdLst/>
            <a:ahLst/>
            <a:cxnLst/>
            <a:rect r="r" b="b" t="t" l="l"/>
            <a:pathLst>
              <a:path h="3345631" w="3195483">
                <a:moveTo>
                  <a:pt x="0" y="0"/>
                </a:moveTo>
                <a:lnTo>
                  <a:pt x="3195484" y="0"/>
                </a:lnTo>
                <a:lnTo>
                  <a:pt x="3195484" y="3345631"/>
                </a:lnTo>
                <a:lnTo>
                  <a:pt x="0" y="334563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612" t="0" r="-1612" b="-5281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028700" y="3348774"/>
            <a:ext cx="4902928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`📚 References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041811" y="4934355"/>
            <a:ext cx="10204378" cy="34988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1. UK Healt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 Security Agency (2024). Invasive Meningococcal Disease in England. gov.uk</a:t>
            </a:r>
          </a:p>
          <a:p>
            <a:pPr algn="l">
              <a:lnSpc>
                <a:spcPts val="3499"/>
              </a:lnSpc>
            </a:pP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2. Men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ingitis Now (2024). Meningitis Now Welcomes the Decline of Meningococcal Disease. meningitisnow.org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</a:p>
          <a:p>
            <a:pPr algn="l" marL="539749" indent="-269875" lvl="1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3. UK Health Security Agency (2025). MenACWY Vaccine Coverage for Students. Available at: https://www.gov.uk </a:t>
            </a: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468595" y="5948336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773292" y="8961316"/>
            <a:ext cx="1099617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Ade Maria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3272283" y="-120800"/>
            <a:ext cx="2003561" cy="10528601"/>
            <a:chOff x="0" y="0"/>
            <a:chExt cx="527687" cy="2772965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527687" cy="2772965"/>
            </a:xfrm>
            <a:custGeom>
              <a:avLst/>
              <a:gdLst/>
              <a:ahLst/>
              <a:cxnLst/>
              <a:rect r="r" b="b" t="t" l="l"/>
              <a:pathLst>
                <a:path h="2772965" w="527687">
                  <a:moveTo>
                    <a:pt x="0" y="0"/>
                  </a:moveTo>
                  <a:lnTo>
                    <a:pt x="527687" y="0"/>
                  </a:lnTo>
                  <a:lnTo>
                    <a:pt x="527687" y="2772965"/>
                  </a:lnTo>
                  <a:lnTo>
                    <a:pt x="0" y="2772965"/>
                  </a:lnTo>
                  <a:close/>
                </a:path>
              </a:pathLst>
            </a:custGeom>
            <a:solidFill>
              <a:srgbClr val="E0C4A7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527687" cy="282059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0">
            <a:off x="10023673" y="4307220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5400000">
            <a:off x="10144676" y="2584898"/>
            <a:ext cx="12842004" cy="3444644"/>
          </a:xfrm>
          <a:custGeom>
            <a:avLst/>
            <a:gdLst/>
            <a:ahLst/>
            <a:cxnLst/>
            <a:rect r="r" b="b" t="t" l="l"/>
            <a:pathLst>
              <a:path h="3444644" w="12842004">
                <a:moveTo>
                  <a:pt x="0" y="0"/>
                </a:moveTo>
                <a:lnTo>
                  <a:pt x="12842004" y="0"/>
                </a:lnTo>
                <a:lnTo>
                  <a:pt x="12842004" y="3444644"/>
                </a:lnTo>
                <a:lnTo>
                  <a:pt x="0" y="34446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84000"/>
            </a:blip>
            <a:stretch>
              <a:fillRect l="0" t="-126041" r="0" b="-146769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1028700" y="3348774"/>
            <a:ext cx="9829050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G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overnment Policies &amp; Plans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028700" y="4700359"/>
            <a:ext cx="9676731" cy="39370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NHS 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Long Term Plan helps prevent and treat meningitis.</a:t>
            </a: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Free vaccines for students and young people vaccination program was introduced to target high-risk groups like 14- to 18-year-olds and university freshers to prevent outbreaks. </a:t>
            </a: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Policies help protect all communities.</a:t>
            </a: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• Health promotion campaigns teach people about meningitis.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28700" y="9237434"/>
            <a:ext cx="751284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Sophia</a:t>
            </a:r>
          </a:p>
        </p:txBody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8619015" y="2765425"/>
            <a:ext cx="8390925" cy="5159746"/>
            <a:chOff x="0" y="0"/>
            <a:chExt cx="2818654" cy="1733246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818654" cy="1733246"/>
            </a:xfrm>
            <a:custGeom>
              <a:avLst/>
              <a:gdLst/>
              <a:ahLst/>
              <a:cxnLst/>
              <a:rect r="r" b="b" t="t" l="l"/>
              <a:pathLst>
                <a:path h="1733246" w="2818654">
                  <a:moveTo>
                    <a:pt x="0" y="0"/>
                  </a:moveTo>
                  <a:lnTo>
                    <a:pt x="2818654" y="0"/>
                  </a:lnTo>
                  <a:lnTo>
                    <a:pt x="2818654" y="1733246"/>
                  </a:lnTo>
                  <a:lnTo>
                    <a:pt x="0" y="1733246"/>
                  </a:lnTo>
                  <a:close/>
                </a:path>
              </a:pathLst>
            </a:custGeom>
            <a:blipFill>
              <a:blip r:embed="rId2"/>
              <a:stretch>
                <a:fillRect l="-1713" t="0" r="-1713" b="0"/>
              </a:stretch>
            </a:blipFill>
          </p:spPr>
        </p:sp>
      </p:grpSp>
      <p:sp>
        <p:nvSpPr>
          <p:cNvPr name="Freeform 10" id="10"/>
          <p:cNvSpPr/>
          <p:nvPr/>
        </p:nvSpPr>
        <p:spPr>
          <a:xfrm flipH="false" flipV="false" rot="0">
            <a:off x="8619015" y="5739536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1028700" y="1104900"/>
            <a:ext cx="9822982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Digital Tools</a:t>
            </a: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&amp; Case Study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28700" y="2708275"/>
            <a:ext cx="6694520" cy="4813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igital tools track cases and teach people about meningitis.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University followed NHS guidance during outbreak.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Technology helps monitor vaccine coverage and alert health workers.</a:t>
            </a:r>
          </a:p>
          <a:p>
            <a:pPr algn="l" marL="539749" indent="-269875" lvl="1">
              <a:lnSpc>
                <a:spcPts val="3499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Policies make school and university outbreaks easier to manage.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5995972" y="8925560"/>
            <a:ext cx="751284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Sophia</a:t>
            </a:r>
          </a:p>
        </p:txBody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028700" y="3348774"/>
            <a:ext cx="4902928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`📚 References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041811" y="4934355"/>
            <a:ext cx="10204378" cy="26225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UK Healt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 Security Agency (2025). MenACWY Vaccine Coverage for Students. gov.uk</a:t>
            </a:r>
          </a:p>
          <a:p>
            <a:pPr algn="l" marL="539749" indent="-269875" lvl="1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D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igital (2025). Meningococcal Disease: Labor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atory-Confirmed Cases in England. nhs.uk</a:t>
            </a: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468595" y="5948336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919468" y="9068117"/>
            <a:ext cx="751284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Sophia</a:t>
            </a:r>
          </a:p>
        </p:txBody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4629545" y="8275002"/>
            <a:ext cx="3658455" cy="2011998"/>
            <a:chOff x="0" y="0"/>
            <a:chExt cx="4877940" cy="268266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-5080"/>
              <a:ext cx="4877943" cy="2687701"/>
            </a:xfrm>
            <a:custGeom>
              <a:avLst/>
              <a:gdLst/>
              <a:ahLst/>
              <a:cxnLst/>
              <a:rect r="r" b="b" t="t" l="l"/>
              <a:pathLst>
                <a:path h="2687701" w="4877943">
                  <a:moveTo>
                    <a:pt x="4050665" y="5588"/>
                  </a:moveTo>
                  <a:cubicBezTo>
                    <a:pt x="4287647" y="9779"/>
                    <a:pt x="4525518" y="41148"/>
                    <a:pt x="4763897" y="94107"/>
                  </a:cubicBezTo>
                  <a:lnTo>
                    <a:pt x="4877943" y="122809"/>
                  </a:lnTo>
                  <a:lnTo>
                    <a:pt x="4877943" y="2687701"/>
                  </a:lnTo>
                  <a:lnTo>
                    <a:pt x="0" y="2687701"/>
                  </a:lnTo>
                  <a:lnTo>
                    <a:pt x="26670" y="2661031"/>
                  </a:lnTo>
                  <a:cubicBezTo>
                    <a:pt x="649478" y="2062861"/>
                    <a:pt x="1290828" y="1481963"/>
                    <a:pt x="1872488" y="924941"/>
                  </a:cubicBezTo>
                  <a:cubicBezTo>
                    <a:pt x="2279269" y="535305"/>
                    <a:pt x="2691511" y="286639"/>
                    <a:pt x="3108071" y="147320"/>
                  </a:cubicBezTo>
                  <a:cubicBezTo>
                    <a:pt x="3420237" y="42926"/>
                    <a:pt x="3734689" y="0"/>
                    <a:pt x="4050665" y="5588"/>
                  </a:cubicBezTo>
                  <a:close/>
                </a:path>
              </a:pathLst>
            </a:custGeom>
            <a:solidFill>
              <a:srgbClr val="E5C4BA">
                <a:alpha val="24706"/>
              </a:srgbClr>
            </a:solid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16164075" y="7806045"/>
            <a:ext cx="1329212" cy="1203745"/>
          </a:xfrm>
          <a:custGeom>
            <a:avLst/>
            <a:gdLst/>
            <a:ahLst/>
            <a:cxnLst/>
            <a:rect r="r" b="b" t="t" l="l"/>
            <a:pathLst>
              <a:path h="1203745" w="1329212">
                <a:moveTo>
                  <a:pt x="0" y="0"/>
                </a:moveTo>
                <a:lnTo>
                  <a:pt x="1329211" y="0"/>
                </a:lnTo>
                <a:lnTo>
                  <a:pt x="1329211" y="1203745"/>
                </a:lnTo>
                <a:lnTo>
                  <a:pt x="0" y="12037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5400000">
            <a:off x="922771" y="-922772"/>
            <a:ext cx="1627968" cy="3473513"/>
            <a:chOff x="0" y="0"/>
            <a:chExt cx="2170624" cy="463135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177542" cy="4631309"/>
            </a:xfrm>
            <a:custGeom>
              <a:avLst/>
              <a:gdLst/>
              <a:ahLst/>
              <a:cxnLst/>
              <a:rect r="r" b="b" t="t" l="l"/>
              <a:pathLst>
                <a:path h="4631309" w="2177542">
                  <a:moveTo>
                    <a:pt x="0" y="4631309"/>
                  </a:moveTo>
                  <a:lnTo>
                    <a:pt x="0" y="0"/>
                  </a:lnTo>
                  <a:lnTo>
                    <a:pt x="106172" y="9144"/>
                  </a:lnTo>
                  <a:cubicBezTo>
                    <a:pt x="810514" y="147066"/>
                    <a:pt x="1225296" y="973328"/>
                    <a:pt x="1580134" y="1745488"/>
                  </a:cubicBezTo>
                  <a:cubicBezTo>
                    <a:pt x="1874774" y="2387219"/>
                    <a:pt x="2177542" y="3066415"/>
                    <a:pt x="2170430" y="3887216"/>
                  </a:cubicBezTo>
                  <a:cubicBezTo>
                    <a:pt x="2169033" y="4058031"/>
                    <a:pt x="2154555" y="4227576"/>
                    <a:pt x="2129536" y="4396105"/>
                  </a:cubicBezTo>
                  <a:lnTo>
                    <a:pt x="2087372" y="4631309"/>
                  </a:lnTo>
                  <a:lnTo>
                    <a:pt x="0" y="4631309"/>
                  </a:lnTo>
                  <a:close/>
                </a:path>
              </a:pathLst>
            </a:custGeom>
            <a:solidFill>
              <a:srgbClr val="DCD9C3">
                <a:alpha val="24706"/>
              </a:srgbClr>
            </a:solid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795338" y="4901535"/>
            <a:ext cx="1458362" cy="68578"/>
          </a:xfrm>
          <a:custGeom>
            <a:avLst/>
            <a:gdLst/>
            <a:ahLst/>
            <a:cxnLst/>
            <a:rect r="r" b="b" t="t" l="l"/>
            <a:pathLst>
              <a:path h="68578" w="1458362">
                <a:moveTo>
                  <a:pt x="0" y="0"/>
                </a:moveTo>
                <a:lnTo>
                  <a:pt x="1458361" y="0"/>
                </a:lnTo>
                <a:lnTo>
                  <a:pt x="1458361" y="68579"/>
                </a:lnTo>
                <a:lnTo>
                  <a:pt x="0" y="6857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795528" y="1683544"/>
            <a:ext cx="8011366" cy="2967519"/>
            <a:chOff x="0" y="0"/>
            <a:chExt cx="10681822" cy="3956692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0681822" cy="3956692"/>
            </a:xfrm>
            <a:custGeom>
              <a:avLst/>
              <a:gdLst/>
              <a:ahLst/>
              <a:cxnLst/>
              <a:rect r="r" b="b" t="t" l="l"/>
              <a:pathLst>
                <a:path h="3956692" w="10681822">
                  <a:moveTo>
                    <a:pt x="0" y="0"/>
                  </a:moveTo>
                  <a:lnTo>
                    <a:pt x="10681822" y="0"/>
                  </a:lnTo>
                  <a:lnTo>
                    <a:pt x="10681822" y="3956692"/>
                  </a:lnTo>
                  <a:lnTo>
                    <a:pt x="0" y="395669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9525"/>
              <a:ext cx="10681822" cy="3966217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l">
                <a:lnSpc>
                  <a:spcPts val="7200"/>
                </a:lnSpc>
              </a:pPr>
              <a:r>
                <a:rPr lang="en-US" sz="6000" i="true">
                  <a:solidFill>
                    <a:srgbClr val="000000"/>
                  </a:solidFill>
                  <a:latin typeface="Georgia Italics"/>
                  <a:ea typeface="Georgia Italics"/>
                  <a:cs typeface="Georgia Italics"/>
                  <a:sym typeface="Georgia Italics"/>
                </a:rPr>
                <a:t>HEALTH EDUCATION </a:t>
              </a: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886968" y="5253514"/>
            <a:ext cx="7828486" cy="40305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564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Schools use posters, talks and checks to each about meningitis </a:t>
            </a:r>
          </a:p>
          <a:p>
            <a:pPr algn="l" marL="542925" indent="-271462" lvl="1">
              <a:lnSpc>
                <a:spcPts val="3564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Students learn to recognize symptoms early </a:t>
            </a:r>
          </a:p>
          <a:p>
            <a:pPr algn="l" marL="542925" indent="-271462" lvl="1">
              <a:lnSpc>
                <a:spcPts val="3564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Education helps prevent spread </a:t>
            </a:r>
          </a:p>
          <a:p>
            <a:pPr algn="l" marL="542925" indent="-271462" lvl="1">
              <a:lnSpc>
                <a:spcPts val="3564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Students and staff know what to do if someone is sick </a:t>
            </a:r>
          </a:p>
          <a:p>
            <a:pPr algn="l" marL="542925" indent="-271462" lvl="1">
              <a:lnSpc>
                <a:spcPts val="3564"/>
              </a:lnSpc>
            </a:pPr>
          </a:p>
        </p:txBody>
      </p:sp>
      <p:grpSp>
        <p:nvGrpSpPr>
          <p:cNvPr name="Group 12" id="12"/>
          <p:cNvGrpSpPr/>
          <p:nvPr/>
        </p:nvGrpSpPr>
        <p:grpSpPr>
          <a:xfrm rot="5400000">
            <a:off x="922773" y="-922771"/>
            <a:ext cx="1627968" cy="3473513"/>
            <a:chOff x="0" y="0"/>
            <a:chExt cx="2170624" cy="463135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2177542" cy="4631309"/>
            </a:xfrm>
            <a:custGeom>
              <a:avLst/>
              <a:gdLst/>
              <a:ahLst/>
              <a:cxnLst/>
              <a:rect r="r" b="b" t="t" l="l"/>
              <a:pathLst>
                <a:path h="4631309" w="2177542">
                  <a:moveTo>
                    <a:pt x="0" y="4631309"/>
                  </a:moveTo>
                  <a:lnTo>
                    <a:pt x="0" y="0"/>
                  </a:lnTo>
                  <a:lnTo>
                    <a:pt x="106172" y="9144"/>
                  </a:lnTo>
                  <a:cubicBezTo>
                    <a:pt x="810514" y="147066"/>
                    <a:pt x="1225296" y="973328"/>
                    <a:pt x="1580134" y="1745488"/>
                  </a:cubicBezTo>
                  <a:cubicBezTo>
                    <a:pt x="1874774" y="2387219"/>
                    <a:pt x="2177542" y="3066415"/>
                    <a:pt x="2170430" y="3887216"/>
                  </a:cubicBezTo>
                  <a:cubicBezTo>
                    <a:pt x="2169033" y="4058031"/>
                    <a:pt x="2154555" y="4227576"/>
                    <a:pt x="2129536" y="4396105"/>
                  </a:cubicBezTo>
                  <a:lnTo>
                    <a:pt x="2087372" y="4631309"/>
                  </a:lnTo>
                  <a:lnTo>
                    <a:pt x="0" y="4631309"/>
                  </a:lnTo>
                  <a:close/>
                </a:path>
              </a:pathLst>
            </a:custGeom>
            <a:solidFill>
              <a:srgbClr val="E7CFAF">
                <a:alpha val="5882"/>
              </a:srgbClr>
            </a:solidFill>
          </p:spPr>
        </p:sp>
      </p:grpSp>
      <p:sp>
        <p:nvSpPr>
          <p:cNvPr name="Freeform 14" id="14"/>
          <p:cNvSpPr/>
          <p:nvPr/>
        </p:nvSpPr>
        <p:spPr>
          <a:xfrm flipH="false" flipV="false" rot="0">
            <a:off x="795338" y="4901493"/>
            <a:ext cx="1458362" cy="68577"/>
          </a:xfrm>
          <a:custGeom>
            <a:avLst/>
            <a:gdLst/>
            <a:ahLst/>
            <a:cxnLst/>
            <a:rect r="r" b="b" t="t" l="l"/>
            <a:pathLst>
              <a:path h="68577" w="1458362">
                <a:moveTo>
                  <a:pt x="0" y="0"/>
                </a:moveTo>
                <a:lnTo>
                  <a:pt x="1458361" y="0"/>
                </a:lnTo>
                <a:lnTo>
                  <a:pt x="1458361" y="68577"/>
                </a:lnTo>
                <a:lnTo>
                  <a:pt x="0" y="685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5" id="15"/>
          <p:cNvGrpSpPr/>
          <p:nvPr/>
        </p:nvGrpSpPr>
        <p:grpSpPr>
          <a:xfrm rot="0">
            <a:off x="9481108" y="15"/>
            <a:ext cx="8503920" cy="10286985"/>
            <a:chOff x="0" y="0"/>
            <a:chExt cx="11338560" cy="13715980"/>
          </a:xfrm>
        </p:grpSpPr>
        <p:sp>
          <p:nvSpPr>
            <p:cNvPr name="Freeform 16" id="16" descr="Triangular abstract background"/>
            <p:cNvSpPr/>
            <p:nvPr/>
          </p:nvSpPr>
          <p:spPr>
            <a:xfrm flipH="false" flipV="false" rot="0">
              <a:off x="0" y="0"/>
              <a:ext cx="11338560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1338560">
                  <a:moveTo>
                    <a:pt x="0" y="0"/>
                  </a:moveTo>
                  <a:lnTo>
                    <a:pt x="11338560" y="0"/>
                  </a:lnTo>
                  <a:lnTo>
                    <a:pt x="1133856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34536" t="0" r="-46957" b="1"/>
              </a:stretch>
            </a:blipFill>
          </p:spPr>
        </p:sp>
      </p:grpSp>
      <p:grpSp>
        <p:nvGrpSpPr>
          <p:cNvPr name="Group 17" id="17"/>
          <p:cNvGrpSpPr/>
          <p:nvPr/>
        </p:nvGrpSpPr>
        <p:grpSpPr>
          <a:xfrm rot="0">
            <a:off x="14649009" y="8275002"/>
            <a:ext cx="3658455" cy="2011998"/>
            <a:chOff x="0" y="0"/>
            <a:chExt cx="4877940" cy="2682664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-5080"/>
              <a:ext cx="4877943" cy="2687701"/>
            </a:xfrm>
            <a:custGeom>
              <a:avLst/>
              <a:gdLst/>
              <a:ahLst/>
              <a:cxnLst/>
              <a:rect r="r" b="b" t="t" l="l"/>
              <a:pathLst>
                <a:path h="2687701" w="4877943">
                  <a:moveTo>
                    <a:pt x="4050665" y="5588"/>
                  </a:moveTo>
                  <a:cubicBezTo>
                    <a:pt x="4287647" y="9779"/>
                    <a:pt x="4525518" y="41148"/>
                    <a:pt x="4763897" y="94107"/>
                  </a:cubicBezTo>
                  <a:lnTo>
                    <a:pt x="4877943" y="122809"/>
                  </a:lnTo>
                  <a:lnTo>
                    <a:pt x="4877943" y="2687701"/>
                  </a:lnTo>
                  <a:lnTo>
                    <a:pt x="0" y="2687701"/>
                  </a:lnTo>
                  <a:lnTo>
                    <a:pt x="26670" y="2661031"/>
                  </a:lnTo>
                  <a:cubicBezTo>
                    <a:pt x="649478" y="2062861"/>
                    <a:pt x="1290828" y="1481963"/>
                    <a:pt x="1872488" y="924941"/>
                  </a:cubicBezTo>
                  <a:cubicBezTo>
                    <a:pt x="2279269" y="535305"/>
                    <a:pt x="2691511" y="286639"/>
                    <a:pt x="3108071" y="147320"/>
                  </a:cubicBezTo>
                  <a:cubicBezTo>
                    <a:pt x="3420237" y="42926"/>
                    <a:pt x="3734689" y="0"/>
                    <a:pt x="4050665" y="5588"/>
                  </a:cubicBezTo>
                  <a:close/>
                </a:path>
              </a:pathLst>
            </a:custGeom>
            <a:solidFill>
              <a:srgbClr val="EED8D1"/>
            </a:solidFill>
          </p:spPr>
        </p:sp>
      </p:grpSp>
      <p:sp>
        <p:nvSpPr>
          <p:cNvPr name="Freeform 19" id="19"/>
          <p:cNvSpPr/>
          <p:nvPr/>
        </p:nvSpPr>
        <p:spPr>
          <a:xfrm flipH="false" flipV="false" rot="0">
            <a:off x="16164075" y="7806038"/>
            <a:ext cx="1329212" cy="1203744"/>
          </a:xfrm>
          <a:custGeom>
            <a:avLst/>
            <a:gdLst/>
            <a:ahLst/>
            <a:cxnLst/>
            <a:rect r="r" b="b" t="t" l="l"/>
            <a:pathLst>
              <a:path h="1203744" w="1329212">
                <a:moveTo>
                  <a:pt x="0" y="0"/>
                </a:moveTo>
                <a:lnTo>
                  <a:pt x="1329211" y="0"/>
                </a:lnTo>
                <a:lnTo>
                  <a:pt x="1329211" y="1203744"/>
                </a:lnTo>
                <a:lnTo>
                  <a:pt x="0" y="12037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0" id="20"/>
          <p:cNvGrpSpPr/>
          <p:nvPr/>
        </p:nvGrpSpPr>
        <p:grpSpPr>
          <a:xfrm rot="0">
            <a:off x="9481108" y="0"/>
            <a:ext cx="8806892" cy="10287000"/>
            <a:chOff x="0" y="0"/>
            <a:chExt cx="11742522" cy="13716000"/>
          </a:xfrm>
        </p:grpSpPr>
        <p:sp>
          <p:nvSpPr>
            <p:cNvPr name="Freeform 21" id="21" descr="A diagram of a disease  AI-generated content may be incorrect."/>
            <p:cNvSpPr/>
            <p:nvPr/>
          </p:nvSpPr>
          <p:spPr>
            <a:xfrm flipH="false" flipV="false" rot="0">
              <a:off x="0" y="0"/>
              <a:ext cx="11742547" cy="13716000"/>
            </a:xfrm>
            <a:custGeom>
              <a:avLst/>
              <a:gdLst/>
              <a:ahLst/>
              <a:cxnLst/>
              <a:rect r="r" b="b" t="t" l="l"/>
              <a:pathLst>
                <a:path h="13716000" w="11742547">
                  <a:moveTo>
                    <a:pt x="0" y="0"/>
                  </a:moveTo>
                  <a:lnTo>
                    <a:pt x="11742547" y="0"/>
                  </a:lnTo>
                  <a:lnTo>
                    <a:pt x="11742547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 l="0" t="-939" r="0" b="-939"/>
              </a:stretch>
            </a:blipFill>
          </p:spPr>
        </p:sp>
      </p:grpSp>
      <p:sp>
        <p:nvSpPr>
          <p:cNvPr name="TextBox 22" id="22"/>
          <p:cNvSpPr txBox="true"/>
          <p:nvPr/>
        </p:nvSpPr>
        <p:spPr>
          <a:xfrm rot="0">
            <a:off x="639700" y="9293542"/>
            <a:ext cx="777999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Jeneva</a:t>
            </a:r>
          </a:p>
        </p:txBody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4629545" y="8275002"/>
            <a:ext cx="3658455" cy="2011998"/>
            <a:chOff x="0" y="0"/>
            <a:chExt cx="4877940" cy="2682664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-5080"/>
              <a:ext cx="4877943" cy="2687701"/>
            </a:xfrm>
            <a:custGeom>
              <a:avLst/>
              <a:gdLst/>
              <a:ahLst/>
              <a:cxnLst/>
              <a:rect r="r" b="b" t="t" l="l"/>
              <a:pathLst>
                <a:path h="2687701" w="4877943">
                  <a:moveTo>
                    <a:pt x="4050665" y="5588"/>
                  </a:moveTo>
                  <a:cubicBezTo>
                    <a:pt x="4287647" y="9779"/>
                    <a:pt x="4525518" y="41148"/>
                    <a:pt x="4763897" y="94107"/>
                  </a:cubicBezTo>
                  <a:lnTo>
                    <a:pt x="4877943" y="122809"/>
                  </a:lnTo>
                  <a:lnTo>
                    <a:pt x="4877943" y="2687701"/>
                  </a:lnTo>
                  <a:lnTo>
                    <a:pt x="0" y="2687701"/>
                  </a:lnTo>
                  <a:lnTo>
                    <a:pt x="26670" y="2661031"/>
                  </a:lnTo>
                  <a:cubicBezTo>
                    <a:pt x="649478" y="2062861"/>
                    <a:pt x="1290828" y="1481963"/>
                    <a:pt x="1872488" y="924941"/>
                  </a:cubicBezTo>
                  <a:cubicBezTo>
                    <a:pt x="2279269" y="535305"/>
                    <a:pt x="2691511" y="286639"/>
                    <a:pt x="3108071" y="147320"/>
                  </a:cubicBezTo>
                  <a:cubicBezTo>
                    <a:pt x="3420237" y="42926"/>
                    <a:pt x="3734689" y="0"/>
                    <a:pt x="4050665" y="5588"/>
                  </a:cubicBezTo>
                  <a:close/>
                </a:path>
              </a:pathLst>
            </a:custGeom>
            <a:solidFill>
              <a:srgbClr val="E5C4BA">
                <a:alpha val="24706"/>
              </a:srgbClr>
            </a:solidFill>
          </p:spPr>
        </p:sp>
      </p:grpSp>
      <p:sp>
        <p:nvSpPr>
          <p:cNvPr name="Freeform 4" id="4"/>
          <p:cNvSpPr/>
          <p:nvPr/>
        </p:nvSpPr>
        <p:spPr>
          <a:xfrm flipH="false" flipV="false" rot="0">
            <a:off x="16164075" y="7806045"/>
            <a:ext cx="1329212" cy="1203745"/>
          </a:xfrm>
          <a:custGeom>
            <a:avLst/>
            <a:gdLst/>
            <a:ahLst/>
            <a:cxnLst/>
            <a:rect r="r" b="b" t="t" l="l"/>
            <a:pathLst>
              <a:path h="1203745" w="1329212">
                <a:moveTo>
                  <a:pt x="0" y="0"/>
                </a:moveTo>
                <a:lnTo>
                  <a:pt x="1329211" y="0"/>
                </a:lnTo>
                <a:lnTo>
                  <a:pt x="1329211" y="1203745"/>
                </a:lnTo>
                <a:lnTo>
                  <a:pt x="0" y="120374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5" id="5"/>
          <p:cNvGrpSpPr/>
          <p:nvPr/>
        </p:nvGrpSpPr>
        <p:grpSpPr>
          <a:xfrm rot="5400000">
            <a:off x="922771" y="-922772"/>
            <a:ext cx="1627968" cy="3473513"/>
            <a:chOff x="0" y="0"/>
            <a:chExt cx="2170624" cy="463135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177542" cy="4631309"/>
            </a:xfrm>
            <a:custGeom>
              <a:avLst/>
              <a:gdLst/>
              <a:ahLst/>
              <a:cxnLst/>
              <a:rect r="r" b="b" t="t" l="l"/>
              <a:pathLst>
                <a:path h="4631309" w="2177542">
                  <a:moveTo>
                    <a:pt x="0" y="4631309"/>
                  </a:moveTo>
                  <a:lnTo>
                    <a:pt x="0" y="0"/>
                  </a:lnTo>
                  <a:lnTo>
                    <a:pt x="106172" y="9144"/>
                  </a:lnTo>
                  <a:cubicBezTo>
                    <a:pt x="810514" y="147066"/>
                    <a:pt x="1225296" y="973328"/>
                    <a:pt x="1580134" y="1745488"/>
                  </a:cubicBezTo>
                  <a:cubicBezTo>
                    <a:pt x="1874774" y="2387219"/>
                    <a:pt x="2177542" y="3066415"/>
                    <a:pt x="2170430" y="3887216"/>
                  </a:cubicBezTo>
                  <a:cubicBezTo>
                    <a:pt x="2169033" y="4058031"/>
                    <a:pt x="2154555" y="4227576"/>
                    <a:pt x="2129536" y="4396105"/>
                  </a:cubicBezTo>
                  <a:lnTo>
                    <a:pt x="2087372" y="4631309"/>
                  </a:lnTo>
                  <a:lnTo>
                    <a:pt x="0" y="4631309"/>
                  </a:lnTo>
                  <a:close/>
                </a:path>
              </a:pathLst>
            </a:custGeom>
            <a:solidFill>
              <a:srgbClr val="DCD9C3">
                <a:alpha val="24706"/>
              </a:srgbClr>
            </a:solid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795338" y="3465896"/>
            <a:ext cx="1458362" cy="68578"/>
          </a:xfrm>
          <a:custGeom>
            <a:avLst/>
            <a:gdLst/>
            <a:ahLst/>
            <a:cxnLst/>
            <a:rect r="r" b="b" t="t" l="l"/>
            <a:pathLst>
              <a:path h="68578" w="1458362">
                <a:moveTo>
                  <a:pt x="0" y="0"/>
                </a:moveTo>
                <a:lnTo>
                  <a:pt x="1458361" y="0"/>
                </a:lnTo>
                <a:lnTo>
                  <a:pt x="1458361" y="68578"/>
                </a:lnTo>
                <a:lnTo>
                  <a:pt x="0" y="6857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8" id="8"/>
          <p:cNvGrpSpPr/>
          <p:nvPr/>
        </p:nvGrpSpPr>
        <p:grpSpPr>
          <a:xfrm rot="0">
            <a:off x="788576" y="333634"/>
            <a:ext cx="15116336" cy="1723767"/>
            <a:chOff x="0" y="0"/>
            <a:chExt cx="20155114" cy="2298356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0155114" cy="2298356"/>
            </a:xfrm>
            <a:custGeom>
              <a:avLst/>
              <a:gdLst/>
              <a:ahLst/>
              <a:cxnLst/>
              <a:rect r="r" b="b" t="t" l="l"/>
              <a:pathLst>
                <a:path h="2298356" w="20155114">
                  <a:moveTo>
                    <a:pt x="0" y="0"/>
                  </a:moveTo>
                  <a:lnTo>
                    <a:pt x="20155114" y="0"/>
                  </a:lnTo>
                  <a:lnTo>
                    <a:pt x="20155114" y="2298356"/>
                  </a:lnTo>
                  <a:lnTo>
                    <a:pt x="0" y="229835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9525"/>
              <a:ext cx="20155114" cy="2307881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ctr">
                <a:lnSpc>
                  <a:spcPts val="6480"/>
                </a:lnSpc>
              </a:pPr>
              <a:r>
                <a:rPr lang="en-US" sz="5400" i="true">
                  <a:solidFill>
                    <a:srgbClr val="000000"/>
                  </a:solidFill>
                  <a:latin typeface="Georgia Italics"/>
                  <a:ea typeface="Georgia Italics"/>
                  <a:cs typeface="Georgia Italics"/>
                  <a:sym typeface="Georgia Italics"/>
                </a:rPr>
                <a:t>CONCLUSION </a:t>
              </a:r>
            </a:p>
          </p:txBody>
        </p:sp>
      </p:grpSp>
      <p:sp>
        <p:nvSpPr>
          <p:cNvPr name="TextBox 11" id="11"/>
          <p:cNvSpPr txBox="true"/>
          <p:nvPr/>
        </p:nvSpPr>
        <p:spPr>
          <a:xfrm rot="0">
            <a:off x="1815205" y="3416541"/>
            <a:ext cx="13998266" cy="47673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42925" indent="-271462" lvl="1">
              <a:lnSpc>
                <a:spcPts val="396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Early education helped stop further spread of Meningitis at College </a:t>
            </a:r>
          </a:p>
          <a:p>
            <a:pPr algn="l" marL="542925" indent="-271462" lvl="1">
              <a:lnSpc>
                <a:spcPts val="396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Prevention, monitoring and teamwork </a:t>
            </a:r>
          </a:p>
          <a:p>
            <a:pPr algn="l" marL="542925" indent="-271462" lvl="1">
              <a:lnSpc>
                <a:spcPts val="396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Quick treatment and vaccination can save lives and reduce illness</a:t>
            </a:r>
          </a:p>
          <a:p>
            <a:pPr algn="l" marL="542925" indent="-271462" lvl="1">
              <a:lnSpc>
                <a:spcPts val="396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Everyone following health rules  </a:t>
            </a:r>
          </a:p>
          <a:p>
            <a:pPr algn="l" marL="542925" indent="-271462" lvl="1">
              <a:lnSpc>
                <a:spcPts val="3960"/>
              </a:lnSpc>
              <a:buFont typeface="Arial"/>
              <a:buChar char="•"/>
            </a:pPr>
            <a:r>
              <a:rPr lang="en-US" sz="3000">
                <a:solidFill>
                  <a:srgbClr val="000000"/>
                </a:solidFill>
                <a:latin typeface="Avenir"/>
                <a:ea typeface="Avenir"/>
                <a:cs typeface="Avenir"/>
                <a:sym typeface="Avenir"/>
              </a:rPr>
              <a:t>School universities and the NHS services can reduce cases in the community </a:t>
            </a:r>
          </a:p>
          <a:p>
            <a:pPr algn="l" marL="542925" indent="-271462" lvl="1">
              <a:lnSpc>
                <a:spcPts val="3960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037206" y="8962165"/>
            <a:ext cx="777999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Jeneva</a:t>
            </a:r>
          </a:p>
        </p:txBody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3F0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028700" y="3118446"/>
            <a:ext cx="4902928" cy="758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99"/>
              </a:lnSpc>
            </a:pPr>
            <a:r>
              <a:rPr lang="en-US" sz="5499" b="tru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`📚 References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4041811" y="4050448"/>
            <a:ext cx="10204378" cy="5251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UK Healt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 Security Agency (2025). MenACWY Vaccine Coverage for Students. gov.uk</a:t>
            </a: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D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igital (2025). Meningococcal Disease: Labor</a:t>
            </a: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atory-Confirmed Cases in England. nhs.uk</a:t>
            </a: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Meningitis Now (2024). Meningitis Now Welcomes the Decline of Meningococcal Disease but Stresses There Is More Work to Be Done. </a:t>
            </a: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</a:pPr>
          </a:p>
          <a:p>
            <a:pPr algn="l">
              <a:lnSpc>
                <a:spcPts val="3499"/>
              </a:lnSpc>
              <a:spcBef>
                <a:spcPct val="0"/>
              </a:spcBef>
            </a:pP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1468595" y="5948336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639700" y="8943438"/>
            <a:ext cx="777999" cy="33274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Jeneva</a:t>
            </a:r>
          </a:p>
        </p:txBody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3F7CA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38831" y="1028700"/>
            <a:ext cx="872235" cy="309643"/>
          </a:xfrm>
          <a:custGeom>
            <a:avLst/>
            <a:gdLst/>
            <a:ahLst/>
            <a:cxnLst/>
            <a:rect r="r" b="b" t="t" l="l"/>
            <a:pathLst>
              <a:path h="309643" w="872235">
                <a:moveTo>
                  <a:pt x="0" y="0"/>
                </a:moveTo>
                <a:lnTo>
                  <a:pt x="872235" y="0"/>
                </a:lnTo>
                <a:lnTo>
                  <a:pt x="872235" y="309643"/>
                </a:lnTo>
                <a:lnTo>
                  <a:pt x="0" y="3096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7009941" y="8637359"/>
            <a:ext cx="249359" cy="249359"/>
            <a:chOff x="0" y="0"/>
            <a:chExt cx="812800" cy="81280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F3F0E9"/>
              </a:solidFill>
              <a:prstDash val="solid"/>
              <a:miter/>
            </a:ln>
          </p:spPr>
        </p:sp>
        <p:sp>
          <p:nvSpPr>
            <p:cNvPr name="TextBox 5" id="5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17009941" y="9008941"/>
            <a:ext cx="249359" cy="249359"/>
            <a:chOff x="0" y="0"/>
            <a:chExt cx="812800" cy="81280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F3F0E9"/>
              </a:solidFill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5335947">
            <a:off x="8941843" y="2311412"/>
            <a:ext cx="404314" cy="404314"/>
          </a:xfrm>
          <a:custGeom>
            <a:avLst/>
            <a:gdLst/>
            <a:ahLst/>
            <a:cxnLst/>
            <a:rect r="r" b="b" t="t" l="l"/>
            <a:pathLst>
              <a:path h="404314" w="404314">
                <a:moveTo>
                  <a:pt x="0" y="0"/>
                </a:moveTo>
                <a:lnTo>
                  <a:pt x="404314" y="0"/>
                </a:lnTo>
                <a:lnTo>
                  <a:pt x="404314" y="404314"/>
                </a:lnTo>
                <a:lnTo>
                  <a:pt x="0" y="404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278059" y="3173413"/>
            <a:ext cx="15731881" cy="34924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0"/>
              </a:lnSpc>
              <a:spcBef>
                <a:spcPct val="0"/>
              </a:spcBef>
            </a:pPr>
            <a:r>
              <a:rPr lang="en-US" sz="20000" spc="-102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DAG2mYjHkuA</dc:identifier>
  <dcterms:modified xsi:type="dcterms:W3CDTF">2011-08-01T06:04:30Z</dcterms:modified>
  <cp:revision>1</cp:revision>
  <dc:title>Medical</dc:title>
</cp:coreProperties>
</file>