
<file path=[Content_Types].xml><?xml version="1.0" encoding="utf-8"?>
<Types xmlns="http://schemas.openxmlformats.org/package/2006/content-types">
  <Default Extension="jpeg" ContentType="image/jpeg"/>
  <Default Extension="mp3" ContentType="audio/m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48" r:id="rId1"/>
  </p:sldMasterIdLst>
  <p:notesMasterIdLst>
    <p:notesMasterId r:id="rId3"/>
  </p:notesMasterIdLst>
  <p:sldIdLst>
    <p:sldId id="256" r:id="rId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C3607F2-D0EF-41A7-9693-982FFB6F645A}" v="3" dt="2024-11-21T11:52:41.71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951" autoAdjust="0"/>
  </p:normalViewPr>
  <p:slideViewPr>
    <p:cSldViewPr snapToGrid="0">
      <p:cViewPr varScale="1">
        <p:scale>
          <a:sx n="82" d="100"/>
          <a:sy n="82" d="100"/>
        </p:scale>
        <p:origin x="300"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microsoft.com/office/2015/10/relationships/revisionInfo" Target="revisionInfo.xml"/><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7717CFD-D127-436B-B4AE-67459BD0560F}" type="datetimeFigureOut">
              <a:rPr lang="en-IN" smtClean="0"/>
              <a:t>21-11-2024</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C6576DF-5F04-4F33-B1D4-41EB09130F5C}" type="slidenum">
              <a:rPr lang="en-IN" smtClean="0"/>
              <a:t>‹#›</a:t>
            </a:fld>
            <a:endParaRPr lang="en-IN"/>
          </a:p>
        </p:txBody>
      </p:sp>
    </p:spTree>
    <p:extLst>
      <p:ext uri="{BB962C8B-B14F-4D97-AF65-F5344CB8AC3E}">
        <p14:creationId xmlns:p14="http://schemas.microsoft.com/office/powerpoint/2010/main" val="9412241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b="0" dirty="0"/>
          </a:p>
          <a:p>
            <a:endParaRPr lang="en-US" b="0" dirty="0"/>
          </a:p>
          <a:p>
            <a:endParaRPr lang="en-US" b="0" dirty="0"/>
          </a:p>
          <a:p>
            <a:endParaRPr lang="en-US" b="0" dirty="0"/>
          </a:p>
          <a:p>
            <a:endParaRPr lang="en-US" b="0" dirty="0"/>
          </a:p>
          <a:p>
            <a:endParaRPr lang="en-US" b="0" dirty="0"/>
          </a:p>
          <a:p>
            <a:endParaRPr lang="en-US" b="0" dirty="0"/>
          </a:p>
          <a:p>
            <a:endParaRPr lang="en-US" dirty="0"/>
          </a:p>
          <a:p>
            <a:endParaRPr lang="en-IN" dirty="0"/>
          </a:p>
        </p:txBody>
      </p:sp>
      <p:sp>
        <p:nvSpPr>
          <p:cNvPr id="4" name="Slide Number Placeholder 3"/>
          <p:cNvSpPr>
            <a:spLocks noGrp="1"/>
          </p:cNvSpPr>
          <p:nvPr>
            <p:ph type="sldNum" sz="quarter" idx="5"/>
          </p:nvPr>
        </p:nvSpPr>
        <p:spPr/>
        <p:txBody>
          <a:bodyPr/>
          <a:lstStyle/>
          <a:p>
            <a:fld id="{6C6576DF-5F04-4F33-B1D4-41EB09130F5C}" type="slidenum">
              <a:rPr lang="en-IN" smtClean="0"/>
              <a:t>1</a:t>
            </a:fld>
            <a:endParaRPr lang="en-IN"/>
          </a:p>
        </p:txBody>
      </p:sp>
    </p:spTree>
    <p:extLst>
      <p:ext uri="{BB962C8B-B14F-4D97-AF65-F5344CB8AC3E}">
        <p14:creationId xmlns:p14="http://schemas.microsoft.com/office/powerpoint/2010/main" val="376762681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9EB4A4-1276-E94F-A802-303A7C0FAA2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IN"/>
          </a:p>
        </p:txBody>
      </p:sp>
      <p:sp>
        <p:nvSpPr>
          <p:cNvPr id="3" name="Subtitle 2">
            <a:extLst>
              <a:ext uri="{FF2B5EF4-FFF2-40B4-BE49-F238E27FC236}">
                <a16:creationId xmlns:a16="http://schemas.microsoft.com/office/drawing/2014/main" id="{C73ED4D8-FC02-DAC6-E817-A30F3009BE0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IN"/>
          </a:p>
        </p:txBody>
      </p:sp>
      <p:sp>
        <p:nvSpPr>
          <p:cNvPr id="4" name="Date Placeholder 3">
            <a:extLst>
              <a:ext uri="{FF2B5EF4-FFF2-40B4-BE49-F238E27FC236}">
                <a16:creationId xmlns:a16="http://schemas.microsoft.com/office/drawing/2014/main" id="{FC2110BD-3DD4-1146-0F6F-5C8CDC4F71FE}"/>
              </a:ext>
            </a:extLst>
          </p:cNvPr>
          <p:cNvSpPr>
            <a:spLocks noGrp="1"/>
          </p:cNvSpPr>
          <p:nvPr>
            <p:ph type="dt" sz="half" idx="10"/>
          </p:nvPr>
        </p:nvSpPr>
        <p:spPr/>
        <p:txBody>
          <a:bodyPr/>
          <a:lstStyle/>
          <a:p>
            <a:fld id="{A154C7F2-A45E-4BC5-89CE-AFDD9BE2BBEF}" type="datetimeFigureOut">
              <a:rPr lang="en-IN" smtClean="0"/>
              <a:t>21-11-2024</a:t>
            </a:fld>
            <a:endParaRPr lang="en-IN"/>
          </a:p>
        </p:txBody>
      </p:sp>
      <p:sp>
        <p:nvSpPr>
          <p:cNvPr id="5" name="Footer Placeholder 4">
            <a:extLst>
              <a:ext uri="{FF2B5EF4-FFF2-40B4-BE49-F238E27FC236}">
                <a16:creationId xmlns:a16="http://schemas.microsoft.com/office/drawing/2014/main" id="{D2F3ADCB-FC52-CFE1-52C6-CE36F93F17F2}"/>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9AA9216F-E67E-3FC2-899D-2318A66BB869}"/>
              </a:ext>
            </a:extLst>
          </p:cNvPr>
          <p:cNvSpPr>
            <a:spLocks noGrp="1"/>
          </p:cNvSpPr>
          <p:nvPr>
            <p:ph type="sldNum" sz="quarter" idx="12"/>
          </p:nvPr>
        </p:nvSpPr>
        <p:spPr/>
        <p:txBody>
          <a:bodyPr/>
          <a:lstStyle/>
          <a:p>
            <a:fld id="{5379D5BF-761B-4258-B929-708B61AF817A}" type="slidenum">
              <a:rPr lang="en-IN" smtClean="0"/>
              <a:t>‹#›</a:t>
            </a:fld>
            <a:endParaRPr lang="en-IN"/>
          </a:p>
        </p:txBody>
      </p:sp>
    </p:spTree>
    <p:extLst>
      <p:ext uri="{BB962C8B-B14F-4D97-AF65-F5344CB8AC3E}">
        <p14:creationId xmlns:p14="http://schemas.microsoft.com/office/powerpoint/2010/main" val="268227699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1A28F9-45E8-A179-4CC7-D4F4A05AD6B1}"/>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46837A2F-47C1-D52E-0665-87C9FDE6C7F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3A46CE8E-1123-9D57-64D9-D4764F4D1874}"/>
              </a:ext>
            </a:extLst>
          </p:cNvPr>
          <p:cNvSpPr>
            <a:spLocks noGrp="1"/>
          </p:cNvSpPr>
          <p:nvPr>
            <p:ph type="dt" sz="half" idx="10"/>
          </p:nvPr>
        </p:nvSpPr>
        <p:spPr/>
        <p:txBody>
          <a:bodyPr/>
          <a:lstStyle/>
          <a:p>
            <a:fld id="{A154C7F2-A45E-4BC5-89CE-AFDD9BE2BBEF}" type="datetimeFigureOut">
              <a:rPr lang="en-IN" smtClean="0"/>
              <a:t>21-11-2024</a:t>
            </a:fld>
            <a:endParaRPr lang="en-IN"/>
          </a:p>
        </p:txBody>
      </p:sp>
      <p:sp>
        <p:nvSpPr>
          <p:cNvPr id="5" name="Footer Placeholder 4">
            <a:extLst>
              <a:ext uri="{FF2B5EF4-FFF2-40B4-BE49-F238E27FC236}">
                <a16:creationId xmlns:a16="http://schemas.microsoft.com/office/drawing/2014/main" id="{1ABB1190-C015-CE6D-FA28-792E4B3E8133}"/>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599C383F-4533-9FD7-A67F-3E17FED507A3}"/>
              </a:ext>
            </a:extLst>
          </p:cNvPr>
          <p:cNvSpPr>
            <a:spLocks noGrp="1"/>
          </p:cNvSpPr>
          <p:nvPr>
            <p:ph type="sldNum" sz="quarter" idx="12"/>
          </p:nvPr>
        </p:nvSpPr>
        <p:spPr/>
        <p:txBody>
          <a:bodyPr/>
          <a:lstStyle/>
          <a:p>
            <a:fld id="{5379D5BF-761B-4258-B929-708B61AF817A}" type="slidenum">
              <a:rPr lang="en-IN" smtClean="0"/>
              <a:t>‹#›</a:t>
            </a:fld>
            <a:endParaRPr lang="en-IN"/>
          </a:p>
        </p:txBody>
      </p:sp>
    </p:spTree>
    <p:extLst>
      <p:ext uri="{BB962C8B-B14F-4D97-AF65-F5344CB8AC3E}">
        <p14:creationId xmlns:p14="http://schemas.microsoft.com/office/powerpoint/2010/main" val="259942852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13D166-E1BF-6C86-CBFF-51506E96659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IN"/>
          </a:p>
        </p:txBody>
      </p:sp>
      <p:sp>
        <p:nvSpPr>
          <p:cNvPr id="3" name="Text Placeholder 2">
            <a:extLst>
              <a:ext uri="{FF2B5EF4-FFF2-40B4-BE49-F238E27FC236}">
                <a16:creationId xmlns:a16="http://schemas.microsoft.com/office/drawing/2014/main" id="{85E0ADEB-0807-EDDC-C2E9-6499038E778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DE9C25C-113B-6B46-8B26-F3970BE45159}"/>
              </a:ext>
            </a:extLst>
          </p:cNvPr>
          <p:cNvSpPr>
            <a:spLocks noGrp="1"/>
          </p:cNvSpPr>
          <p:nvPr>
            <p:ph type="dt" sz="half" idx="10"/>
          </p:nvPr>
        </p:nvSpPr>
        <p:spPr/>
        <p:txBody>
          <a:bodyPr/>
          <a:lstStyle/>
          <a:p>
            <a:fld id="{A154C7F2-A45E-4BC5-89CE-AFDD9BE2BBEF}" type="datetimeFigureOut">
              <a:rPr lang="en-IN" smtClean="0"/>
              <a:t>21-11-2024</a:t>
            </a:fld>
            <a:endParaRPr lang="en-IN"/>
          </a:p>
        </p:txBody>
      </p:sp>
      <p:sp>
        <p:nvSpPr>
          <p:cNvPr id="5" name="Footer Placeholder 4">
            <a:extLst>
              <a:ext uri="{FF2B5EF4-FFF2-40B4-BE49-F238E27FC236}">
                <a16:creationId xmlns:a16="http://schemas.microsoft.com/office/drawing/2014/main" id="{85492057-04D1-D0E1-3AEB-473432DAB950}"/>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CEC13CA5-71C4-9530-E61F-B5166FD6AA7D}"/>
              </a:ext>
            </a:extLst>
          </p:cNvPr>
          <p:cNvSpPr>
            <a:spLocks noGrp="1"/>
          </p:cNvSpPr>
          <p:nvPr>
            <p:ph type="sldNum" sz="quarter" idx="12"/>
          </p:nvPr>
        </p:nvSpPr>
        <p:spPr/>
        <p:txBody>
          <a:bodyPr/>
          <a:lstStyle/>
          <a:p>
            <a:fld id="{5379D5BF-761B-4258-B929-708B61AF817A}" type="slidenum">
              <a:rPr lang="en-IN" smtClean="0"/>
              <a:t>‹#›</a:t>
            </a:fld>
            <a:endParaRPr lang="en-IN"/>
          </a:p>
        </p:txBody>
      </p:sp>
    </p:spTree>
    <p:extLst>
      <p:ext uri="{BB962C8B-B14F-4D97-AF65-F5344CB8AC3E}">
        <p14:creationId xmlns:p14="http://schemas.microsoft.com/office/powerpoint/2010/main" val="197895935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BCD076-10D7-BE01-EBF4-14059D27340E}"/>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9CFD1DD5-09FD-9ECF-0470-70DEB8BACE4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Content Placeholder 3">
            <a:extLst>
              <a:ext uri="{FF2B5EF4-FFF2-40B4-BE49-F238E27FC236}">
                <a16:creationId xmlns:a16="http://schemas.microsoft.com/office/drawing/2014/main" id="{D8CD3086-1FD8-9254-8EAF-1B3336B42A3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Date Placeholder 4">
            <a:extLst>
              <a:ext uri="{FF2B5EF4-FFF2-40B4-BE49-F238E27FC236}">
                <a16:creationId xmlns:a16="http://schemas.microsoft.com/office/drawing/2014/main" id="{AC403F94-FFE2-078F-E488-0CE9C66B231A}"/>
              </a:ext>
            </a:extLst>
          </p:cNvPr>
          <p:cNvSpPr>
            <a:spLocks noGrp="1"/>
          </p:cNvSpPr>
          <p:nvPr>
            <p:ph type="dt" sz="half" idx="10"/>
          </p:nvPr>
        </p:nvSpPr>
        <p:spPr/>
        <p:txBody>
          <a:bodyPr/>
          <a:lstStyle/>
          <a:p>
            <a:fld id="{A154C7F2-A45E-4BC5-89CE-AFDD9BE2BBEF}" type="datetimeFigureOut">
              <a:rPr lang="en-IN" smtClean="0"/>
              <a:t>21-11-2024</a:t>
            </a:fld>
            <a:endParaRPr lang="en-IN"/>
          </a:p>
        </p:txBody>
      </p:sp>
      <p:sp>
        <p:nvSpPr>
          <p:cNvPr id="6" name="Footer Placeholder 5">
            <a:extLst>
              <a:ext uri="{FF2B5EF4-FFF2-40B4-BE49-F238E27FC236}">
                <a16:creationId xmlns:a16="http://schemas.microsoft.com/office/drawing/2014/main" id="{4D976FAD-BBF7-4CC3-6E47-99762FCBB3DB}"/>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2B496452-8649-D3CA-A91A-B5FA7AEFCF4F}"/>
              </a:ext>
            </a:extLst>
          </p:cNvPr>
          <p:cNvSpPr>
            <a:spLocks noGrp="1"/>
          </p:cNvSpPr>
          <p:nvPr>
            <p:ph type="sldNum" sz="quarter" idx="12"/>
          </p:nvPr>
        </p:nvSpPr>
        <p:spPr/>
        <p:txBody>
          <a:bodyPr/>
          <a:lstStyle/>
          <a:p>
            <a:fld id="{5379D5BF-761B-4258-B929-708B61AF817A}" type="slidenum">
              <a:rPr lang="en-IN" smtClean="0"/>
              <a:t>‹#›</a:t>
            </a:fld>
            <a:endParaRPr lang="en-IN"/>
          </a:p>
        </p:txBody>
      </p:sp>
    </p:spTree>
    <p:extLst>
      <p:ext uri="{BB962C8B-B14F-4D97-AF65-F5344CB8AC3E}">
        <p14:creationId xmlns:p14="http://schemas.microsoft.com/office/powerpoint/2010/main" val="30954267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D4E9D6-C090-D49F-DC03-AACFC8FE9000}"/>
              </a:ext>
            </a:extLst>
          </p:cNvPr>
          <p:cNvSpPr>
            <a:spLocks noGrp="1"/>
          </p:cNvSpPr>
          <p:nvPr>
            <p:ph type="title"/>
          </p:nvPr>
        </p:nvSpPr>
        <p:spPr>
          <a:xfrm>
            <a:off x="839788" y="365125"/>
            <a:ext cx="10515600" cy="1325563"/>
          </a:xfrm>
        </p:spPr>
        <p:txBody>
          <a:bodyPr/>
          <a:lstStyle/>
          <a:p>
            <a:r>
              <a:rPr lang="en-US"/>
              <a:t>Click to edit Master title style</a:t>
            </a:r>
            <a:endParaRPr lang="en-IN"/>
          </a:p>
        </p:txBody>
      </p:sp>
      <p:sp>
        <p:nvSpPr>
          <p:cNvPr id="3" name="Text Placeholder 2">
            <a:extLst>
              <a:ext uri="{FF2B5EF4-FFF2-40B4-BE49-F238E27FC236}">
                <a16:creationId xmlns:a16="http://schemas.microsoft.com/office/drawing/2014/main" id="{50B0E14D-4A60-4B6D-F10E-D7F4E383AC2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CFD5574-988F-606D-335C-17F4CEFE1DE2}"/>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Text Placeholder 4">
            <a:extLst>
              <a:ext uri="{FF2B5EF4-FFF2-40B4-BE49-F238E27FC236}">
                <a16:creationId xmlns:a16="http://schemas.microsoft.com/office/drawing/2014/main" id="{9EAE740B-1591-C3DF-5E8F-30862028033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E8104DE-E26C-C3B5-0862-2DA5449DAD4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7" name="Date Placeholder 6">
            <a:extLst>
              <a:ext uri="{FF2B5EF4-FFF2-40B4-BE49-F238E27FC236}">
                <a16:creationId xmlns:a16="http://schemas.microsoft.com/office/drawing/2014/main" id="{A87128AC-546D-48E4-74A8-0C90221FF6C4}"/>
              </a:ext>
            </a:extLst>
          </p:cNvPr>
          <p:cNvSpPr>
            <a:spLocks noGrp="1"/>
          </p:cNvSpPr>
          <p:nvPr>
            <p:ph type="dt" sz="half" idx="10"/>
          </p:nvPr>
        </p:nvSpPr>
        <p:spPr/>
        <p:txBody>
          <a:bodyPr/>
          <a:lstStyle/>
          <a:p>
            <a:fld id="{A154C7F2-A45E-4BC5-89CE-AFDD9BE2BBEF}" type="datetimeFigureOut">
              <a:rPr lang="en-IN" smtClean="0"/>
              <a:t>21-11-2024</a:t>
            </a:fld>
            <a:endParaRPr lang="en-IN"/>
          </a:p>
        </p:txBody>
      </p:sp>
      <p:sp>
        <p:nvSpPr>
          <p:cNvPr id="8" name="Footer Placeholder 7">
            <a:extLst>
              <a:ext uri="{FF2B5EF4-FFF2-40B4-BE49-F238E27FC236}">
                <a16:creationId xmlns:a16="http://schemas.microsoft.com/office/drawing/2014/main" id="{0DCE589D-8C7E-F89E-D59C-E63C99C586A8}"/>
              </a:ext>
            </a:extLst>
          </p:cNvPr>
          <p:cNvSpPr>
            <a:spLocks noGrp="1"/>
          </p:cNvSpPr>
          <p:nvPr>
            <p:ph type="ftr" sz="quarter" idx="11"/>
          </p:nvPr>
        </p:nvSpPr>
        <p:spPr/>
        <p:txBody>
          <a:bodyPr/>
          <a:lstStyle/>
          <a:p>
            <a:endParaRPr lang="en-IN"/>
          </a:p>
        </p:txBody>
      </p:sp>
      <p:sp>
        <p:nvSpPr>
          <p:cNvPr id="9" name="Slide Number Placeholder 8">
            <a:extLst>
              <a:ext uri="{FF2B5EF4-FFF2-40B4-BE49-F238E27FC236}">
                <a16:creationId xmlns:a16="http://schemas.microsoft.com/office/drawing/2014/main" id="{98A8C892-88C4-FD7B-3161-B82AB251A596}"/>
              </a:ext>
            </a:extLst>
          </p:cNvPr>
          <p:cNvSpPr>
            <a:spLocks noGrp="1"/>
          </p:cNvSpPr>
          <p:nvPr>
            <p:ph type="sldNum" sz="quarter" idx="12"/>
          </p:nvPr>
        </p:nvSpPr>
        <p:spPr/>
        <p:txBody>
          <a:bodyPr/>
          <a:lstStyle/>
          <a:p>
            <a:fld id="{5379D5BF-761B-4258-B929-708B61AF817A}" type="slidenum">
              <a:rPr lang="en-IN" smtClean="0"/>
              <a:t>‹#›</a:t>
            </a:fld>
            <a:endParaRPr lang="en-IN"/>
          </a:p>
        </p:txBody>
      </p:sp>
    </p:spTree>
    <p:extLst>
      <p:ext uri="{BB962C8B-B14F-4D97-AF65-F5344CB8AC3E}">
        <p14:creationId xmlns:p14="http://schemas.microsoft.com/office/powerpoint/2010/main" val="17555077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157093-8EC9-54D4-60E1-7FFE8E498E3D}"/>
              </a:ext>
            </a:extLst>
          </p:cNvPr>
          <p:cNvSpPr>
            <a:spLocks noGrp="1"/>
          </p:cNvSpPr>
          <p:nvPr>
            <p:ph type="title"/>
          </p:nvPr>
        </p:nvSpPr>
        <p:spPr/>
        <p:txBody>
          <a:bodyPr/>
          <a:lstStyle/>
          <a:p>
            <a:r>
              <a:rPr lang="en-US"/>
              <a:t>Click to edit Master title style</a:t>
            </a:r>
            <a:endParaRPr lang="en-IN"/>
          </a:p>
        </p:txBody>
      </p:sp>
      <p:sp>
        <p:nvSpPr>
          <p:cNvPr id="3" name="Date Placeholder 2">
            <a:extLst>
              <a:ext uri="{FF2B5EF4-FFF2-40B4-BE49-F238E27FC236}">
                <a16:creationId xmlns:a16="http://schemas.microsoft.com/office/drawing/2014/main" id="{7A8C6909-888A-9A57-3F88-4BE5E824812F}"/>
              </a:ext>
            </a:extLst>
          </p:cNvPr>
          <p:cNvSpPr>
            <a:spLocks noGrp="1"/>
          </p:cNvSpPr>
          <p:nvPr>
            <p:ph type="dt" sz="half" idx="10"/>
          </p:nvPr>
        </p:nvSpPr>
        <p:spPr/>
        <p:txBody>
          <a:bodyPr/>
          <a:lstStyle/>
          <a:p>
            <a:fld id="{A154C7F2-A45E-4BC5-89CE-AFDD9BE2BBEF}" type="datetimeFigureOut">
              <a:rPr lang="en-IN" smtClean="0"/>
              <a:t>21-11-2024</a:t>
            </a:fld>
            <a:endParaRPr lang="en-IN"/>
          </a:p>
        </p:txBody>
      </p:sp>
      <p:sp>
        <p:nvSpPr>
          <p:cNvPr id="4" name="Footer Placeholder 3">
            <a:extLst>
              <a:ext uri="{FF2B5EF4-FFF2-40B4-BE49-F238E27FC236}">
                <a16:creationId xmlns:a16="http://schemas.microsoft.com/office/drawing/2014/main" id="{1B722098-DD54-6589-7697-B33B1B65ED04}"/>
              </a:ext>
            </a:extLst>
          </p:cNvPr>
          <p:cNvSpPr>
            <a:spLocks noGrp="1"/>
          </p:cNvSpPr>
          <p:nvPr>
            <p:ph type="ftr" sz="quarter" idx="11"/>
          </p:nvPr>
        </p:nvSpPr>
        <p:spPr/>
        <p:txBody>
          <a:bodyPr/>
          <a:lstStyle/>
          <a:p>
            <a:endParaRPr lang="en-IN"/>
          </a:p>
        </p:txBody>
      </p:sp>
      <p:sp>
        <p:nvSpPr>
          <p:cNvPr id="5" name="Slide Number Placeholder 4">
            <a:extLst>
              <a:ext uri="{FF2B5EF4-FFF2-40B4-BE49-F238E27FC236}">
                <a16:creationId xmlns:a16="http://schemas.microsoft.com/office/drawing/2014/main" id="{D9FE044F-50CD-3FA7-EB05-F42A84AC850B}"/>
              </a:ext>
            </a:extLst>
          </p:cNvPr>
          <p:cNvSpPr>
            <a:spLocks noGrp="1"/>
          </p:cNvSpPr>
          <p:nvPr>
            <p:ph type="sldNum" sz="quarter" idx="12"/>
          </p:nvPr>
        </p:nvSpPr>
        <p:spPr/>
        <p:txBody>
          <a:bodyPr/>
          <a:lstStyle/>
          <a:p>
            <a:fld id="{5379D5BF-761B-4258-B929-708B61AF817A}" type="slidenum">
              <a:rPr lang="en-IN" smtClean="0"/>
              <a:t>‹#›</a:t>
            </a:fld>
            <a:endParaRPr lang="en-IN"/>
          </a:p>
        </p:txBody>
      </p:sp>
    </p:spTree>
    <p:extLst>
      <p:ext uri="{BB962C8B-B14F-4D97-AF65-F5344CB8AC3E}">
        <p14:creationId xmlns:p14="http://schemas.microsoft.com/office/powerpoint/2010/main" val="23240992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795AB07-E76D-82A3-513B-CB61E48E8003}"/>
              </a:ext>
            </a:extLst>
          </p:cNvPr>
          <p:cNvSpPr>
            <a:spLocks noGrp="1"/>
          </p:cNvSpPr>
          <p:nvPr>
            <p:ph type="dt" sz="half" idx="10"/>
          </p:nvPr>
        </p:nvSpPr>
        <p:spPr/>
        <p:txBody>
          <a:bodyPr/>
          <a:lstStyle/>
          <a:p>
            <a:fld id="{A154C7F2-A45E-4BC5-89CE-AFDD9BE2BBEF}" type="datetimeFigureOut">
              <a:rPr lang="en-IN" smtClean="0"/>
              <a:t>21-11-2024</a:t>
            </a:fld>
            <a:endParaRPr lang="en-IN"/>
          </a:p>
        </p:txBody>
      </p:sp>
      <p:sp>
        <p:nvSpPr>
          <p:cNvPr id="3" name="Footer Placeholder 2">
            <a:extLst>
              <a:ext uri="{FF2B5EF4-FFF2-40B4-BE49-F238E27FC236}">
                <a16:creationId xmlns:a16="http://schemas.microsoft.com/office/drawing/2014/main" id="{25F7D12B-B539-FA34-B566-B145C57842F0}"/>
              </a:ext>
            </a:extLst>
          </p:cNvPr>
          <p:cNvSpPr>
            <a:spLocks noGrp="1"/>
          </p:cNvSpPr>
          <p:nvPr>
            <p:ph type="ftr" sz="quarter" idx="11"/>
          </p:nvPr>
        </p:nvSpPr>
        <p:spPr/>
        <p:txBody>
          <a:bodyPr/>
          <a:lstStyle/>
          <a:p>
            <a:endParaRPr lang="en-IN"/>
          </a:p>
        </p:txBody>
      </p:sp>
      <p:sp>
        <p:nvSpPr>
          <p:cNvPr id="4" name="Slide Number Placeholder 3">
            <a:extLst>
              <a:ext uri="{FF2B5EF4-FFF2-40B4-BE49-F238E27FC236}">
                <a16:creationId xmlns:a16="http://schemas.microsoft.com/office/drawing/2014/main" id="{6245CCA8-DC43-A967-E51D-D561DB7896F0}"/>
              </a:ext>
            </a:extLst>
          </p:cNvPr>
          <p:cNvSpPr>
            <a:spLocks noGrp="1"/>
          </p:cNvSpPr>
          <p:nvPr>
            <p:ph type="sldNum" sz="quarter" idx="12"/>
          </p:nvPr>
        </p:nvSpPr>
        <p:spPr/>
        <p:txBody>
          <a:bodyPr/>
          <a:lstStyle/>
          <a:p>
            <a:fld id="{5379D5BF-761B-4258-B929-708B61AF817A}" type="slidenum">
              <a:rPr lang="en-IN" smtClean="0"/>
              <a:t>‹#›</a:t>
            </a:fld>
            <a:endParaRPr lang="en-IN"/>
          </a:p>
        </p:txBody>
      </p:sp>
    </p:spTree>
    <p:extLst>
      <p:ext uri="{BB962C8B-B14F-4D97-AF65-F5344CB8AC3E}">
        <p14:creationId xmlns:p14="http://schemas.microsoft.com/office/powerpoint/2010/main" val="233482088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6AFEDE-6822-7169-C253-9A4E40C176B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Content Placeholder 2">
            <a:extLst>
              <a:ext uri="{FF2B5EF4-FFF2-40B4-BE49-F238E27FC236}">
                <a16:creationId xmlns:a16="http://schemas.microsoft.com/office/drawing/2014/main" id="{186AC0B3-2873-94B9-91E8-F2EE62AB00A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Text Placeholder 3">
            <a:extLst>
              <a:ext uri="{FF2B5EF4-FFF2-40B4-BE49-F238E27FC236}">
                <a16:creationId xmlns:a16="http://schemas.microsoft.com/office/drawing/2014/main" id="{49D7A4D9-17E3-8BD7-6F17-A2AF03EC776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1B14947-FABC-D65D-8DF4-4D5D8EAB34E2}"/>
              </a:ext>
            </a:extLst>
          </p:cNvPr>
          <p:cNvSpPr>
            <a:spLocks noGrp="1"/>
          </p:cNvSpPr>
          <p:nvPr>
            <p:ph type="dt" sz="half" idx="10"/>
          </p:nvPr>
        </p:nvSpPr>
        <p:spPr/>
        <p:txBody>
          <a:bodyPr/>
          <a:lstStyle/>
          <a:p>
            <a:fld id="{A154C7F2-A45E-4BC5-89CE-AFDD9BE2BBEF}" type="datetimeFigureOut">
              <a:rPr lang="en-IN" smtClean="0"/>
              <a:t>21-11-2024</a:t>
            </a:fld>
            <a:endParaRPr lang="en-IN"/>
          </a:p>
        </p:txBody>
      </p:sp>
      <p:sp>
        <p:nvSpPr>
          <p:cNvPr id="6" name="Footer Placeholder 5">
            <a:extLst>
              <a:ext uri="{FF2B5EF4-FFF2-40B4-BE49-F238E27FC236}">
                <a16:creationId xmlns:a16="http://schemas.microsoft.com/office/drawing/2014/main" id="{49B6CA6F-63E7-6B46-45BC-348581315D5D}"/>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17D7F30A-AEC5-34BB-4ECB-84376B988453}"/>
              </a:ext>
            </a:extLst>
          </p:cNvPr>
          <p:cNvSpPr>
            <a:spLocks noGrp="1"/>
          </p:cNvSpPr>
          <p:nvPr>
            <p:ph type="sldNum" sz="quarter" idx="12"/>
          </p:nvPr>
        </p:nvSpPr>
        <p:spPr/>
        <p:txBody>
          <a:bodyPr/>
          <a:lstStyle/>
          <a:p>
            <a:fld id="{5379D5BF-761B-4258-B929-708B61AF817A}" type="slidenum">
              <a:rPr lang="en-IN" smtClean="0"/>
              <a:t>‹#›</a:t>
            </a:fld>
            <a:endParaRPr lang="en-IN"/>
          </a:p>
        </p:txBody>
      </p:sp>
    </p:spTree>
    <p:extLst>
      <p:ext uri="{BB962C8B-B14F-4D97-AF65-F5344CB8AC3E}">
        <p14:creationId xmlns:p14="http://schemas.microsoft.com/office/powerpoint/2010/main" val="160649934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6A1045-A314-FBB3-79AA-CCF2BF7B0D2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Picture Placeholder 2">
            <a:extLst>
              <a:ext uri="{FF2B5EF4-FFF2-40B4-BE49-F238E27FC236}">
                <a16:creationId xmlns:a16="http://schemas.microsoft.com/office/drawing/2014/main" id="{2A64B8E7-6B9B-913E-9890-5C73C254907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IN"/>
          </a:p>
        </p:txBody>
      </p:sp>
      <p:sp>
        <p:nvSpPr>
          <p:cNvPr id="4" name="Text Placeholder 3">
            <a:extLst>
              <a:ext uri="{FF2B5EF4-FFF2-40B4-BE49-F238E27FC236}">
                <a16:creationId xmlns:a16="http://schemas.microsoft.com/office/drawing/2014/main" id="{5C6E5FDF-AAAC-9A03-4D64-3AB39AA891C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AB0B035-776F-4EE3-4126-C721239036CA}"/>
              </a:ext>
            </a:extLst>
          </p:cNvPr>
          <p:cNvSpPr>
            <a:spLocks noGrp="1"/>
          </p:cNvSpPr>
          <p:nvPr>
            <p:ph type="dt" sz="half" idx="10"/>
          </p:nvPr>
        </p:nvSpPr>
        <p:spPr/>
        <p:txBody>
          <a:bodyPr/>
          <a:lstStyle/>
          <a:p>
            <a:fld id="{A154C7F2-A45E-4BC5-89CE-AFDD9BE2BBEF}" type="datetimeFigureOut">
              <a:rPr lang="en-IN" smtClean="0"/>
              <a:t>21-11-2024</a:t>
            </a:fld>
            <a:endParaRPr lang="en-IN"/>
          </a:p>
        </p:txBody>
      </p:sp>
      <p:sp>
        <p:nvSpPr>
          <p:cNvPr id="6" name="Footer Placeholder 5">
            <a:extLst>
              <a:ext uri="{FF2B5EF4-FFF2-40B4-BE49-F238E27FC236}">
                <a16:creationId xmlns:a16="http://schemas.microsoft.com/office/drawing/2014/main" id="{E3FBBDF7-4012-11D0-198C-0C955253D051}"/>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1BF41337-57E3-642D-64DC-B97D9204585D}"/>
              </a:ext>
            </a:extLst>
          </p:cNvPr>
          <p:cNvSpPr>
            <a:spLocks noGrp="1"/>
          </p:cNvSpPr>
          <p:nvPr>
            <p:ph type="sldNum" sz="quarter" idx="12"/>
          </p:nvPr>
        </p:nvSpPr>
        <p:spPr/>
        <p:txBody>
          <a:bodyPr/>
          <a:lstStyle/>
          <a:p>
            <a:fld id="{5379D5BF-761B-4258-B929-708B61AF817A}" type="slidenum">
              <a:rPr lang="en-IN" smtClean="0"/>
              <a:t>‹#›</a:t>
            </a:fld>
            <a:endParaRPr lang="en-IN"/>
          </a:p>
        </p:txBody>
      </p:sp>
    </p:spTree>
    <p:extLst>
      <p:ext uri="{BB962C8B-B14F-4D97-AF65-F5344CB8AC3E}">
        <p14:creationId xmlns:p14="http://schemas.microsoft.com/office/powerpoint/2010/main" val="335457720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FCBDC2-3877-F710-922F-B28D8A011942}"/>
              </a:ext>
            </a:extLst>
          </p:cNvPr>
          <p:cNvSpPr>
            <a:spLocks noGrp="1"/>
          </p:cNvSpPr>
          <p:nvPr>
            <p:ph type="title"/>
          </p:nvPr>
        </p:nvSpPr>
        <p:spPr/>
        <p:txBody>
          <a:bodyPr/>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DCF6AA79-51C9-1962-51A5-EE67928FF01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10F160B0-AC32-7056-D165-BD348F357501}"/>
              </a:ext>
            </a:extLst>
          </p:cNvPr>
          <p:cNvSpPr>
            <a:spLocks noGrp="1"/>
          </p:cNvSpPr>
          <p:nvPr>
            <p:ph type="dt" sz="half" idx="10"/>
          </p:nvPr>
        </p:nvSpPr>
        <p:spPr/>
        <p:txBody>
          <a:bodyPr/>
          <a:lstStyle/>
          <a:p>
            <a:fld id="{A154C7F2-A45E-4BC5-89CE-AFDD9BE2BBEF}" type="datetimeFigureOut">
              <a:rPr lang="en-IN" smtClean="0"/>
              <a:t>21-11-2024</a:t>
            </a:fld>
            <a:endParaRPr lang="en-IN"/>
          </a:p>
        </p:txBody>
      </p:sp>
      <p:sp>
        <p:nvSpPr>
          <p:cNvPr id="5" name="Footer Placeholder 4">
            <a:extLst>
              <a:ext uri="{FF2B5EF4-FFF2-40B4-BE49-F238E27FC236}">
                <a16:creationId xmlns:a16="http://schemas.microsoft.com/office/drawing/2014/main" id="{32A45CD7-C243-A41A-761A-8DCC556E5DA5}"/>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312414F9-441A-CC17-D543-7BD59A0670EC}"/>
              </a:ext>
            </a:extLst>
          </p:cNvPr>
          <p:cNvSpPr>
            <a:spLocks noGrp="1"/>
          </p:cNvSpPr>
          <p:nvPr>
            <p:ph type="sldNum" sz="quarter" idx="12"/>
          </p:nvPr>
        </p:nvSpPr>
        <p:spPr/>
        <p:txBody>
          <a:bodyPr/>
          <a:lstStyle/>
          <a:p>
            <a:fld id="{5379D5BF-761B-4258-B929-708B61AF817A}" type="slidenum">
              <a:rPr lang="en-IN" smtClean="0"/>
              <a:t>‹#›</a:t>
            </a:fld>
            <a:endParaRPr lang="en-IN"/>
          </a:p>
        </p:txBody>
      </p:sp>
    </p:spTree>
    <p:extLst>
      <p:ext uri="{BB962C8B-B14F-4D97-AF65-F5344CB8AC3E}">
        <p14:creationId xmlns:p14="http://schemas.microsoft.com/office/powerpoint/2010/main" val="27998993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B492A6B-589C-A9D4-AD8F-35E900CA867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9CEA4D48-4351-E382-713B-EE1C28A4117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6DB4C806-D515-0824-55FB-ABF2B68134EF}"/>
              </a:ext>
            </a:extLst>
          </p:cNvPr>
          <p:cNvSpPr>
            <a:spLocks noGrp="1"/>
          </p:cNvSpPr>
          <p:nvPr>
            <p:ph type="dt" sz="half" idx="10"/>
          </p:nvPr>
        </p:nvSpPr>
        <p:spPr/>
        <p:txBody>
          <a:bodyPr/>
          <a:lstStyle/>
          <a:p>
            <a:fld id="{A154C7F2-A45E-4BC5-89CE-AFDD9BE2BBEF}" type="datetimeFigureOut">
              <a:rPr lang="en-IN" smtClean="0"/>
              <a:t>21-11-2024</a:t>
            </a:fld>
            <a:endParaRPr lang="en-IN"/>
          </a:p>
        </p:txBody>
      </p:sp>
      <p:sp>
        <p:nvSpPr>
          <p:cNvPr id="5" name="Footer Placeholder 4">
            <a:extLst>
              <a:ext uri="{FF2B5EF4-FFF2-40B4-BE49-F238E27FC236}">
                <a16:creationId xmlns:a16="http://schemas.microsoft.com/office/drawing/2014/main" id="{5BA90B9E-81F8-CDF4-FE3A-418EA70556DE}"/>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312FDAA4-B7F3-559B-2BBB-47DD0959AF2D}"/>
              </a:ext>
            </a:extLst>
          </p:cNvPr>
          <p:cNvSpPr>
            <a:spLocks noGrp="1"/>
          </p:cNvSpPr>
          <p:nvPr>
            <p:ph type="sldNum" sz="quarter" idx="12"/>
          </p:nvPr>
        </p:nvSpPr>
        <p:spPr/>
        <p:txBody>
          <a:bodyPr/>
          <a:lstStyle/>
          <a:p>
            <a:fld id="{5379D5BF-761B-4258-B929-708B61AF817A}" type="slidenum">
              <a:rPr lang="en-IN" smtClean="0"/>
              <a:t>‹#›</a:t>
            </a:fld>
            <a:endParaRPr lang="en-IN"/>
          </a:p>
        </p:txBody>
      </p:sp>
    </p:spTree>
    <p:extLst>
      <p:ext uri="{BB962C8B-B14F-4D97-AF65-F5344CB8AC3E}">
        <p14:creationId xmlns:p14="http://schemas.microsoft.com/office/powerpoint/2010/main" val="417818006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0C63E2A-DE3A-DCB2-9780-D70BAAD4C74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IN"/>
          </a:p>
        </p:txBody>
      </p:sp>
      <p:sp>
        <p:nvSpPr>
          <p:cNvPr id="3" name="Text Placeholder 2">
            <a:extLst>
              <a:ext uri="{FF2B5EF4-FFF2-40B4-BE49-F238E27FC236}">
                <a16:creationId xmlns:a16="http://schemas.microsoft.com/office/drawing/2014/main" id="{020E40B8-09B2-DDBD-D8FD-A4F8443BFD1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10040AB0-AAFA-2354-7C07-21F156765B6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154C7F2-A45E-4BC5-89CE-AFDD9BE2BBEF}" type="datetimeFigureOut">
              <a:rPr lang="en-IN" smtClean="0"/>
              <a:t>21-11-2024</a:t>
            </a:fld>
            <a:endParaRPr lang="en-IN"/>
          </a:p>
        </p:txBody>
      </p:sp>
      <p:sp>
        <p:nvSpPr>
          <p:cNvPr id="5" name="Footer Placeholder 4">
            <a:extLst>
              <a:ext uri="{FF2B5EF4-FFF2-40B4-BE49-F238E27FC236}">
                <a16:creationId xmlns:a16="http://schemas.microsoft.com/office/drawing/2014/main" id="{E6164C3B-7120-E2D4-D530-69977258572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IN"/>
          </a:p>
        </p:txBody>
      </p:sp>
      <p:sp>
        <p:nvSpPr>
          <p:cNvPr id="6" name="Slide Number Placeholder 5">
            <a:extLst>
              <a:ext uri="{FF2B5EF4-FFF2-40B4-BE49-F238E27FC236}">
                <a16:creationId xmlns:a16="http://schemas.microsoft.com/office/drawing/2014/main" id="{6175F51F-97DF-AF9D-49D8-4F5B44424C7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379D5BF-761B-4258-B929-708B61AF817A}" type="slidenum">
              <a:rPr lang="en-IN" smtClean="0"/>
              <a:t>‹#›</a:t>
            </a:fld>
            <a:endParaRPr lang="en-IN"/>
          </a:p>
        </p:txBody>
      </p:sp>
    </p:spTree>
    <p:extLst>
      <p:ext uri="{BB962C8B-B14F-4D97-AF65-F5344CB8AC3E}">
        <p14:creationId xmlns:p14="http://schemas.microsoft.com/office/powerpoint/2010/main" val="276608413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4.jpeg"/><Relationship Id="rId13" Type="http://schemas.openxmlformats.org/officeDocument/2006/relationships/image" Target="../media/image9.png"/><Relationship Id="rId3" Type="http://schemas.openxmlformats.org/officeDocument/2006/relationships/slideLayout" Target="../slideLayouts/slideLayout1.xml"/><Relationship Id="rId7" Type="http://schemas.openxmlformats.org/officeDocument/2006/relationships/image" Target="../media/image3.png"/><Relationship Id="rId12" Type="http://schemas.openxmlformats.org/officeDocument/2006/relationships/image" Target="../media/image8.jpeg"/><Relationship Id="rId2" Type="http://schemas.openxmlformats.org/officeDocument/2006/relationships/audio" Target="../media/media1.mp3"/><Relationship Id="rId1" Type="http://schemas.microsoft.com/office/2007/relationships/media" Target="../media/media1.mp3"/><Relationship Id="rId6" Type="http://schemas.openxmlformats.org/officeDocument/2006/relationships/image" Target="../media/image2.png"/><Relationship Id="rId11" Type="http://schemas.openxmlformats.org/officeDocument/2006/relationships/image" Target="../media/image7.png"/><Relationship Id="rId5" Type="http://schemas.openxmlformats.org/officeDocument/2006/relationships/image" Target="../media/image1.png"/><Relationship Id="rId10" Type="http://schemas.openxmlformats.org/officeDocument/2006/relationships/image" Target="../media/image6.jpeg"/><Relationship Id="rId4" Type="http://schemas.openxmlformats.org/officeDocument/2006/relationships/notesSlide" Target="../notesSlides/notesSlide1.xml"/><Relationship Id="rId9" Type="http://schemas.openxmlformats.org/officeDocument/2006/relationships/image" Target="../media/image5.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7A4DC878-EBBE-57C9-8F8D-49CE6D326F8D}"/>
              </a:ext>
            </a:extLst>
          </p:cNvPr>
          <p:cNvSpPr txBox="1"/>
          <p:nvPr/>
        </p:nvSpPr>
        <p:spPr>
          <a:xfrm>
            <a:off x="48303" y="485403"/>
            <a:ext cx="3056986" cy="1692771"/>
          </a:xfrm>
          <a:prstGeom prst="rect">
            <a:avLst/>
          </a:prstGeom>
        </p:spPr>
        <p:style>
          <a:lnRef idx="1">
            <a:schemeClr val="accent2"/>
          </a:lnRef>
          <a:fillRef idx="2">
            <a:schemeClr val="accent2"/>
          </a:fillRef>
          <a:effectRef idx="1">
            <a:schemeClr val="accent2"/>
          </a:effectRef>
          <a:fontRef idx="minor">
            <a:schemeClr val="dk1"/>
          </a:fontRef>
        </p:style>
        <p:txBody>
          <a:bodyPr wrap="square">
            <a:spAutoFit/>
          </a:bodyPr>
          <a:lstStyle/>
          <a:p>
            <a:pPr algn="just"/>
            <a:r>
              <a:rPr lang="en-IN" sz="1400" b="1" dirty="0">
                <a:latin typeface="Times New Roman" panose="02020603050405020304" pitchFamily="18" charset="0"/>
                <a:cs typeface="Times New Roman" panose="02020603050405020304" pitchFamily="18" charset="0"/>
              </a:rPr>
              <a:t>Introduction </a:t>
            </a:r>
          </a:p>
          <a:p>
            <a:pPr algn="just"/>
            <a:r>
              <a:rPr lang="en-IN" sz="1000" dirty="0">
                <a:latin typeface="Times New Roman" panose="02020603050405020304" pitchFamily="18" charset="0"/>
                <a:cs typeface="Times New Roman" panose="02020603050405020304" pitchFamily="18" charset="0"/>
              </a:rPr>
              <a:t>The Wales Co-operative Centre is a nonprofit that empowers communities in Wales through co-operatives, and social enterprises and by promoting digital inclusion. It is built on advisory services, training, and innovative projects that can help rebuild local economies, improve social equity, and bridge the digital divide. For such kind of diverse challenges that communities face, the organisation fights for collaboration and innovation.</a:t>
            </a:r>
          </a:p>
        </p:txBody>
      </p:sp>
      <p:sp>
        <p:nvSpPr>
          <p:cNvPr id="7" name="TextBox 6">
            <a:extLst>
              <a:ext uri="{FF2B5EF4-FFF2-40B4-BE49-F238E27FC236}">
                <a16:creationId xmlns:a16="http://schemas.microsoft.com/office/drawing/2014/main" id="{5BF0B33F-7829-E17E-A2BD-76B8C963B8F8}"/>
              </a:ext>
            </a:extLst>
          </p:cNvPr>
          <p:cNvSpPr txBox="1"/>
          <p:nvPr/>
        </p:nvSpPr>
        <p:spPr>
          <a:xfrm>
            <a:off x="1361440" y="3381420"/>
            <a:ext cx="2792122" cy="2000548"/>
          </a:xfrm>
          <a:prstGeom prst="rect">
            <a:avLst/>
          </a:prstGeom>
        </p:spPr>
        <p:style>
          <a:lnRef idx="1">
            <a:schemeClr val="accent3"/>
          </a:lnRef>
          <a:fillRef idx="2">
            <a:schemeClr val="accent3"/>
          </a:fillRef>
          <a:effectRef idx="1">
            <a:schemeClr val="accent3"/>
          </a:effectRef>
          <a:fontRef idx="minor">
            <a:schemeClr val="dk1"/>
          </a:fontRef>
        </p:style>
        <p:txBody>
          <a:bodyPr wrap="square">
            <a:spAutoFit/>
          </a:bodyPr>
          <a:lstStyle/>
          <a:p>
            <a:r>
              <a:rPr lang="en-US" sz="1000" b="1" dirty="0">
                <a:latin typeface="Times New Roman" panose="02020603050405020304" pitchFamily="18" charset="0"/>
                <a:cs typeface="Times New Roman" panose="02020603050405020304" pitchFamily="18" charset="0"/>
              </a:rPr>
              <a:t>Community Development Through Co-operatives</a:t>
            </a:r>
          </a:p>
          <a:p>
            <a:pPr marL="742950" lvl="1" indent="-285750">
              <a:buFont typeface="Wingdings" panose="05000000000000000000" pitchFamily="2" charset="2"/>
              <a:buChar char="Ø"/>
            </a:pPr>
            <a:r>
              <a:rPr lang="en-US" sz="800" b="1" dirty="0">
                <a:latin typeface="Times New Roman" panose="02020603050405020304" pitchFamily="18" charset="0"/>
                <a:cs typeface="Times New Roman" panose="02020603050405020304" pitchFamily="18" charset="0"/>
              </a:rPr>
              <a:t>Support for Co-operatives</a:t>
            </a:r>
            <a:r>
              <a:rPr lang="en-US" sz="800" dirty="0">
                <a:latin typeface="Times New Roman" panose="02020603050405020304" pitchFamily="18" charset="0"/>
                <a:cs typeface="Times New Roman" panose="02020603050405020304" pitchFamily="18" charset="0"/>
              </a:rPr>
              <a:t>:</a:t>
            </a:r>
          </a:p>
          <a:p>
            <a:pPr marL="1143000" lvl="2" indent="-228600">
              <a:buFont typeface="Arial" panose="020B0604020202020204" pitchFamily="34" charset="0"/>
              <a:buChar char="•"/>
            </a:pPr>
            <a:r>
              <a:rPr lang="en-US" sz="800" dirty="0">
                <a:latin typeface="Times New Roman" panose="02020603050405020304" pitchFamily="18" charset="0"/>
                <a:cs typeface="Times New Roman" panose="02020603050405020304" pitchFamily="18" charset="0"/>
              </a:rPr>
              <a:t>Provides tailored support for starting and managing co-operatives.</a:t>
            </a:r>
          </a:p>
          <a:p>
            <a:pPr marL="1143000" lvl="2" indent="-228600">
              <a:buFont typeface="Arial" panose="020B0604020202020204" pitchFamily="34" charset="0"/>
              <a:buChar char="•"/>
            </a:pPr>
            <a:r>
              <a:rPr lang="en-US" sz="800" dirty="0">
                <a:latin typeface="Times New Roman" panose="02020603050405020304" pitchFamily="18" charset="0"/>
                <a:cs typeface="Times New Roman" panose="02020603050405020304" pitchFamily="18" charset="0"/>
              </a:rPr>
              <a:t>Focus on shared ownership and democratic decision-making.</a:t>
            </a:r>
          </a:p>
          <a:p>
            <a:pPr marL="742950" lvl="1" indent="-285750">
              <a:buFont typeface="Wingdings" panose="05000000000000000000" pitchFamily="2" charset="2"/>
              <a:buChar char="Ø"/>
            </a:pPr>
            <a:r>
              <a:rPr lang="en-US" sz="800" b="1" dirty="0">
                <a:latin typeface="Times New Roman" panose="02020603050405020304" pitchFamily="18" charset="0"/>
                <a:cs typeface="Times New Roman" panose="02020603050405020304" pitchFamily="18" charset="0"/>
              </a:rPr>
              <a:t>Impact</a:t>
            </a:r>
            <a:r>
              <a:rPr lang="en-US" sz="800" dirty="0">
                <a:latin typeface="Times New Roman" panose="02020603050405020304" pitchFamily="18" charset="0"/>
                <a:cs typeface="Times New Roman" panose="02020603050405020304" pitchFamily="18" charset="0"/>
              </a:rPr>
              <a:t>:</a:t>
            </a:r>
          </a:p>
          <a:p>
            <a:pPr marL="1143000" lvl="2" indent="-228600">
              <a:buFont typeface="Arial" panose="020B0604020202020204" pitchFamily="34" charset="0"/>
              <a:buChar char="•"/>
            </a:pPr>
            <a:r>
              <a:rPr lang="en-US" sz="800" dirty="0">
                <a:latin typeface="Times New Roman" panose="02020603050405020304" pitchFamily="18" charset="0"/>
                <a:cs typeface="Times New Roman" panose="02020603050405020304" pitchFamily="18" charset="0"/>
              </a:rPr>
              <a:t>Strengthens local economies by creating sustainable and community-led businesses.</a:t>
            </a:r>
          </a:p>
          <a:p>
            <a:pPr marL="1143000" lvl="2" indent="-228600">
              <a:buFont typeface="Arial" panose="020B0604020202020204" pitchFamily="34" charset="0"/>
              <a:buChar char="•"/>
            </a:pPr>
            <a:r>
              <a:rPr lang="en-US" sz="800" dirty="0">
                <a:latin typeface="Times New Roman" panose="02020603050405020304" pitchFamily="18" charset="0"/>
                <a:cs typeface="Times New Roman" panose="02020603050405020304" pitchFamily="18" charset="0"/>
              </a:rPr>
              <a:t>Empowers </a:t>
            </a:r>
            <a:r>
              <a:rPr lang="en-US" sz="800" dirty="0" err="1">
                <a:latin typeface="Times New Roman" panose="02020603050405020304" pitchFamily="18" charset="0"/>
                <a:cs typeface="Times New Roman" panose="02020603050405020304" pitchFamily="18" charset="0"/>
              </a:rPr>
              <a:t>marginalised</a:t>
            </a:r>
            <a:r>
              <a:rPr lang="en-US" sz="800" dirty="0">
                <a:latin typeface="Times New Roman" panose="02020603050405020304" pitchFamily="18" charset="0"/>
                <a:cs typeface="Times New Roman" panose="02020603050405020304" pitchFamily="18" charset="0"/>
              </a:rPr>
              <a:t> groups through equal participation (</a:t>
            </a:r>
            <a:r>
              <a:rPr lang="en-US" sz="800" dirty="0" err="1">
                <a:latin typeface="Times New Roman" panose="02020603050405020304" pitchFamily="18" charset="0"/>
                <a:cs typeface="Times New Roman" panose="02020603050405020304" pitchFamily="18" charset="0"/>
              </a:rPr>
              <a:t>Mohlala</a:t>
            </a:r>
            <a:r>
              <a:rPr lang="en-US" sz="800" dirty="0">
                <a:latin typeface="Times New Roman" panose="02020603050405020304" pitchFamily="18" charset="0"/>
                <a:cs typeface="Times New Roman" panose="02020603050405020304" pitchFamily="18" charset="0"/>
              </a:rPr>
              <a:t>, 2020).</a:t>
            </a:r>
          </a:p>
        </p:txBody>
      </p:sp>
      <p:sp>
        <p:nvSpPr>
          <p:cNvPr id="9" name="TextBox 8">
            <a:extLst>
              <a:ext uri="{FF2B5EF4-FFF2-40B4-BE49-F238E27FC236}">
                <a16:creationId xmlns:a16="http://schemas.microsoft.com/office/drawing/2014/main" id="{D2CD3410-0CCC-4F70-1B12-04DEC52E3CD6}"/>
              </a:ext>
            </a:extLst>
          </p:cNvPr>
          <p:cNvSpPr txBox="1"/>
          <p:nvPr/>
        </p:nvSpPr>
        <p:spPr>
          <a:xfrm>
            <a:off x="63244" y="5405164"/>
            <a:ext cx="4011744" cy="1408078"/>
          </a:xfrm>
          <a:prstGeom prst="rect">
            <a:avLst/>
          </a:prstGeom>
        </p:spPr>
        <p:style>
          <a:lnRef idx="1">
            <a:schemeClr val="accent4"/>
          </a:lnRef>
          <a:fillRef idx="2">
            <a:schemeClr val="accent4"/>
          </a:fillRef>
          <a:effectRef idx="1">
            <a:schemeClr val="accent4"/>
          </a:effectRef>
          <a:fontRef idx="minor">
            <a:schemeClr val="dk1"/>
          </a:fontRef>
        </p:style>
        <p:txBody>
          <a:bodyPr wrap="square">
            <a:spAutoFit/>
          </a:bodyPr>
          <a:lstStyle/>
          <a:p>
            <a:r>
              <a:rPr lang="en-US" sz="1200" b="1" dirty="0">
                <a:latin typeface="Times New Roman" panose="02020603050405020304" pitchFamily="18" charset="0"/>
                <a:cs typeface="Times New Roman" panose="02020603050405020304" pitchFamily="18" charset="0"/>
              </a:rPr>
              <a:t>Social Enterprise Development</a:t>
            </a:r>
          </a:p>
          <a:p>
            <a:pPr marL="742950" lvl="1" indent="-285750">
              <a:buFont typeface="Wingdings" panose="05000000000000000000" pitchFamily="2" charset="2"/>
              <a:buChar char="ü"/>
            </a:pPr>
            <a:r>
              <a:rPr lang="en-US" sz="1050" dirty="0">
                <a:latin typeface="Times New Roman" panose="02020603050405020304" pitchFamily="18" charset="0"/>
                <a:cs typeface="Times New Roman" panose="02020603050405020304" pitchFamily="18" charset="0"/>
              </a:rPr>
              <a:t>Supports businesses with a social mission, where profits are reinvested to benefit the community.</a:t>
            </a:r>
          </a:p>
          <a:p>
            <a:pPr marL="742950" lvl="1" indent="-285750">
              <a:buFont typeface="Wingdings" panose="05000000000000000000" pitchFamily="2" charset="2"/>
              <a:buChar char="ü"/>
            </a:pPr>
            <a:r>
              <a:rPr lang="en-US" sz="1050" dirty="0">
                <a:latin typeface="Times New Roman" panose="02020603050405020304" pitchFamily="18" charset="0"/>
                <a:cs typeface="Times New Roman" panose="02020603050405020304" pitchFamily="18" charset="0"/>
              </a:rPr>
              <a:t>Examples of support include:</a:t>
            </a:r>
          </a:p>
          <a:p>
            <a:pPr marL="1143000" lvl="2" indent="-228600">
              <a:buFont typeface="Arial" panose="020B0604020202020204" pitchFamily="34" charset="0"/>
              <a:buChar char="•"/>
            </a:pPr>
            <a:r>
              <a:rPr lang="en-US" sz="1050" dirty="0">
                <a:latin typeface="Times New Roman" panose="02020603050405020304" pitchFamily="18" charset="0"/>
                <a:cs typeface="Times New Roman" panose="02020603050405020304" pitchFamily="18" charset="0"/>
              </a:rPr>
              <a:t>Business planning and funding advice.</a:t>
            </a:r>
          </a:p>
          <a:p>
            <a:pPr marL="1143000" lvl="2" indent="-228600">
              <a:buFont typeface="Arial" panose="020B0604020202020204" pitchFamily="34" charset="0"/>
              <a:buChar char="•"/>
            </a:pPr>
            <a:r>
              <a:rPr lang="en-US" sz="1050" dirty="0">
                <a:latin typeface="Times New Roman" panose="02020603050405020304" pitchFamily="18" charset="0"/>
                <a:cs typeface="Times New Roman" panose="02020603050405020304" pitchFamily="18" charset="0"/>
              </a:rPr>
              <a:t>Workshops on social impact measurement.</a:t>
            </a:r>
          </a:p>
          <a:p>
            <a:pPr marL="742950" lvl="1" indent="-285750">
              <a:buFont typeface="Wingdings" panose="05000000000000000000" pitchFamily="2" charset="2"/>
              <a:buChar char="ü"/>
            </a:pPr>
            <a:r>
              <a:rPr lang="en-US" sz="1050" dirty="0">
                <a:latin typeface="Times New Roman" panose="02020603050405020304" pitchFamily="18" charset="0"/>
                <a:cs typeface="Times New Roman" panose="02020603050405020304" pitchFamily="18" charset="0"/>
              </a:rPr>
              <a:t>Encourages innovative solutions to address local challenges (Lyne, </a:t>
            </a:r>
            <a:r>
              <a:rPr lang="en-US" sz="1050" dirty="0" err="1">
                <a:latin typeface="Times New Roman" panose="02020603050405020304" pitchFamily="18" charset="0"/>
                <a:cs typeface="Times New Roman" panose="02020603050405020304" pitchFamily="18" charset="0"/>
              </a:rPr>
              <a:t>Ngin</a:t>
            </a:r>
            <a:r>
              <a:rPr lang="en-US" sz="1050" dirty="0">
                <a:latin typeface="Times New Roman" panose="02020603050405020304" pitchFamily="18" charset="0"/>
                <a:cs typeface="Times New Roman" panose="02020603050405020304" pitchFamily="18" charset="0"/>
              </a:rPr>
              <a:t>, and Santoyo-Rio, 2018).</a:t>
            </a:r>
          </a:p>
        </p:txBody>
      </p:sp>
      <p:sp>
        <p:nvSpPr>
          <p:cNvPr id="11" name="TextBox 10">
            <a:extLst>
              <a:ext uri="{FF2B5EF4-FFF2-40B4-BE49-F238E27FC236}">
                <a16:creationId xmlns:a16="http://schemas.microsoft.com/office/drawing/2014/main" id="{FC885702-DBA7-B61E-15D4-757AA3504A85}"/>
              </a:ext>
            </a:extLst>
          </p:cNvPr>
          <p:cNvSpPr txBox="1"/>
          <p:nvPr/>
        </p:nvSpPr>
        <p:spPr>
          <a:xfrm>
            <a:off x="3182425" y="509330"/>
            <a:ext cx="2977717" cy="2800767"/>
          </a:xfrm>
          <a:prstGeom prst="rect">
            <a:avLst/>
          </a:prstGeom>
        </p:spPr>
        <p:style>
          <a:lnRef idx="1">
            <a:schemeClr val="accent5"/>
          </a:lnRef>
          <a:fillRef idx="2">
            <a:schemeClr val="accent5"/>
          </a:fillRef>
          <a:effectRef idx="1">
            <a:schemeClr val="accent5"/>
          </a:effectRef>
          <a:fontRef idx="minor">
            <a:schemeClr val="dk1"/>
          </a:fontRef>
        </p:style>
        <p:txBody>
          <a:bodyPr wrap="square">
            <a:spAutoFit/>
          </a:bodyPr>
          <a:lstStyle/>
          <a:p>
            <a:r>
              <a:rPr lang="en-US" sz="1400" b="1" dirty="0">
                <a:latin typeface="Times New Roman" panose="02020603050405020304" pitchFamily="18" charset="0"/>
                <a:cs typeface="Times New Roman" panose="02020603050405020304" pitchFamily="18" charset="0"/>
              </a:rPr>
              <a:t>Promoting Digital Inclusion</a:t>
            </a:r>
          </a:p>
          <a:p>
            <a:pPr marL="742950" lvl="1" indent="-285750">
              <a:buFont typeface="Wingdings" panose="05000000000000000000" pitchFamily="2" charset="2"/>
              <a:buChar char="q"/>
            </a:pPr>
            <a:r>
              <a:rPr lang="en-US" sz="900" b="1" dirty="0">
                <a:latin typeface="Times New Roman" panose="02020603050405020304" pitchFamily="18" charset="0"/>
                <a:cs typeface="Times New Roman" panose="02020603050405020304" pitchFamily="18" charset="0"/>
              </a:rPr>
              <a:t>Digital Divide Challenges</a:t>
            </a:r>
            <a:r>
              <a:rPr lang="en-US" sz="900" dirty="0">
                <a:latin typeface="Times New Roman" panose="02020603050405020304" pitchFamily="18" charset="0"/>
                <a:cs typeface="Times New Roman" panose="02020603050405020304" pitchFamily="18" charset="0"/>
              </a:rPr>
              <a:t>:</a:t>
            </a:r>
          </a:p>
          <a:p>
            <a:pPr marL="1143000" lvl="2" indent="-228600">
              <a:buFont typeface="Arial" panose="020B0604020202020204" pitchFamily="34" charset="0"/>
              <a:buChar char="•"/>
            </a:pPr>
            <a:r>
              <a:rPr lang="en-US" sz="900" dirty="0">
                <a:latin typeface="Times New Roman" panose="02020603050405020304" pitchFamily="18" charset="0"/>
                <a:cs typeface="Times New Roman" panose="02020603050405020304" pitchFamily="18" charset="0"/>
              </a:rPr>
              <a:t>Many rural and economically disadvantaged areas in Wales face limited access to technology and the internet.</a:t>
            </a:r>
          </a:p>
          <a:p>
            <a:pPr marL="742950" lvl="1" indent="-285750">
              <a:buFont typeface="Wingdings" panose="05000000000000000000" pitchFamily="2" charset="2"/>
              <a:buChar char="q"/>
            </a:pPr>
            <a:r>
              <a:rPr lang="en-US" sz="900" b="1" dirty="0">
                <a:latin typeface="Times New Roman" panose="02020603050405020304" pitchFamily="18" charset="0"/>
                <a:cs typeface="Times New Roman" panose="02020603050405020304" pitchFamily="18" charset="0"/>
              </a:rPr>
              <a:t>Programs</a:t>
            </a:r>
            <a:r>
              <a:rPr lang="en-US" sz="900" dirty="0">
                <a:latin typeface="Times New Roman" panose="02020603050405020304" pitchFamily="18" charset="0"/>
                <a:cs typeface="Times New Roman" panose="02020603050405020304" pitchFamily="18" charset="0"/>
              </a:rPr>
              <a:t>:</a:t>
            </a:r>
          </a:p>
          <a:p>
            <a:pPr marL="1143000" lvl="2" indent="-228600">
              <a:buFont typeface="Arial" panose="020B0604020202020204" pitchFamily="34" charset="0"/>
              <a:buChar char="•"/>
            </a:pPr>
            <a:r>
              <a:rPr lang="en-US" sz="900" dirty="0">
                <a:latin typeface="Times New Roman" panose="02020603050405020304" pitchFamily="18" charset="0"/>
                <a:cs typeface="Times New Roman" panose="02020603050405020304" pitchFamily="18" charset="0"/>
              </a:rPr>
              <a:t>Digital training for individuals, community groups, and businesses.</a:t>
            </a:r>
          </a:p>
          <a:p>
            <a:pPr marL="1143000" lvl="2" indent="-228600">
              <a:buFont typeface="Arial" panose="020B0604020202020204" pitchFamily="34" charset="0"/>
              <a:buChar char="•"/>
            </a:pPr>
            <a:r>
              <a:rPr lang="en-US" sz="900" dirty="0">
                <a:latin typeface="Times New Roman" panose="02020603050405020304" pitchFamily="18" charset="0"/>
                <a:cs typeface="Times New Roman" panose="02020603050405020304" pitchFamily="18" charset="0"/>
              </a:rPr>
              <a:t>Initiatives to provide affordable devices and internet access.</a:t>
            </a:r>
          </a:p>
          <a:p>
            <a:pPr marL="742950" lvl="1" indent="-285750">
              <a:buFont typeface="Wingdings" panose="05000000000000000000" pitchFamily="2" charset="2"/>
              <a:buChar char="q"/>
            </a:pPr>
            <a:r>
              <a:rPr lang="en-US" sz="900" b="1" dirty="0">
                <a:latin typeface="Times New Roman" panose="02020603050405020304" pitchFamily="18" charset="0"/>
                <a:cs typeface="Times New Roman" panose="02020603050405020304" pitchFamily="18" charset="0"/>
              </a:rPr>
              <a:t>Impact</a:t>
            </a:r>
            <a:r>
              <a:rPr lang="en-US" sz="900" dirty="0">
                <a:latin typeface="Times New Roman" panose="02020603050405020304" pitchFamily="18" charset="0"/>
                <a:cs typeface="Times New Roman" panose="02020603050405020304" pitchFamily="18" charset="0"/>
              </a:rPr>
              <a:t>:</a:t>
            </a:r>
          </a:p>
          <a:p>
            <a:pPr marL="1143000" lvl="2" indent="-228600">
              <a:buFont typeface="Arial" panose="020B0604020202020204" pitchFamily="34" charset="0"/>
              <a:buChar char="•"/>
            </a:pPr>
            <a:r>
              <a:rPr lang="en-US" sz="900" dirty="0">
                <a:latin typeface="Times New Roman" panose="02020603050405020304" pitchFamily="18" charset="0"/>
                <a:cs typeface="Times New Roman" panose="02020603050405020304" pitchFamily="18" charset="0"/>
              </a:rPr>
              <a:t>Increases access to education, employment opportunities, and essential services.</a:t>
            </a:r>
          </a:p>
          <a:p>
            <a:pPr marL="1143000" lvl="2" indent="-228600">
              <a:buFont typeface="Arial" panose="020B0604020202020204" pitchFamily="34" charset="0"/>
              <a:buChar char="•"/>
            </a:pPr>
            <a:r>
              <a:rPr lang="en-US" sz="900" dirty="0">
                <a:latin typeface="Times New Roman" panose="02020603050405020304" pitchFamily="18" charset="0"/>
                <a:cs typeface="Times New Roman" panose="02020603050405020304" pitchFamily="18" charset="0"/>
              </a:rPr>
              <a:t>Builds digital skills to enhance economic and social mobility (</a:t>
            </a:r>
            <a:r>
              <a:rPr lang="en-IN" sz="900" dirty="0" err="1">
                <a:latin typeface="Times New Roman" panose="02020603050405020304" pitchFamily="18" charset="0"/>
                <a:cs typeface="Times New Roman" panose="02020603050405020304" pitchFamily="18" charset="0"/>
              </a:rPr>
              <a:t>Refat</a:t>
            </a:r>
            <a:r>
              <a:rPr lang="en-IN" sz="900" dirty="0">
                <a:latin typeface="Times New Roman" panose="02020603050405020304" pitchFamily="18" charset="0"/>
                <a:cs typeface="Times New Roman" panose="02020603050405020304" pitchFamily="18" charset="0"/>
              </a:rPr>
              <a:t>, Patwary, and Rahman, 2023</a:t>
            </a:r>
            <a:r>
              <a:rPr lang="en-US" sz="900" dirty="0">
                <a:latin typeface="Times New Roman" panose="02020603050405020304" pitchFamily="18" charset="0"/>
                <a:cs typeface="Times New Roman" panose="02020603050405020304" pitchFamily="18" charset="0"/>
              </a:rPr>
              <a:t>).</a:t>
            </a:r>
          </a:p>
        </p:txBody>
      </p:sp>
      <p:sp>
        <p:nvSpPr>
          <p:cNvPr id="13" name="TextBox 12">
            <a:extLst>
              <a:ext uri="{FF2B5EF4-FFF2-40B4-BE49-F238E27FC236}">
                <a16:creationId xmlns:a16="http://schemas.microsoft.com/office/drawing/2014/main" id="{3B9AFF93-B26C-3942-782C-D1522271A02E}"/>
              </a:ext>
            </a:extLst>
          </p:cNvPr>
          <p:cNvSpPr txBox="1"/>
          <p:nvPr/>
        </p:nvSpPr>
        <p:spPr>
          <a:xfrm>
            <a:off x="4153562" y="4858861"/>
            <a:ext cx="3113646" cy="1954381"/>
          </a:xfrm>
          <a:prstGeom prst="rect">
            <a:avLst/>
          </a:prstGeom>
        </p:spPr>
        <p:style>
          <a:lnRef idx="1">
            <a:schemeClr val="accent6"/>
          </a:lnRef>
          <a:fillRef idx="2">
            <a:schemeClr val="accent6"/>
          </a:fillRef>
          <a:effectRef idx="1">
            <a:schemeClr val="accent6"/>
          </a:effectRef>
          <a:fontRef idx="minor">
            <a:schemeClr val="dk1"/>
          </a:fontRef>
        </p:style>
        <p:txBody>
          <a:bodyPr wrap="square">
            <a:spAutoFit/>
          </a:bodyPr>
          <a:lstStyle/>
          <a:p>
            <a:r>
              <a:rPr lang="en-US" sz="1100" b="1" dirty="0">
                <a:latin typeface="Times New Roman" panose="02020603050405020304" pitchFamily="18" charset="0"/>
                <a:cs typeface="Times New Roman" panose="02020603050405020304" pitchFamily="18" charset="0"/>
              </a:rPr>
              <a:t>Advisory Services</a:t>
            </a:r>
          </a:p>
          <a:p>
            <a:pPr marL="742950" lvl="1" indent="-285750">
              <a:buFont typeface="Wingdings" panose="05000000000000000000" pitchFamily="2" charset="2"/>
              <a:buChar char="v"/>
            </a:pPr>
            <a:r>
              <a:rPr lang="en-US" sz="1000" dirty="0">
                <a:latin typeface="Times New Roman" panose="02020603050405020304" pitchFamily="18" charset="0"/>
                <a:cs typeface="Times New Roman" panose="02020603050405020304" pitchFamily="18" charset="0"/>
              </a:rPr>
              <a:t>Offers expert guidance to community groups, co-operatives, and social enterprises.</a:t>
            </a:r>
          </a:p>
          <a:p>
            <a:pPr marL="742950" lvl="1" indent="-285750">
              <a:buFont typeface="Wingdings" panose="05000000000000000000" pitchFamily="2" charset="2"/>
              <a:buChar char="v"/>
            </a:pPr>
            <a:r>
              <a:rPr lang="en-US" sz="1000" dirty="0">
                <a:latin typeface="Times New Roman" panose="02020603050405020304" pitchFamily="18" charset="0"/>
                <a:cs typeface="Times New Roman" panose="02020603050405020304" pitchFamily="18" charset="0"/>
              </a:rPr>
              <a:t>Areas of advice:</a:t>
            </a:r>
          </a:p>
          <a:p>
            <a:pPr marL="1143000" lvl="2" indent="-228600">
              <a:buFont typeface="Arial" panose="020B0604020202020204" pitchFamily="34" charset="0"/>
              <a:buChar char="•"/>
            </a:pPr>
            <a:r>
              <a:rPr lang="en-US" sz="1000" dirty="0">
                <a:latin typeface="Times New Roman" panose="02020603050405020304" pitchFamily="18" charset="0"/>
                <a:cs typeface="Times New Roman" panose="02020603050405020304" pitchFamily="18" charset="0"/>
              </a:rPr>
              <a:t>Governance and leadership.</a:t>
            </a:r>
          </a:p>
          <a:p>
            <a:pPr marL="1143000" lvl="2" indent="-228600">
              <a:buFont typeface="Arial" panose="020B0604020202020204" pitchFamily="34" charset="0"/>
              <a:buChar char="•"/>
            </a:pPr>
            <a:r>
              <a:rPr lang="en-US" sz="1000" dirty="0">
                <a:latin typeface="Times New Roman" panose="02020603050405020304" pitchFamily="18" charset="0"/>
                <a:cs typeface="Times New Roman" panose="02020603050405020304" pitchFamily="18" charset="0"/>
              </a:rPr>
              <a:t>Accessing funding opportunities.</a:t>
            </a:r>
          </a:p>
          <a:p>
            <a:pPr marL="1143000" lvl="2" indent="-228600">
              <a:buFont typeface="Arial" panose="020B0604020202020204" pitchFamily="34" charset="0"/>
              <a:buChar char="•"/>
            </a:pPr>
            <a:r>
              <a:rPr lang="en-US" sz="1000" dirty="0">
                <a:latin typeface="Times New Roman" panose="02020603050405020304" pitchFamily="18" charset="0"/>
                <a:cs typeface="Times New Roman" panose="02020603050405020304" pitchFamily="18" charset="0"/>
              </a:rPr>
              <a:t>Strategic planning for long-term growth.</a:t>
            </a:r>
          </a:p>
          <a:p>
            <a:pPr marL="742950" lvl="1" indent="-285750">
              <a:buFont typeface="Wingdings" panose="05000000000000000000" pitchFamily="2" charset="2"/>
              <a:buChar char="v"/>
            </a:pPr>
            <a:r>
              <a:rPr lang="en-US" sz="1000" dirty="0">
                <a:latin typeface="Times New Roman" panose="02020603050405020304" pitchFamily="18" charset="0"/>
                <a:cs typeface="Times New Roman" panose="02020603050405020304" pitchFamily="18" charset="0"/>
              </a:rPr>
              <a:t>Builds capacity for communities to manage their development initiatives (Bruhn, Karlan, and </a:t>
            </a:r>
            <a:r>
              <a:rPr lang="en-US" sz="1000" dirty="0" err="1">
                <a:latin typeface="Times New Roman" panose="02020603050405020304" pitchFamily="18" charset="0"/>
                <a:cs typeface="Times New Roman" panose="02020603050405020304" pitchFamily="18" charset="0"/>
              </a:rPr>
              <a:t>Schoar</a:t>
            </a:r>
            <a:r>
              <a:rPr lang="en-US" sz="1000" dirty="0">
                <a:latin typeface="Times New Roman" panose="02020603050405020304" pitchFamily="18" charset="0"/>
                <a:cs typeface="Times New Roman" panose="02020603050405020304" pitchFamily="18" charset="0"/>
              </a:rPr>
              <a:t>, 2018).</a:t>
            </a:r>
          </a:p>
        </p:txBody>
      </p:sp>
      <p:sp>
        <p:nvSpPr>
          <p:cNvPr id="15" name="TextBox 14">
            <a:extLst>
              <a:ext uri="{FF2B5EF4-FFF2-40B4-BE49-F238E27FC236}">
                <a16:creationId xmlns:a16="http://schemas.microsoft.com/office/drawing/2014/main" id="{583E00EF-15D1-C604-06B0-9FF473320408}"/>
              </a:ext>
            </a:extLst>
          </p:cNvPr>
          <p:cNvSpPr txBox="1"/>
          <p:nvPr/>
        </p:nvSpPr>
        <p:spPr>
          <a:xfrm>
            <a:off x="6237012" y="509330"/>
            <a:ext cx="5902345" cy="1423467"/>
          </a:xfrm>
          <a:prstGeom prst="rect">
            <a:avLst/>
          </a:prstGeom>
          <a:solidFill>
            <a:schemeClr val="accent5">
              <a:alpha val="50000"/>
            </a:schemeClr>
          </a:solidFill>
          <a:ln>
            <a:noFill/>
          </a:ln>
        </p:spPr>
        <p:style>
          <a:lnRef idx="0">
            <a:scrgbClr r="0" g="0" b="0"/>
          </a:lnRef>
          <a:fillRef idx="0">
            <a:scrgbClr r="0" g="0" b="0"/>
          </a:fillRef>
          <a:effectRef idx="0">
            <a:scrgbClr r="0" g="0" b="0"/>
          </a:effectRef>
          <a:fontRef idx="minor">
            <a:schemeClr val="lt1"/>
          </a:fontRef>
        </p:style>
        <p:txBody>
          <a:bodyPr wrap="square">
            <a:spAutoFit/>
          </a:bodyPr>
          <a:lstStyle/>
          <a:p>
            <a:r>
              <a:rPr lang="en-US" sz="1300" b="1" dirty="0">
                <a:solidFill>
                  <a:schemeClr val="tx1"/>
                </a:solidFill>
                <a:latin typeface="Times New Roman" panose="02020603050405020304" pitchFamily="18" charset="0"/>
                <a:cs typeface="Times New Roman" panose="02020603050405020304" pitchFamily="18" charset="0"/>
              </a:rPr>
              <a:t>Achievements and Impact</a:t>
            </a:r>
          </a:p>
          <a:p>
            <a:pPr marL="742950" lvl="1" indent="-285750">
              <a:buFont typeface="Wingdings" panose="05000000000000000000" pitchFamily="2" charset="2"/>
              <a:buChar char="Ø"/>
            </a:pPr>
            <a:r>
              <a:rPr lang="en-US" sz="1050" b="1" dirty="0">
                <a:solidFill>
                  <a:schemeClr val="tx1"/>
                </a:solidFill>
                <a:latin typeface="Times New Roman" panose="02020603050405020304" pitchFamily="18" charset="0"/>
                <a:cs typeface="Times New Roman" panose="02020603050405020304" pitchFamily="18" charset="0"/>
              </a:rPr>
              <a:t>Social Impact</a:t>
            </a:r>
            <a:r>
              <a:rPr lang="en-US" sz="1050" dirty="0">
                <a:solidFill>
                  <a:schemeClr val="tx1"/>
                </a:solidFill>
                <a:latin typeface="Times New Roman" panose="02020603050405020304" pitchFamily="18" charset="0"/>
                <a:cs typeface="Times New Roman" panose="02020603050405020304" pitchFamily="18" charset="0"/>
              </a:rPr>
              <a:t>:</a:t>
            </a:r>
          </a:p>
          <a:p>
            <a:pPr marL="1143000" lvl="2" indent="-228600">
              <a:buFont typeface="Arial" panose="020B0604020202020204" pitchFamily="34" charset="0"/>
              <a:buChar char="•"/>
            </a:pPr>
            <a:r>
              <a:rPr lang="en-US" sz="1050" dirty="0">
                <a:solidFill>
                  <a:schemeClr val="tx1"/>
                </a:solidFill>
                <a:latin typeface="Times New Roman" panose="02020603050405020304" pitchFamily="18" charset="0"/>
                <a:cs typeface="Times New Roman" panose="02020603050405020304" pitchFamily="18" charset="0"/>
              </a:rPr>
              <a:t>Empowered thousands of individuals and </a:t>
            </a:r>
            <a:r>
              <a:rPr lang="en-US" sz="1050" dirty="0" err="1">
                <a:solidFill>
                  <a:schemeClr val="tx1"/>
                </a:solidFill>
                <a:latin typeface="Times New Roman" panose="02020603050405020304" pitchFamily="18" charset="0"/>
                <a:cs typeface="Times New Roman" panose="02020603050405020304" pitchFamily="18" charset="0"/>
              </a:rPr>
              <a:t>organisations</a:t>
            </a:r>
            <a:r>
              <a:rPr lang="en-US" sz="1050" dirty="0">
                <a:solidFill>
                  <a:schemeClr val="tx1"/>
                </a:solidFill>
                <a:latin typeface="Times New Roman" panose="02020603050405020304" pitchFamily="18" charset="0"/>
                <a:cs typeface="Times New Roman" panose="02020603050405020304" pitchFamily="18" charset="0"/>
              </a:rPr>
              <a:t> to create meaningful change.</a:t>
            </a:r>
          </a:p>
          <a:p>
            <a:pPr marL="1143000" lvl="2" indent="-228600">
              <a:buFont typeface="Arial" panose="020B0604020202020204" pitchFamily="34" charset="0"/>
              <a:buChar char="•"/>
            </a:pPr>
            <a:r>
              <a:rPr lang="en-US" sz="1050" dirty="0">
                <a:solidFill>
                  <a:schemeClr val="tx1"/>
                </a:solidFill>
                <a:latin typeface="Times New Roman" panose="02020603050405020304" pitchFamily="18" charset="0"/>
                <a:cs typeface="Times New Roman" panose="02020603050405020304" pitchFamily="18" charset="0"/>
              </a:rPr>
              <a:t>Increased inclusion and participation in underserved communities.</a:t>
            </a:r>
          </a:p>
          <a:p>
            <a:pPr marL="742950" lvl="1" indent="-285750">
              <a:buFont typeface="Wingdings" panose="05000000000000000000" pitchFamily="2" charset="2"/>
              <a:buChar char="Ø"/>
            </a:pPr>
            <a:r>
              <a:rPr lang="en-US" sz="1050" b="1" dirty="0">
                <a:solidFill>
                  <a:schemeClr val="tx1"/>
                </a:solidFill>
                <a:latin typeface="Times New Roman" panose="02020603050405020304" pitchFamily="18" charset="0"/>
                <a:cs typeface="Times New Roman" panose="02020603050405020304" pitchFamily="18" charset="0"/>
              </a:rPr>
              <a:t>Economic Impact</a:t>
            </a:r>
            <a:r>
              <a:rPr lang="en-US" sz="1050" dirty="0">
                <a:solidFill>
                  <a:schemeClr val="tx1"/>
                </a:solidFill>
                <a:latin typeface="Times New Roman" panose="02020603050405020304" pitchFamily="18" charset="0"/>
                <a:cs typeface="Times New Roman" panose="02020603050405020304" pitchFamily="18" charset="0"/>
              </a:rPr>
              <a:t>:</a:t>
            </a:r>
          </a:p>
          <a:p>
            <a:pPr marL="1143000" lvl="2" indent="-228600">
              <a:buFont typeface="Arial" panose="020B0604020202020204" pitchFamily="34" charset="0"/>
              <a:buChar char="•"/>
            </a:pPr>
            <a:r>
              <a:rPr lang="en-US" sz="1050" dirty="0">
                <a:solidFill>
                  <a:schemeClr val="tx1"/>
                </a:solidFill>
                <a:latin typeface="Times New Roman" panose="02020603050405020304" pitchFamily="18" charset="0"/>
                <a:cs typeface="Times New Roman" panose="02020603050405020304" pitchFamily="18" charset="0"/>
              </a:rPr>
              <a:t>Job creation and income generation through co-operatives and social enterprises.</a:t>
            </a:r>
          </a:p>
          <a:p>
            <a:pPr marL="1143000" lvl="2" indent="-228600">
              <a:buFont typeface="Arial" panose="020B0604020202020204" pitchFamily="34" charset="0"/>
              <a:buChar char="•"/>
            </a:pPr>
            <a:r>
              <a:rPr lang="en-US" sz="1050" dirty="0">
                <a:solidFill>
                  <a:schemeClr val="tx1"/>
                </a:solidFill>
                <a:latin typeface="Times New Roman" panose="02020603050405020304" pitchFamily="18" charset="0"/>
                <a:cs typeface="Times New Roman" panose="02020603050405020304" pitchFamily="18" charset="0"/>
              </a:rPr>
              <a:t>Strengthened local economies through community-led initiatives (</a:t>
            </a:r>
            <a:r>
              <a:rPr lang="en-US" sz="1050" dirty="0" err="1">
                <a:solidFill>
                  <a:schemeClr val="tx1"/>
                </a:solidFill>
                <a:latin typeface="Times New Roman" panose="02020603050405020304" pitchFamily="18" charset="0"/>
                <a:cs typeface="Times New Roman" panose="02020603050405020304" pitchFamily="18" charset="0"/>
              </a:rPr>
              <a:t>Henfrey</a:t>
            </a:r>
            <a:r>
              <a:rPr lang="en-US" sz="1050" dirty="0">
                <a:solidFill>
                  <a:schemeClr val="tx1"/>
                </a:solidFill>
                <a:latin typeface="Times New Roman" panose="02020603050405020304" pitchFamily="18" charset="0"/>
                <a:cs typeface="Times New Roman" panose="02020603050405020304" pitchFamily="18" charset="0"/>
              </a:rPr>
              <a:t> et al., 2023).</a:t>
            </a:r>
          </a:p>
        </p:txBody>
      </p:sp>
      <p:sp>
        <p:nvSpPr>
          <p:cNvPr id="17" name="TextBox 16">
            <a:extLst>
              <a:ext uri="{FF2B5EF4-FFF2-40B4-BE49-F238E27FC236}">
                <a16:creationId xmlns:a16="http://schemas.microsoft.com/office/drawing/2014/main" id="{EF9C558F-5AD0-727C-A9FB-F6505822A252}"/>
              </a:ext>
            </a:extLst>
          </p:cNvPr>
          <p:cNvSpPr txBox="1"/>
          <p:nvPr/>
        </p:nvSpPr>
        <p:spPr>
          <a:xfrm>
            <a:off x="8854338" y="2029134"/>
            <a:ext cx="3214975" cy="1877437"/>
          </a:xfrm>
          <a:prstGeom prst="rect">
            <a:avLst/>
          </a:prstGeom>
          <a:gradFill flip="none" rotWithShape="1">
            <a:gsLst>
              <a:gs pos="0">
                <a:schemeClr val="accent6">
                  <a:lumMod val="67000"/>
                </a:schemeClr>
              </a:gs>
              <a:gs pos="48000">
                <a:schemeClr val="accent6">
                  <a:lumMod val="97000"/>
                  <a:lumOff val="3000"/>
                </a:schemeClr>
              </a:gs>
              <a:gs pos="100000">
                <a:schemeClr val="accent6">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wrap="square">
            <a:spAutoFit/>
          </a:bodyPr>
          <a:lstStyle/>
          <a:p>
            <a:r>
              <a:rPr lang="en-US" sz="1200" b="1" dirty="0">
                <a:solidFill>
                  <a:schemeClr val="tx1"/>
                </a:solidFill>
                <a:latin typeface="Times New Roman" panose="02020603050405020304" pitchFamily="18" charset="0"/>
                <a:cs typeface="Times New Roman" panose="02020603050405020304" pitchFamily="18" charset="0"/>
              </a:rPr>
              <a:t>Challenges and Opportunities</a:t>
            </a:r>
          </a:p>
          <a:p>
            <a:pPr marL="742950" lvl="1" indent="-285750">
              <a:buFont typeface="Wingdings" panose="05000000000000000000" pitchFamily="2" charset="2"/>
              <a:buChar char="Ø"/>
            </a:pPr>
            <a:r>
              <a:rPr lang="en-US" sz="800" b="1" dirty="0">
                <a:solidFill>
                  <a:schemeClr val="tx1"/>
                </a:solidFill>
                <a:latin typeface="Times New Roman" panose="02020603050405020304" pitchFamily="18" charset="0"/>
                <a:cs typeface="Times New Roman" panose="02020603050405020304" pitchFamily="18" charset="0"/>
              </a:rPr>
              <a:t>Challenges</a:t>
            </a:r>
            <a:r>
              <a:rPr lang="en-US" sz="800" dirty="0">
                <a:solidFill>
                  <a:schemeClr val="tx1"/>
                </a:solidFill>
                <a:latin typeface="Times New Roman" panose="02020603050405020304" pitchFamily="18" charset="0"/>
                <a:cs typeface="Times New Roman" panose="02020603050405020304" pitchFamily="18" charset="0"/>
              </a:rPr>
              <a:t>:</a:t>
            </a:r>
          </a:p>
          <a:p>
            <a:pPr marL="1143000" lvl="2" indent="-228600">
              <a:buFont typeface="Arial" panose="020B0604020202020204" pitchFamily="34" charset="0"/>
              <a:buChar char="•"/>
            </a:pPr>
            <a:r>
              <a:rPr lang="en-US" sz="800" dirty="0">
                <a:solidFill>
                  <a:schemeClr val="tx1"/>
                </a:solidFill>
                <a:latin typeface="Times New Roman" panose="02020603050405020304" pitchFamily="18" charset="0"/>
                <a:cs typeface="Times New Roman" panose="02020603050405020304" pitchFamily="18" charset="0"/>
              </a:rPr>
              <a:t>Bridging the digital divide in rural areas.</a:t>
            </a:r>
          </a:p>
          <a:p>
            <a:pPr marL="1143000" lvl="2" indent="-228600">
              <a:buFont typeface="Arial" panose="020B0604020202020204" pitchFamily="34" charset="0"/>
              <a:buChar char="•"/>
            </a:pPr>
            <a:r>
              <a:rPr lang="en-US" sz="800" dirty="0">
                <a:solidFill>
                  <a:schemeClr val="tx1"/>
                </a:solidFill>
                <a:latin typeface="Times New Roman" panose="02020603050405020304" pitchFamily="18" charset="0"/>
                <a:cs typeface="Times New Roman" panose="02020603050405020304" pitchFamily="18" charset="0"/>
              </a:rPr>
              <a:t>Securing long-term funding for community projects.</a:t>
            </a:r>
          </a:p>
          <a:p>
            <a:pPr marL="1143000" lvl="2" indent="-228600">
              <a:buFont typeface="Arial" panose="020B0604020202020204" pitchFamily="34" charset="0"/>
              <a:buChar char="•"/>
            </a:pPr>
            <a:r>
              <a:rPr lang="en-US" sz="800" dirty="0">
                <a:solidFill>
                  <a:schemeClr val="tx1"/>
                </a:solidFill>
                <a:latin typeface="Times New Roman" panose="02020603050405020304" pitchFamily="18" charset="0"/>
                <a:cs typeface="Times New Roman" panose="02020603050405020304" pitchFamily="18" charset="0"/>
              </a:rPr>
              <a:t>Addressing the scalability of co-operatives in competitive markets.</a:t>
            </a:r>
          </a:p>
          <a:p>
            <a:pPr marL="742950" lvl="1" indent="-285750">
              <a:buFont typeface="Wingdings" panose="05000000000000000000" pitchFamily="2" charset="2"/>
              <a:buChar char="Ø"/>
            </a:pPr>
            <a:r>
              <a:rPr lang="en-US" sz="800" b="1" dirty="0">
                <a:solidFill>
                  <a:schemeClr val="tx1"/>
                </a:solidFill>
                <a:latin typeface="Times New Roman" panose="02020603050405020304" pitchFamily="18" charset="0"/>
                <a:cs typeface="Times New Roman" panose="02020603050405020304" pitchFamily="18" charset="0"/>
              </a:rPr>
              <a:t>Opportunities</a:t>
            </a:r>
            <a:r>
              <a:rPr lang="en-US" sz="800" dirty="0">
                <a:solidFill>
                  <a:schemeClr val="tx1"/>
                </a:solidFill>
                <a:latin typeface="Times New Roman" panose="02020603050405020304" pitchFamily="18" charset="0"/>
                <a:cs typeface="Times New Roman" panose="02020603050405020304" pitchFamily="18" charset="0"/>
              </a:rPr>
              <a:t>:</a:t>
            </a:r>
          </a:p>
          <a:p>
            <a:pPr marL="1143000" lvl="2" indent="-228600">
              <a:buFont typeface="Arial" panose="020B0604020202020204" pitchFamily="34" charset="0"/>
              <a:buChar char="•"/>
            </a:pPr>
            <a:r>
              <a:rPr lang="en-US" sz="800" dirty="0">
                <a:solidFill>
                  <a:schemeClr val="tx1"/>
                </a:solidFill>
                <a:latin typeface="Times New Roman" panose="02020603050405020304" pitchFamily="18" charset="0"/>
                <a:cs typeface="Times New Roman" panose="02020603050405020304" pitchFamily="18" charset="0"/>
              </a:rPr>
              <a:t>Leverage new technologies (AI, IoT) to enhance programs.</a:t>
            </a:r>
          </a:p>
          <a:p>
            <a:pPr marL="1143000" lvl="2" indent="-228600">
              <a:buFont typeface="Arial" panose="020B0604020202020204" pitchFamily="34" charset="0"/>
              <a:buChar char="•"/>
            </a:pPr>
            <a:r>
              <a:rPr lang="en-US" sz="800" dirty="0">
                <a:solidFill>
                  <a:schemeClr val="tx1"/>
                </a:solidFill>
                <a:latin typeface="Times New Roman" panose="02020603050405020304" pitchFamily="18" charset="0"/>
                <a:cs typeface="Times New Roman" panose="02020603050405020304" pitchFamily="18" charset="0"/>
              </a:rPr>
              <a:t>Build stronger partnerships with public and private sectors.</a:t>
            </a:r>
          </a:p>
          <a:p>
            <a:pPr marL="1143000" lvl="2" indent="-228600">
              <a:buFont typeface="Arial" panose="020B0604020202020204" pitchFamily="34" charset="0"/>
              <a:buChar char="•"/>
            </a:pPr>
            <a:r>
              <a:rPr lang="en-US" sz="800" dirty="0">
                <a:solidFill>
                  <a:schemeClr val="tx1"/>
                </a:solidFill>
                <a:latin typeface="Times New Roman" panose="02020603050405020304" pitchFamily="18" charset="0"/>
                <a:cs typeface="Times New Roman" panose="02020603050405020304" pitchFamily="18" charset="0"/>
              </a:rPr>
              <a:t>Expand digital training to emerging fields like green technology (</a:t>
            </a:r>
            <a:r>
              <a:rPr lang="en-IN" sz="800" dirty="0">
                <a:solidFill>
                  <a:schemeClr val="tx1"/>
                </a:solidFill>
                <a:latin typeface="Times New Roman" panose="02020603050405020304" pitchFamily="18" charset="0"/>
                <a:cs typeface="Times New Roman" panose="02020603050405020304" pitchFamily="18" charset="0"/>
              </a:rPr>
              <a:t>Abad-Segura et al.,2020). </a:t>
            </a:r>
            <a:endParaRPr lang="en-US" sz="800" dirty="0">
              <a:solidFill>
                <a:schemeClr val="tx1"/>
              </a:solidFill>
              <a:latin typeface="Times New Roman" panose="02020603050405020304" pitchFamily="18" charset="0"/>
              <a:cs typeface="Times New Roman" panose="02020603050405020304" pitchFamily="18" charset="0"/>
            </a:endParaRPr>
          </a:p>
        </p:txBody>
      </p:sp>
      <p:sp>
        <p:nvSpPr>
          <p:cNvPr id="19" name="TextBox 18">
            <a:extLst>
              <a:ext uri="{FF2B5EF4-FFF2-40B4-BE49-F238E27FC236}">
                <a16:creationId xmlns:a16="http://schemas.microsoft.com/office/drawing/2014/main" id="{56F1B6FE-269D-C698-E348-1039CC09846B}"/>
              </a:ext>
            </a:extLst>
          </p:cNvPr>
          <p:cNvSpPr txBox="1"/>
          <p:nvPr/>
        </p:nvSpPr>
        <p:spPr>
          <a:xfrm>
            <a:off x="9031852" y="3996606"/>
            <a:ext cx="3095687" cy="1369606"/>
          </a:xfrm>
          <a:prstGeom prst="rect">
            <a:avLst/>
          </a:prstGeom>
          <a:solidFill>
            <a:schemeClr val="accent2">
              <a:alpha val="50000"/>
            </a:schemeClr>
          </a:solidFill>
          <a:ln>
            <a:noFill/>
          </a:ln>
        </p:spPr>
        <p:style>
          <a:lnRef idx="0">
            <a:scrgbClr r="0" g="0" b="0"/>
          </a:lnRef>
          <a:fillRef idx="0">
            <a:scrgbClr r="0" g="0" b="0"/>
          </a:fillRef>
          <a:effectRef idx="0">
            <a:scrgbClr r="0" g="0" b="0"/>
          </a:effectRef>
          <a:fontRef idx="minor">
            <a:schemeClr val="lt1"/>
          </a:fontRef>
        </p:style>
        <p:txBody>
          <a:bodyPr wrap="square">
            <a:spAutoFit/>
          </a:bodyPr>
          <a:lstStyle/>
          <a:p>
            <a:r>
              <a:rPr lang="en-US" sz="1100" b="1" dirty="0">
                <a:solidFill>
                  <a:schemeClr val="tx1"/>
                </a:solidFill>
                <a:latin typeface="Times New Roman" panose="02020603050405020304" pitchFamily="18" charset="0"/>
                <a:cs typeface="Times New Roman" panose="02020603050405020304" pitchFamily="18" charset="0"/>
              </a:rPr>
              <a:t>Recommendations for Future Development</a:t>
            </a:r>
          </a:p>
          <a:p>
            <a:pPr marL="742950" lvl="1" indent="-285750">
              <a:buFont typeface="Arial" panose="020B0604020202020204" pitchFamily="34" charset="0"/>
              <a:buChar char="•"/>
            </a:pPr>
            <a:r>
              <a:rPr lang="en-US" sz="900" dirty="0">
                <a:solidFill>
                  <a:schemeClr val="tx1"/>
                </a:solidFill>
                <a:latin typeface="Times New Roman" panose="02020603050405020304" pitchFamily="18" charset="0"/>
                <a:cs typeface="Times New Roman" panose="02020603050405020304" pitchFamily="18" charset="0"/>
              </a:rPr>
              <a:t>Enhance funding for digital inclusion programs to reach more people.</a:t>
            </a:r>
          </a:p>
          <a:p>
            <a:pPr marL="742950" lvl="1" indent="-285750">
              <a:buFont typeface="Arial" panose="020B0604020202020204" pitchFamily="34" charset="0"/>
              <a:buChar char="•"/>
            </a:pPr>
            <a:r>
              <a:rPr lang="en-US" sz="900" dirty="0">
                <a:solidFill>
                  <a:schemeClr val="tx1"/>
                </a:solidFill>
                <a:latin typeface="Times New Roman" panose="02020603050405020304" pitchFamily="18" charset="0"/>
                <a:cs typeface="Times New Roman" panose="02020603050405020304" pitchFamily="18" charset="0"/>
              </a:rPr>
              <a:t>Focus on capacity-building for co-operatives to ensure sustainability.</a:t>
            </a:r>
          </a:p>
          <a:p>
            <a:pPr marL="742950" lvl="1" indent="-285750">
              <a:buFont typeface="Arial" panose="020B0604020202020204" pitchFamily="34" charset="0"/>
              <a:buChar char="•"/>
            </a:pPr>
            <a:r>
              <a:rPr lang="en-US" sz="900" dirty="0">
                <a:solidFill>
                  <a:schemeClr val="tx1"/>
                </a:solidFill>
                <a:latin typeface="Times New Roman" panose="02020603050405020304" pitchFamily="18" charset="0"/>
                <a:cs typeface="Times New Roman" panose="02020603050405020304" pitchFamily="18" charset="0"/>
              </a:rPr>
              <a:t>Foster public-private partnerships for larger-scale community initiatives.</a:t>
            </a:r>
          </a:p>
          <a:p>
            <a:pPr marL="742950" lvl="1" indent="-285750">
              <a:buFont typeface="Arial" panose="020B0604020202020204" pitchFamily="34" charset="0"/>
              <a:buChar char="•"/>
            </a:pPr>
            <a:r>
              <a:rPr lang="en-US" sz="900" dirty="0" err="1">
                <a:solidFill>
                  <a:schemeClr val="tx1"/>
                </a:solidFill>
                <a:latin typeface="Times New Roman" panose="02020603050405020304" pitchFamily="18" charset="0"/>
                <a:cs typeface="Times New Roman" panose="02020603050405020304" pitchFamily="18" charset="0"/>
              </a:rPr>
              <a:t>Prioritise</a:t>
            </a:r>
            <a:r>
              <a:rPr lang="en-US" sz="900" dirty="0">
                <a:solidFill>
                  <a:schemeClr val="tx1"/>
                </a:solidFill>
                <a:latin typeface="Times New Roman" panose="02020603050405020304" pitchFamily="18" charset="0"/>
                <a:cs typeface="Times New Roman" panose="02020603050405020304" pitchFamily="18" charset="0"/>
              </a:rPr>
              <a:t> education and training in emerging technologies (</a:t>
            </a:r>
            <a:r>
              <a:rPr lang="en-US" sz="900" dirty="0" err="1">
                <a:solidFill>
                  <a:schemeClr val="tx1"/>
                </a:solidFill>
                <a:latin typeface="Times New Roman" panose="02020603050405020304" pitchFamily="18" charset="0"/>
                <a:cs typeface="Times New Roman" panose="02020603050405020304" pitchFamily="18" charset="0"/>
              </a:rPr>
              <a:t>Schilke</a:t>
            </a:r>
            <a:r>
              <a:rPr lang="en-US" sz="900" dirty="0">
                <a:solidFill>
                  <a:schemeClr val="tx1"/>
                </a:solidFill>
                <a:latin typeface="Times New Roman" panose="02020603050405020304" pitchFamily="18" charset="0"/>
                <a:cs typeface="Times New Roman" panose="02020603050405020304" pitchFamily="18" charset="0"/>
              </a:rPr>
              <a:t>, Hu, and </a:t>
            </a:r>
            <a:r>
              <a:rPr lang="en-US" sz="900" dirty="0" err="1">
                <a:solidFill>
                  <a:schemeClr val="tx1"/>
                </a:solidFill>
                <a:latin typeface="Times New Roman" panose="02020603050405020304" pitchFamily="18" charset="0"/>
                <a:cs typeface="Times New Roman" panose="02020603050405020304" pitchFamily="18" charset="0"/>
              </a:rPr>
              <a:t>Helfat</a:t>
            </a:r>
            <a:r>
              <a:rPr lang="en-US" sz="900" dirty="0">
                <a:solidFill>
                  <a:schemeClr val="tx1"/>
                </a:solidFill>
                <a:latin typeface="Times New Roman" panose="02020603050405020304" pitchFamily="18" charset="0"/>
                <a:cs typeface="Times New Roman" panose="02020603050405020304" pitchFamily="18" charset="0"/>
              </a:rPr>
              <a:t>, 2018).</a:t>
            </a:r>
          </a:p>
        </p:txBody>
      </p:sp>
      <p:sp>
        <p:nvSpPr>
          <p:cNvPr id="21" name="TextBox 20">
            <a:extLst>
              <a:ext uri="{FF2B5EF4-FFF2-40B4-BE49-F238E27FC236}">
                <a16:creationId xmlns:a16="http://schemas.microsoft.com/office/drawing/2014/main" id="{ED0AFDAD-B1B5-6A0D-182C-ADD44C686310}"/>
              </a:ext>
            </a:extLst>
          </p:cNvPr>
          <p:cNvSpPr txBox="1"/>
          <p:nvPr/>
        </p:nvSpPr>
        <p:spPr>
          <a:xfrm>
            <a:off x="9344493" y="5405164"/>
            <a:ext cx="2783045" cy="800219"/>
          </a:xfrm>
          <a:prstGeom prst="rect">
            <a:avLst/>
          </a:prstGeom>
          <a:solidFill>
            <a:schemeClr val="accent3">
              <a:alpha val="50000"/>
            </a:schemeClr>
          </a:solidFill>
          <a:ln>
            <a:noFill/>
          </a:ln>
        </p:spPr>
        <p:style>
          <a:lnRef idx="0">
            <a:scrgbClr r="0" g="0" b="0"/>
          </a:lnRef>
          <a:fillRef idx="0">
            <a:scrgbClr r="0" g="0" b="0"/>
          </a:fillRef>
          <a:effectRef idx="0">
            <a:scrgbClr r="0" g="0" b="0"/>
          </a:effectRef>
          <a:fontRef idx="minor">
            <a:schemeClr val="lt1"/>
          </a:fontRef>
        </p:style>
        <p:txBody>
          <a:bodyPr wrap="square">
            <a:spAutoFit/>
          </a:bodyPr>
          <a:lstStyle/>
          <a:p>
            <a:pPr algn="just"/>
            <a:r>
              <a:rPr lang="en-US" sz="1000" b="1" dirty="0">
                <a:solidFill>
                  <a:schemeClr val="tx1"/>
                </a:solidFill>
                <a:latin typeface="Times New Roman" panose="02020603050405020304" pitchFamily="18" charset="0"/>
                <a:cs typeface="Times New Roman" panose="02020603050405020304" pitchFamily="18" charset="0"/>
              </a:rPr>
              <a:t>Conclusion</a:t>
            </a:r>
          </a:p>
          <a:p>
            <a:pPr algn="just"/>
            <a:r>
              <a:rPr lang="en-US" sz="600" b="0" dirty="0">
                <a:solidFill>
                  <a:schemeClr val="tx1"/>
                </a:solidFill>
                <a:latin typeface="Times New Roman" panose="02020603050405020304" pitchFamily="18" charset="0"/>
                <a:cs typeface="Times New Roman" panose="02020603050405020304" pitchFamily="18" charset="0"/>
              </a:rPr>
              <a:t>The Wales Co-operative Centre has hugely empowered Welsh communities through co-operatives, social enterprises, and digital inclusion. Its holistic approach to economic and social challenges enables sustainable development, providing a replicable model for future development. It builds long-term resilience, inclusivity, and equity and serves as the cornerstone for community growth and empowerment in Wales.</a:t>
            </a:r>
          </a:p>
        </p:txBody>
      </p:sp>
      <p:sp>
        <p:nvSpPr>
          <p:cNvPr id="22" name="Rectangle: Rounded Corners 21">
            <a:extLst>
              <a:ext uri="{FF2B5EF4-FFF2-40B4-BE49-F238E27FC236}">
                <a16:creationId xmlns:a16="http://schemas.microsoft.com/office/drawing/2014/main" id="{CCED23A3-AEF4-44F9-7E6A-40B8C5727FCC}"/>
              </a:ext>
            </a:extLst>
          </p:cNvPr>
          <p:cNvSpPr/>
          <p:nvPr/>
        </p:nvSpPr>
        <p:spPr>
          <a:xfrm>
            <a:off x="2732008" y="43961"/>
            <a:ext cx="6204030" cy="405114"/>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200" b="1" dirty="0">
                <a:effectLst>
                  <a:outerShdw blurRad="50800" dist="38100" dir="2700000" algn="tl" rotWithShape="0">
                    <a:prstClr val="black">
                      <a:alpha val="40000"/>
                    </a:prstClr>
                  </a:outerShdw>
                </a:effectLst>
                <a:latin typeface="Times New Roman" panose="02020603050405020304" pitchFamily="18" charset="0"/>
                <a:cs typeface="Times New Roman" panose="02020603050405020304" pitchFamily="18" charset="0"/>
              </a:rPr>
              <a:t>Wales Co-operative Centre’s Role in Promoting Co-operatives and Digital Inclusion</a:t>
            </a:r>
            <a:endParaRPr lang="en-IN" sz="1200" b="1" dirty="0">
              <a:effectLst>
                <a:outerShdw blurRad="50800" dist="38100" dir="2700000" algn="tl" rotWithShape="0">
                  <a:prstClr val="black">
                    <a:alpha val="40000"/>
                  </a:prstClr>
                </a:outerShdw>
              </a:effectLst>
              <a:latin typeface="Times New Roman" panose="02020603050405020304" pitchFamily="18" charset="0"/>
              <a:cs typeface="Times New Roman" panose="02020603050405020304" pitchFamily="18" charset="0"/>
            </a:endParaRPr>
          </a:p>
        </p:txBody>
      </p:sp>
      <p:sp>
        <p:nvSpPr>
          <p:cNvPr id="24" name="TextBox 23">
            <a:extLst>
              <a:ext uri="{FF2B5EF4-FFF2-40B4-BE49-F238E27FC236}">
                <a16:creationId xmlns:a16="http://schemas.microsoft.com/office/drawing/2014/main" id="{CD19164A-761D-2F65-E84F-4BE7A865C14E}"/>
              </a:ext>
            </a:extLst>
          </p:cNvPr>
          <p:cNvSpPr txBox="1"/>
          <p:nvPr/>
        </p:nvSpPr>
        <p:spPr>
          <a:xfrm>
            <a:off x="9344493" y="6224373"/>
            <a:ext cx="2810920" cy="469359"/>
          </a:xfrm>
          <a:prstGeom prst="rect">
            <a:avLst/>
          </a:prstGeom>
        </p:spPr>
        <p:style>
          <a:lnRef idx="0">
            <a:schemeClr val="accent4"/>
          </a:lnRef>
          <a:fillRef idx="3">
            <a:schemeClr val="accent4"/>
          </a:fillRef>
          <a:effectRef idx="3">
            <a:schemeClr val="accent4"/>
          </a:effectRef>
          <a:fontRef idx="minor">
            <a:schemeClr val="lt1"/>
          </a:fontRef>
        </p:style>
        <p:txBody>
          <a:bodyPr wrap="square">
            <a:spAutoFit/>
          </a:bodyPr>
          <a:lstStyle/>
          <a:p>
            <a:r>
              <a:rPr lang="en-US" sz="500" b="1" i="0" dirty="0">
                <a:solidFill>
                  <a:srgbClr val="222222"/>
                </a:solidFill>
                <a:effectLst/>
                <a:latin typeface="Times" panose="02020603050405020304" pitchFamily="18" charset="0"/>
                <a:cs typeface="Times" panose="02020603050405020304" pitchFamily="18" charset="0"/>
              </a:rPr>
              <a:t>References</a:t>
            </a:r>
            <a:br>
              <a:rPr lang="en-US" sz="200" b="0" i="0" dirty="0">
                <a:solidFill>
                  <a:srgbClr val="222222"/>
                </a:solidFill>
                <a:effectLst/>
                <a:latin typeface="Times" panose="02020603050405020304" pitchFamily="18" charset="0"/>
                <a:cs typeface="Times" panose="02020603050405020304" pitchFamily="18" charset="0"/>
              </a:rPr>
            </a:br>
            <a:r>
              <a:rPr lang="en-US" sz="200" b="0" i="0" dirty="0" err="1">
                <a:solidFill>
                  <a:srgbClr val="222222"/>
                </a:solidFill>
                <a:effectLst/>
                <a:latin typeface="Times" panose="02020603050405020304" pitchFamily="18" charset="0"/>
                <a:cs typeface="Times" panose="02020603050405020304" pitchFamily="18" charset="0"/>
              </a:rPr>
              <a:t>Mohlala</a:t>
            </a:r>
            <a:r>
              <a:rPr lang="en-US" sz="200" b="0" i="0" dirty="0">
                <a:solidFill>
                  <a:srgbClr val="222222"/>
                </a:solidFill>
                <a:effectLst/>
                <a:latin typeface="Times" panose="02020603050405020304" pitchFamily="18" charset="0"/>
                <a:cs typeface="Times" panose="02020603050405020304" pitchFamily="18" charset="0"/>
              </a:rPr>
              <a:t>, M.P., (2020). </a:t>
            </a:r>
            <a:r>
              <a:rPr lang="en-US" sz="200" b="0" i="1" dirty="0">
                <a:solidFill>
                  <a:srgbClr val="222222"/>
                </a:solidFill>
                <a:effectLst/>
                <a:latin typeface="Times" panose="02020603050405020304" pitchFamily="18" charset="0"/>
                <a:cs typeface="Times" panose="02020603050405020304" pitchFamily="18" charset="0"/>
              </a:rPr>
              <a:t>The role of cooperatives on community development: the case of the </a:t>
            </a:r>
            <a:r>
              <a:rPr lang="en-US" sz="200" b="0" i="1" dirty="0" err="1">
                <a:solidFill>
                  <a:srgbClr val="222222"/>
                </a:solidFill>
                <a:effectLst/>
                <a:latin typeface="Times" panose="02020603050405020304" pitchFamily="18" charset="0"/>
                <a:cs typeface="Times" panose="02020603050405020304" pitchFamily="18" charset="0"/>
              </a:rPr>
              <a:t>Motloulela</a:t>
            </a:r>
            <a:r>
              <a:rPr lang="en-US" sz="200" b="0" i="1" dirty="0">
                <a:solidFill>
                  <a:srgbClr val="222222"/>
                </a:solidFill>
                <a:effectLst/>
                <a:latin typeface="Times" panose="02020603050405020304" pitchFamily="18" charset="0"/>
                <a:cs typeface="Times" panose="02020603050405020304" pitchFamily="18" charset="0"/>
              </a:rPr>
              <a:t> Farming Cooperative</a:t>
            </a:r>
            <a:r>
              <a:rPr lang="en-US" sz="200" b="0" i="0" dirty="0">
                <a:solidFill>
                  <a:srgbClr val="222222"/>
                </a:solidFill>
                <a:effectLst/>
                <a:latin typeface="Times" panose="02020603050405020304" pitchFamily="18" charset="0"/>
                <a:cs typeface="Times" panose="02020603050405020304" pitchFamily="18" charset="0"/>
              </a:rPr>
              <a:t> (Doctoral dissertation, Stellenbosch: Stellenbosch University).</a:t>
            </a:r>
          </a:p>
          <a:p>
            <a:r>
              <a:rPr lang="en-US" sz="200" b="0" i="0" dirty="0">
                <a:solidFill>
                  <a:srgbClr val="222222"/>
                </a:solidFill>
                <a:effectLst/>
                <a:latin typeface="Times" panose="02020603050405020304" pitchFamily="18" charset="0"/>
                <a:cs typeface="Times" panose="02020603050405020304" pitchFamily="18" charset="0"/>
              </a:rPr>
              <a:t>Lyne, I., </a:t>
            </a:r>
            <a:r>
              <a:rPr lang="en-US" sz="200" b="0" i="0" dirty="0" err="1">
                <a:solidFill>
                  <a:srgbClr val="222222"/>
                </a:solidFill>
                <a:effectLst/>
                <a:latin typeface="Times" panose="02020603050405020304" pitchFamily="18" charset="0"/>
                <a:cs typeface="Times" panose="02020603050405020304" pitchFamily="18" charset="0"/>
              </a:rPr>
              <a:t>Ngin</a:t>
            </a:r>
            <a:r>
              <a:rPr lang="en-US" sz="200" b="0" i="0" dirty="0">
                <a:solidFill>
                  <a:srgbClr val="222222"/>
                </a:solidFill>
                <a:effectLst/>
                <a:latin typeface="Times" panose="02020603050405020304" pitchFamily="18" charset="0"/>
                <a:cs typeface="Times" panose="02020603050405020304" pitchFamily="18" charset="0"/>
              </a:rPr>
              <a:t>, C. and Santoyo-Rio, E., (2018). Understanding social enterprise, social entrepreneurship and the social economy in rural Cambodia. </a:t>
            </a:r>
            <a:r>
              <a:rPr lang="en-US" sz="200" b="0" i="1" dirty="0">
                <a:solidFill>
                  <a:srgbClr val="222222"/>
                </a:solidFill>
                <a:effectLst/>
                <a:latin typeface="Times" panose="02020603050405020304" pitchFamily="18" charset="0"/>
                <a:cs typeface="Times" panose="02020603050405020304" pitchFamily="18" charset="0"/>
              </a:rPr>
              <a:t>Journal of Enterprising Communities: People and Places in the Global Economy</a:t>
            </a:r>
            <a:r>
              <a:rPr lang="en-US" sz="200" b="0" i="0" dirty="0">
                <a:solidFill>
                  <a:srgbClr val="222222"/>
                </a:solidFill>
                <a:effectLst/>
                <a:latin typeface="Times" panose="02020603050405020304" pitchFamily="18" charset="0"/>
                <a:cs typeface="Times" panose="02020603050405020304" pitchFamily="18" charset="0"/>
              </a:rPr>
              <a:t>, </a:t>
            </a:r>
            <a:r>
              <a:rPr lang="en-US" sz="200" b="0" i="1" dirty="0">
                <a:solidFill>
                  <a:srgbClr val="222222"/>
                </a:solidFill>
                <a:effectLst/>
                <a:latin typeface="Times" panose="02020603050405020304" pitchFamily="18" charset="0"/>
                <a:cs typeface="Times" panose="02020603050405020304" pitchFamily="18" charset="0"/>
              </a:rPr>
              <a:t>12</a:t>
            </a:r>
            <a:r>
              <a:rPr lang="en-US" sz="200" b="0" i="0" dirty="0">
                <a:solidFill>
                  <a:srgbClr val="222222"/>
                </a:solidFill>
                <a:effectLst/>
                <a:latin typeface="Times" panose="02020603050405020304" pitchFamily="18" charset="0"/>
                <a:cs typeface="Times" panose="02020603050405020304" pitchFamily="18" charset="0"/>
              </a:rPr>
              <a:t>(3), pp.278-298.</a:t>
            </a:r>
          </a:p>
          <a:p>
            <a:r>
              <a:rPr lang="en-IN" sz="200" b="0" i="0" dirty="0" err="1">
                <a:solidFill>
                  <a:srgbClr val="222222"/>
                </a:solidFill>
                <a:effectLst/>
                <a:latin typeface="Times" panose="02020603050405020304" pitchFamily="18" charset="0"/>
                <a:cs typeface="Times" panose="02020603050405020304" pitchFamily="18" charset="0"/>
              </a:rPr>
              <a:t>Refat</a:t>
            </a:r>
            <a:r>
              <a:rPr lang="en-IN" sz="200" b="0" i="0" dirty="0">
                <a:solidFill>
                  <a:srgbClr val="222222"/>
                </a:solidFill>
                <a:effectLst/>
                <a:latin typeface="Times" panose="02020603050405020304" pitchFamily="18" charset="0"/>
                <a:cs typeface="Times" panose="02020603050405020304" pitchFamily="18" charset="0"/>
              </a:rPr>
              <a:t>, N., Patwary, M. and Rahman, M.A., (2023). Digital Inclusion Towards e-Governance: Challenges and Issues. </a:t>
            </a:r>
            <a:r>
              <a:rPr lang="en-IN" sz="200" b="0" i="1" dirty="0">
                <a:solidFill>
                  <a:srgbClr val="222222"/>
                </a:solidFill>
                <a:effectLst/>
                <a:latin typeface="Times" panose="02020603050405020304" pitchFamily="18" charset="0"/>
                <a:cs typeface="Times" panose="02020603050405020304" pitchFamily="18" charset="0"/>
              </a:rPr>
              <a:t>Human Data Interaction, Disadvantage and Skills in the Community: Enabling Cross-Sector Environments for </a:t>
            </a:r>
            <a:r>
              <a:rPr lang="en-IN" sz="200" b="0" i="1" dirty="0" err="1">
                <a:solidFill>
                  <a:srgbClr val="222222"/>
                </a:solidFill>
                <a:effectLst/>
                <a:latin typeface="Times" panose="02020603050405020304" pitchFamily="18" charset="0"/>
                <a:cs typeface="Times" panose="02020603050405020304" pitchFamily="18" charset="0"/>
              </a:rPr>
              <a:t>Postdigital</a:t>
            </a:r>
            <a:r>
              <a:rPr lang="en-IN" sz="200" b="0" i="1" dirty="0">
                <a:solidFill>
                  <a:srgbClr val="222222"/>
                </a:solidFill>
                <a:effectLst/>
                <a:latin typeface="Times" panose="02020603050405020304" pitchFamily="18" charset="0"/>
                <a:cs typeface="Times" panose="02020603050405020304" pitchFamily="18" charset="0"/>
              </a:rPr>
              <a:t> Inclusion</a:t>
            </a:r>
            <a:r>
              <a:rPr lang="en-IN" sz="200" b="0" i="0" dirty="0">
                <a:solidFill>
                  <a:srgbClr val="222222"/>
                </a:solidFill>
                <a:effectLst/>
                <a:latin typeface="Times" panose="02020603050405020304" pitchFamily="18" charset="0"/>
                <a:cs typeface="Times" panose="02020603050405020304" pitchFamily="18" charset="0"/>
              </a:rPr>
              <a:t>, pp.135-150.</a:t>
            </a:r>
          </a:p>
          <a:p>
            <a:r>
              <a:rPr lang="en-US" sz="200" b="0" i="0" dirty="0" err="1">
                <a:solidFill>
                  <a:srgbClr val="222222"/>
                </a:solidFill>
                <a:effectLst/>
                <a:latin typeface="Times" panose="02020603050405020304" pitchFamily="18" charset="0"/>
                <a:cs typeface="Times" panose="02020603050405020304" pitchFamily="18" charset="0"/>
              </a:rPr>
              <a:t>Henfrey</a:t>
            </a:r>
            <a:r>
              <a:rPr lang="en-US" sz="200" b="0" i="0" dirty="0">
                <a:solidFill>
                  <a:srgbClr val="222222"/>
                </a:solidFill>
                <a:effectLst/>
                <a:latin typeface="Times" panose="02020603050405020304" pitchFamily="18" charset="0"/>
                <a:cs typeface="Times" panose="02020603050405020304" pitchFamily="18" charset="0"/>
              </a:rPr>
              <a:t>, T., Feola, G., Penha‐Lopes, G., </a:t>
            </a:r>
            <a:r>
              <a:rPr lang="en-US" sz="200" b="0" i="0" dirty="0" err="1">
                <a:solidFill>
                  <a:srgbClr val="222222"/>
                </a:solidFill>
                <a:effectLst/>
                <a:latin typeface="Times" panose="02020603050405020304" pitchFamily="18" charset="0"/>
                <a:cs typeface="Times" panose="02020603050405020304" pitchFamily="18" charset="0"/>
              </a:rPr>
              <a:t>Sekulova</a:t>
            </a:r>
            <a:r>
              <a:rPr lang="en-US" sz="200" b="0" i="0" dirty="0">
                <a:solidFill>
                  <a:srgbClr val="222222"/>
                </a:solidFill>
                <a:effectLst/>
                <a:latin typeface="Times" panose="02020603050405020304" pitchFamily="18" charset="0"/>
                <a:cs typeface="Times" panose="02020603050405020304" pitchFamily="18" charset="0"/>
              </a:rPr>
              <a:t>, F. and Esteves, A.M., (2023). Rethinking the sustainable development goals: Learning with and from community‐led initiatives. </a:t>
            </a:r>
            <a:r>
              <a:rPr lang="en-US" sz="200" b="0" i="1" dirty="0">
                <a:solidFill>
                  <a:srgbClr val="222222"/>
                </a:solidFill>
                <a:effectLst/>
                <a:latin typeface="Times" panose="02020603050405020304" pitchFamily="18" charset="0"/>
                <a:cs typeface="Times" panose="02020603050405020304" pitchFamily="18" charset="0"/>
              </a:rPr>
              <a:t>Sustainable Development</a:t>
            </a:r>
            <a:r>
              <a:rPr lang="en-US" sz="200" b="0" i="0" dirty="0">
                <a:solidFill>
                  <a:srgbClr val="222222"/>
                </a:solidFill>
                <a:effectLst/>
                <a:latin typeface="Times" panose="02020603050405020304" pitchFamily="18" charset="0"/>
                <a:cs typeface="Times" panose="02020603050405020304" pitchFamily="18" charset="0"/>
              </a:rPr>
              <a:t>, </a:t>
            </a:r>
            <a:r>
              <a:rPr lang="en-US" sz="200" b="0" i="1" dirty="0">
                <a:solidFill>
                  <a:srgbClr val="222222"/>
                </a:solidFill>
                <a:effectLst/>
                <a:latin typeface="Times" panose="02020603050405020304" pitchFamily="18" charset="0"/>
                <a:cs typeface="Times" panose="02020603050405020304" pitchFamily="18" charset="0"/>
              </a:rPr>
              <a:t>31</a:t>
            </a:r>
            <a:r>
              <a:rPr lang="en-US" sz="200" b="0" i="0" dirty="0">
                <a:solidFill>
                  <a:srgbClr val="222222"/>
                </a:solidFill>
                <a:effectLst/>
                <a:latin typeface="Times" panose="02020603050405020304" pitchFamily="18" charset="0"/>
                <a:cs typeface="Times" panose="02020603050405020304" pitchFamily="18" charset="0"/>
              </a:rPr>
              <a:t>(1), pp.211-222.</a:t>
            </a:r>
            <a:endParaRPr lang="en-IN" sz="200" b="0" i="0" dirty="0">
              <a:solidFill>
                <a:srgbClr val="222222"/>
              </a:solidFill>
              <a:effectLst/>
              <a:latin typeface="Times" panose="02020603050405020304" pitchFamily="18" charset="0"/>
              <a:cs typeface="Times" panose="02020603050405020304" pitchFamily="18" charset="0"/>
            </a:endParaRPr>
          </a:p>
          <a:p>
            <a:r>
              <a:rPr lang="en-US" sz="200" b="0" i="0" dirty="0">
                <a:solidFill>
                  <a:srgbClr val="222222"/>
                </a:solidFill>
                <a:effectLst/>
                <a:latin typeface="Times" panose="02020603050405020304" pitchFamily="18" charset="0"/>
                <a:cs typeface="Times" panose="02020603050405020304" pitchFamily="18" charset="0"/>
              </a:rPr>
              <a:t>Bruhn, M., Karlan, D. and </a:t>
            </a:r>
            <a:r>
              <a:rPr lang="en-US" sz="200" b="0" i="0" dirty="0" err="1">
                <a:solidFill>
                  <a:srgbClr val="222222"/>
                </a:solidFill>
                <a:effectLst/>
                <a:latin typeface="Times" panose="02020603050405020304" pitchFamily="18" charset="0"/>
                <a:cs typeface="Times" panose="02020603050405020304" pitchFamily="18" charset="0"/>
              </a:rPr>
              <a:t>Schoar</a:t>
            </a:r>
            <a:r>
              <a:rPr lang="en-US" sz="200" b="0" i="0" dirty="0">
                <a:solidFill>
                  <a:srgbClr val="222222"/>
                </a:solidFill>
                <a:effectLst/>
                <a:latin typeface="Times" panose="02020603050405020304" pitchFamily="18" charset="0"/>
                <a:cs typeface="Times" panose="02020603050405020304" pitchFamily="18" charset="0"/>
              </a:rPr>
              <a:t>, A., (2018). The impact of consulting services on small and medium enterprises: Evidence from a randomized trial in Mexico. </a:t>
            </a:r>
            <a:r>
              <a:rPr lang="en-US" sz="200" b="0" i="1" dirty="0">
                <a:solidFill>
                  <a:srgbClr val="222222"/>
                </a:solidFill>
                <a:effectLst/>
                <a:latin typeface="Times" panose="02020603050405020304" pitchFamily="18" charset="0"/>
                <a:cs typeface="Times" panose="02020603050405020304" pitchFamily="18" charset="0"/>
              </a:rPr>
              <a:t>Journal of Political Economy</a:t>
            </a:r>
            <a:r>
              <a:rPr lang="en-US" sz="200" b="0" i="0" dirty="0">
                <a:solidFill>
                  <a:srgbClr val="222222"/>
                </a:solidFill>
                <a:effectLst/>
                <a:latin typeface="Times" panose="02020603050405020304" pitchFamily="18" charset="0"/>
                <a:cs typeface="Times" panose="02020603050405020304" pitchFamily="18" charset="0"/>
              </a:rPr>
              <a:t>, </a:t>
            </a:r>
            <a:r>
              <a:rPr lang="en-US" sz="200" b="0" i="1" dirty="0">
                <a:solidFill>
                  <a:srgbClr val="222222"/>
                </a:solidFill>
                <a:effectLst/>
                <a:latin typeface="Times" panose="02020603050405020304" pitchFamily="18" charset="0"/>
                <a:cs typeface="Times" panose="02020603050405020304" pitchFamily="18" charset="0"/>
              </a:rPr>
              <a:t>126</a:t>
            </a:r>
            <a:r>
              <a:rPr lang="en-US" sz="200" b="0" i="0" dirty="0">
                <a:solidFill>
                  <a:srgbClr val="222222"/>
                </a:solidFill>
                <a:effectLst/>
                <a:latin typeface="Times" panose="02020603050405020304" pitchFamily="18" charset="0"/>
                <a:cs typeface="Times" panose="02020603050405020304" pitchFamily="18" charset="0"/>
              </a:rPr>
              <a:t>(2), pp.635-687.</a:t>
            </a:r>
          </a:p>
          <a:p>
            <a:r>
              <a:rPr lang="en-IN" sz="200" b="0" i="0" dirty="0">
                <a:solidFill>
                  <a:srgbClr val="222222"/>
                </a:solidFill>
                <a:effectLst/>
                <a:latin typeface="Times" panose="02020603050405020304" pitchFamily="18" charset="0"/>
                <a:cs typeface="Times" panose="02020603050405020304" pitchFamily="18" charset="0"/>
              </a:rPr>
              <a:t>Abad-Segura, E., González-Zamar, M.D., Infante-Moro, J.C. and </a:t>
            </a:r>
            <a:r>
              <a:rPr lang="en-IN" sz="200" b="0" i="0" dirty="0" err="1">
                <a:solidFill>
                  <a:srgbClr val="222222"/>
                </a:solidFill>
                <a:effectLst/>
                <a:latin typeface="Times" panose="02020603050405020304" pitchFamily="18" charset="0"/>
                <a:cs typeface="Times" panose="02020603050405020304" pitchFamily="18" charset="0"/>
              </a:rPr>
              <a:t>Ruipérez</a:t>
            </a:r>
            <a:r>
              <a:rPr lang="en-IN" sz="200" b="0" i="0" dirty="0">
                <a:solidFill>
                  <a:srgbClr val="222222"/>
                </a:solidFill>
                <a:effectLst/>
                <a:latin typeface="Times" panose="02020603050405020304" pitchFamily="18" charset="0"/>
                <a:cs typeface="Times" panose="02020603050405020304" pitchFamily="18" charset="0"/>
              </a:rPr>
              <a:t> García, G., (2020). Sustainable management of digital transformation in higher education: Global research trends. </a:t>
            </a:r>
            <a:r>
              <a:rPr lang="en-IN" sz="200" b="0" i="1" dirty="0">
                <a:solidFill>
                  <a:srgbClr val="222222"/>
                </a:solidFill>
                <a:effectLst/>
                <a:latin typeface="Times" panose="02020603050405020304" pitchFamily="18" charset="0"/>
                <a:cs typeface="Times" panose="02020603050405020304" pitchFamily="18" charset="0"/>
              </a:rPr>
              <a:t>Sustainability</a:t>
            </a:r>
            <a:r>
              <a:rPr lang="en-IN" sz="200" b="0" i="0" dirty="0">
                <a:solidFill>
                  <a:srgbClr val="222222"/>
                </a:solidFill>
                <a:effectLst/>
                <a:latin typeface="Times" panose="02020603050405020304" pitchFamily="18" charset="0"/>
                <a:cs typeface="Times" panose="02020603050405020304" pitchFamily="18" charset="0"/>
              </a:rPr>
              <a:t>, </a:t>
            </a:r>
            <a:r>
              <a:rPr lang="en-IN" sz="200" b="0" i="1" dirty="0">
                <a:solidFill>
                  <a:srgbClr val="222222"/>
                </a:solidFill>
                <a:effectLst/>
                <a:latin typeface="Times" panose="02020603050405020304" pitchFamily="18" charset="0"/>
                <a:cs typeface="Times" panose="02020603050405020304" pitchFamily="18" charset="0"/>
              </a:rPr>
              <a:t>12</a:t>
            </a:r>
            <a:r>
              <a:rPr lang="en-IN" sz="200" b="0" i="0" dirty="0">
                <a:solidFill>
                  <a:srgbClr val="222222"/>
                </a:solidFill>
                <a:effectLst/>
                <a:latin typeface="Times" panose="02020603050405020304" pitchFamily="18" charset="0"/>
                <a:cs typeface="Times" panose="02020603050405020304" pitchFamily="18" charset="0"/>
              </a:rPr>
              <a:t>(5), p.2107.</a:t>
            </a:r>
          </a:p>
          <a:p>
            <a:r>
              <a:rPr lang="en-US" sz="200" b="0" i="0" dirty="0" err="1">
                <a:solidFill>
                  <a:srgbClr val="222222"/>
                </a:solidFill>
                <a:effectLst/>
                <a:latin typeface="Times" panose="02020603050405020304" pitchFamily="18" charset="0"/>
                <a:cs typeface="Times" panose="02020603050405020304" pitchFamily="18" charset="0"/>
              </a:rPr>
              <a:t>Schilke</a:t>
            </a:r>
            <a:r>
              <a:rPr lang="en-US" sz="200" b="0" i="0" dirty="0">
                <a:solidFill>
                  <a:srgbClr val="222222"/>
                </a:solidFill>
                <a:effectLst/>
                <a:latin typeface="Times" panose="02020603050405020304" pitchFamily="18" charset="0"/>
                <a:cs typeface="Times" panose="02020603050405020304" pitchFamily="18" charset="0"/>
              </a:rPr>
              <a:t>, O., Hu, S. and </a:t>
            </a:r>
            <a:r>
              <a:rPr lang="en-US" sz="200" b="0" i="0" dirty="0" err="1">
                <a:solidFill>
                  <a:srgbClr val="222222"/>
                </a:solidFill>
                <a:effectLst/>
                <a:latin typeface="Times" panose="02020603050405020304" pitchFamily="18" charset="0"/>
                <a:cs typeface="Times" panose="02020603050405020304" pitchFamily="18" charset="0"/>
              </a:rPr>
              <a:t>Helfat</a:t>
            </a:r>
            <a:r>
              <a:rPr lang="en-US" sz="200" b="0" i="0" dirty="0">
                <a:solidFill>
                  <a:srgbClr val="222222"/>
                </a:solidFill>
                <a:effectLst/>
                <a:latin typeface="Times" panose="02020603050405020304" pitchFamily="18" charset="0"/>
                <a:cs typeface="Times" panose="02020603050405020304" pitchFamily="18" charset="0"/>
              </a:rPr>
              <a:t>, C.E., (2018). Quo </a:t>
            </a:r>
            <a:r>
              <a:rPr lang="en-US" sz="200" b="0" i="0" dirty="0" err="1">
                <a:solidFill>
                  <a:srgbClr val="222222"/>
                </a:solidFill>
                <a:effectLst/>
                <a:latin typeface="Times" panose="02020603050405020304" pitchFamily="18" charset="0"/>
                <a:cs typeface="Times" panose="02020603050405020304" pitchFamily="18" charset="0"/>
              </a:rPr>
              <a:t>vadis</a:t>
            </a:r>
            <a:r>
              <a:rPr lang="en-US" sz="200" b="0" i="0" dirty="0">
                <a:solidFill>
                  <a:srgbClr val="222222"/>
                </a:solidFill>
                <a:effectLst/>
                <a:latin typeface="Times" panose="02020603050405020304" pitchFamily="18" charset="0"/>
                <a:cs typeface="Times" panose="02020603050405020304" pitchFamily="18" charset="0"/>
              </a:rPr>
              <a:t>, dynamic capabilities? A content-analytic review of the current state of knowledge and recommendations for future research. </a:t>
            </a:r>
            <a:r>
              <a:rPr lang="en-US" sz="200" b="0" i="1" dirty="0">
                <a:solidFill>
                  <a:srgbClr val="222222"/>
                </a:solidFill>
                <a:effectLst/>
                <a:latin typeface="Times" panose="02020603050405020304" pitchFamily="18" charset="0"/>
                <a:cs typeface="Times" panose="02020603050405020304" pitchFamily="18" charset="0"/>
              </a:rPr>
              <a:t>Academy of management annals</a:t>
            </a:r>
            <a:r>
              <a:rPr lang="en-US" sz="200" b="0" i="0" dirty="0">
                <a:solidFill>
                  <a:srgbClr val="222222"/>
                </a:solidFill>
                <a:effectLst/>
                <a:latin typeface="Times" panose="02020603050405020304" pitchFamily="18" charset="0"/>
                <a:cs typeface="Times" panose="02020603050405020304" pitchFamily="18" charset="0"/>
              </a:rPr>
              <a:t>, </a:t>
            </a:r>
            <a:r>
              <a:rPr lang="en-US" sz="200" b="0" i="1" dirty="0">
                <a:solidFill>
                  <a:srgbClr val="222222"/>
                </a:solidFill>
                <a:effectLst/>
                <a:latin typeface="Times" panose="02020603050405020304" pitchFamily="18" charset="0"/>
                <a:cs typeface="Times" panose="02020603050405020304" pitchFamily="18" charset="0"/>
              </a:rPr>
              <a:t>12</a:t>
            </a:r>
            <a:r>
              <a:rPr lang="en-US" sz="200" b="0" i="0" dirty="0">
                <a:solidFill>
                  <a:srgbClr val="222222"/>
                </a:solidFill>
                <a:effectLst/>
                <a:latin typeface="Times" panose="02020603050405020304" pitchFamily="18" charset="0"/>
                <a:cs typeface="Times" panose="02020603050405020304" pitchFamily="18" charset="0"/>
              </a:rPr>
              <a:t>(1), pp.390-439.</a:t>
            </a:r>
            <a:endParaRPr lang="en-IN" sz="200" b="0" i="0" dirty="0">
              <a:solidFill>
                <a:srgbClr val="222222"/>
              </a:solidFill>
              <a:effectLst/>
              <a:latin typeface="Times" panose="02020603050405020304" pitchFamily="18" charset="0"/>
              <a:cs typeface="Times" panose="02020603050405020304" pitchFamily="18" charset="0"/>
            </a:endParaRPr>
          </a:p>
          <a:p>
            <a:endParaRPr lang="en-US" sz="250" b="0" i="0" dirty="0">
              <a:solidFill>
                <a:srgbClr val="222222"/>
              </a:solidFill>
              <a:effectLst/>
              <a:latin typeface="Times" panose="02020603050405020304" pitchFamily="18" charset="0"/>
              <a:cs typeface="Times" panose="02020603050405020304" pitchFamily="18" charset="0"/>
            </a:endParaRPr>
          </a:p>
        </p:txBody>
      </p:sp>
      <p:pic>
        <p:nvPicPr>
          <p:cNvPr id="1026" name="Picture 2" descr="Cooperative Society : Meaning, Features, and Types - GeeksforGeeks">
            <a:extLst>
              <a:ext uri="{FF2B5EF4-FFF2-40B4-BE49-F238E27FC236}">
                <a16:creationId xmlns:a16="http://schemas.microsoft.com/office/drawing/2014/main" id="{B3496CEA-B9A5-FC91-C463-2B07868CEAE1}"/>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8303" y="2229599"/>
            <a:ext cx="3095687" cy="1100396"/>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pic>
        <p:nvPicPr>
          <p:cNvPr id="26" name="Picture 25">
            <a:extLst>
              <a:ext uri="{FF2B5EF4-FFF2-40B4-BE49-F238E27FC236}">
                <a16:creationId xmlns:a16="http://schemas.microsoft.com/office/drawing/2014/main" id="{64D1B66E-F425-21E3-7623-572CF3AEA44D}"/>
              </a:ext>
            </a:extLst>
          </p:cNvPr>
          <p:cNvPicPr>
            <a:picLocks noChangeAspect="1"/>
          </p:cNvPicPr>
          <p:nvPr/>
        </p:nvPicPr>
        <p:blipFill>
          <a:blip r:embed="rId6"/>
          <a:stretch>
            <a:fillRect/>
          </a:stretch>
        </p:blipFill>
        <p:spPr>
          <a:xfrm>
            <a:off x="48304" y="3528006"/>
            <a:ext cx="1273850" cy="1816903"/>
          </a:xfrm>
          <a:prstGeom prst="rect">
            <a:avLst/>
          </a:prstGeom>
        </p:spPr>
      </p:pic>
      <p:pic>
        <p:nvPicPr>
          <p:cNvPr id="1028" name="Picture 4" descr="Digital inclusion and well-being | CEDEFOP">
            <a:extLst>
              <a:ext uri="{FF2B5EF4-FFF2-40B4-BE49-F238E27FC236}">
                <a16:creationId xmlns:a16="http://schemas.microsoft.com/office/drawing/2014/main" id="{97B4EFAC-3956-4A89-C0DF-E26E506C2748}"/>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4206307" y="3387611"/>
            <a:ext cx="2430880" cy="1423467"/>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1030" name="Picture 6" descr="Inclusivity and Diversity…and why it matters | Whitchurch Silk Mill">
            <a:extLst>
              <a:ext uri="{FF2B5EF4-FFF2-40B4-BE49-F238E27FC236}">
                <a16:creationId xmlns:a16="http://schemas.microsoft.com/office/drawing/2014/main" id="{8FBFEAA7-AEE5-07C7-F861-BFB2A6757415}"/>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6237278" y="1964754"/>
            <a:ext cx="2578625" cy="1365242"/>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pic>
        <p:nvPicPr>
          <p:cNvPr id="1032" name="Picture 8" descr="Community Advisory Group - Coquitlam Public Library">
            <a:extLst>
              <a:ext uri="{FF2B5EF4-FFF2-40B4-BE49-F238E27FC236}">
                <a16:creationId xmlns:a16="http://schemas.microsoft.com/office/drawing/2014/main" id="{3709C8EC-F656-D2BD-2A58-87266D22FBAF}"/>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6656404" y="3383970"/>
            <a:ext cx="2159499" cy="1423467"/>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descr="Image result for Recommendations for Future Development Enhance funding for digital inclusion programs to reach more people">
            <a:extLst>
              <a:ext uri="{FF2B5EF4-FFF2-40B4-BE49-F238E27FC236}">
                <a16:creationId xmlns:a16="http://schemas.microsoft.com/office/drawing/2014/main" id="{7D1800A3-39BC-9BC5-6E6B-0FF27F1492B5}"/>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7345782" y="4950333"/>
            <a:ext cx="1920137" cy="1829441"/>
          </a:xfrm>
          <a:prstGeom prst="rect">
            <a:avLst/>
          </a:prstGeom>
          <a:noFill/>
          <a:extLst>
            <a:ext uri="{909E8E84-426E-40DD-AFC4-6F175D3DCCD1}">
              <a14:hiddenFill xmlns:a14="http://schemas.microsoft.com/office/drawing/2010/main">
                <a:solidFill>
                  <a:srgbClr val="FFFFFF"/>
                </a:solidFill>
              </a14:hiddenFill>
            </a:ext>
          </a:extLst>
        </p:spPr>
      </p:pic>
      <p:pic>
        <p:nvPicPr>
          <p:cNvPr id="1036" name="Picture 12" descr="Health &amp; Social Care Co-operative Commission for Wales – Co-operative Party">
            <a:extLst>
              <a:ext uri="{FF2B5EF4-FFF2-40B4-BE49-F238E27FC236}">
                <a16:creationId xmlns:a16="http://schemas.microsoft.com/office/drawing/2014/main" id="{4E015EAE-8F33-793D-A357-7413C864E16E}"/>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63243" y="43960"/>
            <a:ext cx="2577319" cy="418247"/>
          </a:xfrm>
          <a:prstGeom prst="rect">
            <a:avLst/>
          </a:prstGeom>
          <a:noFill/>
          <a:extLst>
            <a:ext uri="{909E8E84-426E-40DD-AFC4-6F175D3DCCD1}">
              <a14:hiddenFill xmlns:a14="http://schemas.microsoft.com/office/drawing/2010/main">
                <a:solidFill>
                  <a:srgbClr val="FFFFFF"/>
                </a:solidFill>
              </a14:hiddenFill>
            </a:ext>
          </a:extLst>
        </p:spPr>
      </p:pic>
      <p:pic>
        <p:nvPicPr>
          <p:cNvPr id="1040" name="Picture 16" descr="Cooperative Societies’ Role In Economic Growth">
            <a:extLst>
              <a:ext uri="{FF2B5EF4-FFF2-40B4-BE49-F238E27FC236}">
                <a16:creationId xmlns:a16="http://schemas.microsoft.com/office/drawing/2014/main" id="{6F022229-20C7-57B5-A94A-7FB8D736373F}"/>
              </a:ext>
            </a:extLst>
          </p:cNvPr>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8994263" y="-9494"/>
            <a:ext cx="3133275" cy="509329"/>
          </a:xfrm>
          <a:prstGeom prst="rect">
            <a:avLst/>
          </a:prstGeom>
          <a:noFill/>
          <a:extLst>
            <a:ext uri="{909E8E84-426E-40DD-AFC4-6F175D3DCCD1}">
              <a14:hiddenFill xmlns:a14="http://schemas.microsoft.com/office/drawing/2010/main">
                <a:solidFill>
                  <a:srgbClr val="FFFFFF"/>
                </a:solidFill>
              </a14:hiddenFill>
            </a:ext>
          </a:extLst>
        </p:spPr>
      </p:pic>
      <p:pic>
        <p:nvPicPr>
          <p:cNvPr id="2" name="POSTER (online-audio-converter.com)">
            <a:hlinkClick r:id="" action="ppaction://media"/>
            <a:extLst>
              <a:ext uri="{FF2B5EF4-FFF2-40B4-BE49-F238E27FC236}">
                <a16:creationId xmlns:a16="http://schemas.microsoft.com/office/drawing/2014/main" id="{75C5177D-F9F4-7B56-2FAA-7EC31A461813}"/>
              </a:ext>
            </a:extLst>
          </p:cNvPr>
          <p:cNvPicPr>
            <a:picLocks noChangeAspect="1"/>
          </p:cNvPicPr>
          <p:nvPr>
            <a:audioFile r:link="rId2"/>
            <p:extLst>
              <p:ext uri="{DAA4B4D4-6D71-4841-9C94-3DE7FCFB9230}">
                <p14:media xmlns:p14="http://schemas.microsoft.com/office/powerpoint/2010/main" r:embed="rId1"/>
              </p:ext>
            </p:extLst>
          </p:nvPr>
        </p:nvPicPr>
        <p:blipFill>
          <a:blip r:embed="rId13"/>
          <a:stretch>
            <a:fillRect/>
          </a:stretch>
        </p:blipFill>
        <p:spPr>
          <a:xfrm>
            <a:off x="11407775" y="6280150"/>
            <a:ext cx="609600" cy="609600"/>
          </a:xfrm>
          <a:prstGeom prst="rect">
            <a:avLst/>
          </a:prstGeom>
        </p:spPr>
      </p:pic>
    </p:spTree>
    <p:extLst>
      <p:ext uri="{BB962C8B-B14F-4D97-AF65-F5344CB8AC3E}">
        <p14:creationId xmlns:p14="http://schemas.microsoft.com/office/powerpoint/2010/main" val="1421981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8734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873</Words>
  <Application>Microsoft Office PowerPoint</Application>
  <PresentationFormat>Widescreen</PresentationFormat>
  <Paragraphs>70</Paragraphs>
  <Slides>1</Slides>
  <Notes>1</Notes>
  <HiddenSlides>0</HiddenSlides>
  <MMClips>1</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vt:i4>
      </vt:variant>
    </vt:vector>
  </HeadingPairs>
  <TitlesOfParts>
    <vt:vector size="8" baseType="lpstr">
      <vt:lpstr>Arial</vt:lpstr>
      <vt:lpstr>Calibri</vt:lpstr>
      <vt:lpstr>Calibri Light</vt:lpstr>
      <vt:lpstr>Times</vt:lpstr>
      <vt:lpstr>Times New Roman</vt:lpstr>
      <vt:lpstr>Wingdings</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2024-11-21T11:47:52Z</dcterms:created>
  <dcterms:modified xsi:type="dcterms:W3CDTF">2024-11-21T16:45:37Z</dcterms:modified>
</cp:coreProperties>
</file>