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slides/slide76.xml" ContentType="application/vnd.openxmlformats-officedocument.presentationml.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s/slide83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slides/slide7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slides/slide70.xml" ContentType="application/vnd.openxmlformats-officedocument.presentationml.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9.xml" ContentType="application/vnd.openxmlformats-officedocument.presentationml.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68.xml" ContentType="application/vnd.openxmlformats-officedocument.presentationml.slide+xml"/>
  <Override PartName="/ppt/slides/slide7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s/slide66.xml" ContentType="application/vnd.openxmlformats-officedocument.presentationml.slide+xml"/>
  <Override PartName="/ppt/slides/slide7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slides/slide7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s/slide71.xml" ContentType="application/vnd.openxmlformats-officedocument.presentationml.slide+xml"/>
  <Override PartName="/ppt/slides/slide80.xml" ContentType="application/vnd.openxmlformats-officedocument.presentationml.slide+xml"/>
  <Override PartName="/ppt/slides/slide82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slides/slide69.xml" ContentType="application/vnd.openxmlformats-officedocument.presentationml.slide+xml"/>
  <Override PartName="/ppt/slides/slide78.xml" ContentType="application/vnd.openxmlformats-officedocument.presentationml.slide+xml"/>
  <Override PartName="/ppt/handoutMasters/handoutMaster1.xml" ContentType="application/vnd.openxmlformats-officedocument.presentationml.handoutMaster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s/slide74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s/slide81.xml" ContentType="application/vnd.openxmlformats-officedocument.presentationml.slide+xml"/>
  <Default Extension="rels" ContentType="application/vnd.openxmlformats-package.relationshi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85"/>
  </p:handoutMasterIdLst>
  <p:sldIdLst>
    <p:sldId id="256" r:id="rId2"/>
    <p:sldId id="257" r:id="rId3"/>
    <p:sldId id="258" r:id="rId4"/>
    <p:sldId id="259" r:id="rId5"/>
    <p:sldId id="269" r:id="rId6"/>
    <p:sldId id="268" r:id="rId7"/>
    <p:sldId id="321" r:id="rId8"/>
    <p:sldId id="322" r:id="rId9"/>
    <p:sldId id="260" r:id="rId10"/>
    <p:sldId id="263" r:id="rId11"/>
    <p:sldId id="262" r:id="rId12"/>
    <p:sldId id="264" r:id="rId13"/>
    <p:sldId id="265" r:id="rId14"/>
    <p:sldId id="266" r:id="rId15"/>
    <p:sldId id="323" r:id="rId16"/>
    <p:sldId id="284" r:id="rId17"/>
    <p:sldId id="267" r:id="rId18"/>
    <p:sldId id="270" r:id="rId19"/>
    <p:sldId id="273" r:id="rId20"/>
    <p:sldId id="274" r:id="rId21"/>
    <p:sldId id="271" r:id="rId22"/>
    <p:sldId id="272" r:id="rId23"/>
    <p:sldId id="312" r:id="rId24"/>
    <p:sldId id="313" r:id="rId25"/>
    <p:sldId id="301" r:id="rId26"/>
    <p:sldId id="324" r:id="rId27"/>
    <p:sldId id="302" r:id="rId28"/>
    <p:sldId id="275" r:id="rId29"/>
    <p:sldId id="276" r:id="rId30"/>
    <p:sldId id="282" r:id="rId31"/>
    <p:sldId id="331" r:id="rId32"/>
    <p:sldId id="278" r:id="rId33"/>
    <p:sldId id="337" r:id="rId34"/>
    <p:sldId id="283" r:id="rId35"/>
    <p:sldId id="285" r:id="rId36"/>
    <p:sldId id="332" r:id="rId37"/>
    <p:sldId id="333" r:id="rId38"/>
    <p:sldId id="277" r:id="rId39"/>
    <p:sldId id="287" r:id="rId40"/>
    <p:sldId id="279" r:id="rId41"/>
    <p:sldId id="281" r:id="rId42"/>
    <p:sldId id="339" r:id="rId43"/>
    <p:sldId id="340" r:id="rId44"/>
    <p:sldId id="341" r:id="rId45"/>
    <p:sldId id="286" r:id="rId46"/>
    <p:sldId id="291" r:id="rId47"/>
    <p:sldId id="288" r:id="rId48"/>
    <p:sldId id="289" r:id="rId49"/>
    <p:sldId id="290" r:id="rId50"/>
    <p:sldId id="280" r:id="rId51"/>
    <p:sldId id="329" r:id="rId52"/>
    <p:sldId id="307" r:id="rId53"/>
    <p:sldId id="306" r:id="rId54"/>
    <p:sldId id="309" r:id="rId55"/>
    <p:sldId id="338" r:id="rId56"/>
    <p:sldId id="310" r:id="rId57"/>
    <p:sldId id="315" r:id="rId58"/>
    <p:sldId id="293" r:id="rId59"/>
    <p:sldId id="334" r:id="rId60"/>
    <p:sldId id="342" r:id="rId61"/>
    <p:sldId id="343" r:id="rId62"/>
    <p:sldId id="335" r:id="rId63"/>
    <p:sldId id="295" r:id="rId64"/>
    <p:sldId id="316" r:id="rId65"/>
    <p:sldId id="294" r:id="rId66"/>
    <p:sldId id="296" r:id="rId67"/>
    <p:sldId id="317" r:id="rId68"/>
    <p:sldId id="318" r:id="rId69"/>
    <p:sldId id="308" r:id="rId70"/>
    <p:sldId id="292" r:id="rId71"/>
    <p:sldId id="319" r:id="rId72"/>
    <p:sldId id="297" r:id="rId73"/>
    <p:sldId id="298" r:id="rId74"/>
    <p:sldId id="299" r:id="rId75"/>
    <p:sldId id="300" r:id="rId76"/>
    <p:sldId id="303" r:id="rId77"/>
    <p:sldId id="304" r:id="rId78"/>
    <p:sldId id="330" r:id="rId79"/>
    <p:sldId id="320" r:id="rId80"/>
    <p:sldId id="325" r:id="rId81"/>
    <p:sldId id="326" r:id="rId82"/>
    <p:sldId id="327" r:id="rId83"/>
    <p:sldId id="344" r:id="rId84"/>
  </p:sldIdLst>
  <p:sldSz cx="9144000" cy="6858000" type="screen4x3"/>
  <p:notesSz cx="6858000" cy="9144000"/>
  <p:defaultTextStyle>
    <a:defPPr>
      <a:defRPr lang="en-AU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slide" Target="slides/slide83.xml"/><Relationship Id="rId89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409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409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DD78868F-A929-4826-8F25-B34A35FB082B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2A8816-6BF4-487B-934E-3794A5EEFF0C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130CCE-3F83-4D10-912B-770B4520C5A9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77D2CA-D907-4A14-AB57-C7511799D73A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D2E893-B1BE-4E0A-A1A1-65A998A9C1B9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2832D3-1AF2-4A4F-9022-CF5C922A49A3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FB7332-F1FA-4DBB-8516-68438DD65A4B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4D1DD3-948B-409B-8EBB-21A37D7FDEAC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E37704-03DC-423D-ACA3-0FF66D7C08CE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B7A99C-FF8A-4E73-86C0-048C341968C9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F974AE-CD5A-456D-B211-455B2883BB81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62C79A-AD77-4F07-8B23-B3AB9849EBB1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AU" smtClean="0"/>
              <a:t>Click to edit Master title style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AU" smtClean="0"/>
              <a:t>Click to edit Master text styles</a:t>
            </a:r>
          </a:p>
          <a:p>
            <a:pPr lvl="1"/>
            <a:r>
              <a:rPr lang="en-AU" smtClean="0"/>
              <a:t>Second level</a:t>
            </a:r>
          </a:p>
          <a:p>
            <a:pPr lvl="2"/>
            <a:r>
              <a:rPr lang="en-AU" smtClean="0"/>
              <a:t>Third level</a:t>
            </a:r>
          </a:p>
          <a:p>
            <a:pPr lvl="3"/>
            <a:r>
              <a:rPr lang="en-AU" smtClean="0"/>
              <a:t>Fourth level</a:t>
            </a:r>
          </a:p>
          <a:p>
            <a:pPr lvl="4"/>
            <a:r>
              <a:rPr lang="en-AU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0F1FF7D7-4476-42C3-A0C5-EB9ADACA0A76}" type="slidenum">
              <a:rPr lang="en-AU"/>
              <a:pPr>
                <a:defRPr/>
              </a:pPr>
              <a:t>‹#›</a:t>
            </a:fld>
            <a:endParaRPr lang="en-AU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4.v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5.v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Environmental Impacts and Aspects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Section 1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Slide Overview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Environmental Terminology</a:t>
            </a:r>
          </a:p>
          <a:p>
            <a:pPr lvl="1" eaLnBrk="1" hangingPunct="1"/>
            <a:r>
              <a:rPr lang="en-AU" smtClean="0"/>
              <a:t>Environmental Aspects and Impacts </a:t>
            </a:r>
          </a:p>
          <a:p>
            <a:pPr lvl="1" eaLnBrk="1" hangingPunct="1"/>
            <a:r>
              <a:rPr lang="en-AU" smtClean="0"/>
              <a:t>Examples </a:t>
            </a:r>
          </a:p>
          <a:p>
            <a:pPr eaLnBrk="1" hangingPunct="1"/>
            <a:r>
              <a:rPr lang="en-AU" smtClean="0"/>
              <a:t>Sources of Data</a:t>
            </a:r>
          </a:p>
          <a:p>
            <a:pPr eaLnBrk="1" hangingPunct="1"/>
            <a:r>
              <a:rPr lang="en-AU" smtClean="0"/>
              <a:t>Site Approach</a:t>
            </a:r>
          </a:p>
          <a:p>
            <a:pPr eaLnBrk="1" hangingPunct="1"/>
            <a:endParaRPr lang="en-AU" smtClean="0"/>
          </a:p>
          <a:p>
            <a:pPr eaLnBrk="1" hangingPunct="1"/>
            <a:endParaRPr lang="en-AU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Environmental Effects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AU" sz="3600" smtClean="0"/>
              <a:t>Environmental Effect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3200" smtClean="0"/>
              <a:t>Any </a:t>
            </a:r>
            <a:r>
              <a:rPr lang="en-AU" sz="3200" b="1" smtClean="0"/>
              <a:t>e</a:t>
            </a:r>
            <a:r>
              <a:rPr lang="en-AU" sz="3200" smtClean="0"/>
              <a:t>ffect or change that a project may cause in/to the environment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AU" smtClean="0"/>
          </a:p>
          <a:p>
            <a:pPr eaLnBrk="1" hangingPunct="1">
              <a:lnSpc>
                <a:spcPct val="90000"/>
              </a:lnSpc>
            </a:pPr>
            <a:r>
              <a:rPr lang="en-AU" sz="2800" smtClean="0">
                <a:solidFill>
                  <a:schemeClr val="accent2"/>
                </a:solidFill>
              </a:rPr>
              <a:t>Note: Effect is a noun that means “a result” for example, global warming has an effect on sea temperatures.  </a:t>
            </a:r>
          </a:p>
          <a:p>
            <a:pPr eaLnBrk="1" hangingPunct="1">
              <a:lnSpc>
                <a:spcPct val="90000"/>
              </a:lnSpc>
            </a:pPr>
            <a:r>
              <a:rPr lang="en-AU" sz="2800" smtClean="0">
                <a:solidFill>
                  <a:schemeClr val="accent2"/>
                </a:solidFill>
              </a:rPr>
              <a:t>Affect is a verb and means “to change, impact or influence”, for example, global warming may affect our capacity to feed our global population.</a:t>
            </a:r>
          </a:p>
          <a:p>
            <a:pPr eaLnBrk="1" hangingPunct="1">
              <a:lnSpc>
                <a:spcPct val="90000"/>
              </a:lnSpc>
            </a:pPr>
            <a:endParaRPr lang="en-AU" smtClean="0"/>
          </a:p>
          <a:p>
            <a:pPr lvl="1" eaLnBrk="1" hangingPunct="1">
              <a:lnSpc>
                <a:spcPct val="90000"/>
              </a:lnSpc>
            </a:pPr>
            <a:endParaRPr lang="en-AU" smtClean="0"/>
          </a:p>
          <a:p>
            <a:pPr lvl="1" eaLnBrk="1" hangingPunct="1">
              <a:lnSpc>
                <a:spcPct val="90000"/>
              </a:lnSpc>
            </a:pPr>
            <a:endParaRPr lang="en-AU" smtClean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AU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Environmental Aspect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Environmental Aspect</a:t>
            </a:r>
          </a:p>
          <a:p>
            <a:pPr lvl="1" eaLnBrk="1" hangingPunct="1"/>
            <a:r>
              <a:rPr lang="en-AU" smtClean="0"/>
              <a:t>The sum of the effects or changes that a project may cause in the environment</a:t>
            </a:r>
          </a:p>
          <a:p>
            <a:pPr lvl="1" eaLnBrk="1" hangingPunct="1"/>
            <a:r>
              <a:rPr lang="en-AU" smtClean="0"/>
              <a:t>It is the element of a facilities/sites activities, products or services which can or does interact with the environment</a:t>
            </a:r>
          </a:p>
          <a:p>
            <a:pPr lvl="1" eaLnBrk="1" hangingPunct="1"/>
            <a:r>
              <a:rPr lang="en-AU" smtClean="0"/>
              <a:t>Environmental aspects can be continuous, periodic or only associated with certain event and conditions (such as an emergency).  </a:t>
            </a:r>
            <a:endParaRPr lang="en-GB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Significant Environmental Aspect</a:t>
            </a:r>
          </a:p>
        </p:txBody>
      </p:sp>
      <p:sp>
        <p:nvSpPr>
          <p:cNvPr id="11267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 significant environmental aspect is an aspect that may produce a significant environmental impact</a:t>
            </a:r>
          </a:p>
          <a:p>
            <a:pPr lvl="1" eaLnBrk="1" hangingPunct="1"/>
            <a:r>
              <a:rPr lang="en-GB" smtClean="0"/>
              <a:t>Something is significant if it ‘important in effect, or substantial’.  In statistical terms, significant indicates that it is greater than would would be expected by chance.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Environmental Impact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Is any change to the environment (whether adverse or beneficial), resulting from a facilities/sites activities, products or services.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z="4000" smtClean="0"/>
              <a:t>Characteristics of Environmental Impacts</a:t>
            </a:r>
          </a:p>
        </p:txBody>
      </p:sp>
      <p:sp>
        <p:nvSpPr>
          <p:cNvPr id="1331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AU" sz="2800" smtClean="0"/>
              <a:t>Magnitude (severe, moderate, minimal)</a:t>
            </a:r>
          </a:p>
          <a:p>
            <a:pPr eaLnBrk="1" hangingPunct="1">
              <a:lnSpc>
                <a:spcPct val="80000"/>
              </a:lnSpc>
            </a:pPr>
            <a:r>
              <a:rPr lang="en-AU" sz="2800" smtClean="0"/>
              <a:t>Gradual/Immediate</a:t>
            </a:r>
          </a:p>
          <a:p>
            <a:pPr eaLnBrk="1" hangingPunct="1">
              <a:lnSpc>
                <a:spcPct val="80000"/>
              </a:lnSpc>
            </a:pPr>
            <a:r>
              <a:rPr lang="en-AU" sz="2800" smtClean="0"/>
              <a:t>Direct/In-direct</a:t>
            </a:r>
          </a:p>
          <a:p>
            <a:pPr eaLnBrk="1" hangingPunct="1">
              <a:lnSpc>
                <a:spcPct val="80000"/>
              </a:lnSpc>
            </a:pPr>
            <a:r>
              <a:rPr lang="en-AU" sz="2800" smtClean="0"/>
              <a:t>Extent (wide area, localised)</a:t>
            </a:r>
          </a:p>
          <a:p>
            <a:pPr eaLnBrk="1" hangingPunct="1">
              <a:lnSpc>
                <a:spcPct val="80000"/>
              </a:lnSpc>
            </a:pPr>
            <a:r>
              <a:rPr lang="en-AU" sz="2800" smtClean="0"/>
              <a:t>Duration (short or long-term, intermittent, continuous)</a:t>
            </a:r>
          </a:p>
          <a:p>
            <a:pPr eaLnBrk="1" hangingPunct="1">
              <a:lnSpc>
                <a:spcPct val="80000"/>
              </a:lnSpc>
            </a:pPr>
            <a:r>
              <a:rPr lang="en-AU" sz="2800" smtClean="0"/>
              <a:t>Timing (during construction, use phase, decommissioning, restoration phases)</a:t>
            </a:r>
          </a:p>
          <a:p>
            <a:pPr eaLnBrk="1" hangingPunct="1">
              <a:lnSpc>
                <a:spcPct val="80000"/>
              </a:lnSpc>
            </a:pPr>
            <a:r>
              <a:rPr lang="en-AU" sz="2800" smtClean="0"/>
              <a:t>Reversible/Permanent</a:t>
            </a:r>
          </a:p>
          <a:p>
            <a:pPr eaLnBrk="1" hangingPunct="1">
              <a:lnSpc>
                <a:spcPct val="80000"/>
              </a:lnSpc>
            </a:pPr>
            <a:r>
              <a:rPr lang="en-AU" sz="2800" smtClean="0"/>
              <a:t>Nature (positive or negative, cumulative)</a:t>
            </a:r>
          </a:p>
          <a:p>
            <a:pPr eaLnBrk="1" hangingPunct="1">
              <a:lnSpc>
                <a:spcPct val="80000"/>
              </a:lnSpc>
            </a:pPr>
            <a:endParaRPr lang="en-AU" sz="280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z="4000" smtClean="0"/>
              <a:t>Significant Environmental Impact</a:t>
            </a:r>
          </a:p>
        </p:txBody>
      </p:sp>
      <p:sp>
        <p:nvSpPr>
          <p:cNvPr id="14339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There are four perspectives for rating an impact as significant</a:t>
            </a:r>
          </a:p>
          <a:p>
            <a:pPr lvl="1" eaLnBrk="1" hangingPunct="1"/>
            <a:r>
              <a:rPr lang="en-AU" smtClean="0"/>
              <a:t>Statistical</a:t>
            </a:r>
          </a:p>
          <a:p>
            <a:pPr lvl="1" eaLnBrk="1" hangingPunct="1"/>
            <a:r>
              <a:rPr lang="en-AU" smtClean="0"/>
              <a:t>Ecological/environmental </a:t>
            </a:r>
          </a:p>
          <a:p>
            <a:pPr lvl="1" eaLnBrk="1" hangingPunct="1"/>
            <a:r>
              <a:rPr lang="en-AU" smtClean="0"/>
              <a:t>Project</a:t>
            </a:r>
          </a:p>
          <a:p>
            <a:pPr lvl="1" eaLnBrk="1" hangingPunct="1"/>
            <a:r>
              <a:rPr lang="en-AU" smtClean="0"/>
              <a:t>Social/cultural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Examples</a:t>
            </a:r>
          </a:p>
        </p:txBody>
      </p:sp>
      <p:sp>
        <p:nvSpPr>
          <p:cNvPr id="15363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457200" y="1219200"/>
            <a:ext cx="8229600" cy="4525963"/>
          </a:xfrm>
        </p:spPr>
        <p:txBody>
          <a:bodyPr/>
          <a:lstStyle/>
          <a:p>
            <a:pPr eaLnBrk="1" hangingPunct="1"/>
            <a:r>
              <a:rPr lang="en-GB" smtClean="0"/>
              <a:t>In summary, an aspect is the cause and the impact is the effect.</a:t>
            </a:r>
          </a:p>
          <a:p>
            <a:pPr eaLnBrk="1" hangingPunct="1"/>
            <a:endParaRPr lang="en-GB" smtClean="0"/>
          </a:p>
        </p:txBody>
      </p:sp>
      <p:graphicFrame>
        <p:nvGraphicFramePr>
          <p:cNvPr id="6176" name="Group 1056"/>
          <p:cNvGraphicFramePr>
            <a:graphicFrameLocks noGrp="1"/>
          </p:cNvGraphicFramePr>
          <p:nvPr/>
        </p:nvGraphicFramePr>
        <p:xfrm>
          <a:off x="609600" y="2362200"/>
          <a:ext cx="7010400" cy="3714115"/>
        </p:xfrm>
        <a:graphic>
          <a:graphicData uri="http://schemas.openxmlformats.org/drawingml/2006/table">
            <a:tbl>
              <a:tblPr/>
              <a:tblGrid>
                <a:gridCol w="3505200"/>
                <a:gridCol w="3505200"/>
              </a:tblGrid>
              <a:tr h="879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Aspect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Possible Impacts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26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Driving a car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Emissions to air, noise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79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Buying recycled paper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Conservation of resources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79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Discharges to waterways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Degradation of aquatic habitats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Container Port (Dockland)</a:t>
            </a: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1938338" y="176688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1026" name="Object 3"/>
          <p:cNvGraphicFramePr>
            <a:graphicFrameLocks noChangeAspect="1"/>
          </p:cNvGraphicFramePr>
          <p:nvPr/>
        </p:nvGraphicFramePr>
        <p:xfrm>
          <a:off x="1938338" y="1766888"/>
          <a:ext cx="5267325" cy="3324225"/>
        </p:xfrm>
        <a:graphic>
          <a:graphicData uri="http://schemas.openxmlformats.org/presentationml/2006/ole">
            <p:oleObj spid="_x0000_s1026" r:id="rId3" imgW="11428571" imgH="7219048" progId="PBrush">
              <p:embed/>
            </p:oleObj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Composting of Bio-Active Wastes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938338" y="214788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2050" name="Object 3"/>
          <p:cNvGraphicFramePr>
            <a:graphicFrameLocks noChangeAspect="1"/>
          </p:cNvGraphicFramePr>
          <p:nvPr/>
        </p:nvGraphicFramePr>
        <p:xfrm>
          <a:off x="1219200" y="1905000"/>
          <a:ext cx="6596063" cy="3567113"/>
        </p:xfrm>
        <a:graphic>
          <a:graphicData uri="http://schemas.openxmlformats.org/presentationml/2006/ole">
            <p:oleObj spid="_x0000_s2050" r:id="rId3" imgW="11428571" imgH="5563377" progId="PBrush">
              <p:embed/>
            </p:oleObj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Landfill Site</a:t>
            </a:r>
          </a:p>
        </p:txBody>
      </p:sp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1938338" y="20288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3074" name="Object 3"/>
          <p:cNvGraphicFramePr>
            <a:graphicFrameLocks noChangeAspect="1"/>
          </p:cNvGraphicFramePr>
          <p:nvPr/>
        </p:nvGraphicFramePr>
        <p:xfrm>
          <a:off x="1219200" y="2028825"/>
          <a:ext cx="7086600" cy="3914775"/>
        </p:xfrm>
        <a:graphic>
          <a:graphicData uri="http://schemas.openxmlformats.org/presentationml/2006/ole">
            <p:oleObj spid="_x0000_s3074" r:id="rId3" imgW="11457143" imgH="6095238" progId="PBrush">
              <p:embed/>
            </p:oleObj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Uncontrolled Dumping and Burning of Wastes</a:t>
            </a:r>
          </a:p>
        </p:txBody>
      </p:sp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1933575" y="1452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4098" name="Object 3"/>
          <p:cNvGraphicFramePr>
            <a:graphicFrameLocks noChangeAspect="1"/>
          </p:cNvGraphicFramePr>
          <p:nvPr/>
        </p:nvGraphicFramePr>
        <p:xfrm>
          <a:off x="1476375" y="1628775"/>
          <a:ext cx="6143625" cy="4262438"/>
        </p:xfrm>
        <a:graphic>
          <a:graphicData uri="http://schemas.openxmlformats.org/presentationml/2006/ole">
            <p:oleObj spid="_x0000_s4098" r:id="rId3" imgW="6095238" imgH="4571429" progId="PBrush">
              <p:embed/>
            </p:oleObj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Electric Car</a:t>
            </a:r>
          </a:p>
        </p:txBody>
      </p:sp>
      <p:pic>
        <p:nvPicPr>
          <p:cNvPr id="16387" name="Picture 4" descr="electric_c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0200" y="2708275"/>
            <a:ext cx="4276725" cy="248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5" descr="GEM_Electric_Ca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58888" y="3933825"/>
            <a:ext cx="2381250" cy="225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6" descr="challenger_car_a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1913" y="1557338"/>
            <a:ext cx="2708275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Dam</a:t>
            </a:r>
          </a:p>
        </p:txBody>
      </p:sp>
      <p:pic>
        <p:nvPicPr>
          <p:cNvPr id="17411" name="Picture 1029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54163" y="1600200"/>
            <a:ext cx="6034087" cy="4525963"/>
          </a:xfr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Stormwater Drains</a:t>
            </a:r>
          </a:p>
        </p:txBody>
      </p:sp>
      <p:sp>
        <p:nvSpPr>
          <p:cNvPr id="1843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AU" smtClean="0"/>
              <a:t> </a:t>
            </a:r>
          </a:p>
        </p:txBody>
      </p:sp>
      <p:pic>
        <p:nvPicPr>
          <p:cNvPr id="18436" name="Picture 103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1268413"/>
            <a:ext cx="6853237" cy="4729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Transport and Bailing of Plastics </a:t>
            </a:r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1938338" y="174783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5122" name="Object 3"/>
          <p:cNvGraphicFramePr>
            <a:graphicFrameLocks noChangeAspect="1"/>
          </p:cNvGraphicFramePr>
          <p:nvPr/>
        </p:nvGraphicFramePr>
        <p:xfrm>
          <a:off x="1547813" y="1628775"/>
          <a:ext cx="6018212" cy="3697288"/>
        </p:xfrm>
        <a:graphic>
          <a:graphicData uri="http://schemas.openxmlformats.org/presentationml/2006/ole">
            <p:oleObj spid="_x0000_s5122" r:id="rId3" imgW="11409524" imgH="7268590" progId="PBrush">
              <p:embed/>
            </p:oleObj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Gravel Extraction</a:t>
            </a:r>
          </a:p>
        </p:txBody>
      </p:sp>
      <p:sp>
        <p:nvSpPr>
          <p:cNvPr id="19459" name="Rectangle 6"/>
          <p:cNvSpPr>
            <a:spLocks noChangeArrowheads="1"/>
          </p:cNvSpPr>
          <p:nvPr/>
        </p:nvSpPr>
        <p:spPr bwMode="auto">
          <a:xfrm>
            <a:off x="1938338" y="16859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19460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71600" y="1371600"/>
            <a:ext cx="6138863" cy="380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Construction – Beach Front</a:t>
            </a:r>
          </a:p>
        </p:txBody>
      </p:sp>
      <p:pic>
        <p:nvPicPr>
          <p:cNvPr id="20483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1196975"/>
            <a:ext cx="6769100" cy="5110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Road Construction </a:t>
            </a:r>
          </a:p>
        </p:txBody>
      </p:sp>
      <p:pic>
        <p:nvPicPr>
          <p:cNvPr id="21507" name="Picture 3" descr="rh_4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95513" y="1125538"/>
            <a:ext cx="4616450" cy="518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Sources of Data to Determine Aspects and Impacts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smtClean="0"/>
              <a:t>Existing Environmental Impact Assessments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smtClean="0"/>
              <a:t>Site Information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smtClean="0"/>
              <a:t>Maps, geology, area, prevailing wind/weather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smtClean="0"/>
              <a:t>Flow process diagrams 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smtClean="0"/>
              <a:t>IPPC applications, Licences, Planning Permissions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smtClean="0"/>
              <a:t>Life Cycle Analyses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smtClean="0"/>
              <a:t>Environment Agency, Local Government, etc.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smtClean="0"/>
              <a:t>Risk Assessments 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smtClean="0"/>
              <a:t>COSHH forms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smtClean="0"/>
              <a:t>Environmental Management System (EMS)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Sources of Data to Determine Aspects and Impacts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mtClean="0"/>
              <a:t>Environmental Compliance Audits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Pollution Prevention Audits 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Any Previous Legal Actions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Site Personnel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Visual Inspections (Walk-Around)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Existing Documented Procedures (i.e. for monitoring emissions)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Emergency Plans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Sources of Data to Determine Aspects and Impacts</a:t>
            </a:r>
            <a:endParaRPr lang="en-AU" sz="4000" smtClean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Life-Cycle Analysis</a:t>
            </a:r>
          </a:p>
          <a:p>
            <a:pPr eaLnBrk="1" hangingPunct="1"/>
            <a:r>
              <a:rPr lang="en-AU" smtClean="0"/>
              <a:t>Process Flow Diagrams</a:t>
            </a:r>
          </a:p>
          <a:p>
            <a:pPr eaLnBrk="1" hangingPunct="1"/>
            <a:r>
              <a:rPr lang="en-AU" smtClean="0"/>
              <a:t>Emission Inventories</a:t>
            </a:r>
          </a:p>
          <a:p>
            <a:pPr eaLnBrk="1" hangingPunct="1"/>
            <a:r>
              <a:rPr lang="en-AU" smtClean="0"/>
              <a:t>Process Hazard Analysis</a:t>
            </a:r>
          </a:p>
          <a:p>
            <a:pPr eaLnBrk="1" hangingPunct="1"/>
            <a:r>
              <a:rPr lang="en-AU" smtClean="0"/>
              <a:t>Project Safety Sheets</a:t>
            </a:r>
          </a:p>
          <a:p>
            <a:pPr eaLnBrk="1" hangingPunct="1"/>
            <a:endParaRPr lang="en-AU" smtClean="0"/>
          </a:p>
          <a:p>
            <a:pPr eaLnBrk="1" hangingPunct="1"/>
            <a:endParaRPr lang="en-AU" smtClean="0"/>
          </a:p>
          <a:p>
            <a:pPr eaLnBrk="1" hangingPunct="1"/>
            <a:endParaRPr lang="en-AU" smtClean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Site Approach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AU" sz="2800" smtClean="0"/>
              <a:t>For many industrial sites, it is necessary to identify and determine the significance of the sites environmental aspects and impacts.</a:t>
            </a:r>
          </a:p>
          <a:p>
            <a:pPr eaLnBrk="1" hangingPunct="1">
              <a:lnSpc>
                <a:spcPct val="90000"/>
              </a:lnSpc>
            </a:pPr>
            <a:r>
              <a:rPr lang="en-AU" sz="2800" smtClean="0"/>
              <a:t>Tables Heading should include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2400" smtClean="0"/>
              <a:t>Aspect Identification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2400" smtClean="0"/>
              <a:t>Corresponding Impacts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2400" smtClean="0"/>
              <a:t>Significance (i.e. based on factors such as legal requirements, company policy, community concern, health and safety considerations)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2400" smtClean="0"/>
              <a:t>Objectives and responsibility (i.e. improve conditions or maintain current operating levels/procedures)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028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Overview: Environmental Impact Assessment (EIA)</a:t>
            </a:r>
          </a:p>
        </p:txBody>
      </p:sp>
      <p:sp>
        <p:nvSpPr>
          <p:cNvPr id="26627" name="Rectangle 1029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 Section 2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Slide Overview 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Engineering and EIA</a:t>
            </a:r>
          </a:p>
          <a:p>
            <a:pPr eaLnBrk="1" hangingPunct="1"/>
            <a:r>
              <a:rPr lang="en-AU" smtClean="0"/>
              <a:t>Introduction of Environmental Impact Analysis (EIA)</a:t>
            </a:r>
          </a:p>
          <a:p>
            <a:pPr eaLnBrk="1" hangingPunct="1"/>
            <a:r>
              <a:rPr lang="en-AU" smtClean="0"/>
              <a:t>EIA Processes</a:t>
            </a:r>
          </a:p>
          <a:p>
            <a:pPr eaLnBrk="1" hangingPunct="1"/>
            <a:r>
              <a:rPr lang="en-AU" smtClean="0"/>
              <a:t>EIA Methodologies </a:t>
            </a:r>
          </a:p>
          <a:p>
            <a:pPr eaLnBrk="1" hangingPunct="1"/>
            <a:r>
              <a:rPr lang="en-AU" smtClean="0"/>
              <a:t>Assessment Methods</a:t>
            </a:r>
          </a:p>
          <a:p>
            <a:pPr eaLnBrk="1" hangingPunct="1"/>
            <a:r>
              <a:rPr lang="en-AU" smtClean="0"/>
              <a:t>The Future</a:t>
            </a:r>
          </a:p>
          <a:p>
            <a:pPr eaLnBrk="1" hangingPunct="1"/>
            <a:endParaRPr lang="en-AU" smtClean="0"/>
          </a:p>
          <a:p>
            <a:pPr eaLnBrk="1" hangingPunct="1"/>
            <a:endParaRPr lang="en-AU" smtClean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Engineering and EIA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Why would an engineering project need an EIA?</a:t>
            </a:r>
          </a:p>
          <a:p>
            <a:pPr eaLnBrk="1" hangingPunct="1"/>
            <a:r>
              <a:rPr lang="en-AU" smtClean="0"/>
              <a:t>Why do engineers need to be familiar with the EIA process?</a:t>
            </a:r>
          </a:p>
          <a:p>
            <a:pPr eaLnBrk="1" hangingPunct="1"/>
            <a:r>
              <a:rPr lang="en-AU" smtClean="0"/>
              <a:t>How will EIA impact your career?</a:t>
            </a:r>
          </a:p>
          <a:p>
            <a:pPr eaLnBrk="1" hangingPunct="1"/>
            <a:r>
              <a:rPr lang="en-GB" smtClean="0"/>
              <a:t>What is the role of ‘The Engineer in Society’?</a:t>
            </a:r>
          </a:p>
          <a:p>
            <a:pPr eaLnBrk="1" hangingPunct="1"/>
            <a:endParaRPr lang="en-AU" b="1" smtClean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z="4000" smtClean="0"/>
              <a:t>Environmental Impact Assessment (EIA)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Process of identifying and evaluating environmental, social and other relevant effects of a proposed project/development/activity </a:t>
            </a:r>
          </a:p>
          <a:p>
            <a:pPr eaLnBrk="1" hangingPunct="1"/>
            <a:r>
              <a:rPr lang="en-AU" smtClean="0"/>
              <a:t>Assists decision-makers evaluate options and impacts holistically</a:t>
            </a:r>
          </a:p>
          <a:p>
            <a:pPr eaLnBrk="1" hangingPunct="1"/>
            <a:r>
              <a:rPr lang="en-AU" smtClean="0"/>
              <a:t>European Directive on Environmental Impact Assessment (Directive 97/11/EC)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Purpose of an EIA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Inter-disciplinary decision-making tool, designed to be transparent and holistic</a:t>
            </a:r>
          </a:p>
          <a:p>
            <a:pPr eaLnBrk="1" hangingPunct="1"/>
            <a:r>
              <a:rPr lang="en-AU" smtClean="0"/>
              <a:t>Consider potential environmental impacts and implications early in the planning process</a:t>
            </a:r>
          </a:p>
          <a:p>
            <a:pPr eaLnBrk="1" hangingPunct="1"/>
            <a:r>
              <a:rPr lang="en-AU" smtClean="0"/>
              <a:t>Identify potential solutions to mitigate against negative environmental and social impacts</a:t>
            </a:r>
          </a:p>
          <a:p>
            <a:pPr eaLnBrk="1" hangingPunct="1"/>
            <a:endParaRPr lang="en-AU" smtClean="0"/>
          </a:p>
          <a:p>
            <a:pPr eaLnBrk="1" hangingPunct="1"/>
            <a:endParaRPr lang="en-AU" smtClean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Purpose of an EIA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Shape projects/development to suit local environments</a:t>
            </a:r>
          </a:p>
          <a:p>
            <a:pPr eaLnBrk="1" hangingPunct="1"/>
            <a:r>
              <a:rPr lang="en-AU" smtClean="0"/>
              <a:t>An EIA is conducted so that an Environmental Statement can be produced which will be presented to the planning authority and other key decision makers</a:t>
            </a:r>
          </a:p>
          <a:p>
            <a:pPr eaLnBrk="1" hangingPunct="1"/>
            <a:endParaRPr lang="en-AU" smtClean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Summary 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The EIA is undertaken by the developer and a final Environmental Statement is prepared. </a:t>
            </a:r>
          </a:p>
          <a:p>
            <a:pPr eaLnBrk="1" hangingPunct="1"/>
            <a:r>
              <a:rPr lang="en-AU" smtClean="0"/>
              <a:t>The Environmental Statement and supporting information is then considered by the relevant statutory body</a:t>
            </a:r>
          </a:p>
          <a:p>
            <a:pPr eaLnBrk="1" hangingPunct="1"/>
            <a:r>
              <a:rPr lang="en-AU" smtClean="0"/>
              <a:t>The statutory body are required to refuse projects which are detrimental 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z="4000" smtClean="0"/>
              <a:t>Strategic Environmental Assessment (SEA)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SEA involves the definition and evaluation of the impacts of a strategic action</a:t>
            </a:r>
          </a:p>
          <a:p>
            <a:pPr lvl="1" eaLnBrk="1" hangingPunct="1"/>
            <a:r>
              <a:rPr lang="en-AU" smtClean="0"/>
              <a:t>For example, a plan, programme or strategy.</a:t>
            </a:r>
          </a:p>
          <a:p>
            <a:pPr eaLnBrk="1" hangingPunct="1"/>
            <a:r>
              <a:rPr lang="en-AU" smtClean="0"/>
              <a:t>It aims to contribute to the integration of environmental considerations into strategic decision-making </a:t>
            </a:r>
          </a:p>
          <a:p>
            <a:pPr eaLnBrk="1" hangingPunct="1"/>
            <a:r>
              <a:rPr lang="en-AU" smtClean="0"/>
              <a:t>EIA based method, applied to plans and programmes rather than projects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SEA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mtClean="0"/>
              <a:t>Strategic Environmental Assessment (SEA) Directive</a:t>
            </a:r>
          </a:p>
          <a:p>
            <a:pPr lvl="1" eaLnBrk="1" hangingPunct="1">
              <a:lnSpc>
                <a:spcPct val="90000"/>
              </a:lnSpc>
            </a:pPr>
            <a:r>
              <a:rPr lang="en-GB" smtClean="0"/>
              <a:t>Applies to a wide range of plans and programmes for instance, town and country planning and land use</a:t>
            </a:r>
          </a:p>
          <a:p>
            <a:pPr lvl="1" eaLnBrk="1" hangingPunct="1">
              <a:lnSpc>
                <a:spcPct val="90000"/>
              </a:lnSpc>
            </a:pPr>
            <a:r>
              <a:rPr lang="en-GB" smtClean="0"/>
              <a:t>Requires an environmental assessment of plans and programmes with a view to promote sustainable development</a:t>
            </a:r>
          </a:p>
          <a:p>
            <a:pPr lvl="1" eaLnBrk="1" hangingPunct="1">
              <a:lnSpc>
                <a:spcPct val="90000"/>
              </a:lnSpc>
            </a:pPr>
            <a:r>
              <a:rPr lang="en-GB" smtClean="0"/>
              <a:t>For plans/programmes after 21 July 2004 or those not adopted before 21 July 2006</a:t>
            </a:r>
          </a:p>
          <a:p>
            <a:pPr eaLnBrk="1" hangingPunct="1">
              <a:lnSpc>
                <a:spcPct val="90000"/>
              </a:lnSpc>
            </a:pPr>
            <a:endParaRPr lang="en-AU" smtClean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Essential Information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z="2800" smtClean="0"/>
              <a:t>Under Directive 97/11/EC (and now 85/337/EEC), Article 5 specifies the minimum amount of information which developers have to provide on their project/development</a:t>
            </a:r>
          </a:p>
          <a:p>
            <a:pPr lvl="1" eaLnBrk="1" hangingPunct="1"/>
            <a:r>
              <a:rPr lang="en-AU" sz="2400" smtClean="0"/>
              <a:t>Description of the project (design, size, etc.)</a:t>
            </a:r>
          </a:p>
          <a:p>
            <a:pPr lvl="1" eaLnBrk="1" hangingPunct="1"/>
            <a:r>
              <a:rPr lang="en-AU" sz="2400" smtClean="0"/>
              <a:t>A description of the aspects of the environment likely to be significantly affected by the project</a:t>
            </a:r>
          </a:p>
          <a:p>
            <a:pPr lvl="1" eaLnBrk="1" hangingPunct="1"/>
            <a:r>
              <a:rPr lang="en-AU" sz="2400" smtClean="0"/>
              <a:t>The data required to identify and assess the main environmental effects</a:t>
            </a:r>
          </a:p>
          <a:p>
            <a:pPr lvl="1" eaLnBrk="1" hangingPunct="1"/>
            <a:endParaRPr lang="en-AU" sz="2400" smtClean="0"/>
          </a:p>
          <a:p>
            <a:pPr lvl="1" eaLnBrk="1" hangingPunct="1"/>
            <a:endParaRPr lang="en-AU" sz="2400" smtClean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Essential Information (cont)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/>
            <a:r>
              <a:rPr lang="en-AU" smtClean="0"/>
              <a:t>A description of any measures for eliminating or reducing any significant adverse effects </a:t>
            </a:r>
          </a:p>
          <a:p>
            <a:pPr lvl="1" eaLnBrk="1" hangingPunct="1"/>
            <a:r>
              <a:rPr lang="en-AU" smtClean="0"/>
              <a:t>An outline of the main alternatives studies by the developer and a clear rationale of the choices made taking into account the environmental effects</a:t>
            </a:r>
          </a:p>
          <a:p>
            <a:pPr lvl="1" eaLnBrk="1" hangingPunct="1"/>
            <a:r>
              <a:rPr lang="en-AU" smtClean="0"/>
              <a:t>A non-technical summary of all of the before-mentioned information</a:t>
            </a:r>
          </a:p>
          <a:p>
            <a:pPr lvl="1" eaLnBrk="1" hangingPunct="1"/>
            <a:r>
              <a:rPr lang="en-AU" smtClean="0"/>
              <a:t>Any possible difficulties in data collection 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UK Legislation</a:t>
            </a:r>
          </a:p>
        </p:txBody>
      </p:sp>
      <p:sp>
        <p:nvSpPr>
          <p:cNvPr id="37891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AU" smtClean="0"/>
              <a:t>EIA Directive 85/337/EEC</a:t>
            </a:r>
          </a:p>
          <a:p>
            <a:pPr eaLnBrk="1" hangingPunct="1">
              <a:lnSpc>
                <a:spcPct val="90000"/>
              </a:lnSpc>
            </a:pPr>
            <a:r>
              <a:rPr lang="en-AU" smtClean="0"/>
              <a:t>Most projects will be covered by the Planning Regulations, including:</a:t>
            </a:r>
          </a:p>
          <a:p>
            <a:pPr lvl="1" eaLnBrk="1" hangingPunct="1">
              <a:lnSpc>
                <a:spcPct val="90000"/>
              </a:lnSpc>
            </a:pPr>
            <a:r>
              <a:rPr lang="en-AU" smtClean="0"/>
              <a:t>The Environmental Assessment Regulations 1988 (SI No. 1207)</a:t>
            </a:r>
          </a:p>
          <a:p>
            <a:pPr lvl="1" eaLnBrk="1" hangingPunct="1">
              <a:lnSpc>
                <a:spcPct val="90000"/>
              </a:lnSpc>
            </a:pPr>
            <a:r>
              <a:rPr lang="en-AU" smtClean="0"/>
              <a:t>Town and Country Planning (Assessment of Environmental Effects) Regulations 1988 (SI No. 1199) as amended</a:t>
            </a:r>
          </a:p>
          <a:p>
            <a:pPr lvl="1" eaLnBrk="1" hangingPunct="1">
              <a:lnSpc>
                <a:spcPct val="90000"/>
              </a:lnSpc>
            </a:pPr>
            <a:r>
              <a:rPr lang="en-AU" smtClean="0"/>
              <a:t>Environmental Assessment (Scotland) Regulations 1988 (SI No 1221)</a:t>
            </a:r>
          </a:p>
          <a:p>
            <a:pPr lvl="1" eaLnBrk="1" hangingPunct="1">
              <a:lnSpc>
                <a:spcPct val="90000"/>
              </a:lnSpc>
            </a:pPr>
            <a:endParaRPr lang="en-AU" smtClean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UK Legislation 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Highways (Assessment of Environmental Effects) Regulations (SI No. 1241) as amended </a:t>
            </a:r>
          </a:p>
          <a:p>
            <a:pPr eaLnBrk="1" hangingPunct="1"/>
            <a:r>
              <a:rPr lang="en-AU" smtClean="0"/>
              <a:t>The Electricity and Pipeline Works (Assessment of Environmental Effects) Regulations 1990 (SI No. 1442)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EIA Process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AU" sz="2400" smtClean="0"/>
              <a:t>Project preparation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smtClean="0"/>
              <a:t>Notification to Competent Authority 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smtClean="0"/>
              <a:t>Screening – Is an EIA or SEA required?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smtClean="0"/>
              <a:t>Scoping (includes the EIA process)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smtClean="0"/>
              <a:t>Environmental Studies (including literature reviews)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smtClean="0"/>
              <a:t>Preparation of the Environment Impact Statement (EIS)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smtClean="0"/>
              <a:t>Review of the EIS by the relevant stakeholders (for example, planning authority)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smtClean="0"/>
              <a:t>Decision (Grant or Refuse Application)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smtClean="0"/>
              <a:t>If granted, project gets underway and monitoring starts</a:t>
            </a:r>
          </a:p>
          <a:p>
            <a:pPr eaLnBrk="1" hangingPunct="1">
              <a:lnSpc>
                <a:spcPct val="90000"/>
              </a:lnSpc>
            </a:pPr>
            <a:endParaRPr lang="en-AU" sz="2400" smtClean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Notification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AU" sz="2800" smtClean="0"/>
              <a:t>In some European Countries it is necessary for the developer to notify the ‘Competent Authority” in advance of the application for development.</a:t>
            </a:r>
          </a:p>
          <a:p>
            <a:pPr eaLnBrk="1" hangingPunct="1">
              <a:lnSpc>
                <a:spcPct val="90000"/>
              </a:lnSpc>
            </a:pPr>
            <a:r>
              <a:rPr lang="en-AU" sz="2800" smtClean="0"/>
              <a:t>In the UK this is only voluntary and can be done informally.  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2400" smtClean="0"/>
              <a:t>Some developers choose to inform the Planning Authority of their intention as it can help build stakeholder relationships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2400" smtClean="0"/>
              <a:t>Adversely, for possibly contentious projects, some developers may chose to be discrete until the screening process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Screening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z="2800" smtClean="0"/>
              <a:t>Information to determine if an EIA is required, is contained within two schedules of the Annexes of the Directive.  </a:t>
            </a:r>
          </a:p>
          <a:p>
            <a:pPr lvl="1" eaLnBrk="1" hangingPunct="1"/>
            <a:r>
              <a:rPr lang="en-AU" sz="2400" smtClean="0"/>
              <a:t>Schedule 1:  All projects listed within this schedule must have an EIA</a:t>
            </a:r>
          </a:p>
          <a:p>
            <a:pPr lvl="1" eaLnBrk="1" hangingPunct="1"/>
            <a:r>
              <a:rPr lang="en-AU" sz="2400" smtClean="0"/>
              <a:t>Schedule 2:  An EIA will only be required for  if the project is of significant size or nature to give rise to significant environmental effects.</a:t>
            </a:r>
          </a:p>
          <a:p>
            <a:pPr eaLnBrk="1" hangingPunct="1"/>
            <a:r>
              <a:rPr lang="en-AU" sz="2800" smtClean="0"/>
              <a:t>The Competent Authority (CA) is responsible for deciding if an EIA is required.</a:t>
            </a:r>
          </a:p>
          <a:p>
            <a:pPr eaLnBrk="1" hangingPunct="1"/>
            <a:endParaRPr lang="en-AU" sz="2800" smtClean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Scoping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AU" sz="2400" smtClean="0"/>
              <a:t>Scoping is used to identify key issues – the content and extent of the environmental information to be included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smtClean="0"/>
              <a:t>Scoping methods include: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2000" smtClean="0"/>
              <a:t>Stakeholder consultation  (legal requirement)</a:t>
            </a:r>
          </a:p>
          <a:p>
            <a:pPr lvl="2" eaLnBrk="1" hangingPunct="1">
              <a:lnSpc>
                <a:spcPct val="90000"/>
              </a:lnSpc>
            </a:pPr>
            <a:r>
              <a:rPr lang="en-AU" sz="1800" smtClean="0"/>
              <a:t>Environment Agency, Local Authority, Residents, National Trust etc.</a:t>
            </a:r>
          </a:p>
          <a:p>
            <a:pPr lvl="2" eaLnBrk="1" hangingPunct="1">
              <a:lnSpc>
                <a:spcPct val="90000"/>
              </a:lnSpc>
            </a:pPr>
            <a:r>
              <a:rPr lang="en-AU" sz="1800" smtClean="0"/>
              <a:t>Relevant stakeholders must be given opportunity to comment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smtClean="0"/>
              <a:t>Scoping is an ongoing exercise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smtClean="0"/>
              <a:t>A poor scoping exercise will negatively influence the quality of the final ES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smtClean="0"/>
              <a:t>A developer can ask the CA for a Scoping Opinion (i.e. issues to be covered in the environmental information)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smtClean="0"/>
              <a:t>Take account of abnormal events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Scoping Questions 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Will construction or operation of the project cause physical changes in the locality (waterways, land-use, run-off)</a:t>
            </a:r>
          </a:p>
          <a:p>
            <a:pPr eaLnBrk="1" hangingPunct="1"/>
            <a:r>
              <a:rPr lang="en-AU" smtClean="0"/>
              <a:t>Will construction or operation of the project require the use of resources (renewable or non-renewable, scarce, fuel, aggregates, water, land)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Scoping Questions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z="2800" smtClean="0"/>
              <a:t>Will the project produce any waste materials/by-products.  Also consider the decommissioning stage.</a:t>
            </a:r>
          </a:p>
          <a:p>
            <a:pPr eaLnBrk="1" hangingPunct="1"/>
            <a:r>
              <a:rPr lang="en-AU" sz="2800" smtClean="0"/>
              <a:t>Will the project cause any nuisance (noise, light pollution, heat, odour)</a:t>
            </a:r>
          </a:p>
          <a:p>
            <a:pPr eaLnBrk="1" hangingPunct="1"/>
            <a:r>
              <a:rPr lang="en-AU" sz="2800" smtClean="0"/>
              <a:t>Will there be a risk of accidents or injury during the life-cycle of the project</a:t>
            </a:r>
          </a:p>
          <a:p>
            <a:pPr eaLnBrk="1" hangingPunct="1"/>
            <a:r>
              <a:rPr lang="en-AU" sz="2800" smtClean="0"/>
              <a:t>Will the project impact on social characteristics (employment, schooling, housing)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Scoping Questions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Could the project lead to releases of contamination/pollution to the environment (air, water, land)</a:t>
            </a:r>
          </a:p>
          <a:p>
            <a:pPr eaLnBrk="1" hangingPunct="1"/>
            <a:r>
              <a:rPr lang="en-AU" smtClean="0"/>
              <a:t>Will the project require the use or supply of any toxic or potentially hazardous materials (what are the health and safety implications, stakeholder concern, perceived risks)</a:t>
            </a:r>
          </a:p>
          <a:p>
            <a:pPr eaLnBrk="1" hangingPunct="1"/>
            <a:endParaRPr lang="en-AU" smtClean="0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Environmental Studies 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The developer must conduct suitable studies to gather the information required in Article 5 of the Directive and also identified from the Scoping exercise.  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z="4000" smtClean="0"/>
              <a:t>Environmental Impact Statement (EIS)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An EIS is a report which summarises the anticipated environmental impact of a project/development.</a:t>
            </a:r>
          </a:p>
          <a:p>
            <a:pPr eaLnBrk="1" hangingPunct="1"/>
            <a:r>
              <a:rPr lang="en-AU" smtClean="0"/>
              <a:t>The EIS should also include comment on the non-project/development scenario (equivalent to the current environmental conditions)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z="4000" smtClean="0"/>
              <a:t>Environmental Impact Statement (EIS)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AU" sz="2800" smtClean="0"/>
              <a:t>The developer submits all of the environmental information gathered in the form of a EIS, along with the planning application.</a:t>
            </a:r>
          </a:p>
          <a:p>
            <a:pPr eaLnBrk="1" hangingPunct="1">
              <a:lnSpc>
                <a:spcPct val="80000"/>
              </a:lnSpc>
            </a:pPr>
            <a:r>
              <a:rPr lang="en-AU" sz="2800" smtClean="0"/>
              <a:t>The CA will consider the accuracy, scope and data presented in the EIA in the decision to grant or decline planning permission</a:t>
            </a:r>
          </a:p>
          <a:p>
            <a:pPr eaLnBrk="1" hangingPunct="1">
              <a:lnSpc>
                <a:spcPct val="80000"/>
              </a:lnSpc>
            </a:pPr>
            <a:r>
              <a:rPr lang="en-AU" sz="2800" smtClean="0"/>
              <a:t>If the EIS is inadequate or incomplete, the developer will be asked to provide additional information</a:t>
            </a:r>
          </a:p>
          <a:p>
            <a:pPr eaLnBrk="1" hangingPunct="1">
              <a:lnSpc>
                <a:spcPct val="80000"/>
              </a:lnSpc>
            </a:pPr>
            <a:r>
              <a:rPr lang="en-AU" sz="2800" smtClean="0"/>
              <a:t>The decision (and the decision process) of the CA must be made available to the public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Rules of a Good EIS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AU" sz="2800" smtClean="0"/>
              <a:t>Non-technical summary</a:t>
            </a:r>
          </a:p>
          <a:p>
            <a:pPr eaLnBrk="1" hangingPunct="1">
              <a:lnSpc>
                <a:spcPct val="80000"/>
              </a:lnSpc>
            </a:pPr>
            <a:r>
              <a:rPr lang="en-AU" sz="2800" smtClean="0"/>
              <a:t>Clear, concise structure, including a table of contents, figures etc.</a:t>
            </a:r>
          </a:p>
          <a:p>
            <a:pPr eaLnBrk="1" hangingPunct="1">
              <a:lnSpc>
                <a:spcPct val="80000"/>
              </a:lnSpc>
            </a:pPr>
            <a:r>
              <a:rPr lang="en-AU" sz="2800" smtClean="0"/>
              <a:t>Good use of diagrams, flow charts, graphics and photographs where appropriate</a:t>
            </a:r>
          </a:p>
          <a:p>
            <a:pPr eaLnBrk="1" hangingPunct="1">
              <a:lnSpc>
                <a:spcPct val="80000"/>
              </a:lnSpc>
            </a:pPr>
            <a:r>
              <a:rPr lang="en-AU" sz="2800" smtClean="0"/>
              <a:t>Reads as one single document with appropriate cross-referencing</a:t>
            </a:r>
          </a:p>
          <a:p>
            <a:pPr eaLnBrk="1" hangingPunct="1">
              <a:lnSpc>
                <a:spcPct val="80000"/>
              </a:lnSpc>
            </a:pPr>
            <a:r>
              <a:rPr lang="en-AU" sz="2800" smtClean="0"/>
              <a:t>Clear description of the development/ project </a:t>
            </a:r>
          </a:p>
          <a:p>
            <a:pPr eaLnBrk="1" hangingPunct="1">
              <a:lnSpc>
                <a:spcPct val="80000"/>
              </a:lnSpc>
            </a:pPr>
            <a:r>
              <a:rPr lang="en-AU" sz="2800" smtClean="0"/>
              <a:t>Written in an impartial and professional manner using appropriate consistent language (including a glossary if necessary)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Rules of a Good EIS (cont)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AU" smtClean="0"/>
              <a:t>All information is fully referenced and is of the correct scientific rigour</a:t>
            </a:r>
          </a:p>
          <a:p>
            <a:pPr eaLnBrk="1" hangingPunct="1">
              <a:lnSpc>
                <a:spcPct val="90000"/>
              </a:lnSpc>
            </a:pPr>
            <a:r>
              <a:rPr lang="en-AU" smtClean="0"/>
              <a:t>Any complex issues are clearly explained (as if to a lay audience)</a:t>
            </a:r>
          </a:p>
          <a:p>
            <a:pPr eaLnBrk="1" hangingPunct="1">
              <a:lnSpc>
                <a:spcPct val="90000"/>
              </a:lnSpc>
            </a:pPr>
            <a:r>
              <a:rPr lang="en-AU" smtClean="0"/>
              <a:t>Full methodology for all studies</a:t>
            </a:r>
          </a:p>
          <a:p>
            <a:pPr eaLnBrk="1" hangingPunct="1">
              <a:lnSpc>
                <a:spcPct val="90000"/>
              </a:lnSpc>
            </a:pPr>
            <a:r>
              <a:rPr lang="en-AU" smtClean="0"/>
              <a:t>Provides clear evidence of consultations</a:t>
            </a:r>
          </a:p>
          <a:p>
            <a:pPr eaLnBrk="1" hangingPunct="1">
              <a:lnSpc>
                <a:spcPct val="90000"/>
              </a:lnSpc>
            </a:pPr>
            <a:r>
              <a:rPr lang="en-AU" smtClean="0"/>
              <a:t>Clear discussions on alternative options</a:t>
            </a:r>
          </a:p>
          <a:p>
            <a:pPr eaLnBrk="1" hangingPunct="1">
              <a:lnSpc>
                <a:spcPct val="90000"/>
              </a:lnSpc>
            </a:pPr>
            <a:r>
              <a:rPr lang="en-AU" smtClean="0"/>
              <a:t>Presentation of ongoing monitoring techniques and any forms of abatement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Project Monitoring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On-going repetitive measurement of environmental variables (as specified in the ES) during and after project/development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1028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EIA Assessment Methods</a:t>
            </a:r>
          </a:p>
        </p:txBody>
      </p:sp>
      <p:sp>
        <p:nvSpPr>
          <p:cNvPr id="53251" name="Rectangle 1029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Section 3</a:t>
            </a: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Functions of EIA Methods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Impact Identification</a:t>
            </a:r>
          </a:p>
          <a:p>
            <a:pPr eaLnBrk="1" hangingPunct="1"/>
            <a:r>
              <a:rPr lang="en-AU" smtClean="0"/>
              <a:t>Impact Prediction</a:t>
            </a:r>
          </a:p>
          <a:p>
            <a:pPr eaLnBrk="1" hangingPunct="1"/>
            <a:r>
              <a:rPr lang="en-AU" smtClean="0"/>
              <a:t>Impact Interpretation</a:t>
            </a:r>
          </a:p>
          <a:p>
            <a:pPr eaLnBrk="1" hangingPunct="1"/>
            <a:r>
              <a:rPr lang="en-AU" smtClean="0"/>
              <a:t>Impact Costing</a:t>
            </a:r>
          </a:p>
          <a:p>
            <a:pPr eaLnBrk="1" hangingPunct="1"/>
            <a:r>
              <a:rPr lang="en-AU" smtClean="0"/>
              <a:t>Communication of Information</a:t>
            </a:r>
          </a:p>
          <a:p>
            <a:pPr eaLnBrk="1" hangingPunct="1"/>
            <a:r>
              <a:rPr lang="en-AU" smtClean="0"/>
              <a:t>Devising Monitoring Schemes</a:t>
            </a:r>
          </a:p>
          <a:p>
            <a:pPr eaLnBrk="1" hangingPunct="1">
              <a:buFontTx/>
              <a:buNone/>
            </a:pPr>
            <a:endParaRPr lang="en-AU" smtClean="0"/>
          </a:p>
          <a:p>
            <a:pPr eaLnBrk="1" hangingPunct="1"/>
            <a:endParaRPr lang="en-AU" smtClean="0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Various EIA Methods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Checklists</a:t>
            </a:r>
          </a:p>
          <a:p>
            <a:pPr eaLnBrk="1" hangingPunct="1"/>
            <a:r>
              <a:rPr lang="en-AU" smtClean="0"/>
              <a:t>Matrices</a:t>
            </a:r>
          </a:p>
          <a:p>
            <a:pPr eaLnBrk="1" hangingPunct="1"/>
            <a:r>
              <a:rPr lang="en-AU" smtClean="0"/>
              <a:t>Networks</a:t>
            </a:r>
          </a:p>
          <a:p>
            <a:pPr eaLnBrk="1" hangingPunct="1"/>
            <a:r>
              <a:rPr lang="en-AU" smtClean="0"/>
              <a:t>Professional Judgement </a:t>
            </a:r>
          </a:p>
          <a:p>
            <a:pPr eaLnBrk="1" hangingPunct="1"/>
            <a:r>
              <a:rPr lang="en-AU" smtClean="0"/>
              <a:t>Weighting/Scaling</a:t>
            </a:r>
          </a:p>
          <a:p>
            <a:pPr eaLnBrk="1" hangingPunct="1"/>
            <a:r>
              <a:rPr lang="en-AU" smtClean="0"/>
              <a:t>Overlays</a:t>
            </a: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Checklists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AU" smtClean="0"/>
              <a:t>Annotate environmental factors to be addressed.</a:t>
            </a:r>
          </a:p>
          <a:p>
            <a:pPr eaLnBrk="1" hangingPunct="1">
              <a:lnSpc>
                <a:spcPct val="90000"/>
              </a:lnSpc>
            </a:pPr>
            <a:r>
              <a:rPr lang="en-AU" smtClean="0"/>
              <a:t>Vary in complexity (simple to complex)</a:t>
            </a:r>
          </a:p>
          <a:p>
            <a:pPr eaLnBrk="1" hangingPunct="1">
              <a:lnSpc>
                <a:spcPct val="90000"/>
              </a:lnSpc>
            </a:pPr>
            <a:r>
              <a:rPr lang="en-AU" smtClean="0"/>
              <a:t>Can be sector specific or general</a:t>
            </a:r>
          </a:p>
          <a:p>
            <a:pPr eaLnBrk="1" hangingPunct="1">
              <a:lnSpc>
                <a:spcPct val="90000"/>
              </a:lnSpc>
            </a:pPr>
            <a:r>
              <a:rPr lang="en-AU" smtClean="0"/>
              <a:t>Highly adaptable to individual sites and projects</a:t>
            </a:r>
          </a:p>
          <a:p>
            <a:pPr eaLnBrk="1" hangingPunct="1">
              <a:lnSpc>
                <a:spcPct val="90000"/>
              </a:lnSpc>
            </a:pPr>
            <a:r>
              <a:rPr lang="en-AU" smtClean="0"/>
              <a:t>Not effective in identifying higher order impacts or inter-relationship between impacts</a:t>
            </a:r>
          </a:p>
          <a:p>
            <a:pPr eaLnBrk="1" hangingPunct="1">
              <a:lnSpc>
                <a:spcPct val="90000"/>
              </a:lnSpc>
            </a:pPr>
            <a:endParaRPr lang="en-AU" smtClean="0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Checklist Example Contents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z="2800" smtClean="0"/>
              <a:t>Sources of Impacts </a:t>
            </a:r>
          </a:p>
          <a:p>
            <a:pPr lvl="1" eaLnBrk="1" hangingPunct="1"/>
            <a:r>
              <a:rPr lang="en-AU" sz="2400" smtClean="0"/>
              <a:t>Industrial Processes</a:t>
            </a:r>
          </a:p>
          <a:p>
            <a:pPr eaLnBrk="1" hangingPunct="1"/>
            <a:r>
              <a:rPr lang="en-AU" sz="2800" smtClean="0"/>
              <a:t>Receptors of Impacts</a:t>
            </a:r>
          </a:p>
          <a:p>
            <a:pPr lvl="1" eaLnBrk="1" hangingPunct="1"/>
            <a:r>
              <a:rPr lang="en-AU" sz="2400" smtClean="0"/>
              <a:t>Location of sensitive receptors</a:t>
            </a:r>
          </a:p>
          <a:p>
            <a:pPr eaLnBrk="1" hangingPunct="1"/>
            <a:r>
              <a:rPr lang="en-AU" sz="2800" smtClean="0"/>
              <a:t>Environmental Impacts</a:t>
            </a:r>
          </a:p>
          <a:p>
            <a:pPr lvl="1" eaLnBrk="1" hangingPunct="1"/>
            <a:r>
              <a:rPr lang="en-AU" sz="2400" smtClean="0"/>
              <a:t>Environmental changes</a:t>
            </a:r>
          </a:p>
          <a:p>
            <a:pPr lvl="1" eaLnBrk="1" hangingPunct="1"/>
            <a:r>
              <a:rPr lang="en-AU" sz="2400" smtClean="0"/>
              <a:t>Risk analysis</a:t>
            </a:r>
          </a:p>
          <a:p>
            <a:pPr eaLnBrk="1" hangingPunct="1"/>
            <a:r>
              <a:rPr lang="en-AU" sz="2800" smtClean="0"/>
              <a:t>Mitigation Measures</a:t>
            </a:r>
          </a:p>
          <a:p>
            <a:pPr eaLnBrk="1" hangingPunct="1"/>
            <a:r>
              <a:rPr lang="en-AU" sz="2800" smtClean="0"/>
              <a:t>Additional Comments</a:t>
            </a: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Matrices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A Matrix is a grid-like table</a:t>
            </a:r>
          </a:p>
          <a:p>
            <a:pPr eaLnBrk="1" hangingPunct="1"/>
            <a:r>
              <a:rPr lang="en-AU" smtClean="0"/>
              <a:t>Used to identify interaction between project activities and environmental characteristics</a:t>
            </a:r>
          </a:p>
          <a:p>
            <a:pPr eaLnBrk="1" hangingPunct="1"/>
            <a:r>
              <a:rPr lang="en-AU" smtClean="0"/>
              <a:t>Entries are made in cells to identify impacts and their significance/severity</a:t>
            </a:r>
          </a:p>
          <a:p>
            <a:pPr eaLnBrk="1" hangingPunct="1"/>
            <a:r>
              <a:rPr lang="en-AU" smtClean="0"/>
              <a:t>Can be complex or simply</a:t>
            </a:r>
          </a:p>
          <a:p>
            <a:pPr eaLnBrk="1" hangingPunct="1"/>
            <a:endParaRPr lang="en-AU" smtClean="0"/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Types of Matrices</a:t>
            </a:r>
          </a:p>
        </p:txBody>
      </p:sp>
      <p:sp>
        <p:nvSpPr>
          <p:cNvPr id="5939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z="2800" smtClean="0"/>
              <a:t>Leopold Interaction Matrix</a:t>
            </a:r>
          </a:p>
          <a:p>
            <a:pPr lvl="1" eaLnBrk="1" hangingPunct="1"/>
            <a:r>
              <a:rPr lang="en-AU" sz="2400" smtClean="0"/>
              <a:t> Well known system.</a:t>
            </a:r>
          </a:p>
          <a:p>
            <a:pPr lvl="1" eaLnBrk="1" hangingPunct="1"/>
            <a:r>
              <a:rPr lang="en-AU" sz="2400" smtClean="0"/>
              <a:t>Complicated (88 environmental characteristics by 100 project actions)</a:t>
            </a:r>
          </a:p>
          <a:p>
            <a:pPr eaLnBrk="1" hangingPunct="1"/>
            <a:r>
              <a:rPr lang="en-AU" sz="2800" smtClean="0"/>
              <a:t>Simple</a:t>
            </a:r>
          </a:p>
          <a:p>
            <a:pPr lvl="1" eaLnBrk="1" hangingPunct="1"/>
            <a:r>
              <a:rPr lang="en-AU" sz="2400" smtClean="0"/>
              <a:t>Often base don the Leopold design, but of limited or specified scope</a:t>
            </a:r>
          </a:p>
          <a:p>
            <a:pPr eaLnBrk="1" hangingPunct="1"/>
            <a:r>
              <a:rPr lang="en-AU" sz="2800" smtClean="0"/>
              <a:t>Component Interaction</a:t>
            </a:r>
          </a:p>
          <a:p>
            <a:pPr lvl="1" eaLnBrk="1" hangingPunct="1"/>
            <a:r>
              <a:rPr lang="en-AU" sz="2400" smtClean="0"/>
              <a:t>Simple tables listing specific factors relevant to the project</a:t>
            </a:r>
          </a:p>
          <a:p>
            <a:pPr eaLnBrk="1" hangingPunct="1"/>
            <a:endParaRPr lang="en-AU" sz="2800" smtClean="0"/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Leopold Matrix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Each cell shows two values (one to quantify magnitude, and one to measure significance/importance.</a:t>
            </a:r>
          </a:p>
          <a:p>
            <a:pPr eaLnBrk="1" hangingPunct="1"/>
            <a:r>
              <a:rPr lang="en-AU" smtClean="0"/>
              <a:t>Numerical cell values from +10 to -10 for both, to indicate beneficial or detrimental effects.</a:t>
            </a: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Leopold Matrix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AU" smtClean="0"/>
              <a:t>                                  Project Features  </a:t>
            </a:r>
          </a:p>
          <a:p>
            <a:pPr eaLnBrk="1" hangingPunct="1"/>
            <a:endParaRPr lang="en-AU" smtClean="0"/>
          </a:p>
          <a:p>
            <a:pPr eaLnBrk="1" hangingPunct="1">
              <a:buFontTx/>
              <a:buNone/>
            </a:pPr>
            <a:r>
              <a:rPr lang="en-AU" smtClean="0"/>
              <a:t>Env. Characteristics             </a:t>
            </a:r>
          </a:p>
        </p:txBody>
      </p:sp>
      <p:sp>
        <p:nvSpPr>
          <p:cNvPr id="61444" name="Rectangle 5"/>
          <p:cNvSpPr>
            <a:spLocks noChangeArrowheads="1"/>
          </p:cNvSpPr>
          <p:nvPr/>
        </p:nvSpPr>
        <p:spPr bwMode="auto">
          <a:xfrm>
            <a:off x="4140200" y="3716338"/>
            <a:ext cx="3816350" cy="18732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en-AU"/>
              <a:t>Magnitude </a:t>
            </a:r>
          </a:p>
          <a:p>
            <a:endParaRPr lang="en-AU"/>
          </a:p>
          <a:p>
            <a:endParaRPr lang="en-AU"/>
          </a:p>
          <a:p>
            <a:endParaRPr lang="en-AU"/>
          </a:p>
          <a:p>
            <a:r>
              <a:rPr lang="en-AU"/>
              <a:t>                                      Importance </a:t>
            </a:r>
          </a:p>
        </p:txBody>
      </p:sp>
      <p:sp>
        <p:nvSpPr>
          <p:cNvPr id="61445" name="Line 7"/>
          <p:cNvSpPr>
            <a:spLocks noChangeShapeType="1"/>
          </p:cNvSpPr>
          <p:nvPr/>
        </p:nvSpPr>
        <p:spPr bwMode="auto">
          <a:xfrm>
            <a:off x="5076825" y="2420938"/>
            <a:ext cx="2663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61446" name="Line 8"/>
          <p:cNvSpPr>
            <a:spLocks noChangeShapeType="1"/>
          </p:cNvSpPr>
          <p:nvPr/>
        </p:nvSpPr>
        <p:spPr bwMode="auto">
          <a:xfrm>
            <a:off x="1547813" y="3429000"/>
            <a:ext cx="0" cy="18002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Methodology for Completing a Leopold Matrix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mtClean="0"/>
              <a:t>Identify the actions/aspects of the project across the top of the table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For each aspect, all of the potential environmental characteristics/impacts should be listed down the left side of the table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For each cell where there is an environmental impact, rank its magnitude (top left of the box)</a:t>
            </a: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Methodology for Completing a Leopold Matrix (2)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importance of the impact should then be inserted in the bottom right of the box.</a:t>
            </a:r>
          </a:p>
          <a:p>
            <a:pPr eaLnBrk="1" hangingPunct="1"/>
            <a:r>
              <a:rPr lang="en-GB" smtClean="0"/>
              <a:t>The higher the numbers (1-10 for both scales) the grater the magnitude and impact </a:t>
            </a:r>
          </a:p>
          <a:p>
            <a:pPr eaLnBrk="1" hangingPunct="1"/>
            <a:r>
              <a:rPr lang="en-GB" smtClean="0"/>
              <a:t>A written summary should accompany the table identifying the main areas for potential environmental harm</a:t>
            </a: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Benefits of Leopold 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Easy to use</a:t>
            </a:r>
          </a:p>
          <a:p>
            <a:pPr eaLnBrk="1" hangingPunct="1"/>
            <a:r>
              <a:rPr lang="en-AU" smtClean="0"/>
              <a:t>Minimal personnel training</a:t>
            </a:r>
          </a:p>
          <a:p>
            <a:pPr eaLnBrk="1" hangingPunct="1"/>
            <a:r>
              <a:rPr lang="en-AU" smtClean="0"/>
              <a:t>Low cost</a:t>
            </a:r>
          </a:p>
          <a:p>
            <a:pPr eaLnBrk="1" hangingPunct="1"/>
            <a:r>
              <a:rPr lang="en-AU" smtClean="0"/>
              <a:t>Transparent</a:t>
            </a:r>
          </a:p>
          <a:p>
            <a:pPr lvl="1" eaLnBrk="1" hangingPunct="1"/>
            <a:r>
              <a:rPr lang="en-AU" smtClean="0"/>
              <a:t>Easily understood by a lay audience</a:t>
            </a:r>
          </a:p>
          <a:p>
            <a:pPr lvl="1" eaLnBrk="1" hangingPunct="1"/>
            <a:r>
              <a:rPr lang="en-AU" smtClean="0"/>
              <a:t>Shows which factors were considered</a:t>
            </a:r>
          </a:p>
          <a:p>
            <a:pPr lvl="1" eaLnBrk="1" hangingPunct="1"/>
            <a:r>
              <a:rPr lang="en-AU" smtClean="0"/>
              <a:t>Clearly shows where decisions were made</a:t>
            </a: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Limitations of Leopold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z="2800" smtClean="0"/>
              <a:t>Subjective</a:t>
            </a:r>
          </a:p>
          <a:p>
            <a:pPr eaLnBrk="1" hangingPunct="1"/>
            <a:r>
              <a:rPr lang="en-AU" sz="2800" smtClean="0"/>
              <a:t>Ordinal magnitude (importance ranking) can be manipulated arithmetically</a:t>
            </a:r>
          </a:p>
          <a:p>
            <a:pPr eaLnBrk="1" hangingPunct="1"/>
            <a:r>
              <a:rPr lang="en-AU" sz="2800" smtClean="0"/>
              <a:t>The same impact can be recorded in several areas and can lead to ‘double-counting’</a:t>
            </a:r>
          </a:p>
          <a:p>
            <a:pPr eaLnBrk="1" hangingPunct="1"/>
            <a:r>
              <a:rPr lang="en-AU" sz="2800" smtClean="0"/>
              <a:t>Some regard the matrix as a comprehensive EIA method</a:t>
            </a:r>
          </a:p>
          <a:p>
            <a:pPr eaLnBrk="1" hangingPunct="1"/>
            <a:r>
              <a:rPr lang="en-AU" sz="2800" smtClean="0"/>
              <a:t>Alternative project designs require separate matrices, making it hard for comparison</a:t>
            </a: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Networks</a:t>
            </a:r>
          </a:p>
        </p:txBody>
      </p:sp>
      <p:sp>
        <p:nvSpPr>
          <p:cNvPr id="66563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Networks are usually displayed pictorially or a s a diagram</a:t>
            </a:r>
          </a:p>
          <a:p>
            <a:pPr eaLnBrk="1" hangingPunct="1"/>
            <a:r>
              <a:rPr lang="en-AU" smtClean="0"/>
              <a:t>Illustrate the cause-effect relationship of project activities and environmental characteristics.</a:t>
            </a:r>
          </a:p>
          <a:p>
            <a:pPr eaLnBrk="1" hangingPunct="1"/>
            <a:r>
              <a:rPr lang="en-AU" smtClean="0"/>
              <a:t>Good for identifying second-order environmental impacts</a:t>
            </a:r>
          </a:p>
          <a:p>
            <a:pPr eaLnBrk="1" hangingPunct="1"/>
            <a:endParaRPr lang="en-AU" smtClean="0"/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Sorensen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z="2800" smtClean="0"/>
              <a:t>Network method</a:t>
            </a:r>
          </a:p>
          <a:p>
            <a:pPr eaLnBrk="1" hangingPunct="1"/>
            <a:r>
              <a:rPr lang="en-AU" sz="2800" smtClean="0"/>
              <a:t>Cause-condition-effect interactions and linkages</a:t>
            </a:r>
          </a:p>
          <a:p>
            <a:pPr eaLnBrk="1" hangingPunct="1"/>
            <a:r>
              <a:rPr lang="en-AU" sz="2800" smtClean="0"/>
              <a:t>Pictorial method using a flow/process chart</a:t>
            </a:r>
          </a:p>
          <a:p>
            <a:pPr eaLnBrk="1" hangingPunct="1"/>
            <a:r>
              <a:rPr lang="en-AU" sz="2800" smtClean="0"/>
              <a:t>Easy to convey information to the reader</a:t>
            </a:r>
          </a:p>
          <a:p>
            <a:pPr eaLnBrk="1" hangingPunct="1"/>
            <a:r>
              <a:rPr lang="en-AU" sz="2800" smtClean="0"/>
              <a:t>Quality of network is highly dependant on the network designer</a:t>
            </a:r>
          </a:p>
          <a:p>
            <a:pPr eaLnBrk="1" hangingPunct="1"/>
            <a:r>
              <a:rPr lang="en-AU" sz="2800" smtClean="0"/>
              <a:t>Can become too complex and focused on trivial matters</a:t>
            </a:r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Advantages of Sorensen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AU" smtClean="0"/>
              <a:t>No numerical (no subjective judgements or improper arithmetic operations)</a:t>
            </a:r>
          </a:p>
          <a:p>
            <a:pPr eaLnBrk="1" hangingPunct="1">
              <a:lnSpc>
                <a:spcPct val="90000"/>
              </a:lnSpc>
            </a:pPr>
            <a:r>
              <a:rPr lang="en-AU" smtClean="0"/>
              <a:t>All project options can be displayed in one matrix, making comparisons easier</a:t>
            </a:r>
          </a:p>
          <a:p>
            <a:pPr eaLnBrk="1" hangingPunct="1">
              <a:lnSpc>
                <a:spcPct val="90000"/>
              </a:lnSpc>
            </a:pPr>
            <a:r>
              <a:rPr lang="en-AU" smtClean="0"/>
              <a:t>Less chance of recording an impact more than once</a:t>
            </a:r>
          </a:p>
          <a:p>
            <a:pPr eaLnBrk="1" hangingPunct="1">
              <a:lnSpc>
                <a:spcPct val="90000"/>
              </a:lnSpc>
            </a:pPr>
            <a:r>
              <a:rPr lang="en-AU" smtClean="0"/>
              <a:t>Logical arrangement of impacts for ecological scoping and baseline study formulation</a:t>
            </a:r>
          </a:p>
          <a:p>
            <a:pPr eaLnBrk="1" hangingPunct="1">
              <a:lnSpc>
                <a:spcPct val="90000"/>
              </a:lnSpc>
            </a:pPr>
            <a:endParaRPr lang="en-AU" smtClean="0"/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Professional Judgement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Expert prior knowledge of the EIA process and/or the type of project can allow individuals and companies to develop data banks, reports, manuals and other resources for use on future projects.</a:t>
            </a:r>
          </a:p>
          <a:p>
            <a:pPr eaLnBrk="1" hangingPunct="1"/>
            <a:r>
              <a:rPr lang="en-AU" smtClean="0"/>
              <a:t>Professional experience and judgement can be focused using interactive methods</a:t>
            </a:r>
          </a:p>
          <a:p>
            <a:pPr lvl="1" eaLnBrk="1" hangingPunct="1"/>
            <a:r>
              <a:rPr lang="en-AU" smtClean="0"/>
              <a:t>Delphi Technique</a:t>
            </a:r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Delphi Technique </a:t>
            </a:r>
          </a:p>
        </p:txBody>
      </p:sp>
      <p:sp>
        <p:nvSpPr>
          <p:cNvPr id="70659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AU" sz="2800" smtClean="0"/>
              <a:t>Method for accessing expert opinion by systematically soliciting the advice of a specified number of experts, and then determining a consensus from the advice.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2400" smtClean="0"/>
              <a:t>Establish a monitoring team (2 people) and an expert panel (usually 8-10)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2400" smtClean="0"/>
              <a:t>Administer a questionnaire on the issues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2400" smtClean="0"/>
              <a:t>Collate responses and draft a second questionnaire based on responses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2400" smtClean="0"/>
              <a:t>Administer the second questionnaire 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2400" smtClean="0"/>
              <a:t>Summarise consensus</a:t>
            </a:r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Overlays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z="2800" smtClean="0"/>
              <a:t>System of representing data is a geographical or pictorial form</a:t>
            </a:r>
          </a:p>
          <a:p>
            <a:pPr eaLnBrk="1" hangingPunct="1"/>
            <a:r>
              <a:rPr lang="en-AU" sz="2800" smtClean="0"/>
              <a:t>Transparent overlays which contain specific information are laid over a location map to form a comprehensive, aggregate may</a:t>
            </a:r>
          </a:p>
          <a:p>
            <a:pPr eaLnBrk="1" hangingPunct="1"/>
            <a:r>
              <a:rPr lang="en-AU" sz="2800" smtClean="0"/>
              <a:t>Most common technique was developed by McHarg (1969) as a land-use planning tool</a:t>
            </a:r>
          </a:p>
          <a:p>
            <a:pPr eaLnBrk="1" hangingPunct="1"/>
            <a:r>
              <a:rPr lang="en-AU" sz="2800" smtClean="0"/>
              <a:t>Now typically complimented by GIS</a:t>
            </a:r>
          </a:p>
          <a:p>
            <a:pPr eaLnBrk="1" hangingPunct="1"/>
            <a:endParaRPr lang="en-AU" sz="2800" smtClean="0"/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Assessment Methods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z="2800" smtClean="0"/>
              <a:t>Environmental Impacts</a:t>
            </a:r>
          </a:p>
          <a:p>
            <a:pPr lvl="1" eaLnBrk="1" hangingPunct="1"/>
            <a:r>
              <a:rPr lang="en-AU" sz="2400" smtClean="0"/>
              <a:t>Leopold Matrix </a:t>
            </a:r>
          </a:p>
          <a:p>
            <a:pPr lvl="1" eaLnBrk="1" hangingPunct="1"/>
            <a:r>
              <a:rPr lang="en-AU" sz="2400" smtClean="0"/>
              <a:t>Sorensen Matrix</a:t>
            </a:r>
          </a:p>
          <a:p>
            <a:pPr eaLnBrk="1" hangingPunct="1"/>
            <a:r>
              <a:rPr lang="en-AU" sz="2800" smtClean="0"/>
              <a:t>Ecological Impact Assessment (EcIA)</a:t>
            </a:r>
          </a:p>
          <a:p>
            <a:pPr eaLnBrk="1" hangingPunct="1"/>
            <a:r>
              <a:rPr lang="en-AU" sz="2800" smtClean="0"/>
              <a:t>Cost-Benefit Analysis</a:t>
            </a:r>
          </a:p>
          <a:p>
            <a:pPr eaLnBrk="1" hangingPunct="1"/>
            <a:r>
              <a:rPr lang="en-AU" sz="2800" smtClean="0"/>
              <a:t>Social Scoping/Stakeholder Dialogue </a:t>
            </a:r>
          </a:p>
          <a:p>
            <a:pPr eaLnBrk="1" hangingPunct="1"/>
            <a:r>
              <a:rPr lang="en-AU" sz="2800" smtClean="0"/>
              <a:t>Measurement/Prediction of Impact Magnitudes</a:t>
            </a:r>
          </a:p>
          <a:p>
            <a:pPr eaLnBrk="1" hangingPunct="1"/>
            <a:r>
              <a:rPr lang="en-AU" sz="2800" smtClean="0"/>
              <a:t>Assessment of Impact Significance</a:t>
            </a:r>
          </a:p>
          <a:p>
            <a:pPr eaLnBrk="1" hangingPunct="1"/>
            <a:r>
              <a:rPr lang="en-AU" sz="2800" smtClean="0"/>
              <a:t>Communication </a:t>
            </a:r>
          </a:p>
          <a:p>
            <a:pPr eaLnBrk="1" hangingPunct="1"/>
            <a:endParaRPr lang="en-AU" sz="2800" smtClean="0"/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z="4000" smtClean="0"/>
              <a:t>Factors Influencing Methodology</a:t>
            </a:r>
          </a:p>
        </p:txBody>
      </p:sp>
      <p:sp>
        <p:nvSpPr>
          <p:cNvPr id="73731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468313" y="1484313"/>
            <a:ext cx="8229600" cy="45259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AU" sz="2400" smtClean="0"/>
              <a:t>It is usually best to administer at least two different methodologies to ensure reasonable coverage of issues as some techniques have weaknesses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smtClean="0"/>
              <a:t>The type and size of proposal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smtClean="0"/>
              <a:t>The number (if any) of alternative proposals to be considered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smtClean="0"/>
              <a:t>Resources (personnel, capital, time)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smtClean="0"/>
              <a:t>Experience of EIA team</a:t>
            </a:r>
          </a:p>
          <a:p>
            <a:pPr eaLnBrk="1" hangingPunct="1">
              <a:lnSpc>
                <a:spcPct val="90000"/>
              </a:lnSpc>
            </a:pPr>
            <a:r>
              <a:rPr lang="en-AU" sz="2400" smtClean="0"/>
              <a:t>Ensure the methodology is suitable (for project, the environment and is within the capacity of the team)</a:t>
            </a:r>
          </a:p>
          <a:p>
            <a:pPr eaLnBrk="1" hangingPunct="1">
              <a:lnSpc>
                <a:spcPct val="90000"/>
              </a:lnSpc>
            </a:pPr>
            <a:endParaRPr lang="en-AU" sz="2400" smtClean="0"/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z="4000" smtClean="0"/>
              <a:t>Ecological Impact Assessment (EcIA)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AU" smtClean="0"/>
              <a:t>Institute of Ecology and Environmental Management, UK, has a set of guidelines for EcIA </a:t>
            </a:r>
          </a:p>
          <a:p>
            <a:pPr eaLnBrk="1" hangingPunct="1">
              <a:lnSpc>
                <a:spcPct val="90000"/>
              </a:lnSpc>
            </a:pPr>
            <a:r>
              <a:rPr lang="en-AU" smtClean="0"/>
              <a:t>These guidelines </a:t>
            </a:r>
          </a:p>
          <a:p>
            <a:pPr lvl="1" eaLnBrk="1" hangingPunct="1">
              <a:lnSpc>
                <a:spcPct val="90000"/>
              </a:lnSpc>
            </a:pPr>
            <a:r>
              <a:rPr lang="en-AU" smtClean="0"/>
              <a:t>Standardise the approach by providing a common framework</a:t>
            </a:r>
          </a:p>
          <a:p>
            <a:pPr lvl="1" eaLnBrk="1" hangingPunct="1">
              <a:lnSpc>
                <a:spcPct val="90000"/>
              </a:lnSpc>
            </a:pPr>
            <a:r>
              <a:rPr lang="en-AU" smtClean="0"/>
              <a:t>Ensure scientific rigour</a:t>
            </a:r>
          </a:p>
          <a:p>
            <a:pPr lvl="1" eaLnBrk="1" hangingPunct="1">
              <a:lnSpc>
                <a:spcPct val="90000"/>
              </a:lnSpc>
            </a:pPr>
            <a:r>
              <a:rPr lang="en-AU" smtClean="0"/>
              <a:t>Provide decision-makers with the relevant information on the ecological impacts associated with a project/development</a:t>
            </a:r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Requirements for an EcIA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z="2800" smtClean="0"/>
              <a:t>EcIA is required:</a:t>
            </a:r>
          </a:p>
          <a:p>
            <a:pPr lvl="1" eaLnBrk="1" hangingPunct="1"/>
            <a:r>
              <a:rPr lang="en-AU" sz="2400" smtClean="0"/>
              <a:t>At the scoping stage (to determine which ecological resources to monitor)</a:t>
            </a:r>
          </a:p>
          <a:p>
            <a:pPr lvl="1" eaLnBrk="1" hangingPunct="1"/>
            <a:r>
              <a:rPr lang="en-AU" sz="2400" smtClean="0"/>
              <a:t>During the evolution of the project (to ensure ecosystems have not been missed, and to take account of any new impacts.  Also, to identify mitigation strategies and opportunities for enhancement)</a:t>
            </a:r>
          </a:p>
          <a:p>
            <a:pPr lvl="1" eaLnBrk="1" hangingPunct="1"/>
            <a:r>
              <a:rPr lang="en-AU" sz="2400" smtClean="0"/>
              <a:t>To determine the success of the mitigation strategies</a:t>
            </a:r>
          </a:p>
          <a:p>
            <a:pPr lvl="1" eaLnBrk="1" hangingPunct="1"/>
            <a:r>
              <a:rPr lang="en-AU" sz="2400" smtClean="0"/>
              <a:t>To determine if ecological compensation is required</a:t>
            </a:r>
          </a:p>
          <a:p>
            <a:pPr lvl="1" eaLnBrk="1" hangingPunct="1"/>
            <a:endParaRPr lang="en-AU" sz="2400" smtClean="0"/>
          </a:p>
          <a:p>
            <a:pPr lvl="1" eaLnBrk="1" hangingPunct="1"/>
            <a:endParaRPr lang="en-AU" sz="2400" smtClean="0"/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Baseline Study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z="2800" smtClean="0"/>
              <a:t>The assessment of impacts should be undertaken in relation to the baseline conditions (either current, or predicted for when the project will start)</a:t>
            </a:r>
          </a:p>
          <a:p>
            <a:pPr eaLnBrk="1" hangingPunct="1"/>
            <a:r>
              <a:rPr lang="en-AU" sz="2800" smtClean="0"/>
              <a:t>Baseline studies provide a quantitative description of various environmental conditions existing prior to the project/ development, against which subsequent changes (both positive or negative) can be predicted or measured (essentially the cumulative impacts)</a:t>
            </a:r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z="4000" smtClean="0"/>
              <a:t>Considering Baseline Conditions </a:t>
            </a:r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Baseline conditions may change ‘naturally’ over time regardless if the project goes ahead or not</a:t>
            </a:r>
          </a:p>
          <a:p>
            <a:pPr eaLnBrk="1" hangingPunct="1"/>
            <a:r>
              <a:rPr lang="en-AU" smtClean="0"/>
              <a:t>Future conditions will change subject to:</a:t>
            </a:r>
          </a:p>
          <a:p>
            <a:pPr lvl="1" eaLnBrk="1" hangingPunct="1"/>
            <a:r>
              <a:rPr lang="en-AU" smtClean="0"/>
              <a:t>Environmental trends (changes in rainfall, global temperatures)</a:t>
            </a:r>
          </a:p>
          <a:p>
            <a:pPr lvl="1" eaLnBrk="1" hangingPunct="1"/>
            <a:r>
              <a:rPr lang="en-AU" smtClean="0"/>
              <a:t>Neighbouring developments (which may influence run-off, migration patterns, levels of air pollution)</a:t>
            </a:r>
          </a:p>
        </p:txBody>
      </p:sp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z="4000" smtClean="0"/>
              <a:t>Example Aspects of Ecological Structures 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Ecological Processes - (i.e. nutrient and population cycles, seasonal behaviour, reproduction rates)</a:t>
            </a:r>
          </a:p>
          <a:p>
            <a:pPr eaLnBrk="1" hangingPunct="1"/>
            <a:r>
              <a:rPr lang="en-AU" smtClean="0"/>
              <a:t>Human Influences - (i.e. farming practices, pollution, transport, public access, weeds and GMO’s, mowing)</a:t>
            </a:r>
          </a:p>
          <a:p>
            <a:pPr eaLnBrk="1" hangingPunct="1"/>
            <a:r>
              <a:rPr lang="en-AU" smtClean="0"/>
              <a:t>Available Resources - (i.e. minerals and nutrients, food and water)</a:t>
            </a:r>
          </a:p>
        </p:txBody>
      </p: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z="4000" smtClean="0"/>
              <a:t>Example Aspects of Ecological Structures</a:t>
            </a:r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Natural Processes – (i.e. floods cycles, fire events, storms, prevailing winds)</a:t>
            </a:r>
          </a:p>
          <a:p>
            <a:pPr eaLnBrk="1" hangingPunct="1"/>
            <a:r>
              <a:rPr lang="en-AU" smtClean="0"/>
              <a:t>Ecological Relationships - (i.e. food-webs)</a:t>
            </a:r>
          </a:p>
          <a:p>
            <a:pPr eaLnBrk="1" hangingPunct="1"/>
            <a:r>
              <a:rPr lang="en-AU" smtClean="0"/>
              <a:t>Ecological Roles – (i.e. herbivore, predator, fungi, decomposer)</a:t>
            </a:r>
          </a:p>
          <a:p>
            <a:pPr eaLnBrk="1" hangingPunct="1"/>
            <a:r>
              <a:rPr lang="en-AU" smtClean="0"/>
              <a:t>Ecosystem Properties – (i.e. carrying capacity, bio-assimilative capacity, productivity, populations)</a:t>
            </a:r>
          </a:p>
        </p:txBody>
      </p: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Cost-Benefit Analysis</a:t>
            </a:r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Economic technique for project appraisal</a:t>
            </a:r>
          </a:p>
          <a:p>
            <a:pPr eaLnBrk="1" hangingPunct="1"/>
            <a:r>
              <a:rPr lang="en-AU" smtClean="0"/>
              <a:t>Can be used to ‘cot’ both environmental and social impacts</a:t>
            </a:r>
          </a:p>
          <a:p>
            <a:pPr eaLnBrk="1" hangingPunct="1"/>
            <a:r>
              <a:rPr lang="en-AU" smtClean="0"/>
              <a:t>Must take into account the economics of time (discounting over a project life-span)</a:t>
            </a:r>
          </a:p>
          <a:p>
            <a:pPr eaLnBrk="1" hangingPunct="1"/>
            <a:r>
              <a:rPr lang="en-AU" smtClean="0"/>
              <a:t>Viewed by some unfavourably as it assigns financial value to environmental resources </a:t>
            </a:r>
          </a:p>
        </p:txBody>
      </p: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z="4000" smtClean="0"/>
              <a:t>Impact Analysis/Magnitude Prediction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z="2800" smtClean="0"/>
              <a:t>This is the process of predicting the magnitude of changes (from the proposed project/development) from the baseline conditions.</a:t>
            </a:r>
          </a:p>
          <a:p>
            <a:pPr eaLnBrk="1" hangingPunct="1"/>
            <a:r>
              <a:rPr lang="en-AU" sz="2800" smtClean="0"/>
              <a:t>Three types of predictions </a:t>
            </a:r>
          </a:p>
          <a:p>
            <a:pPr lvl="1" eaLnBrk="1" hangingPunct="1"/>
            <a:r>
              <a:rPr lang="en-AU" sz="2400" smtClean="0"/>
              <a:t>Quality predictions based on scientific knowledge (quantitative analysis, risk assessment)</a:t>
            </a:r>
          </a:p>
          <a:p>
            <a:pPr lvl="1" eaLnBrk="1" hangingPunct="1"/>
            <a:r>
              <a:rPr lang="en-AU" sz="2400" smtClean="0"/>
              <a:t>Forecasts (i.e. Delphi, modelling)</a:t>
            </a:r>
          </a:p>
          <a:p>
            <a:pPr lvl="1" eaLnBrk="1" hangingPunct="1"/>
            <a:r>
              <a:rPr lang="en-AU" sz="2400" smtClean="0"/>
              <a:t>Guesstimates (frequently based on the hunches of experienced personnel)</a:t>
            </a:r>
          </a:p>
        </p:txBody>
      </p:sp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The Future</a:t>
            </a:r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Sustainability Assessment (SA)</a:t>
            </a:r>
          </a:p>
          <a:p>
            <a:pPr lvl="1" eaLnBrk="1" hangingPunct="1"/>
            <a:r>
              <a:rPr lang="en-AU" smtClean="0"/>
              <a:t>Aims to influence the decision prior to any development, shifting the assessment to the front of the project</a:t>
            </a:r>
          </a:p>
          <a:p>
            <a:pPr lvl="1" eaLnBrk="1" hangingPunct="1"/>
            <a:r>
              <a:rPr lang="en-AU" smtClean="0"/>
              <a:t>In some cases EIA is appears too late in the decision-making process</a:t>
            </a:r>
          </a:p>
          <a:p>
            <a:pPr lvl="1" eaLnBrk="1" hangingPunct="1"/>
            <a:r>
              <a:rPr lang="en-AU" smtClean="0"/>
              <a:t>SA is a pro-active assessment</a:t>
            </a:r>
          </a:p>
          <a:p>
            <a:pPr lvl="1" eaLnBrk="1" hangingPunct="1"/>
            <a:r>
              <a:rPr lang="en-AU" smtClean="0"/>
              <a:t>EIA is a reactive assessment </a:t>
            </a:r>
          </a:p>
        </p:txBody>
      </p:sp>
    </p:spTree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Sustainability Assessment (SA)</a:t>
            </a:r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>
              <a:lnSpc>
                <a:spcPct val="90000"/>
              </a:lnSpc>
            </a:pPr>
            <a:r>
              <a:rPr lang="en-AU" smtClean="0"/>
              <a:t>SA will focus on the triple bottom line framework </a:t>
            </a:r>
          </a:p>
          <a:p>
            <a:pPr lvl="1" eaLnBrk="1" hangingPunct="1">
              <a:lnSpc>
                <a:spcPct val="90000"/>
              </a:lnSpc>
            </a:pPr>
            <a:r>
              <a:rPr lang="en-AU" smtClean="0"/>
              <a:t>Whilst EIA is believed by some to be too environment focused at the expense of social and economic factors</a:t>
            </a:r>
          </a:p>
          <a:p>
            <a:pPr lvl="1" eaLnBrk="1" hangingPunct="1">
              <a:lnSpc>
                <a:spcPct val="90000"/>
              </a:lnSpc>
            </a:pPr>
            <a:r>
              <a:rPr lang="en-AU" smtClean="0"/>
              <a:t>Can be applied to ‘everything’: policies, plans, programmes, services, strategies, planning, products, parliamentary decisions…… </a:t>
            </a:r>
          </a:p>
          <a:p>
            <a:pPr eaLnBrk="1" hangingPunct="1">
              <a:lnSpc>
                <a:spcPct val="90000"/>
              </a:lnSpc>
            </a:pPr>
            <a:r>
              <a:rPr lang="en-AU" smtClean="0"/>
              <a:t>Project Sustainability Management (PSM) is the practical implementation tool of SA. </a:t>
            </a:r>
          </a:p>
        </p:txBody>
      </p:sp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smtClean="0"/>
              <a:t>PSM Guidelines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mtClean="0"/>
              <a:t>International Federation of Consulting Engineers (FIDIC) guidelines can be found at</a:t>
            </a:r>
          </a:p>
          <a:p>
            <a:pPr eaLnBrk="1" hangingPunct="1">
              <a:buFontTx/>
              <a:buNone/>
            </a:pPr>
            <a:r>
              <a:rPr lang="en-AU" smtClean="0"/>
              <a:t>	http://www1.fidic.org/resources/contracts/describe/FI-EN-T-AA-10.asp?back=/bookshop/prod_page.asp&amp;ProductCode=FI-EN-T-AA-10&amp;price=20</a:t>
            </a:r>
          </a:p>
          <a:p>
            <a:pPr eaLnBrk="1" hangingPunct="1"/>
            <a:r>
              <a:rPr lang="en-AU" smtClean="0"/>
              <a:t>FIDIC homepage www.fidic.org/</a:t>
            </a:r>
          </a:p>
        </p:txBody>
      </p:sp>
    </p:spTree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Cromarty Bridge Project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building of the Cromarty Bridge across the Cromarty Firth, Scotland</a:t>
            </a:r>
          </a:p>
          <a:p>
            <a:pPr eaLnBrk="1" hangingPunct="1"/>
            <a:r>
              <a:rPr lang="en-GB" smtClean="0"/>
              <a:t>Bridge linked the major towns of Inverness to Edinburgh via the A9</a:t>
            </a:r>
          </a:p>
          <a:p>
            <a:pPr eaLnBrk="1" hangingPunct="1"/>
            <a:r>
              <a:rPr lang="en-GB" smtClean="0"/>
              <a:t>The video shows construction processes </a:t>
            </a:r>
          </a:p>
          <a:p>
            <a:pPr eaLnBrk="1" hangingPunct="1"/>
            <a:r>
              <a:rPr lang="en-GB" smtClean="0"/>
              <a:t>Some limited presentation of the environmental aspects associated with the construction phase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1467</TotalTime>
  <Words>3320</Words>
  <Application>Microsoft Office PowerPoint</Application>
  <PresentationFormat>On-screen Show (4:3)</PresentationFormat>
  <Paragraphs>409</Paragraphs>
  <Slides>83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83</vt:i4>
      </vt:variant>
    </vt:vector>
  </HeadingPairs>
  <TitlesOfParts>
    <vt:vector size="85" baseType="lpstr">
      <vt:lpstr>Default Design</vt:lpstr>
      <vt:lpstr>Paintbrush Picture</vt:lpstr>
      <vt:lpstr>Environmental Impacts and Aspects</vt:lpstr>
      <vt:lpstr>Slide Overview</vt:lpstr>
      <vt:lpstr>Environmental Effects</vt:lpstr>
      <vt:lpstr>Environmental Aspect</vt:lpstr>
      <vt:lpstr>Significant Environmental Aspect</vt:lpstr>
      <vt:lpstr>Environmental Impact</vt:lpstr>
      <vt:lpstr>Characteristics of Environmental Impacts</vt:lpstr>
      <vt:lpstr>Significant Environmental Impact</vt:lpstr>
      <vt:lpstr>Examples</vt:lpstr>
      <vt:lpstr>Container Port (Dockland)</vt:lpstr>
      <vt:lpstr>Composting of Bio-Active Wastes</vt:lpstr>
      <vt:lpstr>Landfill Site</vt:lpstr>
      <vt:lpstr>Uncontrolled Dumping and Burning of Wastes</vt:lpstr>
      <vt:lpstr>Electric Car</vt:lpstr>
      <vt:lpstr>Dam</vt:lpstr>
      <vt:lpstr>Stormwater Drains</vt:lpstr>
      <vt:lpstr>Transport and Bailing of Plastics </vt:lpstr>
      <vt:lpstr>Gravel Extraction</vt:lpstr>
      <vt:lpstr>Construction – Beach Front</vt:lpstr>
      <vt:lpstr>Road Construction </vt:lpstr>
      <vt:lpstr>Sources of Data to Determine Aspects and Impacts</vt:lpstr>
      <vt:lpstr>Sources of Data to Determine Aspects and Impacts</vt:lpstr>
      <vt:lpstr>Sources of Data to Determine Aspects and Impacts</vt:lpstr>
      <vt:lpstr>Site Approach</vt:lpstr>
      <vt:lpstr>Overview: Environmental Impact Assessment (EIA)</vt:lpstr>
      <vt:lpstr>Slide Overview </vt:lpstr>
      <vt:lpstr>Engineering and EIA</vt:lpstr>
      <vt:lpstr>Environmental Impact Assessment (EIA)</vt:lpstr>
      <vt:lpstr>Purpose of an EIA</vt:lpstr>
      <vt:lpstr>Purpose of an EIA</vt:lpstr>
      <vt:lpstr>Summary </vt:lpstr>
      <vt:lpstr>Strategic Environmental Assessment (SEA)</vt:lpstr>
      <vt:lpstr>SEA</vt:lpstr>
      <vt:lpstr>Essential Information</vt:lpstr>
      <vt:lpstr>Essential Information (cont)</vt:lpstr>
      <vt:lpstr>UK Legislation</vt:lpstr>
      <vt:lpstr>UK Legislation </vt:lpstr>
      <vt:lpstr>EIA Process</vt:lpstr>
      <vt:lpstr>Notification</vt:lpstr>
      <vt:lpstr>Screening</vt:lpstr>
      <vt:lpstr>Scoping</vt:lpstr>
      <vt:lpstr>Scoping Questions </vt:lpstr>
      <vt:lpstr>Scoping Questions</vt:lpstr>
      <vt:lpstr>Scoping Questions</vt:lpstr>
      <vt:lpstr>Environmental Studies </vt:lpstr>
      <vt:lpstr>Environmental Impact Statement (EIS)</vt:lpstr>
      <vt:lpstr>Environmental Impact Statement (EIS)</vt:lpstr>
      <vt:lpstr>Rules of a Good EIS</vt:lpstr>
      <vt:lpstr>Rules of a Good EIS (cont)</vt:lpstr>
      <vt:lpstr>Project Monitoring</vt:lpstr>
      <vt:lpstr>EIA Assessment Methods</vt:lpstr>
      <vt:lpstr>Functions of EIA Methods</vt:lpstr>
      <vt:lpstr>Various EIA Methods</vt:lpstr>
      <vt:lpstr>Checklists</vt:lpstr>
      <vt:lpstr>Checklist Example Contents</vt:lpstr>
      <vt:lpstr>Matrices</vt:lpstr>
      <vt:lpstr>Types of Matrices</vt:lpstr>
      <vt:lpstr>Leopold Matrix</vt:lpstr>
      <vt:lpstr>Leopold Matrix</vt:lpstr>
      <vt:lpstr>Methodology for Completing a Leopold Matrix</vt:lpstr>
      <vt:lpstr>Methodology for Completing a Leopold Matrix (2)</vt:lpstr>
      <vt:lpstr>Benefits of Leopold </vt:lpstr>
      <vt:lpstr>Limitations of Leopold</vt:lpstr>
      <vt:lpstr>Networks</vt:lpstr>
      <vt:lpstr>Sorensen</vt:lpstr>
      <vt:lpstr>Advantages of Sorensen</vt:lpstr>
      <vt:lpstr>Professional Judgement</vt:lpstr>
      <vt:lpstr>Delphi Technique </vt:lpstr>
      <vt:lpstr>Overlays</vt:lpstr>
      <vt:lpstr>Assessment Methods</vt:lpstr>
      <vt:lpstr>Factors Influencing Methodology</vt:lpstr>
      <vt:lpstr>Ecological Impact Assessment (EcIA)</vt:lpstr>
      <vt:lpstr>Requirements for an EcIA</vt:lpstr>
      <vt:lpstr>Baseline Study</vt:lpstr>
      <vt:lpstr>Considering Baseline Conditions </vt:lpstr>
      <vt:lpstr>Example Aspects of Ecological Structures </vt:lpstr>
      <vt:lpstr>Example Aspects of Ecological Structures</vt:lpstr>
      <vt:lpstr>Cost-Benefit Analysis</vt:lpstr>
      <vt:lpstr>Impact Analysis/Magnitude Prediction</vt:lpstr>
      <vt:lpstr>The Future</vt:lpstr>
      <vt:lpstr>Sustainability Assessment (SA)</vt:lpstr>
      <vt:lpstr>PSM Guidelines</vt:lpstr>
      <vt:lpstr>Cromarty Bridge Project</vt:lpstr>
    </vt:vector>
  </TitlesOfParts>
  <Company>Griffith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Impacts and Aspects</dc:title>
  <dc:creator>user</dc:creator>
  <cp:lastModifiedBy>bus-lr</cp:lastModifiedBy>
  <cp:revision>58</cp:revision>
  <dcterms:created xsi:type="dcterms:W3CDTF">2006-09-06T05:20:40Z</dcterms:created>
  <dcterms:modified xsi:type="dcterms:W3CDTF">2013-02-12T09:58:10Z</dcterms:modified>
</cp:coreProperties>
</file>