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theme/theme5.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 id="2147483672" r:id="rId5"/>
    <p:sldMasterId id="2147483731" r:id="rId6"/>
    <p:sldMasterId id="2147483673" r:id="rId7"/>
    <p:sldMasterId id="2147483648" r:id="rId8"/>
  </p:sldMasterIdLst>
  <p:sldIdLst>
    <p:sldId id="256" r:id="rId9"/>
    <p:sldId id="258" r:id="rId10"/>
    <p:sldId id="257" r:id="rId11"/>
    <p:sldId id="259" r:id="rId12"/>
    <p:sldId id="260" r:id="rId13"/>
    <p:sldId id="261" r:id="rId14"/>
    <p:sldId id="262" r:id="rId15"/>
    <p:sldId id="266" r:id="rId16"/>
    <p:sldId id="264"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7B7F52-DD86-4F64-9F9C-568E8C7BDCDB}" vWet="4" dt="2022-06-13T11:05:55.131"/>
    <p1510:client id="{ED82BBDA-E8E2-4C1A-8A05-E166EDE9C83D}" v="13" dt="2022-06-13T11:14:17.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7" d="100"/>
          <a:sy n="97" d="100"/>
        </p:scale>
        <p:origin x="90" y="4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ca Dickson" userId="3a9bbdfc-58db-4684-bfa9-3e1f1e7d96d1" providerId="ADAL" clId="{ED82BBDA-E8E2-4C1A-8A05-E166EDE9C83D}"/>
    <pc:docChg chg="addSld delSld modSld sldOrd addMainMaster modMainMaster">
      <pc:chgData name="Danica Dickson" userId="3a9bbdfc-58db-4684-bfa9-3e1f1e7d96d1" providerId="ADAL" clId="{ED82BBDA-E8E2-4C1A-8A05-E166EDE9C83D}" dt="2022-06-13T11:37:42.179" v="27"/>
      <pc:docMkLst>
        <pc:docMk/>
      </pc:docMkLst>
      <pc:sldChg chg="add ord">
        <pc:chgData name="Danica Dickson" userId="3a9bbdfc-58db-4684-bfa9-3e1f1e7d96d1" providerId="ADAL" clId="{ED82BBDA-E8E2-4C1A-8A05-E166EDE9C83D}" dt="2022-06-13T11:06:04.633" v="6"/>
        <pc:sldMkLst>
          <pc:docMk/>
          <pc:sldMk cId="2902451812" sldId="260"/>
        </pc:sldMkLst>
      </pc:sldChg>
      <pc:sldChg chg="add">
        <pc:chgData name="Danica Dickson" userId="3a9bbdfc-58db-4684-bfa9-3e1f1e7d96d1" providerId="ADAL" clId="{ED82BBDA-E8E2-4C1A-8A05-E166EDE9C83D}" dt="2022-06-13T11:06:15.081" v="8"/>
        <pc:sldMkLst>
          <pc:docMk/>
          <pc:sldMk cId="2888593014" sldId="261"/>
        </pc:sldMkLst>
      </pc:sldChg>
      <pc:sldChg chg="add del">
        <pc:chgData name="Danica Dickson" userId="3a9bbdfc-58db-4684-bfa9-3e1f1e7d96d1" providerId="ADAL" clId="{ED82BBDA-E8E2-4C1A-8A05-E166EDE9C83D}" dt="2022-06-13T11:06:00.388" v="4" actId="2696"/>
        <pc:sldMkLst>
          <pc:docMk/>
          <pc:sldMk cId="3566021665" sldId="261"/>
        </pc:sldMkLst>
      </pc:sldChg>
      <pc:sldChg chg="add">
        <pc:chgData name="Danica Dickson" userId="3a9bbdfc-58db-4684-bfa9-3e1f1e7d96d1" providerId="ADAL" clId="{ED82BBDA-E8E2-4C1A-8A05-E166EDE9C83D}" dt="2022-06-13T11:06:16.612" v="10"/>
        <pc:sldMkLst>
          <pc:docMk/>
          <pc:sldMk cId="3096218549" sldId="262"/>
        </pc:sldMkLst>
      </pc:sldChg>
      <pc:sldChg chg="add del">
        <pc:chgData name="Danica Dickson" userId="3a9bbdfc-58db-4684-bfa9-3e1f1e7d96d1" providerId="ADAL" clId="{ED82BBDA-E8E2-4C1A-8A05-E166EDE9C83D}" dt="2022-06-13T11:07:02.840" v="15" actId="2696"/>
        <pc:sldMkLst>
          <pc:docMk/>
          <pc:sldMk cId="3482441778" sldId="263"/>
        </pc:sldMkLst>
      </pc:sldChg>
      <pc:sldChg chg="add ord">
        <pc:chgData name="Danica Dickson" userId="3a9bbdfc-58db-4684-bfa9-3e1f1e7d96d1" providerId="ADAL" clId="{ED82BBDA-E8E2-4C1A-8A05-E166EDE9C83D}" dt="2022-06-13T11:14:17.763" v="23"/>
        <pc:sldMkLst>
          <pc:docMk/>
          <pc:sldMk cId="3086945191" sldId="264"/>
        </pc:sldMkLst>
      </pc:sldChg>
      <pc:sldChg chg="add ord">
        <pc:chgData name="Danica Dickson" userId="3a9bbdfc-58db-4684-bfa9-3e1f1e7d96d1" providerId="ADAL" clId="{ED82BBDA-E8E2-4C1A-8A05-E166EDE9C83D}" dt="2022-06-13T11:14:03.748" v="21"/>
        <pc:sldMkLst>
          <pc:docMk/>
          <pc:sldMk cId="2068128121" sldId="265"/>
        </pc:sldMkLst>
      </pc:sldChg>
      <pc:sldChg chg="add ord">
        <pc:chgData name="Danica Dickson" userId="3a9bbdfc-58db-4684-bfa9-3e1f1e7d96d1" providerId="ADAL" clId="{ED82BBDA-E8E2-4C1A-8A05-E166EDE9C83D}" dt="2022-06-13T11:37:42.179" v="27"/>
        <pc:sldMkLst>
          <pc:docMk/>
          <pc:sldMk cId="4081094987" sldId="266"/>
        </pc:sldMkLst>
      </pc:sldChg>
      <pc:sldMasterChg chg="add addSldLayout">
        <pc:chgData name="Danica Dickson" userId="3a9bbdfc-58db-4684-bfa9-3e1f1e7d96d1" providerId="ADAL" clId="{ED82BBDA-E8E2-4C1A-8A05-E166EDE9C83D}" dt="2022-06-13T11:37:33.607" v="24" actId="27028"/>
        <pc:sldMasterMkLst>
          <pc:docMk/>
          <pc:sldMasterMk cId="258031434" sldId="2147483648"/>
        </pc:sldMasterMkLst>
        <pc:sldLayoutChg chg="add">
          <pc:chgData name="Danica Dickson" userId="3a9bbdfc-58db-4684-bfa9-3e1f1e7d96d1" providerId="ADAL" clId="{ED82BBDA-E8E2-4C1A-8A05-E166EDE9C83D}" dt="2022-06-13T11:37:33.607" v="24" actId="27028"/>
          <pc:sldLayoutMkLst>
            <pc:docMk/>
            <pc:sldMasterMk cId="258031434" sldId="2147483648"/>
            <pc:sldLayoutMk cId="3688122339" sldId="2147483649"/>
          </pc:sldLayoutMkLst>
        </pc:sldLayoutChg>
      </pc:sldMasterChg>
      <pc:sldMasterChg chg="add addSldLayout">
        <pc:chgData name="Danica Dickson" userId="3a9bbdfc-58db-4684-bfa9-3e1f1e7d96d1" providerId="ADAL" clId="{ED82BBDA-E8E2-4C1A-8A05-E166EDE9C83D}" dt="2022-06-13T11:06:57.760" v="11" actId="27028"/>
        <pc:sldMasterMkLst>
          <pc:docMk/>
          <pc:sldMasterMk cId="1884296562" sldId="2147483672"/>
        </pc:sldMasterMkLst>
        <pc:sldLayoutChg chg="add">
          <pc:chgData name="Danica Dickson" userId="3a9bbdfc-58db-4684-bfa9-3e1f1e7d96d1" providerId="ADAL" clId="{ED82BBDA-E8E2-4C1A-8A05-E166EDE9C83D}" dt="2022-06-13T11:06:57.760" v="11" actId="27028"/>
          <pc:sldLayoutMkLst>
            <pc:docMk/>
            <pc:sldMasterMk cId="1884296562" sldId="2147483672"/>
            <pc:sldLayoutMk cId="2852275845" sldId="2147483674"/>
          </pc:sldLayoutMkLst>
        </pc:sldLayoutChg>
        <pc:sldLayoutChg chg="add">
          <pc:chgData name="Danica Dickson" userId="3a9bbdfc-58db-4684-bfa9-3e1f1e7d96d1" providerId="ADAL" clId="{ED82BBDA-E8E2-4C1A-8A05-E166EDE9C83D}" dt="2022-06-13T11:05:55.941" v="0" actId="27028"/>
          <pc:sldLayoutMkLst>
            <pc:docMk/>
            <pc:sldMasterMk cId="1884296562" sldId="2147483672"/>
            <pc:sldLayoutMk cId="2467981671" sldId="2147483679"/>
          </pc:sldLayoutMkLst>
        </pc:sldLayoutChg>
      </pc:sldMasterChg>
      <pc:sldMasterChg chg="add addSldLayout">
        <pc:chgData name="Danica Dickson" userId="3a9bbdfc-58db-4684-bfa9-3e1f1e7d96d1" providerId="ADAL" clId="{ED82BBDA-E8E2-4C1A-8A05-E166EDE9C83D}" dt="2022-06-13T11:13:49.059" v="18" actId="27028"/>
        <pc:sldMasterMkLst>
          <pc:docMk/>
          <pc:sldMasterMk cId="70807745" sldId="2147483673"/>
        </pc:sldMasterMkLst>
        <pc:sldLayoutChg chg="add">
          <pc:chgData name="Danica Dickson" userId="3a9bbdfc-58db-4684-bfa9-3e1f1e7d96d1" providerId="ADAL" clId="{ED82BBDA-E8E2-4C1A-8A05-E166EDE9C83D}" dt="2022-06-13T11:13:49.059" v="18" actId="27028"/>
          <pc:sldLayoutMkLst>
            <pc:docMk/>
            <pc:sldMasterMk cId="70807745" sldId="2147483673"/>
            <pc:sldLayoutMk cId="4288957251" sldId="2147483668"/>
          </pc:sldLayoutMkLst>
        </pc:sldLayoutChg>
      </pc:sldMasterChg>
      <pc:sldMasterChg chg="add replId addSldLayout modSldLayout">
        <pc:chgData name="Danica Dickson" userId="3a9bbdfc-58db-4684-bfa9-3e1f1e7d96d1" providerId="ADAL" clId="{ED82BBDA-E8E2-4C1A-8A05-E166EDE9C83D}" dt="2022-06-13T11:37:33.607" v="24" actId="27028"/>
        <pc:sldMasterMkLst>
          <pc:docMk/>
          <pc:sldMasterMk cId="37860739" sldId="2147483731"/>
        </pc:sldMasterMkLst>
        <pc:sldLayoutChg chg="add">
          <pc:chgData name="Danica Dickson" userId="3a9bbdfc-58db-4684-bfa9-3e1f1e7d96d1" providerId="ADAL" clId="{ED82BBDA-E8E2-4C1A-8A05-E166EDE9C83D}" dt="2022-06-13T11:06:16.610" v="9" actId="27028"/>
          <pc:sldLayoutMkLst>
            <pc:docMk/>
            <pc:sldMasterMk cId="37860739" sldId="2147483731"/>
            <pc:sldLayoutMk cId="1351136205" sldId="2147483650"/>
          </pc:sldLayoutMkLst>
        </pc:sldLayoutChg>
        <pc:sldLayoutChg chg="add replId">
          <pc:chgData name="Danica Dickson" userId="3a9bbdfc-58db-4684-bfa9-3e1f1e7d96d1" providerId="ADAL" clId="{ED82BBDA-E8E2-4C1A-8A05-E166EDE9C83D}" dt="2022-06-13T11:37:33.607" v="24" actId="27028"/>
          <pc:sldLayoutMkLst>
            <pc:docMk/>
            <pc:sldMasterMk cId="37860739" sldId="2147483731"/>
            <pc:sldLayoutMk cId="3462755773" sldId="2147483732"/>
          </pc:sldLayoutMkLst>
        </pc:sldLayoutChg>
      </pc:sldMasterChg>
    </pc:docChg>
  </pc:docChgLst>
  <pc:docChgLst>
    <pc:chgData name="Danica Dickson" userId="3a9bbdfc-58db-4684-bfa9-3e1f1e7d96d1" providerId="ADAL" clId="{727B7F52-DD86-4F64-9F9C-568E8C7BDCDB}"/>
    <pc:docChg chg="custSel modSld">
      <pc:chgData name="Danica Dickson" userId="3a9bbdfc-58db-4684-bfa9-3e1f1e7d96d1" providerId="ADAL" clId="{727B7F52-DD86-4F64-9F9C-568E8C7BDCDB}" dt="2022-06-12T14:18:42.485" v="3" actId="1076"/>
      <pc:docMkLst>
        <pc:docMk/>
      </pc:docMkLst>
      <pc:sldChg chg="modSp mod">
        <pc:chgData name="Danica Dickson" userId="3a9bbdfc-58db-4684-bfa9-3e1f1e7d96d1" providerId="ADAL" clId="{727B7F52-DD86-4F64-9F9C-568E8C7BDCDB}" dt="2022-06-12T14:18:42.485" v="3" actId="1076"/>
        <pc:sldMkLst>
          <pc:docMk/>
          <pc:sldMk cId="1385008543" sldId="259"/>
        </pc:sldMkLst>
        <pc:spChg chg="mod">
          <ac:chgData name="Danica Dickson" userId="3a9bbdfc-58db-4684-bfa9-3e1f1e7d96d1" providerId="ADAL" clId="{727B7F52-DD86-4F64-9F9C-568E8C7BDCDB}" dt="2022-06-12T14:01:37.287" v="2" actId="313"/>
          <ac:spMkLst>
            <pc:docMk/>
            <pc:sldMk cId="1385008543" sldId="259"/>
            <ac:spMk id="10" creationId="{39AE559E-1BA8-AE7D-BD62-C52BD75E232F}"/>
          </ac:spMkLst>
        </pc:spChg>
        <pc:picChg chg="mod">
          <ac:chgData name="Danica Dickson" userId="3a9bbdfc-58db-4684-bfa9-3e1f1e7d96d1" providerId="ADAL" clId="{727B7F52-DD86-4F64-9F9C-568E8C7BDCDB}" dt="2022-06-12T14:18:42.485" v="3" actId="1076"/>
          <ac:picMkLst>
            <pc:docMk/>
            <pc:sldMk cId="1385008543" sldId="259"/>
            <ac:picMk id="9" creationId="{7DFED394-9771-CA42-FF70-4C092969E87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3900508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1790408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234364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D627E5-E99B-4147-B9DB-154D7C5B0770}"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148811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D627E5-E99B-4147-B9DB-154D7C5B0770}" type="datetimeFigureOut">
              <a:rPr lang="en-GB" smtClean="0"/>
              <a:t>13/06/2022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3298062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D627E5-E99B-4147-B9DB-154D7C5B0770}" type="datetimeFigureOut">
              <a:rPr lang="en-GB" smtClean="0"/>
              <a:t>13/06/2022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1109094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D627E5-E99B-4147-B9DB-154D7C5B0770}" type="datetimeFigureOut">
              <a:rPr lang="en-GB" smtClean="0"/>
              <a:t>13/06/2022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2455683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D627E5-E99B-4147-B9DB-154D7C5B0770}"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4247113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D627E5-E99B-4147-B9DB-154D7C5B0770}" type="datetimeFigureOut">
              <a:rPr lang="en-GB" smtClean="0"/>
              <a:t>13/06/2022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2541555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4188423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75675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2475915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12960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2785376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625861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D627E5-E99B-4147-B9DB-154D7C5B0770}"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20BF8C-B8F1-4337-930D-17B8E0E860F8}" type="slidenum">
              <a:rPr lang="en-GB" smtClean="0"/>
              <a:t>‹#›</a:t>
            </a:fld>
            <a:endParaRPr lang="en-GB"/>
          </a:p>
        </p:txBody>
      </p:sp>
    </p:spTree>
    <p:extLst>
      <p:ext uri="{BB962C8B-B14F-4D97-AF65-F5344CB8AC3E}">
        <p14:creationId xmlns:p14="http://schemas.microsoft.com/office/powerpoint/2010/main" val="2421398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7B8EC7-5A06-4CD0-9B8E-FA649B0CE1B9}" type="datetimeFigureOut">
              <a:rPr lang="en-GB" smtClean="0"/>
              <a:t>13/06/2022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C3939A-6992-4A62-A661-90242580C6AC}" type="slidenum">
              <a:rPr lang="en-GB" smtClean="0"/>
              <a:t>‹#›</a:t>
            </a:fld>
            <a:endParaRPr lang="en-GB"/>
          </a:p>
        </p:txBody>
      </p:sp>
    </p:spTree>
    <p:extLst>
      <p:ext uri="{BB962C8B-B14F-4D97-AF65-F5344CB8AC3E}">
        <p14:creationId xmlns:p14="http://schemas.microsoft.com/office/powerpoint/2010/main" val="285227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E7B8EC7-5A06-4CD0-9B8E-FA649B0CE1B9}" type="datetimeFigureOut">
              <a:rPr lang="en-GB" smtClean="0"/>
              <a:t>13/06/2022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4C3939A-6992-4A62-A661-90242580C6AC}" type="slidenum">
              <a:rPr lang="en-GB" smtClean="0"/>
              <a:t>‹#›</a:t>
            </a:fld>
            <a:endParaRPr lang="en-GB"/>
          </a:p>
        </p:txBody>
      </p:sp>
    </p:spTree>
    <p:extLst>
      <p:ext uri="{BB962C8B-B14F-4D97-AF65-F5344CB8AC3E}">
        <p14:creationId xmlns:p14="http://schemas.microsoft.com/office/powerpoint/2010/main" val="24679816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CC97D-0E40-4C4F-9524-27CDFFF3B3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E6A98B-A8DB-4376-BAAC-E5A6712B97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8039A6-D918-4EAE-9E20-51AD72C61720}"/>
              </a:ext>
            </a:extLst>
          </p:cNvPr>
          <p:cNvSpPr>
            <a:spLocks noGrp="1"/>
          </p:cNvSpPr>
          <p:nvPr>
            <p:ph type="dt" sz="half" idx="10"/>
          </p:nvPr>
        </p:nvSpPr>
        <p:spPr/>
        <p:txBody>
          <a:bodyPr/>
          <a:lstStyle/>
          <a:p>
            <a:fld id="{B0CE4992-C027-4495-93A2-1A7E5A3FB88E}" type="datetimeFigureOut">
              <a:rPr lang="en-GB" smtClean="0"/>
              <a:t>13/06/2022</a:t>
            </a:fld>
            <a:endParaRPr lang="en-GB"/>
          </a:p>
        </p:txBody>
      </p:sp>
      <p:sp>
        <p:nvSpPr>
          <p:cNvPr id="5" name="Footer Placeholder 4">
            <a:extLst>
              <a:ext uri="{FF2B5EF4-FFF2-40B4-BE49-F238E27FC236}">
                <a16:creationId xmlns:a16="http://schemas.microsoft.com/office/drawing/2014/main" id="{AE562857-7DD6-486B-93C7-BBE1977FC7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13AC5F-D359-47DD-A02E-208569E3D6FA}"/>
              </a:ext>
            </a:extLst>
          </p:cNvPr>
          <p:cNvSpPr>
            <a:spLocks noGrp="1"/>
          </p:cNvSpPr>
          <p:nvPr>
            <p:ph type="sldNum" sz="quarter" idx="12"/>
          </p:nvPr>
        </p:nvSpPr>
        <p:spPr/>
        <p:txBody>
          <a:bodyPr/>
          <a:lstStyle/>
          <a:p>
            <a:fld id="{441A48A3-B37B-44CA-8077-C163A90D005C}" type="slidenum">
              <a:rPr lang="en-GB" smtClean="0"/>
              <a:t>‹#›</a:t>
            </a:fld>
            <a:endParaRPr lang="en-GB"/>
          </a:p>
        </p:txBody>
      </p:sp>
    </p:spTree>
    <p:extLst>
      <p:ext uri="{BB962C8B-B14F-4D97-AF65-F5344CB8AC3E}">
        <p14:creationId xmlns:p14="http://schemas.microsoft.com/office/powerpoint/2010/main" val="1351136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562EC-8CA9-47C6-ABD2-2C1F41CE28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8831B9-150E-4BE3-8665-C029DD8C41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629512-77D4-42B2-89CC-8D013C788553}"/>
              </a:ext>
            </a:extLst>
          </p:cNvPr>
          <p:cNvSpPr>
            <a:spLocks noGrp="1"/>
          </p:cNvSpPr>
          <p:nvPr>
            <p:ph type="dt" sz="half" idx="10"/>
          </p:nvPr>
        </p:nvSpPr>
        <p:spPr/>
        <p:txBody>
          <a:bodyPr/>
          <a:lstStyle/>
          <a:p>
            <a:fld id="{B0CE4992-C027-4495-93A2-1A7E5A3FB88E}" type="datetimeFigureOut">
              <a:rPr lang="en-GB" smtClean="0"/>
              <a:t>13/06/2022</a:t>
            </a:fld>
            <a:endParaRPr lang="en-GB"/>
          </a:p>
        </p:txBody>
      </p:sp>
      <p:sp>
        <p:nvSpPr>
          <p:cNvPr id="5" name="Footer Placeholder 4">
            <a:extLst>
              <a:ext uri="{FF2B5EF4-FFF2-40B4-BE49-F238E27FC236}">
                <a16:creationId xmlns:a16="http://schemas.microsoft.com/office/drawing/2014/main" id="{63ADACE6-B017-43AC-9A19-09A201F680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27DEE-47EB-4C44-89B0-FFCBA3C9E78C}"/>
              </a:ext>
            </a:extLst>
          </p:cNvPr>
          <p:cNvSpPr>
            <a:spLocks noGrp="1"/>
          </p:cNvSpPr>
          <p:nvPr>
            <p:ph type="sldNum" sz="quarter" idx="12"/>
          </p:nvPr>
        </p:nvSpPr>
        <p:spPr/>
        <p:txBody>
          <a:bodyPr/>
          <a:lstStyle/>
          <a:p>
            <a:fld id="{441A48A3-B37B-44CA-8077-C163A90D005C}" type="slidenum">
              <a:rPr lang="en-GB" smtClean="0"/>
              <a:t>‹#›</a:t>
            </a:fld>
            <a:endParaRPr lang="en-GB"/>
          </a:p>
        </p:txBody>
      </p:sp>
    </p:spTree>
    <p:extLst>
      <p:ext uri="{BB962C8B-B14F-4D97-AF65-F5344CB8AC3E}">
        <p14:creationId xmlns:p14="http://schemas.microsoft.com/office/powerpoint/2010/main" val="34627557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6/13/2022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889572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443A3-E389-4BDB-B6AE-DE160B1AE1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92B3E2-52ED-420F-A8CB-1A9BE2D3A4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29E9BD-45CD-4618-B14D-95DB6D4ABF2D}"/>
              </a:ext>
            </a:extLst>
          </p:cNvPr>
          <p:cNvSpPr>
            <a:spLocks noGrp="1"/>
          </p:cNvSpPr>
          <p:nvPr>
            <p:ph type="dt" sz="half" idx="10"/>
          </p:nvPr>
        </p:nvSpPr>
        <p:spPr/>
        <p:txBody>
          <a:bodyPr/>
          <a:lstStyle/>
          <a:p>
            <a:fld id="{CD3BF19E-62EA-4A7C-B202-C38F563FC459}" type="datetimeFigureOut">
              <a:rPr lang="en-GB" smtClean="0"/>
              <a:t>13/06/2022</a:t>
            </a:fld>
            <a:endParaRPr lang="en-GB"/>
          </a:p>
        </p:txBody>
      </p:sp>
      <p:sp>
        <p:nvSpPr>
          <p:cNvPr id="5" name="Footer Placeholder 4">
            <a:extLst>
              <a:ext uri="{FF2B5EF4-FFF2-40B4-BE49-F238E27FC236}">
                <a16:creationId xmlns:a16="http://schemas.microsoft.com/office/drawing/2014/main" id="{47A7EEE5-6933-4B54-9556-EFAFD74A17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E632A5-6D54-44B3-95B2-045738E6FC17}"/>
              </a:ext>
            </a:extLst>
          </p:cNvPr>
          <p:cNvSpPr>
            <a:spLocks noGrp="1"/>
          </p:cNvSpPr>
          <p:nvPr>
            <p:ph type="sldNum" sz="quarter" idx="12"/>
          </p:nvPr>
        </p:nvSpPr>
        <p:spPr/>
        <p:txBody>
          <a:bodyPr/>
          <a:lstStyle/>
          <a:p>
            <a:fld id="{10E6BD65-24D6-4AD8-82AC-E50C5D39D3FD}" type="slidenum">
              <a:rPr lang="en-GB" smtClean="0"/>
              <a:t>‹#›</a:t>
            </a:fld>
            <a:endParaRPr lang="en-GB"/>
          </a:p>
        </p:txBody>
      </p:sp>
    </p:spTree>
    <p:extLst>
      <p:ext uri="{BB962C8B-B14F-4D97-AF65-F5344CB8AC3E}">
        <p14:creationId xmlns:p14="http://schemas.microsoft.com/office/powerpoint/2010/main" val="3688122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0.xml"/><Relationship Id="rId1" Type="http://schemas.openxmlformats.org/officeDocument/2006/relationships/slideLayout" Target="../slideLayouts/slideLayout19.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6D627E5-E99B-4147-B9DB-154D7C5B0770}" type="datetimeFigureOut">
              <a:rPr lang="en-GB" smtClean="0"/>
              <a:t>13/06/2022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020BF8C-B8F1-4337-930D-17B8E0E860F8}" type="slidenum">
              <a:rPr lang="en-GB" smtClean="0"/>
              <a:t>‹#›</a:t>
            </a:fld>
            <a:endParaRPr lang="en-GB"/>
          </a:p>
        </p:txBody>
      </p:sp>
    </p:spTree>
    <p:extLst>
      <p:ext uri="{BB962C8B-B14F-4D97-AF65-F5344CB8AC3E}">
        <p14:creationId xmlns:p14="http://schemas.microsoft.com/office/powerpoint/2010/main" val="154183512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E7B8EC7-5A06-4CD0-9B8E-FA649B0CE1B9}" type="datetimeFigureOut">
              <a:rPr lang="en-GB" smtClean="0"/>
              <a:t>13/06/2022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4C3939A-6992-4A62-A661-90242580C6A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296562"/>
      </p:ext>
    </p:extLst>
  </p:cSld>
  <p:clrMap bg1="lt1" tx1="dk1" bg2="lt2" tx2="dk2" accent1="accent1" accent2="accent2" accent3="accent3" accent4="accent4" accent5="accent5" accent6="accent6" hlink="hlink" folHlink="folHlink"/>
  <p:sldLayoutIdLst>
    <p:sldLayoutId id="2147483674" r:id="rId1"/>
    <p:sldLayoutId id="2147483679" r:id="rId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5E43C0-9121-4E8D-B826-B98F6DEB67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4D60F6-5123-4450-ABD4-C46E476C84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E50006-6D3C-4458-BCC1-E0EBF8EFEA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CE4992-C027-4495-93A2-1A7E5A3FB88E}" type="datetimeFigureOut">
              <a:rPr lang="en-GB" smtClean="0"/>
              <a:t>13/06/2022</a:t>
            </a:fld>
            <a:endParaRPr lang="en-GB"/>
          </a:p>
        </p:txBody>
      </p:sp>
      <p:sp>
        <p:nvSpPr>
          <p:cNvPr id="5" name="Footer Placeholder 4">
            <a:extLst>
              <a:ext uri="{FF2B5EF4-FFF2-40B4-BE49-F238E27FC236}">
                <a16:creationId xmlns:a16="http://schemas.microsoft.com/office/drawing/2014/main" id="{02C3F8D3-7E85-47DA-B233-84ACC040CD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87DF2-FF90-46C4-A5C3-D2C8438D8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1A48A3-B37B-44CA-8077-C163A90D005C}" type="slidenum">
              <a:rPr lang="en-GB" smtClean="0"/>
              <a:t>‹#›</a:t>
            </a:fld>
            <a:endParaRPr lang="en-GB"/>
          </a:p>
        </p:txBody>
      </p:sp>
    </p:spTree>
    <p:extLst>
      <p:ext uri="{BB962C8B-B14F-4D97-AF65-F5344CB8AC3E}">
        <p14:creationId xmlns:p14="http://schemas.microsoft.com/office/powerpoint/2010/main" val="37860739"/>
      </p:ext>
    </p:extLst>
  </p:cSld>
  <p:clrMap bg1="lt1" tx1="dk1" bg2="lt2" tx2="dk2" accent1="accent1" accent2="accent2" accent3="accent3" accent4="accent4" accent5="accent5" accent6="accent6" hlink="hlink" folHlink="folHlink"/>
  <p:sldLayoutIdLst>
    <p:sldLayoutId id="2147483650" r:id="rId1"/>
    <p:sldLayoutId id="214748373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6/13/2022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07745"/>
      </p:ext>
    </p:extLst>
  </p:cSld>
  <p:clrMap bg1="lt1" tx1="dk1" bg2="lt2" tx2="dk2" accent1="accent1" accent2="accent2" accent3="accent3" accent4="accent4" accent5="accent5" accent6="accent6" hlink="hlink" folHlink="folHlink"/>
  <p:sldLayoutIdLst>
    <p:sldLayoutId id="2147483668" r:id="rId1"/>
  </p:sldLayoutIdLst>
  <p:hf sldNum="0" hdr="0" ftr="0" dt="0"/>
  <p:txStyles>
    <p:titleStyle>
      <a:lvl1pPr algn="l" defTabSz="914400" rtl="0" eaLnBrk="1" latinLnBrk="0" hangingPunct="1">
        <a:lnSpc>
          <a:spcPct val="90000"/>
        </a:lnSpc>
        <a:spcBef>
          <a:spcPct val="0"/>
        </a:spcBef>
        <a:buNone/>
        <a:defRPr sz="55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33F44E-6009-4898-AFC2-5D1C69B0D8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A1487B-4AC2-4F8C-ABEA-1D4AD0BC59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44301A-241C-4622-9921-901ED71BC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3BF19E-62EA-4A7C-B202-C38F563FC459}" type="datetimeFigureOut">
              <a:rPr lang="en-GB" smtClean="0"/>
              <a:t>13/06/2022</a:t>
            </a:fld>
            <a:endParaRPr lang="en-GB"/>
          </a:p>
        </p:txBody>
      </p:sp>
      <p:sp>
        <p:nvSpPr>
          <p:cNvPr id="5" name="Footer Placeholder 4">
            <a:extLst>
              <a:ext uri="{FF2B5EF4-FFF2-40B4-BE49-F238E27FC236}">
                <a16:creationId xmlns:a16="http://schemas.microsoft.com/office/drawing/2014/main" id="{D2B57828-0DBE-4DFB-B475-3E07DCFCF8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0BA810-108B-48BA-B4F2-04F78C336D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E6BD65-24D6-4AD8-82AC-E50C5D39D3FD}" type="slidenum">
              <a:rPr lang="en-GB" smtClean="0"/>
              <a:t>‹#›</a:t>
            </a:fld>
            <a:endParaRPr lang="en-GB"/>
          </a:p>
        </p:txBody>
      </p:sp>
    </p:spTree>
    <p:extLst>
      <p:ext uri="{BB962C8B-B14F-4D97-AF65-F5344CB8AC3E}">
        <p14:creationId xmlns:p14="http://schemas.microsoft.com/office/powerpoint/2010/main" val="258031434"/>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3FE15-1558-9FAB-11ED-6784CB59CB60}"/>
              </a:ext>
            </a:extLst>
          </p:cNvPr>
          <p:cNvSpPr>
            <a:spLocks noGrp="1"/>
          </p:cNvSpPr>
          <p:nvPr>
            <p:ph type="ctrTitle"/>
          </p:nvPr>
        </p:nvSpPr>
        <p:spPr>
          <a:xfrm>
            <a:off x="1174187" y="4116988"/>
            <a:ext cx="8288032" cy="1096316"/>
          </a:xfrm>
        </p:spPr>
        <p:txBody>
          <a:bodyPr>
            <a:normAutofit fontScale="90000"/>
          </a:bodyPr>
          <a:lstStyle/>
          <a:p>
            <a:pPr algn="ctr"/>
            <a:r>
              <a:rPr lang="en-GB" sz="4800" i="1" dirty="0">
                <a:solidFill>
                  <a:srgbClr val="00B050"/>
                </a:solidFill>
              </a:rPr>
              <a:t>Providing financial support for cancer patients.</a:t>
            </a:r>
          </a:p>
        </p:txBody>
      </p:sp>
      <p:sp>
        <p:nvSpPr>
          <p:cNvPr id="3" name="Subtitle 2">
            <a:extLst>
              <a:ext uri="{FF2B5EF4-FFF2-40B4-BE49-F238E27FC236}">
                <a16:creationId xmlns:a16="http://schemas.microsoft.com/office/drawing/2014/main" id="{6FE80F10-8CA9-19B3-F65F-A790334BD370}"/>
              </a:ext>
            </a:extLst>
          </p:cNvPr>
          <p:cNvSpPr>
            <a:spLocks noGrp="1"/>
          </p:cNvSpPr>
          <p:nvPr>
            <p:ph type="subTitle" idx="1"/>
          </p:nvPr>
        </p:nvSpPr>
        <p:spPr>
          <a:xfrm>
            <a:off x="3962366" y="5213304"/>
            <a:ext cx="2475914" cy="1456006"/>
          </a:xfrm>
        </p:spPr>
        <p:txBody>
          <a:bodyPr>
            <a:noAutofit/>
          </a:bodyPr>
          <a:lstStyle/>
          <a:p>
            <a:pPr marL="285750" indent="-285750" algn="l">
              <a:buFont typeface="Wingdings" panose="05000000000000000000" pitchFamily="2" charset="2"/>
              <a:buChar char="v"/>
            </a:pPr>
            <a:r>
              <a:rPr lang="en-GB" sz="1600" dirty="0">
                <a:solidFill>
                  <a:schemeClr val="tx1"/>
                </a:solidFill>
              </a:rPr>
              <a:t>Danica Dickson</a:t>
            </a:r>
          </a:p>
          <a:p>
            <a:pPr marL="285750" indent="-285750" algn="l">
              <a:buFont typeface="Wingdings" panose="05000000000000000000" pitchFamily="2" charset="2"/>
              <a:buChar char="v"/>
            </a:pPr>
            <a:r>
              <a:rPr lang="en-GB" sz="1600" dirty="0">
                <a:solidFill>
                  <a:schemeClr val="tx1"/>
                </a:solidFill>
              </a:rPr>
              <a:t>Natalie </a:t>
            </a:r>
            <a:r>
              <a:rPr lang="en-GB" sz="1600" dirty="0" err="1">
                <a:solidFill>
                  <a:schemeClr val="tx1"/>
                </a:solidFill>
              </a:rPr>
              <a:t>Sahi</a:t>
            </a:r>
            <a:endParaRPr lang="en-GB" sz="1600" dirty="0">
              <a:solidFill>
                <a:schemeClr val="tx1"/>
              </a:solidFill>
            </a:endParaRPr>
          </a:p>
          <a:p>
            <a:pPr marL="285750" indent="-285750" algn="l">
              <a:buFont typeface="Wingdings" panose="05000000000000000000" pitchFamily="2" charset="2"/>
              <a:buChar char="v"/>
            </a:pPr>
            <a:r>
              <a:rPr lang="en-GB" sz="1600" dirty="0">
                <a:solidFill>
                  <a:schemeClr val="tx1"/>
                </a:solidFill>
              </a:rPr>
              <a:t>Damien Roberts</a:t>
            </a:r>
          </a:p>
          <a:p>
            <a:pPr marL="285750" indent="-285750" algn="l">
              <a:buFont typeface="Wingdings" panose="05000000000000000000" pitchFamily="2" charset="2"/>
              <a:buChar char="v"/>
            </a:pPr>
            <a:r>
              <a:rPr lang="en-GB" sz="1600" dirty="0" err="1">
                <a:solidFill>
                  <a:schemeClr val="tx1"/>
                </a:solidFill>
              </a:rPr>
              <a:t>Cyrille</a:t>
            </a:r>
            <a:r>
              <a:rPr lang="en-GB" sz="1600" dirty="0">
                <a:solidFill>
                  <a:schemeClr val="tx1"/>
                </a:solidFill>
              </a:rPr>
              <a:t> </a:t>
            </a:r>
            <a:r>
              <a:rPr lang="en-GB" sz="1600" dirty="0" err="1">
                <a:solidFill>
                  <a:schemeClr val="tx1"/>
                </a:solidFill>
              </a:rPr>
              <a:t>Tounoudjou</a:t>
            </a:r>
            <a:endParaRPr lang="en-GB" sz="1600" dirty="0">
              <a:solidFill>
                <a:schemeClr val="tx1"/>
              </a:solidFill>
            </a:endParaRPr>
          </a:p>
        </p:txBody>
      </p:sp>
      <p:pic>
        <p:nvPicPr>
          <p:cNvPr id="9" name="Picture 8" descr="Text&#10;&#10;Description automatically generated">
            <a:extLst>
              <a:ext uri="{FF2B5EF4-FFF2-40B4-BE49-F238E27FC236}">
                <a16:creationId xmlns:a16="http://schemas.microsoft.com/office/drawing/2014/main" id="{069A2DDA-3FF1-2AFF-429F-47D87387AC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1948" y="380813"/>
            <a:ext cx="7076751" cy="3299450"/>
          </a:xfrm>
          <a:prstGeom prst="rect">
            <a:avLst/>
          </a:prstGeom>
        </p:spPr>
      </p:pic>
    </p:spTree>
    <p:extLst>
      <p:ext uri="{BB962C8B-B14F-4D97-AF65-F5344CB8AC3E}">
        <p14:creationId xmlns:p14="http://schemas.microsoft.com/office/powerpoint/2010/main" val="1580948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3" name="Rectangle 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Shape 4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645C7DD-FA4E-FD25-935B-9D2CF6CDE07F}"/>
              </a:ext>
            </a:extLst>
          </p:cNvPr>
          <p:cNvPicPr>
            <a:picLocks noChangeAspect="1"/>
          </p:cNvPicPr>
          <p:nvPr/>
        </p:nvPicPr>
        <p:blipFill>
          <a:blip r:embed="rId2"/>
          <a:stretch>
            <a:fillRect/>
          </a:stretch>
        </p:blipFill>
        <p:spPr>
          <a:xfrm>
            <a:off x="497287" y="1415846"/>
            <a:ext cx="4434014" cy="3834580"/>
          </a:xfrm>
          <a:prstGeom prst="rect">
            <a:avLst/>
          </a:prstGeom>
        </p:spPr>
      </p:pic>
      <p:sp>
        <p:nvSpPr>
          <p:cNvPr id="6" name="TextBox 5">
            <a:extLst>
              <a:ext uri="{FF2B5EF4-FFF2-40B4-BE49-F238E27FC236}">
                <a16:creationId xmlns:a16="http://schemas.microsoft.com/office/drawing/2014/main" id="{BFC055C2-D7EC-AA97-1FBF-3C586801D6C8}"/>
              </a:ext>
            </a:extLst>
          </p:cNvPr>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a:solidFill>
                  <a:srgbClr val="FFFFFF"/>
                </a:solidFill>
              </a:rPr>
              <a:t>The project life cycle is a gradual arrangement of best practices applied to direct a project from begin to end. It provides a project leader a logical method to plan, implement, and finalise a project. (Ahmed,2022)</a:t>
            </a:r>
          </a:p>
        </p:txBody>
      </p:sp>
    </p:spTree>
    <p:extLst>
      <p:ext uri="{BB962C8B-B14F-4D97-AF65-F5344CB8AC3E}">
        <p14:creationId xmlns:p14="http://schemas.microsoft.com/office/powerpoint/2010/main" val="1956518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E1D1E8-9484-CAF3-A1B2-9D35914AE47B}"/>
              </a:ext>
            </a:extLst>
          </p:cNvPr>
          <p:cNvPicPr>
            <a:picLocks noChangeAspect="1"/>
          </p:cNvPicPr>
          <p:nvPr/>
        </p:nvPicPr>
        <p:blipFill>
          <a:blip r:embed="rId2"/>
          <a:stretch>
            <a:fillRect/>
          </a:stretch>
        </p:blipFill>
        <p:spPr>
          <a:xfrm>
            <a:off x="3219895" y="0"/>
            <a:ext cx="5552065" cy="1922378"/>
          </a:xfrm>
          <a:prstGeom prst="rect">
            <a:avLst/>
          </a:prstGeom>
        </p:spPr>
      </p:pic>
      <p:sp>
        <p:nvSpPr>
          <p:cNvPr id="12" name="TextBox 11">
            <a:extLst>
              <a:ext uri="{FF2B5EF4-FFF2-40B4-BE49-F238E27FC236}">
                <a16:creationId xmlns:a16="http://schemas.microsoft.com/office/drawing/2014/main" id="{3EA6FA3A-C8C9-426E-91B3-D3036CB892D2}"/>
              </a:ext>
            </a:extLst>
          </p:cNvPr>
          <p:cNvSpPr txBox="1"/>
          <p:nvPr/>
        </p:nvSpPr>
        <p:spPr>
          <a:xfrm>
            <a:off x="259307" y="655093"/>
            <a:ext cx="2624920" cy="369332"/>
          </a:xfrm>
          <a:prstGeom prst="rect">
            <a:avLst/>
          </a:prstGeom>
          <a:noFill/>
        </p:spPr>
        <p:txBody>
          <a:bodyPr wrap="square" rtlCol="0">
            <a:spAutoFit/>
          </a:bodyPr>
          <a:lstStyle/>
          <a:p>
            <a:r>
              <a:rPr lang="en-GB" dirty="0"/>
              <a:t>Danica is a Shaper.</a:t>
            </a:r>
          </a:p>
        </p:txBody>
      </p:sp>
      <p:sp>
        <p:nvSpPr>
          <p:cNvPr id="13" name="TextBox 12">
            <a:extLst>
              <a:ext uri="{FF2B5EF4-FFF2-40B4-BE49-F238E27FC236}">
                <a16:creationId xmlns:a16="http://schemas.microsoft.com/office/drawing/2014/main" id="{348B7981-8213-9276-9F33-4B32C1E92ABB}"/>
              </a:ext>
            </a:extLst>
          </p:cNvPr>
          <p:cNvSpPr txBox="1"/>
          <p:nvPr/>
        </p:nvSpPr>
        <p:spPr>
          <a:xfrm>
            <a:off x="9689910" y="655093"/>
            <a:ext cx="2502090" cy="646331"/>
          </a:xfrm>
          <a:prstGeom prst="rect">
            <a:avLst/>
          </a:prstGeom>
          <a:noFill/>
        </p:spPr>
        <p:txBody>
          <a:bodyPr wrap="square" rtlCol="0">
            <a:spAutoFit/>
          </a:bodyPr>
          <a:lstStyle/>
          <a:p>
            <a:r>
              <a:rPr lang="en-GB" dirty="0"/>
              <a:t>Natalie is a Resource investigator.</a:t>
            </a:r>
          </a:p>
        </p:txBody>
      </p:sp>
      <p:sp>
        <p:nvSpPr>
          <p:cNvPr id="14" name="TextBox 13">
            <a:extLst>
              <a:ext uri="{FF2B5EF4-FFF2-40B4-BE49-F238E27FC236}">
                <a16:creationId xmlns:a16="http://schemas.microsoft.com/office/drawing/2014/main" id="{50190B1C-AD5A-3A7E-E941-B1C0BBFC2C52}"/>
              </a:ext>
            </a:extLst>
          </p:cNvPr>
          <p:cNvSpPr txBox="1"/>
          <p:nvPr/>
        </p:nvSpPr>
        <p:spPr>
          <a:xfrm>
            <a:off x="259307" y="5784257"/>
            <a:ext cx="2827869" cy="369332"/>
          </a:xfrm>
          <a:prstGeom prst="rect">
            <a:avLst/>
          </a:prstGeom>
          <a:noFill/>
        </p:spPr>
        <p:txBody>
          <a:bodyPr wrap="square" rtlCol="0">
            <a:spAutoFit/>
          </a:bodyPr>
          <a:lstStyle/>
          <a:p>
            <a:r>
              <a:rPr lang="en-GB" dirty="0"/>
              <a:t>Damien is a Implementor.</a:t>
            </a:r>
          </a:p>
        </p:txBody>
      </p:sp>
      <p:sp>
        <p:nvSpPr>
          <p:cNvPr id="15" name="TextBox 14">
            <a:extLst>
              <a:ext uri="{FF2B5EF4-FFF2-40B4-BE49-F238E27FC236}">
                <a16:creationId xmlns:a16="http://schemas.microsoft.com/office/drawing/2014/main" id="{2CA05F9C-4F0F-4D2C-9E82-3A69DBE06450}"/>
              </a:ext>
            </a:extLst>
          </p:cNvPr>
          <p:cNvSpPr txBox="1"/>
          <p:nvPr/>
        </p:nvSpPr>
        <p:spPr>
          <a:xfrm>
            <a:off x="8543499" y="5708064"/>
            <a:ext cx="3280011" cy="369332"/>
          </a:xfrm>
          <a:prstGeom prst="rect">
            <a:avLst/>
          </a:prstGeom>
          <a:noFill/>
        </p:spPr>
        <p:txBody>
          <a:bodyPr wrap="square" rtlCol="0">
            <a:spAutoFit/>
          </a:bodyPr>
          <a:lstStyle/>
          <a:p>
            <a:r>
              <a:rPr lang="en-GB" dirty="0" err="1"/>
              <a:t>Cyrille</a:t>
            </a:r>
            <a:r>
              <a:rPr lang="en-GB" dirty="0"/>
              <a:t> is a Monitor evaluator</a:t>
            </a:r>
          </a:p>
        </p:txBody>
      </p:sp>
      <p:pic>
        <p:nvPicPr>
          <p:cNvPr id="16" name="Picture 15">
            <a:extLst>
              <a:ext uri="{FF2B5EF4-FFF2-40B4-BE49-F238E27FC236}">
                <a16:creationId xmlns:a16="http://schemas.microsoft.com/office/drawing/2014/main" id="{ACE66DD4-DE7C-EB23-DE40-C510E3EC6E48}"/>
              </a:ext>
            </a:extLst>
          </p:cNvPr>
          <p:cNvPicPr>
            <a:picLocks noChangeAspect="1"/>
          </p:cNvPicPr>
          <p:nvPr/>
        </p:nvPicPr>
        <p:blipFill>
          <a:blip r:embed="rId3"/>
          <a:stretch>
            <a:fillRect/>
          </a:stretch>
        </p:blipFill>
        <p:spPr>
          <a:xfrm>
            <a:off x="3772086" y="1799851"/>
            <a:ext cx="4437926" cy="3482015"/>
          </a:xfrm>
          <a:prstGeom prst="rect">
            <a:avLst/>
          </a:prstGeom>
        </p:spPr>
      </p:pic>
      <p:cxnSp>
        <p:nvCxnSpPr>
          <p:cNvPr id="18" name="Straight Arrow Connector 17">
            <a:extLst>
              <a:ext uri="{FF2B5EF4-FFF2-40B4-BE49-F238E27FC236}">
                <a16:creationId xmlns:a16="http://schemas.microsoft.com/office/drawing/2014/main" id="{9BCBF120-5E2D-DA03-8482-E09E648C5DC0}"/>
              </a:ext>
            </a:extLst>
          </p:cNvPr>
          <p:cNvCxnSpPr>
            <a:cxnSpLocks/>
          </p:cNvCxnSpPr>
          <p:nvPr/>
        </p:nvCxnSpPr>
        <p:spPr>
          <a:xfrm flipH="1" flipV="1">
            <a:off x="2232713" y="1602682"/>
            <a:ext cx="2077641" cy="1271520"/>
          </a:xfrm>
          <a:prstGeom prst="straightConnector1">
            <a:avLst/>
          </a:prstGeom>
          <a:ln>
            <a:headEnd type="triangle"/>
            <a:tailEnd type="triangle"/>
          </a:ln>
        </p:spPr>
        <p:style>
          <a:lnRef idx="1">
            <a:schemeClr val="accent2"/>
          </a:lnRef>
          <a:fillRef idx="0">
            <a:schemeClr val="accent2"/>
          </a:fillRef>
          <a:effectRef idx="0">
            <a:schemeClr val="accent2"/>
          </a:effectRef>
          <a:fontRef idx="minor">
            <a:schemeClr val="tx1"/>
          </a:fontRef>
        </p:style>
      </p:cxnSp>
      <p:cxnSp>
        <p:nvCxnSpPr>
          <p:cNvPr id="20" name="Straight Arrow Connector 19">
            <a:extLst>
              <a:ext uri="{FF2B5EF4-FFF2-40B4-BE49-F238E27FC236}">
                <a16:creationId xmlns:a16="http://schemas.microsoft.com/office/drawing/2014/main" id="{E7D7A15F-257E-52A6-8F5B-38374485BE60}"/>
              </a:ext>
            </a:extLst>
          </p:cNvPr>
          <p:cNvCxnSpPr>
            <a:cxnSpLocks/>
          </p:cNvCxnSpPr>
          <p:nvPr/>
        </p:nvCxnSpPr>
        <p:spPr>
          <a:xfrm flipH="1">
            <a:off x="2437939" y="4055826"/>
            <a:ext cx="1872415" cy="160145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D7C691A-8EB6-C99B-50C1-148B0A35DD73}"/>
              </a:ext>
            </a:extLst>
          </p:cNvPr>
          <p:cNvCxnSpPr/>
          <p:nvPr/>
        </p:nvCxnSpPr>
        <p:spPr>
          <a:xfrm flipV="1">
            <a:off x="7674416" y="1375264"/>
            <a:ext cx="1869743" cy="138718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C89956D-BCE5-5E7E-7036-3440A629927E}"/>
              </a:ext>
            </a:extLst>
          </p:cNvPr>
          <p:cNvCxnSpPr>
            <a:cxnSpLocks/>
          </p:cNvCxnSpPr>
          <p:nvPr/>
        </p:nvCxnSpPr>
        <p:spPr>
          <a:xfrm>
            <a:off x="7809516" y="4055826"/>
            <a:ext cx="1734643" cy="142320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DDE37830-0036-D68A-3CBA-34B24B1262C8}"/>
              </a:ext>
            </a:extLst>
          </p:cNvPr>
          <p:cNvPicPr>
            <a:picLocks noChangeAspect="1"/>
          </p:cNvPicPr>
          <p:nvPr/>
        </p:nvPicPr>
        <p:blipFill>
          <a:blip r:embed="rId4"/>
          <a:stretch>
            <a:fillRect/>
          </a:stretch>
        </p:blipFill>
        <p:spPr>
          <a:xfrm flipV="1">
            <a:off x="1225766" y="6077396"/>
            <a:ext cx="725864" cy="726996"/>
          </a:xfrm>
          <a:prstGeom prst="rect">
            <a:avLst/>
          </a:prstGeom>
        </p:spPr>
      </p:pic>
      <p:pic>
        <p:nvPicPr>
          <p:cNvPr id="29" name="Picture 28">
            <a:extLst>
              <a:ext uri="{FF2B5EF4-FFF2-40B4-BE49-F238E27FC236}">
                <a16:creationId xmlns:a16="http://schemas.microsoft.com/office/drawing/2014/main" id="{DEE658D5-A629-4E72-74D0-820B4C541094}"/>
              </a:ext>
            </a:extLst>
          </p:cNvPr>
          <p:cNvPicPr>
            <a:picLocks noChangeAspect="1"/>
          </p:cNvPicPr>
          <p:nvPr/>
        </p:nvPicPr>
        <p:blipFill>
          <a:blip r:embed="rId5"/>
          <a:stretch>
            <a:fillRect/>
          </a:stretch>
        </p:blipFill>
        <p:spPr>
          <a:xfrm>
            <a:off x="9974523" y="6080808"/>
            <a:ext cx="777192" cy="777192"/>
          </a:xfrm>
          <a:prstGeom prst="rect">
            <a:avLst/>
          </a:prstGeom>
        </p:spPr>
      </p:pic>
      <p:pic>
        <p:nvPicPr>
          <p:cNvPr id="30" name="Picture 29">
            <a:extLst>
              <a:ext uri="{FF2B5EF4-FFF2-40B4-BE49-F238E27FC236}">
                <a16:creationId xmlns:a16="http://schemas.microsoft.com/office/drawing/2014/main" id="{8185C98A-618C-CEBF-4941-F2A4D536679F}"/>
              </a:ext>
            </a:extLst>
          </p:cNvPr>
          <p:cNvPicPr>
            <a:picLocks noChangeAspect="1"/>
          </p:cNvPicPr>
          <p:nvPr/>
        </p:nvPicPr>
        <p:blipFill>
          <a:blip r:embed="rId6"/>
          <a:stretch>
            <a:fillRect/>
          </a:stretch>
        </p:blipFill>
        <p:spPr>
          <a:xfrm>
            <a:off x="737098" y="956682"/>
            <a:ext cx="977336" cy="1092674"/>
          </a:xfrm>
          <a:prstGeom prst="rect">
            <a:avLst/>
          </a:prstGeom>
        </p:spPr>
      </p:pic>
      <p:pic>
        <p:nvPicPr>
          <p:cNvPr id="31" name="Picture 30">
            <a:extLst>
              <a:ext uri="{FF2B5EF4-FFF2-40B4-BE49-F238E27FC236}">
                <a16:creationId xmlns:a16="http://schemas.microsoft.com/office/drawing/2014/main" id="{A4940C9E-BA4B-7471-8185-48BB64417A1C}"/>
              </a:ext>
            </a:extLst>
          </p:cNvPr>
          <p:cNvPicPr>
            <a:picLocks noChangeAspect="1"/>
          </p:cNvPicPr>
          <p:nvPr/>
        </p:nvPicPr>
        <p:blipFill>
          <a:blip r:embed="rId7"/>
          <a:stretch>
            <a:fillRect/>
          </a:stretch>
        </p:blipFill>
        <p:spPr>
          <a:xfrm>
            <a:off x="10169767" y="1423968"/>
            <a:ext cx="771188" cy="851619"/>
          </a:xfrm>
          <a:prstGeom prst="rect">
            <a:avLst/>
          </a:prstGeom>
        </p:spPr>
      </p:pic>
      <p:sp>
        <p:nvSpPr>
          <p:cNvPr id="38" name="TextBox 37">
            <a:extLst>
              <a:ext uri="{FF2B5EF4-FFF2-40B4-BE49-F238E27FC236}">
                <a16:creationId xmlns:a16="http://schemas.microsoft.com/office/drawing/2014/main" id="{2B1C7B0F-188B-A2D2-0A98-60871C951631}"/>
              </a:ext>
            </a:extLst>
          </p:cNvPr>
          <p:cNvSpPr txBox="1"/>
          <p:nvPr/>
        </p:nvSpPr>
        <p:spPr>
          <a:xfrm>
            <a:off x="5013380" y="6275626"/>
            <a:ext cx="3530119" cy="461665"/>
          </a:xfrm>
          <a:prstGeom prst="rect">
            <a:avLst/>
          </a:prstGeom>
          <a:noFill/>
        </p:spPr>
        <p:txBody>
          <a:bodyPr wrap="square" rtlCol="0">
            <a:spAutoFit/>
          </a:bodyPr>
          <a:lstStyle/>
          <a:p>
            <a:r>
              <a:rPr lang="en-GB" sz="2400" b="1" u="sng" dirty="0">
                <a:latin typeface="Ink Free" panose="03080402000500000000" pitchFamily="66" charset="0"/>
              </a:rPr>
              <a:t>Initiation stage</a:t>
            </a:r>
          </a:p>
        </p:txBody>
      </p:sp>
    </p:spTree>
    <p:extLst>
      <p:ext uri="{BB962C8B-B14F-4D97-AF65-F5344CB8AC3E}">
        <p14:creationId xmlns:p14="http://schemas.microsoft.com/office/powerpoint/2010/main" val="995102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7" name="Rectangle 1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Shape 3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Rectangle 5">
            <a:extLst>
              <a:ext uri="{FF2B5EF4-FFF2-40B4-BE49-F238E27FC236}">
                <a16:creationId xmlns:a16="http://schemas.microsoft.com/office/drawing/2014/main" id="{B7B5622F-EB66-913F-FD00-59BE6EE0E7FF}"/>
              </a:ext>
            </a:extLst>
          </p:cNvPr>
          <p:cNvSpPr/>
          <p:nvPr/>
        </p:nvSpPr>
        <p:spPr>
          <a:xfrm>
            <a:off x="7181723" y="609600"/>
            <a:ext cx="4512989" cy="2227730"/>
          </a:xfrm>
          <a:prstGeom prst="rect">
            <a:avLst/>
          </a:prstGeom>
        </p:spPr>
        <p:txBody>
          <a:bodyPr vert="horz" lIns="91440" tIns="45720" rIns="91440" bIns="45720" rtlCol="0" anchor="ctr">
            <a:normAutofit/>
          </a:bodyPr>
          <a:lstStyle/>
          <a:p>
            <a:pPr>
              <a:spcBef>
                <a:spcPct val="0"/>
              </a:spcBef>
              <a:spcAft>
                <a:spcPts val="600"/>
              </a:spcAft>
            </a:pPr>
            <a:r>
              <a:rPr lang="en-US" sz="3600" b="1" cap="none" spc="0">
                <a:ln w="22225">
                  <a:solidFill>
                    <a:schemeClr val="accent2"/>
                  </a:solidFill>
                  <a:prstDash val="solid"/>
                </a:ln>
                <a:solidFill>
                  <a:srgbClr val="FFFFFF"/>
                </a:solidFill>
                <a:effectLst/>
                <a:latin typeface="+mj-lt"/>
                <a:ea typeface="+mj-ea"/>
                <a:cs typeface="+mj-cs"/>
              </a:rPr>
              <a:t>Quad Chart</a:t>
            </a:r>
          </a:p>
        </p:txBody>
      </p:sp>
      <p:pic>
        <p:nvPicPr>
          <p:cNvPr id="9" name="Picture 8" descr="Diagram&#10;&#10;Description automatically generated">
            <a:extLst>
              <a:ext uri="{FF2B5EF4-FFF2-40B4-BE49-F238E27FC236}">
                <a16:creationId xmlns:a16="http://schemas.microsoft.com/office/drawing/2014/main" id="{7DFED394-9771-CA42-FF70-4C092969E8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278" y="323154"/>
            <a:ext cx="5507908" cy="5595582"/>
          </a:xfrm>
          <a:prstGeom prst="rect">
            <a:avLst/>
          </a:prstGeom>
        </p:spPr>
      </p:pic>
      <p:sp>
        <p:nvSpPr>
          <p:cNvPr id="10" name="TextBox 9">
            <a:extLst>
              <a:ext uri="{FF2B5EF4-FFF2-40B4-BE49-F238E27FC236}">
                <a16:creationId xmlns:a16="http://schemas.microsoft.com/office/drawing/2014/main" id="{39AE559E-1BA8-AE7D-BD62-C52BD75E232F}"/>
              </a:ext>
            </a:extLst>
          </p:cNvPr>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rgbClr val="FFFFFF"/>
                </a:solidFill>
                <a:effectLst/>
              </a:rPr>
              <a:t>Keenan (2021) classifies a quad chart as a highly useful and categorized documentation that presents a clear description of the project over four segments. An uncomplicated, but efficient view, to effectively display the key elements of the project.</a:t>
            </a:r>
          </a:p>
        </p:txBody>
      </p:sp>
      <p:sp>
        <p:nvSpPr>
          <p:cNvPr id="11" name="TextBox 10">
            <a:extLst>
              <a:ext uri="{FF2B5EF4-FFF2-40B4-BE49-F238E27FC236}">
                <a16:creationId xmlns:a16="http://schemas.microsoft.com/office/drawing/2014/main" id="{D90829B5-43F6-CABF-F82A-0469FAD84B82}"/>
              </a:ext>
            </a:extLst>
          </p:cNvPr>
          <p:cNvSpPr txBox="1"/>
          <p:nvPr/>
        </p:nvSpPr>
        <p:spPr>
          <a:xfrm>
            <a:off x="511614" y="6235442"/>
            <a:ext cx="3861541" cy="523220"/>
          </a:xfrm>
          <a:prstGeom prst="rect">
            <a:avLst/>
          </a:prstGeom>
          <a:noFill/>
        </p:spPr>
        <p:txBody>
          <a:bodyPr wrap="square" rtlCol="0">
            <a:spAutoFit/>
          </a:bodyPr>
          <a:lstStyle/>
          <a:p>
            <a:r>
              <a:rPr lang="en-GB" sz="2800" b="1" u="sng" dirty="0">
                <a:latin typeface="Ink Free" panose="03080402000500000000" pitchFamily="66" charset="0"/>
              </a:rPr>
              <a:t>Planning Stage</a:t>
            </a:r>
          </a:p>
        </p:txBody>
      </p:sp>
    </p:spTree>
    <p:extLst>
      <p:ext uri="{BB962C8B-B14F-4D97-AF65-F5344CB8AC3E}">
        <p14:creationId xmlns:p14="http://schemas.microsoft.com/office/powerpoint/2010/main" val="1385008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28">
            <a:extLst>
              <a:ext uri="{FF2B5EF4-FFF2-40B4-BE49-F238E27FC236}">
                <a16:creationId xmlns:a16="http://schemas.microsoft.com/office/drawing/2014/main" id="{430511CB-2556-40C9-9975-93D0D2EF2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30">
            <a:extLst>
              <a:ext uri="{FF2B5EF4-FFF2-40B4-BE49-F238E27FC236}">
                <a16:creationId xmlns:a16="http://schemas.microsoft.com/office/drawing/2014/main" id="{0137E738-AFAB-48B2-97F9-5C4BF3934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32">
            <a:extLst>
              <a:ext uri="{FF2B5EF4-FFF2-40B4-BE49-F238E27FC236}">
                <a16:creationId xmlns:a16="http://schemas.microsoft.com/office/drawing/2014/main" id="{0703A2A2-0F14-45FC-8CB4-D5DEEC49AC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Table&#10;&#10;Description automatically generated">
            <a:extLst>
              <a:ext uri="{FF2B5EF4-FFF2-40B4-BE49-F238E27FC236}">
                <a16:creationId xmlns:a16="http://schemas.microsoft.com/office/drawing/2014/main" id="{91661B95-73C0-402F-A83C-43B1B0673ED3}"/>
              </a:ext>
            </a:extLst>
          </p:cNvPr>
          <p:cNvPicPr>
            <a:picLocks noChangeAspect="1"/>
          </p:cNvPicPr>
          <p:nvPr/>
        </p:nvPicPr>
        <p:blipFill rotWithShape="1">
          <a:blip r:embed="rId2">
            <a:extLst>
              <a:ext uri="{28A0092B-C50C-407E-A947-70E740481C1C}">
                <a14:useLocalDpi xmlns:a14="http://schemas.microsoft.com/office/drawing/2010/main" val="0"/>
              </a:ext>
            </a:extLst>
          </a:blip>
          <a:srcRect t="11622" r="-2" b="18224"/>
          <a:stretch/>
        </p:blipFill>
        <p:spPr>
          <a:xfrm>
            <a:off x="168812" y="1050536"/>
            <a:ext cx="5570806" cy="5150804"/>
          </a:xfrm>
          <a:prstGeom prst="rect">
            <a:avLst/>
          </a:prstGeom>
        </p:spPr>
      </p:pic>
      <p:pic>
        <p:nvPicPr>
          <p:cNvPr id="3" name="Picture 2" descr="Diagram&#10;&#10;Description automatically generated">
            <a:extLst>
              <a:ext uri="{FF2B5EF4-FFF2-40B4-BE49-F238E27FC236}">
                <a16:creationId xmlns:a16="http://schemas.microsoft.com/office/drawing/2014/main" id="{E30192FF-A769-4197-9545-D8D26A17882B}"/>
              </a:ext>
            </a:extLst>
          </p:cNvPr>
          <p:cNvPicPr>
            <a:picLocks noChangeAspect="1"/>
          </p:cNvPicPr>
          <p:nvPr/>
        </p:nvPicPr>
        <p:blipFill rotWithShape="1">
          <a:blip r:embed="rId3">
            <a:extLst>
              <a:ext uri="{28A0092B-C50C-407E-A947-70E740481C1C}">
                <a14:useLocalDpi xmlns:a14="http://schemas.microsoft.com/office/drawing/2010/main" val="0"/>
              </a:ext>
            </a:extLst>
          </a:blip>
          <a:srcRect t="4614" r="1" b="3042"/>
          <a:stretch/>
        </p:blipFill>
        <p:spPr>
          <a:xfrm>
            <a:off x="5739618" y="1050536"/>
            <a:ext cx="6452382" cy="5217288"/>
          </a:xfrm>
          <a:prstGeom prst="rect">
            <a:avLst/>
          </a:prstGeom>
        </p:spPr>
      </p:pic>
      <p:sp>
        <p:nvSpPr>
          <p:cNvPr id="7" name="TextBox 6">
            <a:extLst>
              <a:ext uri="{FF2B5EF4-FFF2-40B4-BE49-F238E27FC236}">
                <a16:creationId xmlns:a16="http://schemas.microsoft.com/office/drawing/2014/main" id="{206FFF8B-9579-4FB0-84B4-2F2052C9137A}"/>
              </a:ext>
            </a:extLst>
          </p:cNvPr>
          <p:cNvSpPr txBox="1"/>
          <p:nvPr/>
        </p:nvSpPr>
        <p:spPr>
          <a:xfrm>
            <a:off x="675862" y="126569"/>
            <a:ext cx="10635174" cy="897463"/>
          </a:xfrm>
          <a:prstGeom prst="rect">
            <a:avLst/>
          </a:prstGeom>
        </p:spPr>
        <p:txBody>
          <a:bodyPr vert="horz" lIns="0" tIns="45720" rIns="0" bIns="45720" rtlCol="0">
            <a:normAutofit fontScale="55000" lnSpcReduction="20000"/>
          </a:bodyPr>
          <a:lstStyle/>
          <a:p>
            <a:pPr algn="ctr" defTabSz="914400">
              <a:lnSpc>
                <a:spcPct val="90000"/>
              </a:lnSpc>
              <a:spcAft>
                <a:spcPts val="600"/>
              </a:spcAft>
              <a:buClr>
                <a:schemeClr val="accent1"/>
              </a:buClr>
              <a:buFont typeface="Calibri" panose="020F0502020204030204" pitchFamily="34" charset="0"/>
            </a:pPr>
            <a:r>
              <a:rPr lang="en-US" sz="4100" b="1" u="sng" dirty="0">
                <a:solidFill>
                  <a:schemeClr val="tx1">
                    <a:lumMod val="75000"/>
                    <a:lumOff val="25000"/>
                  </a:schemeClr>
                </a:solidFill>
                <a:latin typeface="Aharoni" panose="02010803020104030203" pitchFamily="2" charset="-79"/>
                <a:cs typeface="Aharoni" panose="02010803020104030203" pitchFamily="2" charset="-79"/>
              </a:rPr>
              <a:t>Stakeholder Analysis</a:t>
            </a:r>
          </a:p>
          <a:p>
            <a:pPr algn="ctr" defTabSz="914400">
              <a:lnSpc>
                <a:spcPct val="90000"/>
              </a:lnSpc>
              <a:spcAft>
                <a:spcPts val="600"/>
              </a:spcAft>
              <a:buClr>
                <a:schemeClr val="accent1"/>
              </a:buClr>
              <a:buFont typeface="Calibri" panose="020F0502020204030204" pitchFamily="34" charset="0"/>
            </a:pPr>
            <a:endParaRPr lang="en-US" b="1" u="sng" dirty="0">
              <a:solidFill>
                <a:schemeClr val="tx1">
                  <a:lumMod val="75000"/>
                  <a:lumOff val="25000"/>
                </a:schemeClr>
              </a:solidFill>
              <a:latin typeface="Aharoni" panose="02010803020104030203" pitchFamily="2" charset="-79"/>
              <a:cs typeface="Aharoni" panose="02010803020104030203" pitchFamily="2" charset="-79"/>
            </a:endParaRPr>
          </a:p>
          <a:p>
            <a:pPr algn="ctr" defTabSz="914400">
              <a:lnSpc>
                <a:spcPct val="90000"/>
              </a:lnSpc>
              <a:spcAft>
                <a:spcPts val="600"/>
              </a:spcAft>
              <a:buClr>
                <a:schemeClr val="accent1"/>
              </a:buClr>
              <a:buFont typeface="Calibri" panose="020F0502020204030204" pitchFamily="34" charset="0"/>
            </a:pPr>
            <a:r>
              <a:rPr lang="en-US" sz="2900" b="1" dirty="0">
                <a:solidFill>
                  <a:schemeClr val="tx1">
                    <a:lumMod val="75000"/>
                    <a:lumOff val="25000"/>
                  </a:schemeClr>
                </a:solidFill>
                <a:latin typeface="Aharoni" panose="02010803020104030203" pitchFamily="2" charset="-79"/>
                <a:cs typeface="Aharoni" panose="02010803020104030203" pitchFamily="2" charset="-79"/>
              </a:rPr>
              <a:t>Anna (2009) Conducting a Stakeholder Analysis is strategically valuable when planning </a:t>
            </a:r>
            <a:r>
              <a:rPr lang="en-US" sz="2900" b="1" dirty="0">
                <a:solidFill>
                  <a:schemeClr val="tx1">
                    <a:lumMod val="75000"/>
                    <a:lumOff val="25000"/>
                  </a:schemeClr>
                </a:solidFill>
              </a:rPr>
              <a:t>a group project.</a:t>
            </a:r>
            <a:r>
              <a:rPr lang="en-US" b="1" dirty="0">
                <a:solidFill>
                  <a:schemeClr val="tx1">
                    <a:lumMod val="75000"/>
                    <a:lumOff val="25000"/>
                  </a:schemeClr>
                </a:solidFill>
              </a:rPr>
              <a:t> </a:t>
            </a:r>
          </a:p>
        </p:txBody>
      </p:sp>
    </p:spTree>
    <p:extLst>
      <p:ext uri="{BB962C8B-B14F-4D97-AF65-F5344CB8AC3E}">
        <p14:creationId xmlns:p14="http://schemas.microsoft.com/office/powerpoint/2010/main" val="2902451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48C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6F2BA3D-1CC0-4F8E-AC71-3B0E4938F044}"/>
              </a:ext>
            </a:extLst>
          </p:cNvPr>
          <p:cNvSpPr txBox="1"/>
          <p:nvPr/>
        </p:nvSpPr>
        <p:spPr>
          <a:xfrm>
            <a:off x="85017" y="2100445"/>
            <a:ext cx="2845580" cy="2657109"/>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000" b="1" u="sng" kern="1200" spc="600" dirty="0">
                <a:solidFill>
                  <a:srgbClr val="FFFFFF"/>
                </a:solidFill>
                <a:latin typeface="+mj-lt"/>
                <a:ea typeface="+mj-ea"/>
                <a:cs typeface="+mj-cs"/>
              </a:rPr>
              <a:t>Work Breakdown Structure.</a:t>
            </a:r>
          </a:p>
        </p:txBody>
      </p:sp>
      <p:pic>
        <p:nvPicPr>
          <p:cNvPr id="5" name="Picture 4" descr="A picture containing diagram&#10;&#10;Description automatically generated">
            <a:extLst>
              <a:ext uri="{FF2B5EF4-FFF2-40B4-BE49-F238E27FC236}">
                <a16:creationId xmlns:a16="http://schemas.microsoft.com/office/drawing/2014/main" id="{A4D59552-9D70-405A-930A-32B69AB91F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15614" y="991436"/>
            <a:ext cx="6155682" cy="5185931"/>
          </a:xfrm>
          <a:prstGeom prst="rect">
            <a:avLst/>
          </a:prstGeom>
        </p:spPr>
      </p:pic>
      <p:sp>
        <p:nvSpPr>
          <p:cNvPr id="7" name="TextBox 6">
            <a:extLst>
              <a:ext uri="{FF2B5EF4-FFF2-40B4-BE49-F238E27FC236}">
                <a16:creationId xmlns:a16="http://schemas.microsoft.com/office/drawing/2014/main" id="{903C7516-8393-4846-9D71-E8AF624D370E}"/>
              </a:ext>
            </a:extLst>
          </p:cNvPr>
          <p:cNvSpPr txBox="1"/>
          <p:nvPr/>
        </p:nvSpPr>
        <p:spPr>
          <a:xfrm>
            <a:off x="2013556" y="107960"/>
            <a:ext cx="10023699" cy="923330"/>
          </a:xfrm>
          <a:prstGeom prst="rect">
            <a:avLst/>
          </a:prstGeom>
          <a:noFill/>
        </p:spPr>
        <p:txBody>
          <a:bodyPr wrap="square" rtlCol="0">
            <a:spAutoFit/>
          </a:bodyPr>
          <a:lstStyle/>
          <a:p>
            <a:r>
              <a:rPr lang="en-GB" b="1" dirty="0"/>
              <a:t>“The Work Breakdown Structure separates the complete project into its component elements in order to track the cost, time and technical performance at all levels of the project life cycle”. </a:t>
            </a:r>
          </a:p>
          <a:p>
            <a:r>
              <a:rPr lang="en-GB" dirty="0"/>
              <a:t>Dr. Mukul Burghate, (2018).</a:t>
            </a:r>
            <a:endParaRPr lang="en-GB" b="1" dirty="0"/>
          </a:p>
        </p:txBody>
      </p:sp>
      <p:sp>
        <p:nvSpPr>
          <p:cNvPr id="8" name="TextBox 7">
            <a:extLst>
              <a:ext uri="{FF2B5EF4-FFF2-40B4-BE49-F238E27FC236}">
                <a16:creationId xmlns:a16="http://schemas.microsoft.com/office/drawing/2014/main" id="{18D8BD9F-E015-4105-875F-5491B560CB20}"/>
              </a:ext>
            </a:extLst>
          </p:cNvPr>
          <p:cNvSpPr txBox="1"/>
          <p:nvPr/>
        </p:nvSpPr>
        <p:spPr>
          <a:xfrm flipH="1">
            <a:off x="2013556" y="6217221"/>
            <a:ext cx="9705836" cy="523220"/>
          </a:xfrm>
          <a:prstGeom prst="rect">
            <a:avLst/>
          </a:prstGeom>
          <a:noFill/>
        </p:spPr>
        <p:txBody>
          <a:bodyPr wrap="square" rtlCol="0">
            <a:spAutoFit/>
          </a:bodyPr>
          <a:lstStyle/>
          <a:p>
            <a:r>
              <a:rPr lang="en-GB" sz="1400" b="1" i="1" dirty="0">
                <a:solidFill>
                  <a:srgbClr val="333333"/>
                </a:solidFill>
                <a:effectLst/>
                <a:latin typeface="Helvetica Neue"/>
              </a:rPr>
              <a:t>"Work Breakdown Structure: Simplifying Project Management.</a:t>
            </a:r>
            <a:r>
              <a:rPr lang="en-GB" sz="1400" b="0" i="0" dirty="0">
                <a:solidFill>
                  <a:srgbClr val="333333"/>
                </a:solidFill>
                <a:effectLst/>
                <a:latin typeface="Helvetica Neue"/>
              </a:rPr>
              <a:t>" N.p., n.d. Web. 9 Jun. 2022 &lt;https://www.ijcams.com/wp-content/uploads/2018/11/WBS-2.pdf&gt;.</a:t>
            </a:r>
            <a:endParaRPr lang="en-GB" sz="1400" dirty="0"/>
          </a:p>
        </p:txBody>
      </p:sp>
      <p:pic>
        <p:nvPicPr>
          <p:cNvPr id="12" name="Picture 11" descr="A green sign with white text&#10;&#10;Description automatically generated with medium confidence">
            <a:extLst>
              <a:ext uri="{FF2B5EF4-FFF2-40B4-BE49-F238E27FC236}">
                <a16:creationId xmlns:a16="http://schemas.microsoft.com/office/drawing/2014/main" id="{31508E3B-09AE-4B60-930B-8DA5B0808D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34818" y="1031290"/>
            <a:ext cx="3194360" cy="5260088"/>
          </a:xfrm>
          <a:prstGeom prst="rect">
            <a:avLst/>
          </a:prstGeom>
        </p:spPr>
      </p:pic>
      <p:sp>
        <p:nvSpPr>
          <p:cNvPr id="15" name="Arrow: Curved Down 14">
            <a:extLst>
              <a:ext uri="{FF2B5EF4-FFF2-40B4-BE49-F238E27FC236}">
                <a16:creationId xmlns:a16="http://schemas.microsoft.com/office/drawing/2014/main" id="{DE07C7CF-D3E9-4F91-8E91-B4FAAF78DEE4}"/>
              </a:ext>
            </a:extLst>
          </p:cNvPr>
          <p:cNvSpPr/>
          <p:nvPr/>
        </p:nvSpPr>
        <p:spPr>
          <a:xfrm>
            <a:off x="8022244" y="1031290"/>
            <a:ext cx="1757128" cy="73152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88593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D99A33E-925F-4FA6-8FC2-B5CF17E463FC}"/>
              </a:ext>
            </a:extLst>
          </p:cNvPr>
          <p:cNvSpPr txBox="1"/>
          <p:nvPr/>
        </p:nvSpPr>
        <p:spPr>
          <a:xfrm>
            <a:off x="7792907" y="0"/>
            <a:ext cx="4399093" cy="1325563"/>
          </a:xfrm>
          <a:prstGeom prst="rect">
            <a:avLst/>
          </a:prstGeom>
        </p:spPr>
        <p:txBody>
          <a:bodyPr vert="horz" lIns="91440" tIns="45720" rIns="91440" bIns="45720" rtlCol="0" anchor="ctr">
            <a:normAutofit/>
          </a:bodyPr>
          <a:lstStyle/>
          <a:p>
            <a:pPr indent="-228600">
              <a:lnSpc>
                <a:spcPct val="90000"/>
              </a:lnSpc>
              <a:spcBef>
                <a:spcPct val="0"/>
              </a:spcBef>
              <a:spcAft>
                <a:spcPts val="600"/>
              </a:spcAft>
            </a:pPr>
            <a:r>
              <a:rPr lang="en-US" sz="4400" b="1" u="sng" spc="600">
                <a:highlight>
                  <a:srgbClr val="008000"/>
                </a:highlight>
                <a:latin typeface="+mj-lt"/>
                <a:ea typeface="+mj-ea"/>
                <a:cs typeface="+mj-cs"/>
              </a:rPr>
              <a:t>GANT CHART</a:t>
            </a:r>
            <a:r>
              <a:rPr lang="en-US" sz="4400">
                <a:highlight>
                  <a:srgbClr val="008000"/>
                </a:highlight>
                <a:latin typeface="+mj-lt"/>
                <a:ea typeface="+mj-ea"/>
                <a:cs typeface="+mj-cs"/>
              </a:rPr>
              <a:t>.</a:t>
            </a:r>
          </a:p>
        </p:txBody>
      </p:sp>
      <p:sp>
        <p:nvSpPr>
          <p:cNvPr id="51" name="Freeform: Shape 50">
            <a:extLst>
              <a:ext uri="{FF2B5EF4-FFF2-40B4-BE49-F238E27FC236}">
                <a16:creationId xmlns:a16="http://schemas.microsoft.com/office/drawing/2014/main" id="{C62225A2-D3F0-45D1-9C47-B10375316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52">
            <a:extLst>
              <a:ext uri="{FF2B5EF4-FFF2-40B4-BE49-F238E27FC236}">
                <a16:creationId xmlns:a16="http://schemas.microsoft.com/office/drawing/2014/main" id="{1B9FBFA8-6AF4-4091-9C8B-DEC6D893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9" name="Picture 28" descr="A green sign with white text&#10;&#10;Description automatically generated with medium confidence">
            <a:extLst>
              <a:ext uri="{FF2B5EF4-FFF2-40B4-BE49-F238E27FC236}">
                <a16:creationId xmlns:a16="http://schemas.microsoft.com/office/drawing/2014/main" id="{F7A46C56-2EBF-4A04-B71D-AE5483F9E8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3871" y="4137028"/>
            <a:ext cx="5266302" cy="2674088"/>
          </a:xfrm>
          <a:prstGeom prst="rect">
            <a:avLst/>
          </a:prstGeom>
        </p:spPr>
      </p:pic>
      <p:pic>
        <p:nvPicPr>
          <p:cNvPr id="5" name="Picture 4" descr="Chart&#10;&#10;Description automatically generated">
            <a:extLst>
              <a:ext uri="{FF2B5EF4-FFF2-40B4-BE49-F238E27FC236}">
                <a16:creationId xmlns:a16="http://schemas.microsoft.com/office/drawing/2014/main" id="{C050F91E-BF38-40E2-84B4-5E9EB523CAE6}"/>
              </a:ext>
            </a:extLst>
          </p:cNvPr>
          <p:cNvPicPr>
            <a:picLocks noChangeAspect="1"/>
          </p:cNvPicPr>
          <p:nvPr/>
        </p:nvPicPr>
        <p:blipFill rotWithShape="1">
          <a:blip r:embed="rId3">
            <a:extLst>
              <a:ext uri="{28A0092B-C50C-407E-A947-70E740481C1C}">
                <a14:useLocalDpi xmlns:a14="http://schemas.microsoft.com/office/drawing/2010/main" val="0"/>
              </a:ext>
            </a:extLst>
          </a:blip>
          <a:srcRect l="6733" t="10815" r="5680" b="3478"/>
          <a:stretch/>
        </p:blipFill>
        <p:spPr>
          <a:xfrm>
            <a:off x="1" y="-1"/>
            <a:ext cx="7562050" cy="4137028"/>
          </a:xfrm>
          <a:prstGeom prst="rect">
            <a:avLst/>
          </a:prstGeom>
        </p:spPr>
      </p:pic>
      <p:sp>
        <p:nvSpPr>
          <p:cNvPr id="13" name="TextBox 12">
            <a:extLst>
              <a:ext uri="{FF2B5EF4-FFF2-40B4-BE49-F238E27FC236}">
                <a16:creationId xmlns:a16="http://schemas.microsoft.com/office/drawing/2014/main" id="{4E9B5C42-9EA9-4201-9549-257C57716283}"/>
              </a:ext>
            </a:extLst>
          </p:cNvPr>
          <p:cNvSpPr txBox="1"/>
          <p:nvPr/>
        </p:nvSpPr>
        <p:spPr>
          <a:xfrm>
            <a:off x="7588190" y="1534501"/>
            <a:ext cx="4399094" cy="3181684"/>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b="0" i="0" dirty="0">
                <a:effectLst/>
              </a:rPr>
              <a:t>A Gantt chart is a commonly used graphical depiction of a project schedule. It's a type of bar chart showing the start and finish dates of a project's elements such as resources, planning and dependencies.</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b="0" i="0" dirty="0">
                <a:effectLst/>
              </a:rPr>
              <a:t>Mitchell Grant, (2021).</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b="0" i="0" dirty="0">
                <a:effectLst/>
              </a:rPr>
              <a:t>.</a:t>
            </a:r>
            <a:r>
              <a:rPr lang="en-US" sz="2400" b="1" i="1" dirty="0">
                <a:effectLst/>
              </a:rPr>
              <a:t> "Gantt Chart Definition.</a:t>
            </a:r>
            <a:r>
              <a:rPr lang="en-US" sz="2400" b="0" i="0" dirty="0">
                <a:effectLst/>
              </a:rPr>
              <a:t>" N.p., n.d. Web. 9 Jun. 2022 &lt;https://www.investopedia.com/terms/g/gantt-chart.asp&gt;.</a:t>
            </a:r>
            <a:endParaRPr lang="en-US" sz="2400" dirty="0"/>
          </a:p>
        </p:txBody>
      </p:sp>
      <p:sp>
        <p:nvSpPr>
          <p:cNvPr id="61" name="Arrow: Curved Left 60">
            <a:extLst>
              <a:ext uri="{FF2B5EF4-FFF2-40B4-BE49-F238E27FC236}">
                <a16:creationId xmlns:a16="http://schemas.microsoft.com/office/drawing/2014/main" id="{A417FEE4-5CE4-4ED8-9E20-2F12A4427840}"/>
              </a:ext>
            </a:extLst>
          </p:cNvPr>
          <p:cNvSpPr/>
          <p:nvPr/>
        </p:nvSpPr>
        <p:spPr>
          <a:xfrm rot="13178212" flipH="1" flipV="1">
            <a:off x="6208201" y="4307658"/>
            <a:ext cx="1113948" cy="215097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0962185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6E70A-7AFE-4145-A308-4D6C639ADC25}"/>
              </a:ext>
            </a:extLst>
          </p:cNvPr>
          <p:cNvSpPr>
            <a:spLocks noGrp="1"/>
          </p:cNvSpPr>
          <p:nvPr>
            <p:ph type="ctrTitle"/>
          </p:nvPr>
        </p:nvSpPr>
        <p:spPr>
          <a:xfrm>
            <a:off x="99391" y="173038"/>
            <a:ext cx="11897139" cy="1784971"/>
          </a:xfrm>
        </p:spPr>
        <p:txBody>
          <a:bodyPr>
            <a:normAutofit fontScale="90000"/>
          </a:bodyPr>
          <a:lstStyle/>
          <a:p>
            <a:pPr algn="l"/>
            <a:r>
              <a:rPr lang="en-US" sz="3100" kern="1200" dirty="0">
                <a:solidFill>
                  <a:schemeClr val="tx1"/>
                </a:solidFill>
                <a:effectLst/>
                <a:latin typeface="+mn-lt"/>
                <a:ea typeface="+mn-ea"/>
                <a:cs typeface="+mn-cs"/>
              </a:rPr>
              <a:t>Monitoring and Evaluation: </a:t>
            </a:r>
            <a:br>
              <a:rPr lang="en-US" sz="6000" kern="1200" dirty="0">
                <a:solidFill>
                  <a:schemeClr val="tx1"/>
                </a:solidFill>
                <a:effectLst/>
                <a:latin typeface="+mn-lt"/>
                <a:ea typeface="+mn-ea"/>
                <a:cs typeface="+mn-cs"/>
              </a:rPr>
            </a:br>
            <a:r>
              <a:rPr lang="en-US" sz="2200" kern="1200" dirty="0">
                <a:solidFill>
                  <a:schemeClr val="tx1"/>
                </a:solidFill>
                <a:effectLst/>
                <a:latin typeface="+mn-lt"/>
                <a:ea typeface="+mn-ea"/>
                <a:cs typeface="+mn-cs"/>
              </a:rPr>
              <a:t>Why is it important? Because it allows an organization to keep track of a project and identify potential problems.</a:t>
            </a:r>
            <a:br>
              <a:rPr lang="en-US" sz="2200" kern="1200" dirty="0">
                <a:solidFill>
                  <a:schemeClr val="tx1"/>
                </a:solidFill>
                <a:effectLst/>
                <a:latin typeface="+mn-lt"/>
                <a:ea typeface="+mn-ea"/>
                <a:cs typeface="+mn-cs"/>
              </a:rPr>
            </a:br>
            <a:br>
              <a:rPr lang="en-US" sz="2200" dirty="0">
                <a:solidFill>
                  <a:schemeClr val="tx1"/>
                </a:solidFill>
              </a:rPr>
            </a:br>
            <a:r>
              <a:rPr lang="en-US" sz="2200" kern="1200" dirty="0">
                <a:solidFill>
                  <a:schemeClr val="tx1"/>
                </a:solidFill>
                <a:effectLst/>
                <a:latin typeface="+mn-lt"/>
                <a:ea typeface="+mn-ea"/>
                <a:cs typeface="+mn-cs"/>
              </a:rPr>
              <a:t>The data gathered is used to assess whether timelines, budgets, or other parts of the project should be adjusted in order to achieve deadlines for the present project and future projects (Callistus 2018, p.580). </a:t>
            </a:r>
            <a:br>
              <a:rPr lang="en-US" sz="2200" kern="1200" dirty="0">
                <a:solidFill>
                  <a:schemeClr val="tx1"/>
                </a:solidFill>
                <a:effectLst/>
                <a:latin typeface="+mn-lt"/>
                <a:ea typeface="+mn-ea"/>
                <a:cs typeface="+mn-cs"/>
              </a:rPr>
            </a:br>
            <a:endParaRPr lang="en-GB" sz="2200" dirty="0"/>
          </a:p>
        </p:txBody>
      </p:sp>
      <p:sp>
        <p:nvSpPr>
          <p:cNvPr id="3" name="Subtitle 2">
            <a:extLst>
              <a:ext uri="{FF2B5EF4-FFF2-40B4-BE49-F238E27FC236}">
                <a16:creationId xmlns:a16="http://schemas.microsoft.com/office/drawing/2014/main" id="{4837E42C-5CAB-4ECD-A299-8C0665A0275D}"/>
              </a:ext>
            </a:extLst>
          </p:cNvPr>
          <p:cNvSpPr>
            <a:spLocks noGrp="1"/>
          </p:cNvSpPr>
          <p:nvPr>
            <p:ph type="subTitle" idx="1"/>
          </p:nvPr>
        </p:nvSpPr>
        <p:spPr>
          <a:xfrm>
            <a:off x="195471" y="1958009"/>
            <a:ext cx="11897138" cy="4726953"/>
          </a:xfrm>
        </p:spPr>
        <p:txBody>
          <a:bodyPr/>
          <a:lstStyle/>
          <a:p>
            <a:endParaRPr lang="en-GB" dirty="0"/>
          </a:p>
        </p:txBody>
      </p:sp>
      <p:pic>
        <p:nvPicPr>
          <p:cNvPr id="5" name="Picture 4" descr="Table&#10;&#10;Description automatically generated">
            <a:extLst>
              <a:ext uri="{FF2B5EF4-FFF2-40B4-BE49-F238E27FC236}">
                <a16:creationId xmlns:a16="http://schemas.microsoft.com/office/drawing/2014/main" id="{8B10C197-2A57-4655-BD83-90D6473F29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910" y="1958010"/>
            <a:ext cx="11844259" cy="4726952"/>
          </a:xfrm>
          <a:prstGeom prst="rect">
            <a:avLst/>
          </a:prstGeom>
        </p:spPr>
      </p:pic>
      <p:sp>
        <p:nvSpPr>
          <p:cNvPr id="6" name="Footer Placeholder 5">
            <a:extLst>
              <a:ext uri="{FF2B5EF4-FFF2-40B4-BE49-F238E27FC236}">
                <a16:creationId xmlns:a16="http://schemas.microsoft.com/office/drawing/2014/main" id="{7F399712-CAA0-4F35-A15A-A01BFADCA851}"/>
              </a:ext>
            </a:extLst>
          </p:cNvPr>
          <p:cNvSpPr>
            <a:spLocks noGrp="1"/>
          </p:cNvSpPr>
          <p:nvPr>
            <p:ph type="ftr" sz="quarter" idx="11"/>
          </p:nvPr>
        </p:nvSpPr>
        <p:spPr/>
        <p:txBody>
          <a:bodyPr/>
          <a:lstStyle/>
          <a:p>
            <a:r>
              <a:rPr lang="en-GB"/>
              <a:t>Cyrille Tounoudjou (1914188)</a:t>
            </a:r>
          </a:p>
        </p:txBody>
      </p:sp>
    </p:spTree>
    <p:extLst>
      <p:ext uri="{BB962C8B-B14F-4D97-AF65-F5344CB8AC3E}">
        <p14:creationId xmlns:p14="http://schemas.microsoft.com/office/powerpoint/2010/main" val="4081094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FFC9E-71FC-44D7-BC24-246B10974087}"/>
              </a:ext>
            </a:extLst>
          </p:cNvPr>
          <p:cNvSpPr>
            <a:spLocks noGrp="1"/>
          </p:cNvSpPr>
          <p:nvPr>
            <p:ph type="title"/>
          </p:nvPr>
        </p:nvSpPr>
        <p:spPr>
          <a:xfrm>
            <a:off x="1066800" y="32417"/>
            <a:ext cx="10058400" cy="1880789"/>
          </a:xfrm>
        </p:spPr>
        <p:txBody>
          <a:bodyPr>
            <a:normAutofit/>
          </a:bodyPr>
          <a:lstStyle/>
          <a:p>
            <a:pPr algn="ctr"/>
            <a:r>
              <a:rPr lang="en-GB" sz="3200" b="1" u="sng" dirty="0">
                <a:latin typeface="Aparajita" panose="020B0604020202020204" pitchFamily="34" charset="0"/>
                <a:cs typeface="Aparajita" panose="020B0604020202020204" pitchFamily="34" charset="0"/>
              </a:rPr>
              <a:t>Project Evaluation</a:t>
            </a:r>
            <a:br>
              <a:rPr lang="en-GB" sz="3200" b="1" u="sng" dirty="0"/>
            </a:br>
            <a:br>
              <a:rPr lang="en-GB" sz="3200" b="1" u="sng" dirty="0"/>
            </a:br>
            <a:r>
              <a:rPr lang="en-GB" sz="2000" b="1" dirty="0">
                <a:latin typeface="Aparajita" panose="020B0604020202020204" pitchFamily="34" charset="0"/>
                <a:cs typeface="Aparajita" panose="020B0604020202020204" pitchFamily="34" charset="0"/>
              </a:rPr>
              <a:t>Wells (2012)  Using a </a:t>
            </a:r>
            <a:r>
              <a:rPr lang="en-GB" sz="1800" b="1" dirty="0">
                <a:latin typeface="Aparajita" panose="020B0604020202020204" pitchFamily="34" charset="0"/>
                <a:cs typeface="Aparajita" panose="020B0604020202020204" pitchFamily="34" charset="0"/>
              </a:rPr>
              <a:t>qualitive</a:t>
            </a:r>
            <a:r>
              <a:rPr lang="en-GB" sz="2000" b="1" dirty="0">
                <a:latin typeface="Aparajita" panose="020B0604020202020204" pitchFamily="34" charset="0"/>
                <a:cs typeface="Aparajita" panose="020B0604020202020204" pitchFamily="34" charset="0"/>
              </a:rPr>
              <a:t> approach towards projects evaluation enables groups to demonstrate their projects success and progress.</a:t>
            </a:r>
            <a:br>
              <a:rPr lang="en-GB" sz="2000" b="1" u="sng" dirty="0">
                <a:latin typeface="Aparajita" panose="020B0604020202020204" pitchFamily="34" charset="0"/>
                <a:cs typeface="Aparajita" panose="020B0604020202020204" pitchFamily="34" charset="0"/>
              </a:rPr>
            </a:br>
            <a:r>
              <a:rPr lang="en-GB" sz="3200" b="1" u="sng" dirty="0">
                <a:latin typeface="Aparajita" panose="020B0604020202020204" pitchFamily="34" charset="0"/>
                <a:cs typeface="Aparajita" panose="020B0604020202020204" pitchFamily="34" charset="0"/>
              </a:rPr>
              <a:t> </a:t>
            </a:r>
          </a:p>
        </p:txBody>
      </p:sp>
      <p:pic>
        <p:nvPicPr>
          <p:cNvPr id="5" name="Content Placeholder 4" descr="Diagram&#10;&#10;Description automatically generated">
            <a:extLst>
              <a:ext uri="{FF2B5EF4-FFF2-40B4-BE49-F238E27FC236}">
                <a16:creationId xmlns:a16="http://schemas.microsoft.com/office/drawing/2014/main" id="{E9CEA286-2277-4454-8A5B-ACA4CE23E7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337" y="1913206"/>
            <a:ext cx="7163800" cy="4332849"/>
          </a:xfrm>
        </p:spPr>
      </p:pic>
      <p:pic>
        <p:nvPicPr>
          <p:cNvPr id="7" name="Picture 6">
            <a:extLst>
              <a:ext uri="{FF2B5EF4-FFF2-40B4-BE49-F238E27FC236}">
                <a16:creationId xmlns:a16="http://schemas.microsoft.com/office/drawing/2014/main" id="{9233257B-3BC3-4F0C-AC91-788FE40C17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3674" y="2039815"/>
            <a:ext cx="4473526" cy="4206240"/>
          </a:xfrm>
          <a:prstGeom prst="rect">
            <a:avLst/>
          </a:prstGeom>
        </p:spPr>
      </p:pic>
    </p:spTree>
    <p:extLst>
      <p:ext uri="{BB962C8B-B14F-4D97-AF65-F5344CB8AC3E}">
        <p14:creationId xmlns:p14="http://schemas.microsoft.com/office/powerpoint/2010/main" val="3086945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69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DFFA7AF-AF8F-4332-B357-C68EC48370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8839" y="801793"/>
            <a:ext cx="9374322" cy="5273056"/>
          </a:xfrm>
          <a:prstGeom prst="rect">
            <a:avLst/>
          </a:prstGeom>
        </p:spPr>
      </p:pic>
    </p:spTree>
    <p:extLst>
      <p:ext uri="{BB962C8B-B14F-4D97-AF65-F5344CB8AC3E}">
        <p14:creationId xmlns:p14="http://schemas.microsoft.com/office/powerpoint/2010/main" val="20681281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embo"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Ligh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0" ma:contentTypeDescription="Create a new document." ma:contentTypeScope="" ma:versionID="976a761cc0a29028cb22799a23462fd6">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27bebc618db9957ee24de9f12d5ffb47"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F40705-E7DD-4EE3-8C73-F9B5CCBDE583}">
  <ds:schemaRefs>
    <ds:schemaRef ds:uri="http://schemas.microsoft.com/sharepoint/v3/contenttype/forms"/>
  </ds:schemaRefs>
</ds:datastoreItem>
</file>

<file path=customXml/itemProps2.xml><?xml version="1.0" encoding="utf-8"?>
<ds:datastoreItem xmlns:ds="http://schemas.openxmlformats.org/officeDocument/2006/customXml" ds:itemID="{28EEE1CA-3187-4166-BC79-DC0A94AE6F5A}">
  <ds:schemaRefs>
    <ds:schemaRef ds:uri="http://purl.org/dc/dcmitype/"/>
    <ds:schemaRef ds:uri="39a888ec-cc75-402e-856f-ff68cc5460ab"/>
    <ds:schemaRef ds:uri="http://purl.org/dc/elements/1.1/"/>
    <ds:schemaRef ds:uri="http://schemas.microsoft.com/office/2006/documentManagement/types"/>
    <ds:schemaRef ds:uri="9d0d5cce-d4dc-4043-8325-c992d2f588cd"/>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E09C7DB-4FBF-44D9-BB86-34EA6BDC2A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4251</TotalTime>
  <Words>422</Words>
  <Application>Microsoft Office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12</vt:i4>
      </vt:variant>
      <vt:variant>
        <vt:lpstr>Theme</vt:lpstr>
      </vt:variant>
      <vt:variant>
        <vt:i4>5</vt:i4>
      </vt:variant>
      <vt:variant>
        <vt:lpstr>Slide Titles</vt:lpstr>
      </vt:variant>
      <vt:variant>
        <vt:i4>10</vt:i4>
      </vt:variant>
    </vt:vector>
  </HeadingPairs>
  <TitlesOfParts>
    <vt:vector size="27" baseType="lpstr">
      <vt:lpstr>Helvetica Neue</vt:lpstr>
      <vt:lpstr>Aharoni</vt:lpstr>
      <vt:lpstr>Aparajita</vt:lpstr>
      <vt:lpstr>Arial</vt:lpstr>
      <vt:lpstr>Arial Nova Light</vt:lpstr>
      <vt:lpstr>Bembo</vt:lpstr>
      <vt:lpstr>Calibri</vt:lpstr>
      <vt:lpstr>Calibri Light</vt:lpstr>
      <vt:lpstr>Ink Free</vt:lpstr>
      <vt:lpstr>Trebuchet MS</vt:lpstr>
      <vt:lpstr>Wingdings</vt:lpstr>
      <vt:lpstr>Wingdings 3</vt:lpstr>
      <vt:lpstr>Facet</vt:lpstr>
      <vt:lpstr>Retrospect</vt:lpstr>
      <vt:lpstr>Office Theme</vt:lpstr>
      <vt:lpstr>RetrospectVTI</vt:lpstr>
      <vt:lpstr>Office Theme</vt:lpstr>
      <vt:lpstr>Providing financial support for cancer patients.</vt:lpstr>
      <vt:lpstr>PowerPoint Presentation</vt:lpstr>
      <vt:lpstr>PowerPoint Presentation</vt:lpstr>
      <vt:lpstr>PowerPoint Presentation</vt:lpstr>
      <vt:lpstr>PowerPoint Presentation</vt:lpstr>
      <vt:lpstr>PowerPoint Presentation</vt:lpstr>
      <vt:lpstr>PowerPoint Presentation</vt:lpstr>
      <vt:lpstr>Monitoring and Evaluation:  Why is it important? Because it allows an organization to keep track of a project and identify potential problems.  The data gathered is used to assess whether timelines, budgets, or other parts of the project should be adjusted in order to achieve deadlines for the present project and future projects (Callistus 2018, p.580).  </vt:lpstr>
      <vt:lpstr>Project Evaluation  Wells (2012)  Using a qualitive approach towards projects evaluation enables groups to demonstrate their projects success and progress.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Providing financial support for cancer patients.</dc:title>
  <dc:creator>Danica Dickson (1904977)</dc:creator>
  <cp:lastModifiedBy>Danica Dickson</cp:lastModifiedBy>
  <cp:revision>1</cp:revision>
  <dcterms:created xsi:type="dcterms:W3CDTF">2022-06-08T12:17:48Z</dcterms:created>
  <dcterms:modified xsi:type="dcterms:W3CDTF">2022-06-13T11:37:42Z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