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2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8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90" r:id="rId16"/>
    <p:sldId id="269" r:id="rId17"/>
    <p:sldId id="441" r:id="rId18"/>
    <p:sldId id="271" r:id="rId19"/>
    <p:sldId id="270" r:id="rId20"/>
    <p:sldId id="272" r:id="rId21"/>
    <p:sldId id="273" r:id="rId22"/>
    <p:sldId id="274" r:id="rId23"/>
    <p:sldId id="442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D9B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7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29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slide" Target="slides/slide23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slide" Target="slides/slide22.xml" /><Relationship Id="rId28" Type="http://schemas.openxmlformats.org/officeDocument/2006/relationships/theme" Target="theme/theme1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viewProps" Target="view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1F7B5F-576B-4410-8D68-6B34954492D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D3CAAD1-49C0-48D9-814B-EE8EB34D6A82}">
      <dgm:prSet/>
      <dgm:spPr/>
      <dgm:t>
        <a:bodyPr/>
        <a:lstStyle/>
        <a:p>
          <a:r>
            <a:rPr lang="en-US" dirty="0"/>
            <a:t>GLOBAL ECONOMY RECOVERS IN FIRST HALF OF 2021</a:t>
          </a:r>
        </a:p>
      </dgm:t>
    </dgm:pt>
    <dgm:pt modelId="{1ADC36BE-0693-432E-A9CA-6C3BD36A6870}" type="parTrans" cxnId="{7933C4EF-AA42-48E7-BF5B-3EE3F290C373}">
      <dgm:prSet/>
      <dgm:spPr/>
      <dgm:t>
        <a:bodyPr/>
        <a:lstStyle/>
        <a:p>
          <a:endParaRPr lang="en-US"/>
        </a:p>
      </dgm:t>
    </dgm:pt>
    <dgm:pt modelId="{41D0EBD7-1CD9-45F1-BB02-A6043531777E}" type="sibTrans" cxnId="{7933C4EF-AA42-48E7-BF5B-3EE3F290C373}">
      <dgm:prSet/>
      <dgm:spPr/>
      <dgm:t>
        <a:bodyPr/>
        <a:lstStyle/>
        <a:p>
          <a:endParaRPr lang="en-US"/>
        </a:p>
      </dgm:t>
    </dgm:pt>
    <dgm:pt modelId="{AC247AAE-CE59-4DA0-857C-6F8C7DD9C291}">
      <dgm:prSet/>
      <dgm:spPr/>
      <dgm:t>
        <a:bodyPr/>
        <a:lstStyle/>
        <a:p>
          <a:r>
            <a:rPr lang="en-US" dirty="0"/>
            <a:t>SPORTING GOODS INDUSTRY RETURNS TO GROWTH IN THE FIRST SIX MONTHS OF 2021</a:t>
          </a:r>
        </a:p>
      </dgm:t>
    </dgm:pt>
    <dgm:pt modelId="{2C603CCE-D2B0-403E-8300-0C6ED592A1A3}" type="parTrans" cxnId="{6E2DD5E4-67EF-4A74-9CC9-6D826C2F3CD8}">
      <dgm:prSet/>
      <dgm:spPr/>
      <dgm:t>
        <a:bodyPr/>
        <a:lstStyle/>
        <a:p>
          <a:endParaRPr lang="en-US"/>
        </a:p>
      </dgm:t>
    </dgm:pt>
    <dgm:pt modelId="{CE366500-7768-4025-8A56-264D8F526685}" type="sibTrans" cxnId="{6E2DD5E4-67EF-4A74-9CC9-6D826C2F3CD8}">
      <dgm:prSet/>
      <dgm:spPr/>
      <dgm:t>
        <a:bodyPr/>
        <a:lstStyle/>
        <a:p>
          <a:endParaRPr lang="en-US"/>
        </a:p>
      </dgm:t>
    </dgm:pt>
    <dgm:pt modelId="{3D8D0A80-1FEC-4D1F-8626-FC94650EFE45}">
      <dgm:prSet/>
      <dgm:spPr/>
      <dgm:t>
        <a:bodyPr/>
        <a:lstStyle/>
        <a:p>
          <a:r>
            <a:rPr lang="en-US" dirty="0"/>
            <a:t>ADIDAS WITH STRONG FINANCIAL PERFORMANCE IN THE FIRST HALF OF 2021</a:t>
          </a:r>
        </a:p>
      </dgm:t>
    </dgm:pt>
    <dgm:pt modelId="{4D8D7BC2-353E-4E0F-A6E9-660A3A71024C}" type="parTrans" cxnId="{D5CA4DC9-82AD-4D56-A479-8A9C80E0EDE9}">
      <dgm:prSet/>
      <dgm:spPr/>
      <dgm:t>
        <a:bodyPr/>
        <a:lstStyle/>
        <a:p>
          <a:endParaRPr lang="en-US"/>
        </a:p>
      </dgm:t>
    </dgm:pt>
    <dgm:pt modelId="{B4F3CF47-BED4-47EB-8192-F0577BE6EF6E}" type="sibTrans" cxnId="{D5CA4DC9-82AD-4D56-A479-8A9C80E0EDE9}">
      <dgm:prSet/>
      <dgm:spPr/>
      <dgm:t>
        <a:bodyPr/>
        <a:lstStyle/>
        <a:p>
          <a:endParaRPr lang="en-US"/>
        </a:p>
      </dgm:t>
    </dgm:pt>
    <dgm:pt modelId="{1FF6782B-8199-4B77-B80E-8C1CFC261AD8}">
      <dgm:prSet/>
      <dgm:spPr/>
      <dgm:t>
        <a:bodyPr/>
        <a:lstStyle/>
        <a:p>
          <a:r>
            <a:rPr lang="en-GB" dirty="0"/>
            <a:t>OPERATING WORKING CAPITAL</a:t>
          </a:r>
          <a:endParaRPr lang="en-US" dirty="0"/>
        </a:p>
      </dgm:t>
    </dgm:pt>
    <dgm:pt modelId="{D55D6FB0-24D2-4DC3-A7C5-A002EFE55CBE}" type="parTrans" cxnId="{DDFA416C-55FB-4295-A11A-E17E0937F115}">
      <dgm:prSet/>
      <dgm:spPr/>
      <dgm:t>
        <a:bodyPr/>
        <a:lstStyle/>
        <a:p>
          <a:endParaRPr lang="en-US"/>
        </a:p>
      </dgm:t>
    </dgm:pt>
    <dgm:pt modelId="{45E35052-202D-42D9-AE40-24E536250231}" type="sibTrans" cxnId="{DDFA416C-55FB-4295-A11A-E17E0937F115}">
      <dgm:prSet/>
      <dgm:spPr/>
      <dgm:t>
        <a:bodyPr/>
        <a:lstStyle/>
        <a:p>
          <a:endParaRPr lang="en-US"/>
        </a:p>
      </dgm:t>
    </dgm:pt>
    <dgm:pt modelId="{964E2093-3A4F-429C-B22F-C9CABBF1C82D}" type="pres">
      <dgm:prSet presAssocID="{C01F7B5F-576B-4410-8D68-6B34954492D2}" presName="outerComposite" presStyleCnt="0">
        <dgm:presLayoutVars>
          <dgm:chMax val="5"/>
          <dgm:dir/>
          <dgm:resizeHandles val="exact"/>
        </dgm:presLayoutVars>
      </dgm:prSet>
      <dgm:spPr/>
    </dgm:pt>
    <dgm:pt modelId="{40FA65BC-98BB-43A1-897F-E7BE2ABF4AAB}" type="pres">
      <dgm:prSet presAssocID="{C01F7B5F-576B-4410-8D68-6B34954492D2}" presName="dummyMaxCanvas" presStyleCnt="0">
        <dgm:presLayoutVars/>
      </dgm:prSet>
      <dgm:spPr/>
    </dgm:pt>
    <dgm:pt modelId="{3D1A0632-D558-4E05-831E-E0F3E93FE5C7}" type="pres">
      <dgm:prSet presAssocID="{C01F7B5F-576B-4410-8D68-6B34954492D2}" presName="FourNodes_1" presStyleLbl="node1" presStyleIdx="0" presStyleCnt="4">
        <dgm:presLayoutVars>
          <dgm:bulletEnabled val="1"/>
        </dgm:presLayoutVars>
      </dgm:prSet>
      <dgm:spPr/>
    </dgm:pt>
    <dgm:pt modelId="{53BC9D70-16FF-4C1E-BBEA-4E249852AF58}" type="pres">
      <dgm:prSet presAssocID="{C01F7B5F-576B-4410-8D68-6B34954492D2}" presName="FourNodes_2" presStyleLbl="node1" presStyleIdx="1" presStyleCnt="4">
        <dgm:presLayoutVars>
          <dgm:bulletEnabled val="1"/>
        </dgm:presLayoutVars>
      </dgm:prSet>
      <dgm:spPr/>
    </dgm:pt>
    <dgm:pt modelId="{2DDF6DFC-F079-42C7-9FB9-FDC80942F7CB}" type="pres">
      <dgm:prSet presAssocID="{C01F7B5F-576B-4410-8D68-6B34954492D2}" presName="FourNodes_3" presStyleLbl="node1" presStyleIdx="2" presStyleCnt="4">
        <dgm:presLayoutVars>
          <dgm:bulletEnabled val="1"/>
        </dgm:presLayoutVars>
      </dgm:prSet>
      <dgm:spPr/>
    </dgm:pt>
    <dgm:pt modelId="{1A82AF18-B6E9-4AA9-9F50-FD267867A608}" type="pres">
      <dgm:prSet presAssocID="{C01F7B5F-576B-4410-8D68-6B34954492D2}" presName="FourNodes_4" presStyleLbl="node1" presStyleIdx="3" presStyleCnt="4">
        <dgm:presLayoutVars>
          <dgm:bulletEnabled val="1"/>
        </dgm:presLayoutVars>
      </dgm:prSet>
      <dgm:spPr/>
    </dgm:pt>
    <dgm:pt modelId="{2790B5BA-994E-409F-AFFB-2D61FFCDB73E}" type="pres">
      <dgm:prSet presAssocID="{C01F7B5F-576B-4410-8D68-6B34954492D2}" presName="FourConn_1-2" presStyleLbl="fgAccFollowNode1" presStyleIdx="0" presStyleCnt="3">
        <dgm:presLayoutVars>
          <dgm:bulletEnabled val="1"/>
        </dgm:presLayoutVars>
      </dgm:prSet>
      <dgm:spPr/>
    </dgm:pt>
    <dgm:pt modelId="{E9D17ADC-689A-457E-AB79-E229F27BEA0E}" type="pres">
      <dgm:prSet presAssocID="{C01F7B5F-576B-4410-8D68-6B34954492D2}" presName="FourConn_2-3" presStyleLbl="fgAccFollowNode1" presStyleIdx="1" presStyleCnt="3">
        <dgm:presLayoutVars>
          <dgm:bulletEnabled val="1"/>
        </dgm:presLayoutVars>
      </dgm:prSet>
      <dgm:spPr/>
    </dgm:pt>
    <dgm:pt modelId="{25D155CA-D9B3-46CE-A3B8-C8A8102D74E2}" type="pres">
      <dgm:prSet presAssocID="{C01F7B5F-576B-4410-8D68-6B34954492D2}" presName="FourConn_3-4" presStyleLbl="fgAccFollowNode1" presStyleIdx="2" presStyleCnt="3">
        <dgm:presLayoutVars>
          <dgm:bulletEnabled val="1"/>
        </dgm:presLayoutVars>
      </dgm:prSet>
      <dgm:spPr/>
    </dgm:pt>
    <dgm:pt modelId="{5C99148F-354C-49D8-9E09-4CFE90FBF7CB}" type="pres">
      <dgm:prSet presAssocID="{C01F7B5F-576B-4410-8D68-6B34954492D2}" presName="FourNodes_1_text" presStyleLbl="node1" presStyleIdx="3" presStyleCnt="4">
        <dgm:presLayoutVars>
          <dgm:bulletEnabled val="1"/>
        </dgm:presLayoutVars>
      </dgm:prSet>
      <dgm:spPr/>
    </dgm:pt>
    <dgm:pt modelId="{DDC3EA2B-A0F5-4EFA-A3D2-3CCFB6EF3844}" type="pres">
      <dgm:prSet presAssocID="{C01F7B5F-576B-4410-8D68-6B34954492D2}" presName="FourNodes_2_text" presStyleLbl="node1" presStyleIdx="3" presStyleCnt="4">
        <dgm:presLayoutVars>
          <dgm:bulletEnabled val="1"/>
        </dgm:presLayoutVars>
      </dgm:prSet>
      <dgm:spPr/>
    </dgm:pt>
    <dgm:pt modelId="{0F36452C-B24C-4617-86DB-FCF75B7492DF}" type="pres">
      <dgm:prSet presAssocID="{C01F7B5F-576B-4410-8D68-6B34954492D2}" presName="FourNodes_3_text" presStyleLbl="node1" presStyleIdx="3" presStyleCnt="4">
        <dgm:presLayoutVars>
          <dgm:bulletEnabled val="1"/>
        </dgm:presLayoutVars>
      </dgm:prSet>
      <dgm:spPr/>
    </dgm:pt>
    <dgm:pt modelId="{8A645F8B-3A2E-4AA1-9B3D-D379C5CB942D}" type="pres">
      <dgm:prSet presAssocID="{C01F7B5F-576B-4410-8D68-6B34954492D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685FC03-FAF2-4202-B53A-53A2A23EE6BA}" type="presOf" srcId="{41D0EBD7-1CD9-45F1-BB02-A6043531777E}" destId="{2790B5BA-994E-409F-AFFB-2D61FFCDB73E}" srcOrd="0" destOrd="0" presId="urn:microsoft.com/office/officeart/2005/8/layout/vProcess5"/>
    <dgm:cxn modelId="{91733D33-EA07-4097-843A-5EC7F0130BBD}" type="presOf" srcId="{CE366500-7768-4025-8A56-264D8F526685}" destId="{E9D17ADC-689A-457E-AB79-E229F27BEA0E}" srcOrd="0" destOrd="0" presId="urn:microsoft.com/office/officeart/2005/8/layout/vProcess5"/>
    <dgm:cxn modelId="{DDFA416C-55FB-4295-A11A-E17E0937F115}" srcId="{C01F7B5F-576B-4410-8D68-6B34954492D2}" destId="{1FF6782B-8199-4B77-B80E-8C1CFC261AD8}" srcOrd="3" destOrd="0" parTransId="{D55D6FB0-24D2-4DC3-A7C5-A002EFE55CBE}" sibTransId="{45E35052-202D-42D9-AE40-24E536250231}"/>
    <dgm:cxn modelId="{8D249A74-E0DD-433B-A625-E1594263B547}" type="presOf" srcId="{3D8D0A80-1FEC-4D1F-8626-FC94650EFE45}" destId="{0F36452C-B24C-4617-86DB-FCF75B7492DF}" srcOrd="1" destOrd="0" presId="urn:microsoft.com/office/officeart/2005/8/layout/vProcess5"/>
    <dgm:cxn modelId="{B573947B-2DBB-4A84-9841-E483F688E70C}" type="presOf" srcId="{3D3CAAD1-49C0-48D9-814B-EE8EB34D6A82}" destId="{5C99148F-354C-49D8-9E09-4CFE90FBF7CB}" srcOrd="1" destOrd="0" presId="urn:microsoft.com/office/officeart/2005/8/layout/vProcess5"/>
    <dgm:cxn modelId="{59FD75A6-9BBE-4FF0-9E84-ECA728B0FA89}" type="presOf" srcId="{B4F3CF47-BED4-47EB-8192-F0577BE6EF6E}" destId="{25D155CA-D9B3-46CE-A3B8-C8A8102D74E2}" srcOrd="0" destOrd="0" presId="urn:microsoft.com/office/officeart/2005/8/layout/vProcess5"/>
    <dgm:cxn modelId="{97AABCA6-F6EA-42F9-8A61-146C9BC69F81}" type="presOf" srcId="{1FF6782B-8199-4B77-B80E-8C1CFC261AD8}" destId="{8A645F8B-3A2E-4AA1-9B3D-D379C5CB942D}" srcOrd="1" destOrd="0" presId="urn:microsoft.com/office/officeart/2005/8/layout/vProcess5"/>
    <dgm:cxn modelId="{89FDD8B5-BC7A-45AB-B9BC-3E17492C87F6}" type="presOf" srcId="{3D8D0A80-1FEC-4D1F-8626-FC94650EFE45}" destId="{2DDF6DFC-F079-42C7-9FB9-FDC80942F7CB}" srcOrd="0" destOrd="0" presId="urn:microsoft.com/office/officeart/2005/8/layout/vProcess5"/>
    <dgm:cxn modelId="{88BDE8B7-76B2-4DC6-A3A8-DF2A8F162F8F}" type="presOf" srcId="{3D3CAAD1-49C0-48D9-814B-EE8EB34D6A82}" destId="{3D1A0632-D558-4E05-831E-E0F3E93FE5C7}" srcOrd="0" destOrd="0" presId="urn:microsoft.com/office/officeart/2005/8/layout/vProcess5"/>
    <dgm:cxn modelId="{C37D74BF-A9D0-4C5F-93C4-E67751907C59}" type="presOf" srcId="{C01F7B5F-576B-4410-8D68-6B34954492D2}" destId="{964E2093-3A4F-429C-B22F-C9CABBF1C82D}" srcOrd="0" destOrd="0" presId="urn:microsoft.com/office/officeart/2005/8/layout/vProcess5"/>
    <dgm:cxn modelId="{D5CA4DC9-82AD-4D56-A479-8A9C80E0EDE9}" srcId="{C01F7B5F-576B-4410-8D68-6B34954492D2}" destId="{3D8D0A80-1FEC-4D1F-8626-FC94650EFE45}" srcOrd="2" destOrd="0" parTransId="{4D8D7BC2-353E-4E0F-A6E9-660A3A71024C}" sibTransId="{B4F3CF47-BED4-47EB-8192-F0577BE6EF6E}"/>
    <dgm:cxn modelId="{6E2DD5E4-67EF-4A74-9CC9-6D826C2F3CD8}" srcId="{C01F7B5F-576B-4410-8D68-6B34954492D2}" destId="{AC247AAE-CE59-4DA0-857C-6F8C7DD9C291}" srcOrd="1" destOrd="0" parTransId="{2C603CCE-D2B0-403E-8300-0C6ED592A1A3}" sibTransId="{CE366500-7768-4025-8A56-264D8F526685}"/>
    <dgm:cxn modelId="{A4DBCDE5-C74F-44E8-ABB0-F130B93D895B}" type="presOf" srcId="{AC247AAE-CE59-4DA0-857C-6F8C7DD9C291}" destId="{DDC3EA2B-A0F5-4EFA-A3D2-3CCFB6EF3844}" srcOrd="1" destOrd="0" presId="urn:microsoft.com/office/officeart/2005/8/layout/vProcess5"/>
    <dgm:cxn modelId="{7933C4EF-AA42-48E7-BF5B-3EE3F290C373}" srcId="{C01F7B5F-576B-4410-8D68-6B34954492D2}" destId="{3D3CAAD1-49C0-48D9-814B-EE8EB34D6A82}" srcOrd="0" destOrd="0" parTransId="{1ADC36BE-0693-432E-A9CA-6C3BD36A6870}" sibTransId="{41D0EBD7-1CD9-45F1-BB02-A6043531777E}"/>
    <dgm:cxn modelId="{071B1AF8-B9A8-44EF-A9F0-DEC75511ADD5}" type="presOf" srcId="{AC247AAE-CE59-4DA0-857C-6F8C7DD9C291}" destId="{53BC9D70-16FF-4C1E-BBEA-4E249852AF58}" srcOrd="0" destOrd="0" presId="urn:microsoft.com/office/officeart/2005/8/layout/vProcess5"/>
    <dgm:cxn modelId="{BFC848FB-8B5F-47D8-A3B7-6064BA52FB11}" type="presOf" srcId="{1FF6782B-8199-4B77-B80E-8C1CFC261AD8}" destId="{1A82AF18-B6E9-4AA9-9F50-FD267867A608}" srcOrd="0" destOrd="0" presId="urn:microsoft.com/office/officeart/2005/8/layout/vProcess5"/>
    <dgm:cxn modelId="{0CB4B77B-29FC-46FB-AC4F-3EB390C7B9D8}" type="presParOf" srcId="{964E2093-3A4F-429C-B22F-C9CABBF1C82D}" destId="{40FA65BC-98BB-43A1-897F-E7BE2ABF4AAB}" srcOrd="0" destOrd="0" presId="urn:microsoft.com/office/officeart/2005/8/layout/vProcess5"/>
    <dgm:cxn modelId="{7BAE2FE6-AD8C-4CEB-A932-2D097EC2E835}" type="presParOf" srcId="{964E2093-3A4F-429C-B22F-C9CABBF1C82D}" destId="{3D1A0632-D558-4E05-831E-E0F3E93FE5C7}" srcOrd="1" destOrd="0" presId="urn:microsoft.com/office/officeart/2005/8/layout/vProcess5"/>
    <dgm:cxn modelId="{5E49F2EC-1795-4720-B522-69EF970827FE}" type="presParOf" srcId="{964E2093-3A4F-429C-B22F-C9CABBF1C82D}" destId="{53BC9D70-16FF-4C1E-BBEA-4E249852AF58}" srcOrd="2" destOrd="0" presId="urn:microsoft.com/office/officeart/2005/8/layout/vProcess5"/>
    <dgm:cxn modelId="{41426CB7-BB63-4210-A329-4274893D9720}" type="presParOf" srcId="{964E2093-3A4F-429C-B22F-C9CABBF1C82D}" destId="{2DDF6DFC-F079-42C7-9FB9-FDC80942F7CB}" srcOrd="3" destOrd="0" presId="urn:microsoft.com/office/officeart/2005/8/layout/vProcess5"/>
    <dgm:cxn modelId="{0F4EAC07-B8AA-422D-B2EF-3FD8D160FFAC}" type="presParOf" srcId="{964E2093-3A4F-429C-B22F-C9CABBF1C82D}" destId="{1A82AF18-B6E9-4AA9-9F50-FD267867A608}" srcOrd="4" destOrd="0" presId="urn:microsoft.com/office/officeart/2005/8/layout/vProcess5"/>
    <dgm:cxn modelId="{7E3E9F9F-4AFC-450A-A823-6DF2E4A22578}" type="presParOf" srcId="{964E2093-3A4F-429C-B22F-C9CABBF1C82D}" destId="{2790B5BA-994E-409F-AFFB-2D61FFCDB73E}" srcOrd="5" destOrd="0" presId="urn:microsoft.com/office/officeart/2005/8/layout/vProcess5"/>
    <dgm:cxn modelId="{D2B2FA1D-5604-41EB-A7CB-D1F0693D1119}" type="presParOf" srcId="{964E2093-3A4F-429C-B22F-C9CABBF1C82D}" destId="{E9D17ADC-689A-457E-AB79-E229F27BEA0E}" srcOrd="6" destOrd="0" presId="urn:microsoft.com/office/officeart/2005/8/layout/vProcess5"/>
    <dgm:cxn modelId="{35EE1DF0-A55C-4986-85DA-D1030341429A}" type="presParOf" srcId="{964E2093-3A4F-429C-B22F-C9CABBF1C82D}" destId="{25D155CA-D9B3-46CE-A3B8-C8A8102D74E2}" srcOrd="7" destOrd="0" presId="urn:microsoft.com/office/officeart/2005/8/layout/vProcess5"/>
    <dgm:cxn modelId="{6CD9C8A1-F0AD-4991-9157-1D881164FA6B}" type="presParOf" srcId="{964E2093-3A4F-429C-B22F-C9CABBF1C82D}" destId="{5C99148F-354C-49D8-9E09-4CFE90FBF7CB}" srcOrd="8" destOrd="0" presId="urn:microsoft.com/office/officeart/2005/8/layout/vProcess5"/>
    <dgm:cxn modelId="{11A8349A-BFCC-40F8-B33D-FC2CD93E17A0}" type="presParOf" srcId="{964E2093-3A4F-429C-B22F-C9CABBF1C82D}" destId="{DDC3EA2B-A0F5-4EFA-A3D2-3CCFB6EF3844}" srcOrd="9" destOrd="0" presId="urn:microsoft.com/office/officeart/2005/8/layout/vProcess5"/>
    <dgm:cxn modelId="{7A524C81-E446-4B3A-8C8A-85A8AE71CE8D}" type="presParOf" srcId="{964E2093-3A4F-429C-B22F-C9CABBF1C82D}" destId="{0F36452C-B24C-4617-86DB-FCF75B7492DF}" srcOrd="10" destOrd="0" presId="urn:microsoft.com/office/officeart/2005/8/layout/vProcess5"/>
    <dgm:cxn modelId="{B48C8CCC-51C0-49B0-8E14-3D0AB3DB27C9}" type="presParOf" srcId="{964E2093-3A4F-429C-B22F-C9CABBF1C82D}" destId="{8A645F8B-3A2E-4AA1-9B3D-D379C5CB942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02C573-429F-47BB-88D4-AFDE278756D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7C87D5-B023-4B7A-B12F-F7476D693122}">
      <dgm:prSet/>
      <dgm:spPr/>
      <dgm:t>
        <a:bodyPr/>
        <a:lstStyle/>
        <a:p>
          <a:r>
            <a:rPr lang="en-US"/>
            <a:t>First we talked how Adidas was impacted from Covid-19 pandemic</a:t>
          </a:r>
        </a:p>
      </dgm:t>
    </dgm:pt>
    <dgm:pt modelId="{8345A560-01C7-4210-84DD-6F8227C2BF6C}" type="parTrans" cxnId="{26DF70F3-12BD-4669-BC80-8E8CD78E7D68}">
      <dgm:prSet/>
      <dgm:spPr/>
      <dgm:t>
        <a:bodyPr/>
        <a:lstStyle/>
        <a:p>
          <a:endParaRPr lang="en-US"/>
        </a:p>
      </dgm:t>
    </dgm:pt>
    <dgm:pt modelId="{065D1447-4D28-4BFF-9FF0-699B4B835875}" type="sibTrans" cxnId="{26DF70F3-12BD-4669-BC80-8E8CD78E7D68}">
      <dgm:prSet/>
      <dgm:spPr/>
      <dgm:t>
        <a:bodyPr/>
        <a:lstStyle/>
        <a:p>
          <a:endParaRPr lang="en-US"/>
        </a:p>
      </dgm:t>
    </dgm:pt>
    <dgm:pt modelId="{9FF35FFA-0CF0-4B11-A763-91BE172387DC}">
      <dgm:prSet/>
      <dgm:spPr/>
      <dgm:t>
        <a:bodyPr/>
        <a:lstStyle/>
        <a:p>
          <a:r>
            <a:rPr lang="en-US"/>
            <a:t>We covered all the negative consequences of the pandemic</a:t>
          </a:r>
        </a:p>
      </dgm:t>
    </dgm:pt>
    <dgm:pt modelId="{B4663284-47ED-44BB-816F-5C392314977B}" type="parTrans" cxnId="{99C40C38-41C1-4B33-8E94-EEF507A01509}">
      <dgm:prSet/>
      <dgm:spPr/>
      <dgm:t>
        <a:bodyPr/>
        <a:lstStyle/>
        <a:p>
          <a:endParaRPr lang="en-US"/>
        </a:p>
      </dgm:t>
    </dgm:pt>
    <dgm:pt modelId="{8515F9BC-5550-415A-B8BA-37BF449A21CD}" type="sibTrans" cxnId="{99C40C38-41C1-4B33-8E94-EEF507A01509}">
      <dgm:prSet/>
      <dgm:spPr/>
      <dgm:t>
        <a:bodyPr/>
        <a:lstStyle/>
        <a:p>
          <a:endParaRPr lang="en-US"/>
        </a:p>
      </dgm:t>
    </dgm:pt>
    <dgm:pt modelId="{FBAFDCB6-23CD-4CF6-991B-EC111A967AD0}">
      <dgm:prSet/>
      <dgm:spPr/>
      <dgm:t>
        <a:bodyPr/>
        <a:lstStyle/>
        <a:p>
          <a:r>
            <a:rPr lang="en-US"/>
            <a:t>Then we disscused  how Adidas is overcoming the crisis</a:t>
          </a:r>
        </a:p>
      </dgm:t>
    </dgm:pt>
    <dgm:pt modelId="{EBDB1A90-9766-46CB-AB7A-8CDA328E3907}" type="parTrans" cxnId="{D9B8E4EB-A8AA-406A-9F07-5B8C50F6CB00}">
      <dgm:prSet/>
      <dgm:spPr/>
      <dgm:t>
        <a:bodyPr/>
        <a:lstStyle/>
        <a:p>
          <a:endParaRPr lang="en-US"/>
        </a:p>
      </dgm:t>
    </dgm:pt>
    <dgm:pt modelId="{517F42FB-6288-4F1E-A1AC-EF9F5C46FD1B}" type="sibTrans" cxnId="{D9B8E4EB-A8AA-406A-9F07-5B8C50F6CB00}">
      <dgm:prSet/>
      <dgm:spPr/>
      <dgm:t>
        <a:bodyPr/>
        <a:lstStyle/>
        <a:p>
          <a:endParaRPr lang="en-US"/>
        </a:p>
      </dgm:t>
    </dgm:pt>
    <dgm:pt modelId="{4DF56D55-5F00-4841-94E5-02DF6C5C7497}">
      <dgm:prSet/>
      <dgm:spPr/>
      <dgm:t>
        <a:bodyPr/>
        <a:lstStyle/>
        <a:p>
          <a:r>
            <a:rPr lang="en-US"/>
            <a:t>What Adidas is doing: Together as one team, to make an impact for those who need it most.</a:t>
          </a:r>
        </a:p>
      </dgm:t>
    </dgm:pt>
    <dgm:pt modelId="{442F614E-CA5E-485F-98D8-3083C06AC202}" type="parTrans" cxnId="{98EF83A9-8F21-4B26-B74D-B0A86E84D8C7}">
      <dgm:prSet/>
      <dgm:spPr/>
      <dgm:t>
        <a:bodyPr/>
        <a:lstStyle/>
        <a:p>
          <a:endParaRPr lang="en-US"/>
        </a:p>
      </dgm:t>
    </dgm:pt>
    <dgm:pt modelId="{A1A22B2A-8B31-4F67-B566-2D309EED7C34}" type="sibTrans" cxnId="{98EF83A9-8F21-4B26-B74D-B0A86E84D8C7}">
      <dgm:prSet/>
      <dgm:spPr/>
      <dgm:t>
        <a:bodyPr/>
        <a:lstStyle/>
        <a:p>
          <a:endParaRPr lang="en-US"/>
        </a:p>
      </dgm:t>
    </dgm:pt>
    <dgm:pt modelId="{D3D1B160-7D3E-41F9-A3E5-8C6183E0DA58}" type="pres">
      <dgm:prSet presAssocID="{FE02C573-429F-47BB-88D4-AFDE278756D8}" presName="linear" presStyleCnt="0">
        <dgm:presLayoutVars>
          <dgm:animLvl val="lvl"/>
          <dgm:resizeHandles val="exact"/>
        </dgm:presLayoutVars>
      </dgm:prSet>
      <dgm:spPr/>
    </dgm:pt>
    <dgm:pt modelId="{146CA9FE-52B4-475A-8FBA-23B7809CED56}" type="pres">
      <dgm:prSet presAssocID="{6A7C87D5-B023-4B7A-B12F-F7476D69312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7171582-787C-4CFD-952E-84CCEBD71184}" type="pres">
      <dgm:prSet presAssocID="{065D1447-4D28-4BFF-9FF0-699B4B835875}" presName="spacer" presStyleCnt="0"/>
      <dgm:spPr/>
    </dgm:pt>
    <dgm:pt modelId="{7A531BDB-1329-49AA-BED4-F3B4FF9FE0F7}" type="pres">
      <dgm:prSet presAssocID="{9FF35FFA-0CF0-4B11-A763-91BE172387D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14276D2-6A59-4BED-B7AD-1D8C100CD7B6}" type="pres">
      <dgm:prSet presAssocID="{8515F9BC-5550-415A-B8BA-37BF449A21CD}" presName="spacer" presStyleCnt="0"/>
      <dgm:spPr/>
    </dgm:pt>
    <dgm:pt modelId="{83756BC0-96D0-4FFA-88DE-2680CDDE1F3E}" type="pres">
      <dgm:prSet presAssocID="{FBAFDCB6-23CD-4CF6-991B-EC111A967AD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974478-A1C3-47EA-99CD-7641DA0C251F}" type="pres">
      <dgm:prSet presAssocID="{517F42FB-6288-4F1E-A1AC-EF9F5C46FD1B}" presName="spacer" presStyleCnt="0"/>
      <dgm:spPr/>
    </dgm:pt>
    <dgm:pt modelId="{F9D18FA6-126D-4357-B5A0-2669FF542E23}" type="pres">
      <dgm:prSet presAssocID="{4DF56D55-5F00-4841-94E5-02DF6C5C749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C7AE90F-DDA5-4150-965C-49D760943547}" type="presOf" srcId="{FBAFDCB6-23CD-4CF6-991B-EC111A967AD0}" destId="{83756BC0-96D0-4FFA-88DE-2680CDDE1F3E}" srcOrd="0" destOrd="0" presId="urn:microsoft.com/office/officeart/2005/8/layout/vList2"/>
    <dgm:cxn modelId="{B0B1A337-4481-4D13-98D6-29B79010AC55}" type="presOf" srcId="{9FF35FFA-0CF0-4B11-A763-91BE172387DC}" destId="{7A531BDB-1329-49AA-BED4-F3B4FF9FE0F7}" srcOrd="0" destOrd="0" presId="urn:microsoft.com/office/officeart/2005/8/layout/vList2"/>
    <dgm:cxn modelId="{99C40C38-41C1-4B33-8E94-EEF507A01509}" srcId="{FE02C573-429F-47BB-88D4-AFDE278756D8}" destId="{9FF35FFA-0CF0-4B11-A763-91BE172387DC}" srcOrd="1" destOrd="0" parTransId="{B4663284-47ED-44BB-816F-5C392314977B}" sibTransId="{8515F9BC-5550-415A-B8BA-37BF449A21CD}"/>
    <dgm:cxn modelId="{F804224B-447C-429C-AB8F-9E8728EBF26D}" type="presOf" srcId="{6A7C87D5-B023-4B7A-B12F-F7476D693122}" destId="{146CA9FE-52B4-475A-8FBA-23B7809CED56}" srcOrd="0" destOrd="0" presId="urn:microsoft.com/office/officeart/2005/8/layout/vList2"/>
    <dgm:cxn modelId="{2564F7A3-EDF4-48FA-8074-2E0664180E00}" type="presOf" srcId="{4DF56D55-5F00-4841-94E5-02DF6C5C7497}" destId="{F9D18FA6-126D-4357-B5A0-2669FF542E23}" srcOrd="0" destOrd="0" presId="urn:microsoft.com/office/officeart/2005/8/layout/vList2"/>
    <dgm:cxn modelId="{98EF83A9-8F21-4B26-B74D-B0A86E84D8C7}" srcId="{FE02C573-429F-47BB-88D4-AFDE278756D8}" destId="{4DF56D55-5F00-4841-94E5-02DF6C5C7497}" srcOrd="3" destOrd="0" parTransId="{442F614E-CA5E-485F-98D8-3083C06AC202}" sibTransId="{A1A22B2A-8B31-4F67-B566-2D309EED7C34}"/>
    <dgm:cxn modelId="{D9B8E4EB-A8AA-406A-9F07-5B8C50F6CB00}" srcId="{FE02C573-429F-47BB-88D4-AFDE278756D8}" destId="{FBAFDCB6-23CD-4CF6-991B-EC111A967AD0}" srcOrd="2" destOrd="0" parTransId="{EBDB1A90-9766-46CB-AB7A-8CDA328E3907}" sibTransId="{517F42FB-6288-4F1E-A1AC-EF9F5C46FD1B}"/>
    <dgm:cxn modelId="{C600FDEC-039C-444A-B982-0555DB634722}" type="presOf" srcId="{FE02C573-429F-47BB-88D4-AFDE278756D8}" destId="{D3D1B160-7D3E-41F9-A3E5-8C6183E0DA58}" srcOrd="0" destOrd="0" presId="urn:microsoft.com/office/officeart/2005/8/layout/vList2"/>
    <dgm:cxn modelId="{26DF70F3-12BD-4669-BC80-8E8CD78E7D68}" srcId="{FE02C573-429F-47BB-88D4-AFDE278756D8}" destId="{6A7C87D5-B023-4B7A-B12F-F7476D693122}" srcOrd="0" destOrd="0" parTransId="{8345A560-01C7-4210-84DD-6F8227C2BF6C}" sibTransId="{065D1447-4D28-4BFF-9FF0-699B4B835875}"/>
    <dgm:cxn modelId="{7F390812-699D-431F-9B18-0A7C8708D9DB}" type="presParOf" srcId="{D3D1B160-7D3E-41F9-A3E5-8C6183E0DA58}" destId="{146CA9FE-52B4-475A-8FBA-23B7809CED56}" srcOrd="0" destOrd="0" presId="urn:microsoft.com/office/officeart/2005/8/layout/vList2"/>
    <dgm:cxn modelId="{151F320D-A4F3-457B-AF9A-2C83E835ABB6}" type="presParOf" srcId="{D3D1B160-7D3E-41F9-A3E5-8C6183E0DA58}" destId="{57171582-787C-4CFD-952E-84CCEBD71184}" srcOrd="1" destOrd="0" presId="urn:microsoft.com/office/officeart/2005/8/layout/vList2"/>
    <dgm:cxn modelId="{812551BB-4007-4946-AACC-7DCFC193E115}" type="presParOf" srcId="{D3D1B160-7D3E-41F9-A3E5-8C6183E0DA58}" destId="{7A531BDB-1329-49AA-BED4-F3B4FF9FE0F7}" srcOrd="2" destOrd="0" presId="urn:microsoft.com/office/officeart/2005/8/layout/vList2"/>
    <dgm:cxn modelId="{F4493558-FB1A-4221-9767-6D0D559BB43C}" type="presParOf" srcId="{D3D1B160-7D3E-41F9-A3E5-8C6183E0DA58}" destId="{714276D2-6A59-4BED-B7AD-1D8C100CD7B6}" srcOrd="3" destOrd="0" presId="urn:microsoft.com/office/officeart/2005/8/layout/vList2"/>
    <dgm:cxn modelId="{2207068A-8077-4A54-B617-C13A4A3EA218}" type="presParOf" srcId="{D3D1B160-7D3E-41F9-A3E5-8C6183E0DA58}" destId="{83756BC0-96D0-4FFA-88DE-2680CDDE1F3E}" srcOrd="4" destOrd="0" presId="urn:microsoft.com/office/officeart/2005/8/layout/vList2"/>
    <dgm:cxn modelId="{72F7B347-8A46-4D91-A634-CC9BF4598BF9}" type="presParOf" srcId="{D3D1B160-7D3E-41F9-A3E5-8C6183E0DA58}" destId="{A6974478-A1C3-47EA-99CD-7641DA0C251F}" srcOrd="5" destOrd="0" presId="urn:microsoft.com/office/officeart/2005/8/layout/vList2"/>
    <dgm:cxn modelId="{060194C7-3D65-4962-AF27-CA9EE42ED1A0}" type="presParOf" srcId="{D3D1B160-7D3E-41F9-A3E5-8C6183E0DA58}" destId="{F9D18FA6-126D-4357-B5A0-2669FF542E2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A0632-D558-4E05-831E-E0F3E93FE5C7}">
      <dsp:nvSpPr>
        <dsp:cNvPr id="0" name=""/>
        <dsp:cNvSpPr/>
      </dsp:nvSpPr>
      <dsp:spPr>
        <a:xfrm>
          <a:off x="0" y="0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GLOBAL ECONOMY RECOVERS IN FIRST HALF OF 2021</a:t>
          </a:r>
        </a:p>
      </dsp:txBody>
      <dsp:txXfrm>
        <a:off x="26377" y="26377"/>
        <a:ext cx="6646626" cy="847812"/>
      </dsp:txXfrm>
    </dsp:sp>
    <dsp:sp modelId="{53BC9D70-16FF-4C1E-BBEA-4E249852AF58}">
      <dsp:nvSpPr>
        <dsp:cNvPr id="0" name=""/>
        <dsp:cNvSpPr/>
      </dsp:nvSpPr>
      <dsp:spPr>
        <a:xfrm>
          <a:off x="644414" y="1064305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SPORTING GOODS INDUSTRY RETURNS TO GROWTH IN THE FIRST SIX MONTHS OF 2021</a:t>
          </a:r>
        </a:p>
      </dsp:txBody>
      <dsp:txXfrm>
        <a:off x="670791" y="1090682"/>
        <a:ext cx="6411969" cy="847812"/>
      </dsp:txXfrm>
    </dsp:sp>
    <dsp:sp modelId="{2DDF6DFC-F079-42C7-9FB9-FDC80942F7CB}">
      <dsp:nvSpPr>
        <dsp:cNvPr id="0" name=""/>
        <dsp:cNvSpPr/>
      </dsp:nvSpPr>
      <dsp:spPr>
        <a:xfrm>
          <a:off x="1279211" y="2128610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ADIDAS WITH STRONG FINANCIAL PERFORMANCE IN THE FIRST HALF OF 2021</a:t>
          </a:r>
        </a:p>
      </dsp:txBody>
      <dsp:txXfrm>
        <a:off x="1305588" y="2154987"/>
        <a:ext cx="6421587" cy="847812"/>
      </dsp:txXfrm>
    </dsp:sp>
    <dsp:sp modelId="{1A82AF18-B6E9-4AA9-9F50-FD267867A608}">
      <dsp:nvSpPr>
        <dsp:cNvPr id="0" name=""/>
        <dsp:cNvSpPr/>
      </dsp:nvSpPr>
      <dsp:spPr>
        <a:xfrm>
          <a:off x="1923626" y="3192915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OPERATING WORKING CAPITAL</a:t>
          </a:r>
          <a:endParaRPr lang="en-US" sz="2400" kern="1200" dirty="0"/>
        </a:p>
      </dsp:txBody>
      <dsp:txXfrm>
        <a:off x="1950003" y="3219292"/>
        <a:ext cx="6411969" cy="847812"/>
      </dsp:txXfrm>
    </dsp:sp>
    <dsp:sp modelId="{2790B5BA-994E-409F-AFFB-2D61FFCDB73E}">
      <dsp:nvSpPr>
        <dsp:cNvPr id="0" name=""/>
        <dsp:cNvSpPr/>
      </dsp:nvSpPr>
      <dsp:spPr>
        <a:xfrm>
          <a:off x="7109138" y="689751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240846" y="689751"/>
        <a:ext cx="321951" cy="440489"/>
      </dsp:txXfrm>
    </dsp:sp>
    <dsp:sp modelId="{E9D17ADC-689A-457E-AB79-E229F27BEA0E}">
      <dsp:nvSpPr>
        <dsp:cNvPr id="0" name=""/>
        <dsp:cNvSpPr/>
      </dsp:nvSpPr>
      <dsp:spPr>
        <a:xfrm>
          <a:off x="7753553" y="1754057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885261" y="1754057"/>
        <a:ext cx="321951" cy="440489"/>
      </dsp:txXfrm>
    </dsp:sp>
    <dsp:sp modelId="{25D155CA-D9B3-46CE-A3B8-C8A8102D74E2}">
      <dsp:nvSpPr>
        <dsp:cNvPr id="0" name=""/>
        <dsp:cNvSpPr/>
      </dsp:nvSpPr>
      <dsp:spPr>
        <a:xfrm>
          <a:off x="8388350" y="2818362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520058" y="2818362"/>
        <a:ext cx="321951" cy="4404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6CA9FE-52B4-475A-8FBA-23B7809CED56}">
      <dsp:nvSpPr>
        <dsp:cNvPr id="0" name=""/>
        <dsp:cNvSpPr/>
      </dsp:nvSpPr>
      <dsp:spPr>
        <a:xfrm>
          <a:off x="0" y="614370"/>
          <a:ext cx="6628804" cy="8880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First we talked how Adidas was impacted from Covid-19 pandemic</a:t>
          </a:r>
        </a:p>
      </dsp:txBody>
      <dsp:txXfrm>
        <a:off x="43350" y="657720"/>
        <a:ext cx="6542104" cy="801330"/>
      </dsp:txXfrm>
    </dsp:sp>
    <dsp:sp modelId="{7A531BDB-1329-49AA-BED4-F3B4FF9FE0F7}">
      <dsp:nvSpPr>
        <dsp:cNvPr id="0" name=""/>
        <dsp:cNvSpPr/>
      </dsp:nvSpPr>
      <dsp:spPr>
        <a:xfrm>
          <a:off x="0" y="1568640"/>
          <a:ext cx="6628804" cy="888030"/>
        </a:xfrm>
        <a:prstGeom prst="roundRect">
          <a:avLst/>
        </a:prstGeom>
        <a:gradFill rotWithShape="0">
          <a:gsLst>
            <a:gs pos="0">
              <a:schemeClr val="accent2">
                <a:hueOff val="-988095"/>
                <a:satOff val="4733"/>
                <a:lumOff val="4379"/>
                <a:alphaOff val="0"/>
                <a:tint val="96000"/>
                <a:lumMod val="100000"/>
              </a:schemeClr>
            </a:gs>
            <a:gs pos="78000">
              <a:schemeClr val="accent2">
                <a:hueOff val="-988095"/>
                <a:satOff val="4733"/>
                <a:lumOff val="437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 covered all the negative consequences of the pandemic</a:t>
          </a:r>
        </a:p>
      </dsp:txBody>
      <dsp:txXfrm>
        <a:off x="43350" y="1611990"/>
        <a:ext cx="6542104" cy="801330"/>
      </dsp:txXfrm>
    </dsp:sp>
    <dsp:sp modelId="{83756BC0-96D0-4FFA-88DE-2680CDDE1F3E}">
      <dsp:nvSpPr>
        <dsp:cNvPr id="0" name=""/>
        <dsp:cNvSpPr/>
      </dsp:nvSpPr>
      <dsp:spPr>
        <a:xfrm>
          <a:off x="0" y="2522910"/>
          <a:ext cx="6628804" cy="888030"/>
        </a:xfrm>
        <a:prstGeom prst="roundRect">
          <a:avLst/>
        </a:prstGeom>
        <a:gradFill rotWithShape="0">
          <a:gsLst>
            <a:gs pos="0">
              <a:schemeClr val="accent2">
                <a:hueOff val="-1976191"/>
                <a:satOff val="9467"/>
                <a:lumOff val="8758"/>
                <a:alphaOff val="0"/>
                <a:tint val="96000"/>
                <a:lumMod val="100000"/>
              </a:schemeClr>
            </a:gs>
            <a:gs pos="78000">
              <a:schemeClr val="accent2">
                <a:hueOff val="-1976191"/>
                <a:satOff val="9467"/>
                <a:lumOff val="875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Then we disscused  how Adidas is overcoming the crisis</a:t>
          </a:r>
        </a:p>
      </dsp:txBody>
      <dsp:txXfrm>
        <a:off x="43350" y="2566260"/>
        <a:ext cx="6542104" cy="801330"/>
      </dsp:txXfrm>
    </dsp:sp>
    <dsp:sp modelId="{F9D18FA6-126D-4357-B5A0-2669FF542E23}">
      <dsp:nvSpPr>
        <dsp:cNvPr id="0" name=""/>
        <dsp:cNvSpPr/>
      </dsp:nvSpPr>
      <dsp:spPr>
        <a:xfrm>
          <a:off x="0" y="3477180"/>
          <a:ext cx="6628804" cy="88803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Adidas is doing: Together as one team, to make an impact for those who need it most.</a:t>
          </a:r>
        </a:p>
      </dsp:txBody>
      <dsp:txXfrm>
        <a:off x="43350" y="3520530"/>
        <a:ext cx="6542104" cy="801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8B5117-4AB2-41FC-9692-84E5BDF81F8D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9ACAC-BA84-4FC4-8150-63F8318901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295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01704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AdihausDIN"/>
              </a:rPr>
              <a:t>On August 18, 1949, Adi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dihausDIN"/>
              </a:rPr>
              <a:t>Dassler</a:t>
            </a:r>
            <a:r>
              <a:rPr lang="en-US" b="0" i="0" dirty="0">
                <a:solidFill>
                  <a:srgbClr val="000000"/>
                </a:solidFill>
                <a:effectLst/>
                <a:latin typeface="AdihausDIN"/>
              </a:rPr>
              <a:t> started over again at the age of 49, registered the ‘Adi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dihausDIN"/>
              </a:rPr>
              <a:t>Dassler</a:t>
            </a:r>
            <a:r>
              <a:rPr lang="en-US" b="0" i="0" dirty="0">
                <a:solidFill>
                  <a:srgbClr val="000000"/>
                </a:solidFill>
                <a:effectLst/>
                <a:latin typeface="AdihausDIN"/>
              </a:rPr>
              <a:t> adidas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dihausDIN"/>
              </a:rPr>
              <a:t>Sportschuhfabrik</a:t>
            </a:r>
            <a:r>
              <a:rPr lang="en-US" b="0" i="0" dirty="0">
                <a:solidFill>
                  <a:srgbClr val="000000"/>
                </a:solidFill>
                <a:effectLst/>
                <a:latin typeface="AdihausDIN"/>
              </a:rPr>
              <a:t>’ and set to work with 47 employees in the small town of Herzogenaurach. In the same year, he registered a shoe that included the registration of the soon-to-become-famous adidas 3-Stripes. From humble beginnings to a global success story – which was accelerated by a miracle…</a:t>
            </a:r>
            <a:endParaRPr lang="ro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E78732-C259-4E52-998B-B6BE63D9CCEC}" type="slidenum">
              <a:rPr lang="ro-RO" smtClean="0"/>
              <a:t>17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41397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3AD0F-30FC-4098-B8DE-ADD1F0FE464C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885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FC82-7F61-44E4-9EA9-D704BC8F5867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122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D545-8017-4B79-B66A-227DF47410AD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081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F39-742A-425E-9EB2-6776C72FF3A9}" type="datetime1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629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CA0F3-4EE8-4217-A960-66FD8B05415C}" type="datetime1">
              <a:rPr lang="en-US" smtClean="0"/>
              <a:t>11/19/2021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239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59FA6-18C6-4A83-B022-67F71BCABE44}" type="datetime1">
              <a:rPr lang="en-US" smtClean="0"/>
              <a:t>11/19/2021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247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DA99-8073-46F5-A0C1-08C6C64AE317}" type="datetime1">
              <a:rPr lang="en-US" smtClean="0"/>
              <a:t>11/19/2021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161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2BA36-5224-4557-A626-83F9435C16AC}" type="datetime1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572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5FD6E-6F06-4FA3-B282-4DAC98BD7288}" type="datetime1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137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C1A0A-520B-4941-B9B9-8392766EEECC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342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4F64B-C577-41C7-9E3D-4C9AF34E72AC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59449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90C65-B063-4A30-A6DC-9E174DDA58EB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5658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8915D-02E5-48BF-975F-CB86DFA62B6B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2828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5B3F9-A241-41AA-AEBC-FAA6302092E5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540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F92A-DABE-4068-92D1-3F2C328A7127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741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74FD-3364-40D4-AAA9-7D11BB27CCE6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700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F4E34-6FA1-43F0-9526-A9F8D4C1BC8A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801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  <p:sldLayoutId id="2147483815" r:id="rId13"/>
    <p:sldLayoutId id="2147483816" r:id="rId14"/>
    <p:sldLayoutId id="2147483817" r:id="rId15"/>
    <p:sldLayoutId id="214748381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creativecommons.org/licenses/by-sa/3.0/" TargetMode="External" /><Relationship Id="rId5" Type="http://schemas.openxmlformats.org/officeDocument/2006/relationships/image" Target="../media/image8.png" /><Relationship Id="rId4" Type="http://schemas.openxmlformats.org/officeDocument/2006/relationships/hyperlink" Target="https://commons.wikimedia.org/wiki/File:Paul_Breitner_penalty_1974.jpg" TargetMode="Externa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 /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 /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creativecommons.org/licenses/by-sa/3.0/" TargetMode="External" /><Relationship Id="rId4" Type="http://schemas.openxmlformats.org/officeDocument/2006/relationships/hyperlink" Target="https://es.wikipedia.org/wiki/Botas_de_f%C3%BAtbol" TargetMode="Externa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 /><Relationship Id="rId2" Type="http://schemas.openxmlformats.org/officeDocument/2006/relationships/image" Target="../media/image19.pn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 /><Relationship Id="rId1" Type="http://schemas.openxmlformats.org/officeDocument/2006/relationships/slideLayout" Target="../slideLayouts/slideLayout8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ntenaturaldemoda.com/2012/04/adidas-is-all-in-nuevo-anuncio-todos.html" TargetMode="External" /><Relationship Id="rId7" Type="http://schemas.openxmlformats.org/officeDocument/2006/relationships/hyperlink" Target="https://creativecommons.org/licenses/by-nc-sa/3.0/" TargetMode="External" /><Relationship Id="rId2" Type="http://schemas.openxmlformats.org/officeDocument/2006/relationships/image" Target="../media/image23.jpg" /><Relationship Id="rId1" Type="http://schemas.openxmlformats.org/officeDocument/2006/relationships/slideLayout" Target="../slideLayouts/slideLayout1.xml" /><Relationship Id="rId6" Type="http://schemas.openxmlformats.org/officeDocument/2006/relationships/hyperlink" Target="https://creativecommons.org/licenses/by-nc/3.0/" TargetMode="External" /><Relationship Id="rId5" Type="http://schemas.openxmlformats.org/officeDocument/2006/relationships/hyperlink" Target="http://spanishfootballsports.blogspot.com/2014/03/lionel-messi-highest-income-generator.html" TargetMode="External" /><Relationship Id="rId4" Type="http://schemas.openxmlformats.org/officeDocument/2006/relationships/image" Target="../media/image24.jpg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6.jpeg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 /><Relationship Id="rId1" Type="http://schemas.openxmlformats.org/officeDocument/2006/relationships/slideLayout" Target="../slideLayouts/slideLayout2.xml" 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 /><Relationship Id="rId1" Type="http://schemas.openxmlformats.org/officeDocument/2006/relationships/slideLayout" Target="../slideLayouts/slideLayout2.xml" 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 /><Relationship Id="rId1" Type="http://schemas.openxmlformats.org/officeDocument/2006/relationships/slideLayout" Target="../slideLayouts/slideLayout2.xml" 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 /><Relationship Id="rId2" Type="http://schemas.openxmlformats.org/officeDocument/2006/relationships/hyperlink" Target="http://www.adidas-group.com/en/investors/financial-reports/" TargetMode="External" /><Relationship Id="rId1" Type="http://schemas.openxmlformats.org/officeDocument/2006/relationships/slideLayout" Target="../slideLayouts/slideLayout2.xml" 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9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11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2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7" name="Rectangle 2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2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2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Freeform: Shape 3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61097-7889-489D-A410-9764AE9652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1723" y="609600"/>
            <a:ext cx="4512989" cy="222773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3300" dirty="0">
                <a:solidFill>
                  <a:srgbClr val="FFFFFF"/>
                </a:solidFill>
              </a:rPr>
              <a:t>GROUP PRESENTATION</a:t>
            </a:r>
            <a:br>
              <a:rPr lang="en-US" sz="3300" dirty="0">
                <a:solidFill>
                  <a:srgbClr val="FFFFFF"/>
                </a:solidFill>
              </a:rPr>
            </a:br>
            <a:br>
              <a:rPr lang="en-US" sz="3300" dirty="0">
                <a:solidFill>
                  <a:srgbClr val="FFFFFF"/>
                </a:solidFill>
              </a:rPr>
            </a:br>
            <a:r>
              <a:rPr lang="en-US" sz="3300" dirty="0">
                <a:solidFill>
                  <a:srgbClr val="FFFFFF"/>
                </a:solidFill>
              </a:rPr>
              <a:t>Topic-Covid-19 impact on ADIDAS company</a:t>
            </a:r>
            <a:br>
              <a:rPr lang="en-US" sz="3300" dirty="0">
                <a:solidFill>
                  <a:srgbClr val="FFFFFF"/>
                </a:solidFill>
              </a:rPr>
            </a:br>
            <a:endParaRPr lang="en-US" sz="3300" dirty="0">
              <a:solidFill>
                <a:srgbClr val="FFFFFF"/>
              </a:solidFill>
            </a:endParaRPr>
          </a:p>
        </p:txBody>
      </p:sp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06A6D74E-9830-4C3A-BE82-3F6BDA40BC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3" b="12645"/>
          <a:stretch/>
        </p:blipFill>
        <p:spPr>
          <a:xfrm>
            <a:off x="757251" y="2350500"/>
            <a:ext cx="3856774" cy="2245899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0B0A45B-686A-404F-A25B-3B54EE2766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Module: Academic Skills (LCBB4000)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Students: Georgeta </a:t>
            </a:r>
            <a:r>
              <a:rPr lang="en-US" dirty="0" err="1">
                <a:solidFill>
                  <a:srgbClr val="FFFFFF"/>
                </a:solidFill>
              </a:rPr>
              <a:t>Marilena</a:t>
            </a:r>
            <a:r>
              <a:rPr lang="en-US" dirty="0">
                <a:solidFill>
                  <a:srgbClr val="FFFFFF"/>
                </a:solidFill>
              </a:rPr>
              <a:t> Gheorghe 2113968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Diana Florentina </a:t>
            </a:r>
            <a:r>
              <a:rPr lang="en-US" dirty="0" err="1">
                <a:solidFill>
                  <a:srgbClr val="FFFFFF"/>
                </a:solidFill>
              </a:rPr>
              <a:t>Caburgan</a:t>
            </a:r>
            <a:r>
              <a:rPr lang="en-US" dirty="0">
                <a:solidFill>
                  <a:srgbClr val="FFFFFF"/>
                </a:solidFill>
              </a:rPr>
              <a:t> 2112513</a:t>
            </a:r>
          </a:p>
          <a:p>
            <a:pPr algn="l">
              <a:buFont typeface="Wingdings 3" charset="2"/>
              <a:buChar char=""/>
            </a:pPr>
            <a:r>
              <a:rPr lang="en-US" dirty="0" err="1">
                <a:solidFill>
                  <a:srgbClr val="FFFFFF"/>
                </a:solidFill>
              </a:rPr>
              <a:t>Yovana</a:t>
            </a:r>
            <a:r>
              <a:rPr lang="en-US" dirty="0">
                <a:solidFill>
                  <a:srgbClr val="FFFFFF"/>
                </a:solidFill>
              </a:rPr>
              <a:t> Georgieva Markova 2113435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Marin Dimitrov </a:t>
            </a:r>
            <a:r>
              <a:rPr lang="en-US" dirty="0" err="1">
                <a:solidFill>
                  <a:srgbClr val="FFFFFF"/>
                </a:solidFill>
              </a:rPr>
              <a:t>Karakolev</a:t>
            </a:r>
            <a:r>
              <a:rPr lang="en-US" dirty="0">
                <a:solidFill>
                  <a:srgbClr val="FFFFFF"/>
                </a:solidFill>
              </a:rPr>
              <a:t> 2029731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Module </a:t>
            </a:r>
            <a:r>
              <a:rPr lang="en-US" dirty="0" err="1">
                <a:solidFill>
                  <a:srgbClr val="FFFFFF"/>
                </a:solidFill>
              </a:rPr>
              <a:t>Coordinator:Tarila</a:t>
            </a:r>
            <a:r>
              <a:rPr lang="en-US" dirty="0">
                <a:solidFill>
                  <a:srgbClr val="FFFFFF"/>
                </a:solidFill>
              </a:rPr>
              <a:t>  </a:t>
            </a:r>
            <a:r>
              <a:rPr lang="en-US" dirty="0" err="1">
                <a:solidFill>
                  <a:srgbClr val="FFFFFF"/>
                </a:solidFill>
              </a:rPr>
              <a:t>Zuofa</a:t>
            </a:r>
            <a:endParaRPr lang="en-US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967223-5CA8-427D-81D9-11DEB769F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787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733F7-0872-4AFE-8E55-19B92437E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 Black"/>
                <a:ea typeface="Arial Black"/>
                <a:cs typeface="Arial Black"/>
                <a:sym typeface="Arial Black"/>
              </a:rPr>
              <a:t>Shoe (Britannica.com definition)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CCE90-E008-42FF-B86A-46C461DA6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solidFill>
                  <a:srgbClr val="295E68"/>
                </a:solidFill>
              </a:rPr>
              <a:t>“outer covering for the foot, usually of leather with a stiff or thick sole and heel, and generally (distinguishing it from a boot) reaching no higher than the ankle.”</a:t>
            </a:r>
            <a:endParaRPr lang="en-US" sz="2000" dirty="0"/>
          </a:p>
          <a:p>
            <a:endParaRPr lang="en-GB" dirty="0"/>
          </a:p>
        </p:txBody>
      </p:sp>
      <p:pic>
        <p:nvPicPr>
          <p:cNvPr id="4" name="Google Shape;288;p3">
            <a:extLst>
              <a:ext uri="{FF2B5EF4-FFF2-40B4-BE49-F238E27FC236}">
                <a16:creationId xmlns:a16="http://schemas.microsoft.com/office/drawing/2014/main" id="{29261C01-40C1-4C0B-A982-D7DFE14E35E2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368828" y="3245884"/>
            <a:ext cx="3905174" cy="294054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476CE7-3089-466C-A2D3-A8FCD72E04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4491" y="3429000"/>
            <a:ext cx="2698910" cy="2902492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E81A3-2CF0-43D5-9378-023BCC4A4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0318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5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7" name="Picture 6" descr="A person standing in a factory&#10;&#10;Description automatically generated with low confidence">
            <a:extLst>
              <a:ext uri="{FF2B5EF4-FFF2-40B4-BE49-F238E27FC236}">
                <a16:creationId xmlns:a16="http://schemas.microsoft.com/office/drawing/2014/main" id="{F82E35BD-5E6C-4608-BE44-C632EFA7A6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38" r="688" b="1"/>
          <a:stretch/>
        </p:blipFill>
        <p:spPr>
          <a:xfrm>
            <a:off x="4041994" y="-4"/>
            <a:ext cx="8139373" cy="685800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7DC64-C9CB-498D-90BB-EEBCC823D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6489"/>
            <a:ext cx="3749061" cy="1508469"/>
          </a:xfrm>
        </p:spPr>
        <p:txBody>
          <a:bodyPr anchor="ctr">
            <a:normAutofit/>
          </a:bodyPr>
          <a:lstStyle/>
          <a:p>
            <a:r>
              <a:rPr lang="en-US" sz="3200" dirty="0"/>
              <a:t>Adidas History</a:t>
            </a:r>
            <a:endParaRPr lang="en-GB" sz="3200" dirty="0"/>
          </a:p>
        </p:txBody>
      </p:sp>
      <p:sp>
        <p:nvSpPr>
          <p:cNvPr id="21" name="Isosceles Triangle 17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2B6B2-C8D1-402F-884C-6DC8460A1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795618"/>
            <a:ext cx="3749061" cy="3822896"/>
          </a:xfrm>
        </p:spPr>
        <p:txBody>
          <a:bodyPr>
            <a:normAutofit fontScale="85000" lnSpcReduction="10000"/>
          </a:bodyPr>
          <a:lstStyle/>
          <a:p>
            <a:r>
              <a:rPr lang="en-US" sz="2400" dirty="0">
                <a:latin typeface="+mj-lt"/>
              </a:rPr>
              <a:t>1924 - in the South-East Germany, Adi </a:t>
            </a:r>
            <a:r>
              <a:rPr lang="en-US" sz="2400" dirty="0" err="1">
                <a:latin typeface="+mj-lt"/>
              </a:rPr>
              <a:t>Dassler</a:t>
            </a:r>
            <a:r>
              <a:rPr lang="en-US" sz="2400" dirty="0">
                <a:latin typeface="+mj-lt"/>
              </a:rPr>
              <a:t> founded along with his brother the “</a:t>
            </a:r>
            <a:r>
              <a:rPr lang="en-US" sz="2400" dirty="0" err="1">
                <a:latin typeface="+mj-lt"/>
              </a:rPr>
              <a:t>Gebrüder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Dassler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Schuhfabrik</a:t>
            </a:r>
            <a:r>
              <a:rPr lang="en-US" sz="2400" dirty="0">
                <a:latin typeface="+mj-lt"/>
              </a:rPr>
              <a:t>” having in mind a sport footwear production.</a:t>
            </a:r>
          </a:p>
          <a:p>
            <a:r>
              <a:rPr lang="en-US" sz="2400" dirty="0">
                <a:latin typeface="+mj-lt"/>
              </a:rPr>
              <a:t>1949 - Adi </a:t>
            </a:r>
            <a:r>
              <a:rPr lang="en-US" sz="2400" dirty="0" err="1">
                <a:latin typeface="+mj-lt"/>
              </a:rPr>
              <a:t>Dassler</a:t>
            </a:r>
            <a:r>
              <a:rPr lang="en-US" sz="2400" dirty="0">
                <a:latin typeface="+mj-lt"/>
              </a:rPr>
              <a:t> restarts the business with a new name: the “Adi </a:t>
            </a:r>
            <a:r>
              <a:rPr lang="en-US" sz="2400" dirty="0" err="1">
                <a:latin typeface="+mj-lt"/>
              </a:rPr>
              <a:t>Dassler</a:t>
            </a:r>
            <a:r>
              <a:rPr lang="en-US" sz="2400" dirty="0">
                <a:latin typeface="+mj-lt"/>
              </a:rPr>
              <a:t> adidas </a:t>
            </a:r>
            <a:r>
              <a:rPr lang="en-US" sz="2400" dirty="0" err="1">
                <a:latin typeface="+mj-lt"/>
              </a:rPr>
              <a:t>Sportschuhfabrik</a:t>
            </a:r>
            <a:r>
              <a:rPr lang="en-US" sz="2400" dirty="0">
                <a:latin typeface="+mj-lt"/>
              </a:rPr>
              <a:t>” and starts the 3-Stripes sport shoe revolution.</a:t>
            </a:r>
          </a:p>
          <a:p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9A24C1-1B8E-4F88-8E68-9BB455C7F7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361" y="385349"/>
            <a:ext cx="3362035" cy="189114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3B56E-C7A3-45F8-8BD0-925E3024B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367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0C2A8CEB-6C37-426B-81F9-CC8BDBBB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ue and white shirt&#10;&#10;Description automatically generated with medium confidence">
            <a:extLst>
              <a:ext uri="{FF2B5EF4-FFF2-40B4-BE49-F238E27FC236}">
                <a16:creationId xmlns:a16="http://schemas.microsoft.com/office/drawing/2014/main" id="{266FC0D2-AD80-4FF6-9D19-48FD1D0905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47" r="1" b="6689"/>
          <a:stretch/>
        </p:blipFill>
        <p:spPr>
          <a:xfrm>
            <a:off x="20" y="10"/>
            <a:ext cx="7497313" cy="6857990"/>
          </a:xfrm>
          <a:prstGeom prst="rect">
            <a:avLst/>
          </a:prstGeom>
        </p:spPr>
      </p:pic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F3A2F260-D080-447B-9A2D-11973C05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250779"/>
            <a:ext cx="6067887" cy="4515399"/>
          </a:xfrm>
          <a:custGeom>
            <a:avLst/>
            <a:gdLst>
              <a:gd name="connsiteX0" fmla="*/ 0 w 6067887"/>
              <a:gd name="connsiteY0" fmla="*/ 0 h 4515399"/>
              <a:gd name="connsiteX1" fmla="*/ 6067887 w 6067887"/>
              <a:gd name="connsiteY1" fmla="*/ 0 h 4515399"/>
              <a:gd name="connsiteX2" fmla="*/ 4705907 w 6067887"/>
              <a:gd name="connsiteY2" fmla="*/ 4515399 h 4515399"/>
              <a:gd name="connsiteX3" fmla="*/ 0 w 6067887"/>
              <a:gd name="connsiteY3" fmla="*/ 4515399 h 4515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67887" h="4515399">
                <a:moveTo>
                  <a:pt x="0" y="0"/>
                </a:moveTo>
                <a:lnTo>
                  <a:pt x="6067887" y="0"/>
                </a:lnTo>
                <a:lnTo>
                  <a:pt x="4705907" y="4515399"/>
                </a:lnTo>
                <a:lnTo>
                  <a:pt x="0" y="4515399"/>
                </a:lnTo>
                <a:close/>
              </a:path>
            </a:pathLst>
          </a:cu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76EE7B-409E-424C-89BA-D2EA28B06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206" y="1711250"/>
            <a:ext cx="4817660" cy="977359"/>
          </a:xfrm>
        </p:spPr>
        <p:txBody>
          <a:bodyPr>
            <a:normAutofit/>
          </a:bodyPr>
          <a:lstStyle/>
          <a:p>
            <a:r>
              <a:rPr lang="en-US" sz="3200"/>
              <a:t>History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D5D29-A512-4048-AFFD-D45B45031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206" y="2879678"/>
            <a:ext cx="4257667" cy="2169993"/>
          </a:xfrm>
        </p:spPr>
        <p:txBody>
          <a:bodyPr>
            <a:normAutofit/>
          </a:bodyPr>
          <a:lstStyle/>
          <a:p>
            <a:pPr marL="228600" lvl="0" indent="-22860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US" sz="1500">
                <a:latin typeface="Verdana"/>
                <a:ea typeface="Verdana"/>
                <a:cs typeface="Verdana"/>
                <a:sym typeface="Verdana"/>
              </a:rPr>
              <a:t>1954 - The German national football team won  the World Cup, and their Adidas screw-in football boots made a real difference.</a:t>
            </a:r>
            <a:endParaRPr lang="en-US" sz="1500"/>
          </a:p>
          <a:p>
            <a:pPr marL="228600" lvl="0" indent="-87629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endParaRPr lang="en-US" sz="1500">
              <a:latin typeface="Verdana"/>
              <a:ea typeface="Verdana"/>
              <a:cs typeface="Verdana"/>
              <a:sym typeface="Verdana"/>
            </a:endParaRPr>
          </a:p>
          <a:p>
            <a:pPr marL="228600" lvl="0" indent="-87629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endParaRPr lang="en-US" sz="1500">
              <a:latin typeface="Verdana"/>
              <a:ea typeface="Verdana"/>
              <a:cs typeface="Verdana"/>
              <a:sym typeface="Verdana"/>
            </a:endParaRPr>
          </a:p>
          <a:p>
            <a:pPr marL="228600" lvl="0" indent="-228600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US" sz="1500">
                <a:latin typeface="Verdana"/>
                <a:ea typeface="Verdana"/>
                <a:cs typeface="Verdana"/>
                <a:sym typeface="Verdana"/>
              </a:rPr>
              <a:t>1967 – A new Adidas branch is started: sport clothes </a:t>
            </a:r>
            <a:endParaRPr lang="en-US" sz="1500"/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12" name="Picture 11" descr="A group of men playing football&#10;&#10;Description automatically generated with medium confidence">
            <a:extLst>
              <a:ext uri="{FF2B5EF4-FFF2-40B4-BE49-F238E27FC236}">
                <a16:creationId xmlns:a16="http://schemas.microsoft.com/office/drawing/2014/main" id="{1F74BCD7-FE8A-4F6C-ACBF-38E09A6EACD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296" r="3" b="3"/>
          <a:stretch/>
        </p:blipFill>
        <p:spPr>
          <a:xfrm>
            <a:off x="7497333" y="10"/>
            <a:ext cx="4694666" cy="3428990"/>
          </a:xfrm>
          <a:prstGeom prst="rect">
            <a:avLst/>
          </a:prstGeom>
        </p:spPr>
      </p:pic>
      <p:pic>
        <p:nvPicPr>
          <p:cNvPr id="5" name="Picture 4" descr="A picture containing grass, person, outdoor, striped&#10;&#10;Description automatically generated">
            <a:extLst>
              <a:ext uri="{FF2B5EF4-FFF2-40B4-BE49-F238E27FC236}">
                <a16:creationId xmlns:a16="http://schemas.microsoft.com/office/drawing/2014/main" id="{CB6FFD30-78B6-4D73-9767-F5A01479BD7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39" r="1" b="6914"/>
          <a:stretch/>
        </p:blipFill>
        <p:spPr>
          <a:xfrm>
            <a:off x="7497333" y="3429000"/>
            <a:ext cx="4690872" cy="3429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8BE384D-B85A-43DB-B9C0-66D9D78638F2}"/>
              </a:ext>
            </a:extLst>
          </p:cNvPr>
          <p:cNvSpPr txBox="1"/>
          <p:nvPr/>
        </p:nvSpPr>
        <p:spPr>
          <a:xfrm>
            <a:off x="9665346" y="3228945"/>
            <a:ext cx="25266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mmons.wikimedia.org/wiki/File:Paul_Breitner_penalty_1974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3C6462-28D1-4AD8-9A11-BDACD21CD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985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holding a glass&#10;&#10;Description automatically generated with low confidence">
            <a:extLst>
              <a:ext uri="{FF2B5EF4-FFF2-40B4-BE49-F238E27FC236}">
                <a16:creationId xmlns:a16="http://schemas.microsoft.com/office/drawing/2014/main" id="{E634B9D2-BD97-490B-B25D-E139FC7C1C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60" r="-1" b="-1"/>
          <a:stretch/>
        </p:blipFill>
        <p:spPr>
          <a:xfrm>
            <a:off x="20" y="10"/>
            <a:ext cx="2849542" cy="3592298"/>
          </a:xfrm>
          <a:custGeom>
            <a:avLst/>
            <a:gdLst/>
            <a:ahLst/>
            <a:cxnLst/>
            <a:rect l="l" t="t" r="r" b="b"/>
            <a:pathLst>
              <a:path w="2079200" h="2621145">
                <a:moveTo>
                  <a:pt x="0" y="0"/>
                </a:moveTo>
                <a:lnTo>
                  <a:pt x="1674254" y="0"/>
                </a:lnTo>
                <a:lnTo>
                  <a:pt x="2079200" y="2621145"/>
                </a:lnTo>
                <a:lnTo>
                  <a:pt x="0" y="2621145"/>
                </a:lnTo>
                <a:close/>
              </a:path>
            </a:pathLst>
          </a:custGeom>
        </p:spPr>
      </p:pic>
      <p:pic>
        <p:nvPicPr>
          <p:cNvPr id="4" name="Picture 3" descr="A person doing a handstand&#10;&#10;Description automatically generated with low confidence">
            <a:extLst>
              <a:ext uri="{FF2B5EF4-FFF2-40B4-BE49-F238E27FC236}">
                <a16:creationId xmlns:a16="http://schemas.microsoft.com/office/drawing/2014/main" id="{9056A70E-DDAB-44CC-8588-1EB19EAE20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99" r="5595" b="-4"/>
          <a:stretch/>
        </p:blipFill>
        <p:spPr>
          <a:xfrm>
            <a:off x="19" y="2621145"/>
            <a:ext cx="3483409" cy="4246584"/>
          </a:xfrm>
          <a:custGeom>
            <a:avLst/>
            <a:gdLst/>
            <a:ahLst/>
            <a:cxnLst/>
            <a:rect l="l" t="t" r="r" b="b"/>
            <a:pathLst>
              <a:path w="2734056" h="4246584">
                <a:moveTo>
                  <a:pt x="0" y="0"/>
                </a:moveTo>
                <a:lnTo>
                  <a:pt x="2079200" y="0"/>
                </a:lnTo>
                <a:lnTo>
                  <a:pt x="2734056" y="4238772"/>
                </a:lnTo>
                <a:lnTo>
                  <a:pt x="2734056" y="4246584"/>
                </a:lnTo>
                <a:lnTo>
                  <a:pt x="461457" y="4246584"/>
                </a:lnTo>
                <a:lnTo>
                  <a:pt x="0" y="1518838"/>
                </a:lnTo>
                <a:close/>
              </a:path>
            </a:pathLst>
          </a:cu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3FB836-AD74-4593-8140-90B1C74E4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621146"/>
            <a:ext cx="209126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Isosceles Triangle 8">
            <a:extLst>
              <a:ext uri="{FF2B5EF4-FFF2-40B4-BE49-F238E27FC236}">
                <a16:creationId xmlns:a16="http://schemas.microsoft.com/office/drawing/2014/main" id="{BEC6E983-CB93-4A1C-8DDF-5F980BB4E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3F4E2-BE3A-482E-97A2-F55C53A74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39" cy="3880773"/>
          </a:xfrm>
        </p:spPr>
        <p:txBody>
          <a:bodyPr>
            <a:normAutofit/>
          </a:bodyPr>
          <a:lstStyle/>
          <a:p>
            <a:r>
              <a:rPr lang="en-US" sz="2400" dirty="0"/>
              <a:t>during 1970 - 1980: Adidas expands the range or sports in which activates</a:t>
            </a:r>
          </a:p>
          <a:p>
            <a:r>
              <a:rPr lang="en-US" sz="2400" dirty="0"/>
              <a:t>afterwards a lot of innovation was poured into adidas products</a:t>
            </a:r>
          </a:p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BDD46ED-73C6-41C8-8CF2-587C2E8B0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1746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1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18DF44-A10C-4DDB-B03F-80EE967B6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1365" y="2441543"/>
            <a:ext cx="3281625" cy="16214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Now,let’s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 back to our days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BF1FBD6-D031-40A6-83CA-909AE88338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965" r="-1" b="-1"/>
          <a:stretch/>
        </p:blipFill>
        <p:spPr>
          <a:xfrm>
            <a:off x="752269" y="3429000"/>
            <a:ext cx="4690872" cy="3548414"/>
          </a:xfrm>
          <a:prstGeom prst="rect">
            <a:avLst/>
          </a:prstGeom>
        </p:spPr>
      </p:pic>
      <p:pic>
        <p:nvPicPr>
          <p:cNvPr id="17" name="Picture 16" descr="A group of shoes&#10;&#10;Description automatically generated with low confidence">
            <a:extLst>
              <a:ext uri="{FF2B5EF4-FFF2-40B4-BE49-F238E27FC236}">
                <a16:creationId xmlns:a16="http://schemas.microsoft.com/office/drawing/2014/main" id="{AC7225ED-2B48-40CD-8BBB-1B57CC5EFB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982" r="-2" b="-2"/>
          <a:stretch/>
        </p:blipFill>
        <p:spPr>
          <a:xfrm>
            <a:off x="752270" y="0"/>
            <a:ext cx="4679288" cy="342053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D09AEEA-60D0-4EEB-BBEC-251C13F44ECB}"/>
              </a:ext>
            </a:extLst>
          </p:cNvPr>
          <p:cNvSpPr txBox="1"/>
          <p:nvPr/>
        </p:nvSpPr>
        <p:spPr>
          <a:xfrm>
            <a:off x="9661552" y="6657945"/>
            <a:ext cx="25266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es.wikipedia.org/wiki/Botas_de_f%C3%BAtbo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02A2A8B-DA34-4012-8108-5857788D3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8160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6C91D-4B22-49F1-9A0B-ABEB9E1F5A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08518"/>
            <a:ext cx="9144000" cy="2128049"/>
          </a:xfrm>
        </p:spPr>
        <p:txBody>
          <a:bodyPr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000" dirty="0">
                <a:solidFill>
                  <a:schemeClr val="bg1"/>
                </a:solidFill>
                <a:latin typeface="Gill Sans MT" panose="020B0502020104020203" pitchFamily="34" charset="0"/>
              </a:rPr>
              <a:t>GENERAL SERVICES</a:t>
            </a:r>
            <a:br>
              <a:rPr lang="en-US" sz="5000" dirty="0">
                <a:solidFill>
                  <a:schemeClr val="bg1"/>
                </a:solidFill>
                <a:latin typeface="Gill Sans MT" panose="020B0502020104020203" pitchFamily="34" charset="0"/>
              </a:rPr>
            </a:br>
            <a:r>
              <a:rPr lang="en-US" sz="5000" dirty="0">
                <a:latin typeface="Gill Sans MT" panose="020B0502020104020203" pitchFamily="34" charset="0"/>
              </a:rPr>
              <a:t>MARKETING PLAN</a:t>
            </a:r>
            <a:endParaRPr lang="en-US" sz="5000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8CF06A-B594-4BA2-8B1E-D649096D74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40376" y="1882171"/>
            <a:ext cx="3888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/>
          </a:bodyPr>
          <a:lstStyle/>
          <a:p>
            <a:r>
              <a:rPr lang="en-US" sz="2500" b="1" i="1" spc="65" dirty="0">
                <a:solidFill>
                  <a:schemeClr val="accent1"/>
                </a:solidFill>
                <a:latin typeface="Arial"/>
                <a:cs typeface="Arial"/>
              </a:rPr>
              <a:t>Investor Opportunity</a:t>
            </a:r>
          </a:p>
        </p:txBody>
      </p:sp>
      <p:sp>
        <p:nvSpPr>
          <p:cNvPr id="6" name="object 7" descr="Beige rectangle">
            <a:extLst>
              <a:ext uri="{FF2B5EF4-FFF2-40B4-BE49-F238E27FC236}">
                <a16:creationId xmlns:a16="http://schemas.microsoft.com/office/drawing/2014/main" id="{B36975AA-C62E-46BE-9382-E2CF56FDF817}"/>
              </a:ext>
            </a:extLst>
          </p:cNvPr>
          <p:cNvSpPr/>
          <p:nvPr/>
        </p:nvSpPr>
        <p:spPr>
          <a:xfrm>
            <a:off x="3108000" y="3229869"/>
            <a:ext cx="5976000" cy="0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052663-3D9F-4A8B-89EB-594D8CCD1D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66"/>
            <a:ext cx="12192000" cy="685146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E586DB-A771-4EF4-8D8F-BEA553D69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556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Isosceles Triangle 61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6" name="Isosceles Triangle 65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7" name="Isosceles Triangle 66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26EE59-4192-4B29-ABA1-144305D88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553712"/>
            <a:ext cx="8288032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Adidas during the pandemic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1CECBE-6E8E-4B54-BBD4-18A8D36981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5968" y="1747264"/>
            <a:ext cx="8288033" cy="248640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C33FEF-EE12-4425-A00F-1DB02BE1F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2808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3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2" name="Rectangle 3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3" name="Straight Connector 3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3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7" name="Isosceles Triangle 4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9" name="Isosceles Triangle 4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077A24-748F-4D9A-8CF7-D61080AC4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5010277" cy="1621971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2020</a:t>
            </a:r>
            <a:endParaRPr lang="en-GB" sz="40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659706-AA73-4DA7-B876-0A62BD256C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1848783"/>
            <a:ext cx="3856774" cy="3249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62DE3-E73D-4827-9C88-B6F6FFC43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Adidas suffers 97% dive in Q1 net profit due to coronavirus</a:t>
            </a:r>
          </a:p>
          <a:p>
            <a:r>
              <a:rPr lang="en-US" sz="2000" dirty="0">
                <a:solidFill>
                  <a:srgbClr val="FFFFFF"/>
                </a:solidFill>
              </a:rPr>
              <a:t>Reported net profits for the period of  €20 million (US$21.5 million) compared to €631 million (US$681.3 million) a year ago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A438DE-564A-4FC7-9771-AE65E0A73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7154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E168A-75D1-4303-87E5-9F92B6CDA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361" y="805543"/>
            <a:ext cx="3193068" cy="5715000"/>
          </a:xfrm>
        </p:spPr>
        <p:txBody>
          <a:bodyPr>
            <a:normAutofit/>
          </a:bodyPr>
          <a:lstStyle/>
          <a:p>
            <a:r>
              <a:rPr lang="en-US" sz="2400" dirty="0"/>
              <a:t>Sales fell 35% in Q2 to 3.6 billion euros ($ 4.3 million), while the company suffered a loss of 333 million euros ($ 394 million</a:t>
            </a:r>
          </a:p>
          <a:p>
            <a:r>
              <a:rPr lang="en-US" sz="2400" dirty="0"/>
              <a:t>Stores closed worldwide </a:t>
            </a:r>
            <a:br>
              <a:rPr lang="en-US" sz="2400" dirty="0"/>
            </a:br>
            <a:r>
              <a:rPr lang="en-US" sz="2400" dirty="0"/>
              <a:t>All big sporting events postponed or cancelled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E521C2-3737-4E81-844A-1C0721A85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5798" y="370114"/>
            <a:ext cx="4625326" cy="2601747"/>
          </a:xfrm>
          <a:prstGeom prst="rect">
            <a:avLst/>
          </a:prstGeom>
        </p:spPr>
      </p:pic>
      <p:pic>
        <p:nvPicPr>
          <p:cNvPr id="4" name="Picture 3" descr="Company name&#10;&#10;Description automatically generated with medium confidence">
            <a:extLst>
              <a:ext uri="{FF2B5EF4-FFF2-40B4-BE49-F238E27FC236}">
                <a16:creationId xmlns:a16="http://schemas.microsoft.com/office/drawing/2014/main" id="{7C8020E5-593D-4E61-B89A-32E2BD7039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5172" y="3439021"/>
            <a:ext cx="3841093" cy="2602341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BF211C-2933-4C87-830E-4E88B3651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5396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F96DE-1585-4F5E-86E4-4C86C9432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US" b="1"/>
              <a:t>Activity in China decreased by 85%</a:t>
            </a:r>
          </a:p>
          <a:p>
            <a:r>
              <a:rPr lang="en-US" b="1"/>
              <a:t>Sales fell 35% in Q2 to 3.6 billion euros ($ 4.3 million), while the company suffered a loss of 333 million euros ($ 394 million)</a:t>
            </a:r>
          </a:p>
          <a:p>
            <a:r>
              <a:rPr lang="en-US" b="1"/>
              <a:t>Temporarily closes all stores in Europe and North America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DB7971-8798-4D67-AB75-40087DECE6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4660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FF39E6A-16A7-4F20-8A12-F691B554E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0977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">
            <a:extLst>
              <a:ext uri="{FF2B5EF4-FFF2-40B4-BE49-F238E27FC236}">
                <a16:creationId xmlns:a16="http://schemas.microsoft.com/office/drawing/2014/main" id="{90A61547-2555-4DE2-A37F-A53E54917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C2447E0-8F0D-479C-94E4-82BC8EB68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F943397-DCDD-44CB-BBA9-9510B769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E2630ADC-31DB-4C48-AC4A-DAAE5A7B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A5C44E-F54E-47E0-8989-4D8686B3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FF54E15E-830B-4375-A239-4C51954DE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CB37E322-FF7E-4872-BD6B-50A48CBEA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710D0C1E-D2F8-45B2-AE14-1AC8E976F7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216331B-17D0-4167-ABD2-B2198058C2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A53A7A96-3806-4BB3-91DE-6EED48AC78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8C2B86C-EE71-466E-8991-503F9C9C1B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F93380-ADBE-4419-BBA7-19C8557C5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3793" y="446314"/>
            <a:ext cx="3666985" cy="46264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600" b="1" dirty="0"/>
              <a:t>Was forced to suspend dividend payments as a condition for a government-backed loan to get it through the crisis as it burns cash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D1EC5B-EC83-4E62-8F77-A7E5ACD69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967" y="835016"/>
            <a:ext cx="2819372" cy="1987658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436BD6-D409-4D58-A361-5D3E98735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9200" y="3051274"/>
            <a:ext cx="3436369" cy="299008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553D58-13FE-41DA-9A51-F20A1223F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6538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56DC12-FCAC-4225-BAA4-13E9346DDC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27" r="22495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95A1D1-4AC4-4538-9C1B-40FBDABC9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sz="4000" dirty="0"/>
              <a:t>2020   Overall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E2736-10D5-405D-AC4F-E7600D526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 marL="0" marR="0" lvl="0" indent="-177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en-US" sz="2400" i="0" dirty="0">
                <a:latin typeface="Tahoma"/>
                <a:ea typeface="Tahoma"/>
                <a:cs typeface="Tahoma"/>
                <a:sym typeface="Tahoma"/>
              </a:rPr>
              <a:t>Coronavirus causes standstill of majority of adidas’ business</a:t>
            </a:r>
            <a:endParaRPr lang="en-US" sz="2400" dirty="0"/>
          </a:p>
          <a:p>
            <a:pPr marL="0" marR="0" lvl="0" indent="-177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en-US" sz="2400" i="0" dirty="0">
                <a:latin typeface="Tahoma"/>
                <a:ea typeface="Tahoma"/>
                <a:cs typeface="Tahoma"/>
                <a:sym typeface="Tahoma"/>
              </a:rPr>
              <a:t>Most of the </a:t>
            </a:r>
            <a:r>
              <a:rPr lang="en-US" sz="2400" i="0" dirty="0" err="1">
                <a:latin typeface="Tahoma"/>
                <a:ea typeface="Tahoma"/>
                <a:cs typeface="Tahoma"/>
                <a:sym typeface="Tahoma"/>
              </a:rPr>
              <a:t>year,the</a:t>
            </a:r>
            <a:r>
              <a:rPr lang="en-US" sz="2400" i="0" dirty="0">
                <a:latin typeface="Tahoma"/>
                <a:ea typeface="Tahoma"/>
                <a:cs typeface="Tahoma"/>
                <a:sym typeface="Tahoma"/>
              </a:rPr>
              <a:t> company’s global store base closed</a:t>
            </a:r>
            <a:endParaRPr lang="en-US" sz="2400" dirty="0"/>
          </a:p>
          <a:p>
            <a:pPr marL="0" marR="0" lvl="0" indent="-177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en-US" sz="2400" dirty="0">
                <a:latin typeface="Tahoma"/>
                <a:ea typeface="Tahoma"/>
                <a:cs typeface="Tahoma"/>
                <a:sym typeface="Tahoma"/>
              </a:rPr>
              <a:t>H</a:t>
            </a:r>
            <a:r>
              <a:rPr lang="en-US" sz="2400" i="0" dirty="0">
                <a:latin typeface="Tahoma"/>
                <a:ea typeface="Tahoma"/>
                <a:cs typeface="Tahoma"/>
                <a:sym typeface="Tahoma"/>
              </a:rPr>
              <a:t>as lost €3.5B of revenue in COVID crisis</a:t>
            </a:r>
            <a:endParaRPr lang="en-US" sz="2400" dirty="0"/>
          </a:p>
          <a:p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FCD18A-7CCC-4D03-87D7-5171C17C5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3235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0CBD3-2675-4CB5-8D99-8FE93BC7E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2021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3D7332-C9A2-44F0-B99E-C8F113D080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506432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305764-6269-4E57-92E5-E49C3FCA7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5789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60FE5-959F-4161-98EF-60D2F452D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ADIDAS SELL REEBOK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C38A7A9-8CF8-4440-93F9-9C3470E5B5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1610092"/>
            <a:ext cx="3089826" cy="308982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EA8E57-E0A1-4F8E-BA2A-6613FD74570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After 16 years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$1.3 billion less than what have paid for it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F802C5B-A37E-4FC2-A9BC-B912B9D38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062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holding a model airplane&#10;&#10;Description automatically generated with medium confidence">
            <a:extLst>
              <a:ext uri="{FF2B5EF4-FFF2-40B4-BE49-F238E27FC236}">
                <a16:creationId xmlns:a16="http://schemas.microsoft.com/office/drawing/2014/main" id="{5F303CF5-47DC-413F-B075-BBBED484A3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6281"/>
          <a:stretch/>
        </p:blipFill>
        <p:spPr>
          <a:xfrm>
            <a:off x="4058950" y="-1"/>
            <a:ext cx="4866243" cy="6858001"/>
          </a:xfrm>
          <a:custGeom>
            <a:avLst/>
            <a:gdLst/>
            <a:ahLst/>
            <a:cxnLst/>
            <a:rect l="l" t="t" r="r" b="b"/>
            <a:pathLst>
              <a:path w="4866243" h="6858001">
                <a:moveTo>
                  <a:pt x="379987" y="0"/>
                </a:moveTo>
                <a:lnTo>
                  <a:pt x="3441752" y="0"/>
                </a:lnTo>
                <a:lnTo>
                  <a:pt x="4866243" y="4518556"/>
                </a:lnTo>
                <a:lnTo>
                  <a:pt x="310181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2FD9F9-5A36-4CE7-B4B9-F1E63BA2EB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5305" y="379114"/>
            <a:ext cx="4054717" cy="16463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b="1" i="0" dirty="0">
                <a:effectLst/>
                <a:latin typeface="Rubik"/>
              </a:rPr>
              <a:t>Adidas Strengths</a:t>
            </a:r>
            <a:br>
              <a:rPr lang="en-GB" sz="4100" b="0" i="0" dirty="0">
                <a:effectLst/>
                <a:latin typeface="Rubik"/>
              </a:rPr>
            </a:br>
            <a:endParaRPr lang="en-GB" sz="4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223C27-30CA-4D43-AC00-E9C6530140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4" y="2253343"/>
            <a:ext cx="4054717" cy="2894389"/>
          </a:xfrm>
        </p:spPr>
        <p:txBody>
          <a:bodyPr>
            <a:normAutofit fontScale="92500"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New Products Innovation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Strong Financial Position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Effective Marketing Strategy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Branding through international sponsorships and Sponsorship of high-profile athletes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900" dirty="0"/>
          </a:p>
        </p:txBody>
      </p:sp>
      <p:pic>
        <p:nvPicPr>
          <p:cNvPr id="11" name="Picture 10" descr="A person kneeling on the grass with a football ball and a city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C555C72B-CDE2-4619-8524-74D1F4903AC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0031" r="21029" b="-2"/>
          <a:stretch/>
        </p:blipFill>
        <p:spPr>
          <a:xfrm>
            <a:off x="7160763" y="-1"/>
            <a:ext cx="5028061" cy="6858001"/>
          </a:xfrm>
          <a:custGeom>
            <a:avLst/>
            <a:gdLst/>
            <a:ahLst/>
            <a:cxnLst/>
            <a:rect l="l" t="t" r="r" b="b"/>
            <a:pathLst>
              <a:path w="5028061" h="6858001">
                <a:moveTo>
                  <a:pt x="339940" y="0"/>
                </a:moveTo>
                <a:lnTo>
                  <a:pt x="5028061" y="0"/>
                </a:lnTo>
                <a:lnTo>
                  <a:pt x="5028061" y="6858001"/>
                </a:lnTo>
                <a:lnTo>
                  <a:pt x="0" y="6858001"/>
                </a:lnTo>
                <a:lnTo>
                  <a:pt x="1761483" y="4522467"/>
                </a:lnTo>
                <a:lnTo>
                  <a:pt x="1765287" y="4521267"/>
                </a:lnTo>
                <a:lnTo>
                  <a:pt x="1764431" y="4518557"/>
                </a:lnTo>
                <a:lnTo>
                  <a:pt x="1765286" y="4517424"/>
                </a:lnTo>
                <a:lnTo>
                  <a:pt x="1763696" y="4516225"/>
                </a:lnTo>
                <a:close/>
              </a:path>
            </a:pathLst>
          </a:custGeom>
        </p:spPr>
      </p:pic>
      <p:sp>
        <p:nvSpPr>
          <p:cNvPr id="22" name="Freeform 33">
            <a:extLst>
              <a:ext uri="{FF2B5EF4-FFF2-40B4-BE49-F238E27FC236}">
                <a16:creationId xmlns:a16="http://schemas.microsoft.com/office/drawing/2014/main" id="{5FFF5FE3-4BE3-4883-B621-BCC7F79A8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6095" y="9620"/>
            <a:ext cx="1757770" cy="6871044"/>
          </a:xfrm>
          <a:custGeom>
            <a:avLst/>
            <a:gdLst>
              <a:gd name="connsiteX0" fmla="*/ 0 w 1839432"/>
              <a:gd name="connsiteY0" fmla="*/ 0 h 6889898"/>
              <a:gd name="connsiteX1" fmla="*/ 1839432 w 1839432"/>
              <a:gd name="connsiteY1" fmla="*/ 5741582 h 6889898"/>
              <a:gd name="connsiteX2" fmla="*/ 138223 w 1839432"/>
              <a:gd name="connsiteY2" fmla="*/ 6889898 h 6889898"/>
              <a:gd name="connsiteX3" fmla="*/ 138223 w 1839432"/>
              <a:gd name="connsiteY3" fmla="*/ 6889898 h 6889898"/>
              <a:gd name="connsiteX0" fmla="*/ 229422 w 1701209"/>
              <a:gd name="connsiteY0" fmla="*/ 0 h 6871044"/>
              <a:gd name="connsiteX1" fmla="*/ 1701209 w 1701209"/>
              <a:gd name="connsiteY1" fmla="*/ 5722728 h 6871044"/>
              <a:gd name="connsiteX2" fmla="*/ 0 w 1701209"/>
              <a:gd name="connsiteY2" fmla="*/ 6871044 h 6871044"/>
              <a:gd name="connsiteX3" fmla="*/ 0 w 1701209"/>
              <a:gd name="connsiteY3" fmla="*/ 6871044 h 6871044"/>
              <a:gd name="connsiteX0" fmla="*/ 229422 w 1644648"/>
              <a:gd name="connsiteY0" fmla="*/ 0 h 6871044"/>
              <a:gd name="connsiteX1" fmla="*/ 1644648 w 1644648"/>
              <a:gd name="connsiteY1" fmla="*/ 4478390 h 6871044"/>
              <a:gd name="connsiteX2" fmla="*/ 0 w 1644648"/>
              <a:gd name="connsiteY2" fmla="*/ 6871044 h 6871044"/>
              <a:gd name="connsiteX3" fmla="*/ 0 w 1644648"/>
              <a:gd name="connsiteY3" fmla="*/ 6871044 h 6871044"/>
              <a:gd name="connsiteX0" fmla="*/ 375694 w 1790920"/>
              <a:gd name="connsiteY0" fmla="*/ 0 h 7043462"/>
              <a:gd name="connsiteX1" fmla="*/ 1790920 w 1790920"/>
              <a:gd name="connsiteY1" fmla="*/ 4478390 h 7043462"/>
              <a:gd name="connsiteX2" fmla="*/ 146272 w 1790920"/>
              <a:gd name="connsiteY2" fmla="*/ 6871044 h 7043462"/>
              <a:gd name="connsiteX3" fmla="*/ 61431 w 1790920"/>
              <a:gd name="connsiteY3" fmla="*/ 6852191 h 7043462"/>
              <a:gd name="connsiteX0" fmla="*/ 229422 w 1644648"/>
              <a:gd name="connsiteY0" fmla="*/ 0 h 6871044"/>
              <a:gd name="connsiteX1" fmla="*/ 1644648 w 1644648"/>
              <a:gd name="connsiteY1" fmla="*/ 4478390 h 6871044"/>
              <a:gd name="connsiteX2" fmla="*/ 0 w 1644648"/>
              <a:gd name="connsiteY2" fmla="*/ 6871044 h 6871044"/>
              <a:gd name="connsiteX0" fmla="*/ 342544 w 1757770"/>
              <a:gd name="connsiteY0" fmla="*/ 0 h 6871044"/>
              <a:gd name="connsiteX1" fmla="*/ 1757770 w 1757770"/>
              <a:gd name="connsiteY1" fmla="*/ 4478390 h 6871044"/>
              <a:gd name="connsiteX2" fmla="*/ 0 w 1757770"/>
              <a:gd name="connsiteY2" fmla="*/ 6871044 h 6871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57770" h="6871044">
                <a:moveTo>
                  <a:pt x="342544" y="0"/>
                </a:moveTo>
                <a:lnTo>
                  <a:pt x="1757770" y="4478390"/>
                </a:lnTo>
                <a:cubicBezTo>
                  <a:pt x="1209554" y="5275941"/>
                  <a:pt x="288248" y="6475411"/>
                  <a:pt x="0" y="6871044"/>
                </a:cubicBezTo>
              </a:path>
            </a:pathLst>
          </a:cu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18">
            <a:extLst>
              <a:ext uri="{FF2B5EF4-FFF2-40B4-BE49-F238E27FC236}">
                <a16:creationId xmlns:a16="http://schemas.microsoft.com/office/drawing/2014/main" id="{7B7C7B44-2259-4A13-BF03-77E2DC41F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DCEEBD3-9FF2-4C2B-818D-8260B0A78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5">
            <a:extLst>
              <a:ext uri="{FF2B5EF4-FFF2-40B4-BE49-F238E27FC236}">
                <a16:creationId xmlns:a16="http://schemas.microsoft.com/office/drawing/2014/main" id="{1A51775E-07E4-4557-A9CA-D9591D5D4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BD52CAFA-5795-42F8-BF45-D693E933D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7">
            <a:extLst>
              <a:ext uri="{FF2B5EF4-FFF2-40B4-BE49-F238E27FC236}">
                <a16:creationId xmlns:a16="http://schemas.microsoft.com/office/drawing/2014/main" id="{28EABC85-01F3-4E3E-B568-A8DCCCD91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E010D23-06C9-4F07-A6C6-2289A8216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9">
            <a:extLst>
              <a:ext uri="{FF2B5EF4-FFF2-40B4-BE49-F238E27FC236}">
                <a16:creationId xmlns:a16="http://schemas.microsoft.com/office/drawing/2014/main" id="{818B1222-1879-4E9D-B610-741FB6FED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29">
            <a:extLst>
              <a:ext uri="{FF2B5EF4-FFF2-40B4-BE49-F238E27FC236}">
                <a16:creationId xmlns:a16="http://schemas.microsoft.com/office/drawing/2014/main" id="{6CDD31BD-3A58-46DA-AB95-DF9A2A3F5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2E0EDC-96A7-4C8B-B956-819B67164D28}"/>
              </a:ext>
            </a:extLst>
          </p:cNvPr>
          <p:cNvSpPr txBox="1"/>
          <p:nvPr/>
        </p:nvSpPr>
        <p:spPr>
          <a:xfrm>
            <a:off x="9650920" y="6870700"/>
            <a:ext cx="254108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mentenaturaldemoda.com/2012/04/adidas-is-all-in-nuevo-anuncio-todo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54C27D-767A-4C3B-A8F6-85835739DA63}"/>
              </a:ext>
            </a:extLst>
          </p:cNvPr>
          <p:cNvSpPr txBox="1"/>
          <p:nvPr/>
        </p:nvSpPr>
        <p:spPr>
          <a:xfrm>
            <a:off x="6967296" y="6870700"/>
            <a:ext cx="26709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spanishfootballsports.blogspot.com/2014/03/lionel-messi-highest-income-generator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E90F9-EBEF-48F4-822B-A4628DC2B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6918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noProof="0" dirty="0"/>
            </a:br>
            <a:endParaRPr lang="ro-RO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313" y="1270000"/>
            <a:ext cx="8596668" cy="388077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 </a:t>
            </a:r>
            <a:r>
              <a:rPr lang="en-GB" sz="2000" dirty="0"/>
              <a:t>Adidas </a:t>
            </a:r>
            <a:r>
              <a:rPr lang="ro-RO" sz="2000" dirty="0" err="1"/>
              <a:t>presents</a:t>
            </a:r>
            <a:r>
              <a:rPr lang="ro-RO" sz="2000" dirty="0"/>
              <a:t> </a:t>
            </a:r>
            <a:r>
              <a:rPr lang="ro-RO" sz="2000" dirty="0" err="1"/>
              <a:t>its</a:t>
            </a:r>
            <a:r>
              <a:rPr lang="ro-RO" sz="2000" dirty="0"/>
              <a:t> </a:t>
            </a:r>
            <a:r>
              <a:rPr lang="en-US" sz="2000" dirty="0"/>
              <a:t>five-year strategic </a:t>
            </a:r>
            <a:r>
              <a:rPr lang="ro-RO" sz="2000" dirty="0" err="1"/>
              <a:t>roadmap</a:t>
            </a:r>
            <a:r>
              <a:rPr lang="ro-RO" sz="2000" dirty="0"/>
              <a:t> </a:t>
            </a:r>
            <a:r>
              <a:rPr lang="en-US" sz="2000" dirty="0"/>
              <a:t>“Own the Game</a:t>
            </a:r>
            <a:r>
              <a:rPr lang="ro-RO" sz="2000" dirty="0"/>
              <a:t>”</a:t>
            </a:r>
            <a:r>
              <a:rPr lang="en-US" sz="2000" dirty="0"/>
              <a:t>, that puts the end user in the </a:t>
            </a:r>
            <a:r>
              <a:rPr lang="en-US" sz="2000" dirty="0" err="1"/>
              <a:t>centre</a:t>
            </a:r>
            <a:r>
              <a:rPr lang="en-US" sz="2000" dirty="0"/>
              <a:t> of attention.</a:t>
            </a:r>
          </a:p>
          <a:p>
            <a:pPr algn="just"/>
            <a:endParaRPr lang="en-US" sz="2000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E1A2255-A4B9-48FA-AF46-B7BBD4FED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8409" y="111183"/>
            <a:ext cx="754013" cy="509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chematic&#10;&#10;Description automatically generated with medium confidence">
            <a:extLst>
              <a:ext uri="{FF2B5EF4-FFF2-40B4-BE49-F238E27FC236}">
                <a16:creationId xmlns:a16="http://schemas.microsoft.com/office/drawing/2014/main" id="{715CB586-5EC0-4C72-838F-C3175E8CEA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134" y="2834378"/>
            <a:ext cx="5292080" cy="297679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5F5AE1-A4AB-4DCB-94AC-41CFCD388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9521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798BF-954B-48C8-BE3C-83604D05D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Own the Game”</a:t>
            </a:r>
            <a:br>
              <a:rPr lang="en-US" sz="2800"/>
            </a:br>
            <a:r>
              <a:rPr lang="en-US" sz="2800"/>
              <a:t>Adidas' ambitious 5-year recovery plan</a:t>
            </a:r>
            <a:br>
              <a:rPr lang="en-US" sz="2800"/>
            </a:br>
            <a:r>
              <a:rPr lang="en-US" sz="2800"/>
              <a:t>2021-2025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A7E5F-0402-487C-8747-A8EA5EA8D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101495" cy="46974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‘Own the Game’ puts the consumer at the heart of everything we do</a:t>
            </a:r>
          </a:p>
          <a:p>
            <a:pPr>
              <a:lnSpc>
                <a:spcPct val="90000"/>
              </a:lnSpc>
            </a:pPr>
            <a:r>
              <a:rPr lang="en-US" dirty="0"/>
              <a:t>It expects the sales to increasing by an average of 8% to 10% a year.</a:t>
            </a:r>
          </a:p>
          <a:p>
            <a:pPr>
              <a:lnSpc>
                <a:spcPct val="90000"/>
              </a:lnSpc>
            </a:pPr>
            <a:r>
              <a:rPr lang="en-US" dirty="0"/>
              <a:t>It expects to pay out €8 billion to €9 billion ($9.5 billion to $10.7 billion) to shareholders through dividends over that period.</a:t>
            </a:r>
          </a:p>
          <a:p>
            <a:pPr>
              <a:lnSpc>
                <a:spcPct val="90000"/>
              </a:lnSpc>
            </a:pPr>
            <a:r>
              <a:rPr lang="en-US" dirty="0"/>
              <a:t>It would invest more than €1 billion through 2025 in hopes of doubling its e-commerce business to €8 billion to €9 billion over the period.</a:t>
            </a:r>
          </a:p>
          <a:p>
            <a:pPr>
              <a:lnSpc>
                <a:spcPct val="90000"/>
              </a:lnSpc>
            </a:pPr>
            <a:r>
              <a:rPr lang="en-US" dirty="0"/>
              <a:t>It will put its struggling Reebok footwear business up for sale.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0C2A49-894D-4B71-A3BA-17378058AD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51" r="17987" b="-1"/>
          <a:stretch/>
        </p:blipFill>
        <p:spPr>
          <a:xfrm>
            <a:off x="6096000" y="1930400"/>
            <a:ext cx="4691743" cy="412567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E4FCF-11FA-4CE6-872B-4F135E47D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004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D207A-28CB-4C24-948F-FF81611DB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2534" y="555171"/>
            <a:ext cx="3737268" cy="1320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dirty="0"/>
              <a:t>Financial position of Adidas </a:t>
            </a:r>
            <a:br>
              <a:rPr lang="en-US" sz="3200" b="1" dirty="0"/>
            </a:br>
            <a:r>
              <a:rPr lang="en-US" sz="3200" b="1" dirty="0"/>
              <a:t> second quarter 2021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29236-124E-43D1-A125-40359333A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8948" y="2422056"/>
            <a:ext cx="4064439" cy="3880773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2000" dirty="0"/>
              <a:t>In 2021 Adidas increase his financial indicators.</a:t>
            </a:r>
          </a:p>
          <a:p>
            <a:r>
              <a:rPr lang="en-US" sz="2000" dirty="0"/>
              <a:t>Sales up 55%</a:t>
            </a:r>
          </a:p>
          <a:p>
            <a:r>
              <a:rPr lang="en-US" sz="2000" dirty="0"/>
              <a:t>Gross margin up 0.55pp to 51.8%</a:t>
            </a:r>
          </a:p>
          <a:p>
            <a:r>
              <a:rPr lang="en-US" sz="2000" dirty="0"/>
              <a:t>Operating margin up to 10.7%</a:t>
            </a:r>
          </a:p>
          <a:p>
            <a:r>
              <a:rPr lang="en-US" sz="2000" dirty="0"/>
              <a:t>Net income reaches € 387 </a:t>
            </a:r>
            <a:r>
              <a:rPr lang="en-US" sz="2000" dirty="0" err="1"/>
              <a:t>milions</a:t>
            </a:r>
            <a:endParaRPr lang="en-US" sz="2000" dirty="0"/>
          </a:p>
          <a:p>
            <a:r>
              <a:rPr lang="en-US" sz="2000" dirty="0"/>
              <a:t>FY outlook increased. Sales up to 20%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14C99D-DDC2-42F9-8438-2F625916E7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041" r="729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81FBFA-5092-48D1-BFC0-365886936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171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A74F5-2DDB-4A63-A0E3-AF8C26DC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/>
              <a:t>Conclusion</a:t>
            </a:r>
            <a:br>
              <a:rPr lang="en-US" sz="2400"/>
            </a:br>
            <a:br>
              <a:rPr lang="en-US" sz="2400"/>
            </a:br>
            <a:r>
              <a:rPr lang="en-US" sz="2400"/>
              <a:t>The purpose of this presentation was to show how pandemic has affected Adidas' business and how they have changed their business to deal with the effects of pandemic.</a:t>
            </a:r>
            <a:endParaRPr lang="en-GB" sz="240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0B6BF317-3522-423A-937C-6C340BDE4D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4360532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EB8CFF-BCDA-4AD9-9ED8-EF483EC3D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2511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1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415B3-23CE-4893-9E1B-55FBA05C6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The Covid 19 has impacted economies and lives around the world. 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Companies have had to change their strategies and policies to stay in business.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In the end, most companies manage to cope in these difficult times and come to the surface.</a:t>
            </a: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731562-8BD5-47F4-86B9-A0B04CC7B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738246"/>
            <a:ext cx="5143500" cy="3368992"/>
          </a:xfrm>
          <a:prstGeom prst="rect">
            <a:avLst/>
          </a:prstGeom>
        </p:spPr>
      </p:pic>
      <p:sp>
        <p:nvSpPr>
          <p:cNvPr id="32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95FC897-C358-4767-A471-0B9CF0562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844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BCEA4-4490-41E4-B493-8F5B2E613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Reference list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https://www.adidas-group.com/en/about/history/</a:t>
            </a:r>
          </a:p>
          <a:p>
            <a:r>
              <a:rPr lang="en-GB" dirty="0"/>
              <a:t>https://www.sportspromedia.com</a:t>
            </a:r>
          </a:p>
          <a:p>
            <a:r>
              <a:rPr lang="en-GB" dirty="0"/>
              <a:t>https://www.tion.ro</a:t>
            </a:r>
          </a:p>
          <a:p>
            <a:r>
              <a:rPr lang="en-GB" dirty="0"/>
              <a:t>www.economica.net</a:t>
            </a:r>
          </a:p>
          <a:p>
            <a:r>
              <a:rPr lang="en-GB" dirty="0"/>
              <a:t>https://engageemployee.com/</a:t>
            </a:r>
          </a:p>
          <a:p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http://www.adidas-group.com/en/investors/financial-reports/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/>
              <a:t>www.newclothmarketonline.com</a:t>
            </a:r>
          </a:p>
          <a:p>
            <a:r>
              <a:rPr lang="en-GB" dirty="0"/>
              <a:t>https://fortune.com/2021/08/13/adidas-gives-reebok-the-boot-will-this-go-down-as-one-of-the-worst-sportswear-acquisitions-ever/</a:t>
            </a:r>
          </a:p>
        </p:txBody>
      </p:sp>
      <p:pic>
        <p:nvPicPr>
          <p:cNvPr id="5" name="Picture 4" descr="Football goal in the net">
            <a:extLst>
              <a:ext uri="{FF2B5EF4-FFF2-40B4-BE49-F238E27FC236}">
                <a16:creationId xmlns:a16="http://schemas.microsoft.com/office/drawing/2014/main" id="{A1E26377-627B-4F6D-B22B-491EB5C7EB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191" r="36298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DE20949-A042-4C5A-9C7C-39AFD13BE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534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89BC1-21A2-400D-A20F-3E0886BD4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E655C-B80C-4285-8634-B72099E43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073940"/>
            <a:ext cx="8596668" cy="2967422"/>
          </a:xfrm>
        </p:spPr>
        <p:txBody>
          <a:bodyPr>
            <a:normAutofit/>
          </a:bodyPr>
          <a:lstStyle/>
          <a:p>
            <a:pPr lvl="2"/>
            <a:r>
              <a:rPr lang="en-US" sz="3600" dirty="0"/>
              <a:t>THANK YOU FOR YOUR ATTENTION!</a:t>
            </a:r>
            <a:endParaRPr lang="en-GB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1139AE-B72D-4976-8152-32554B5CE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2860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310</TotalTime>
  <Words>998</Words>
  <Application>Microsoft Office PowerPoint</Application>
  <PresentationFormat>Widescreen</PresentationFormat>
  <Paragraphs>117</Paragraphs>
  <Slides>23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Facet</vt:lpstr>
      <vt:lpstr>GROUP PRESENTATION  Topic-Covid-19 impact on ADIDAS company </vt:lpstr>
      <vt:lpstr>Shoe (Britannica.com definition)</vt:lpstr>
      <vt:lpstr>Adidas History</vt:lpstr>
      <vt:lpstr>History</vt:lpstr>
      <vt:lpstr>PowerPoint Presentation</vt:lpstr>
      <vt:lpstr>Now,let’s go back to our days</vt:lpstr>
      <vt:lpstr>GENERAL SERVICES MARKETING PLAN</vt:lpstr>
      <vt:lpstr>Adidas during the pandemic</vt:lpstr>
      <vt:lpstr>2020</vt:lpstr>
      <vt:lpstr>PowerPoint Presentation</vt:lpstr>
      <vt:lpstr>PowerPoint Presentation</vt:lpstr>
      <vt:lpstr>Was forced to suspend dividend payments as a condition for a government-backed loan to get it through the crisis as it burns cash</vt:lpstr>
      <vt:lpstr>2020   Overall</vt:lpstr>
      <vt:lpstr>2021</vt:lpstr>
      <vt:lpstr>ADIDAS SELL REEBOK</vt:lpstr>
      <vt:lpstr>Adidas Strengths </vt:lpstr>
      <vt:lpstr> </vt:lpstr>
      <vt:lpstr>Own the Game” Adidas' ambitious 5-year recovery plan 2021-2025</vt:lpstr>
      <vt:lpstr>Financial position of Adidas   second quarter 2021</vt:lpstr>
      <vt:lpstr>Conclusion  The purpose of this presentation was to show how pandemic has affected Adidas' business and how they have changed their business to deal with the effects of pandemic.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 Topic-Covid-19 impact on ADIDAS company</dc:title>
  <dc:creator>yovana markova</dc:creator>
  <cp:lastModifiedBy>Marin Karakolev</cp:lastModifiedBy>
  <cp:revision>20</cp:revision>
  <dcterms:created xsi:type="dcterms:W3CDTF">2021-11-16T18:30:17Z</dcterms:created>
  <dcterms:modified xsi:type="dcterms:W3CDTF">2021-11-19T20:34:46Z</dcterms:modified>
</cp:coreProperties>
</file>