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sldSz cx="21383625"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A169AF-A511-4520-993B-FD8AAB194CD9}" v="3" dt="2026-09-06T15:38:30.6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75" d="100"/>
          <a:sy n="75" d="100"/>
        </p:scale>
        <p:origin x="54" y="-18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ad Sabir Mohammad Mohid Shaikh (2508908)" userId="ff963319-2119-4064-81f6-9915149100aa" providerId="ADAL" clId="{70551670-B03B-4287-A2A1-FEFA97AC2590}"/>
    <pc:docChg chg="undo custSel modSld">
      <pc:chgData name="Mohammad Sabir Mohammad Mohid Shaikh (2508908)" userId="ff963319-2119-4064-81f6-9915149100aa" providerId="ADAL" clId="{70551670-B03B-4287-A2A1-FEFA97AC2590}" dt="2026-09-06T15:38:53.852" v="17" actId="14100"/>
      <pc:docMkLst>
        <pc:docMk/>
      </pc:docMkLst>
      <pc:sldChg chg="modSp mod">
        <pc:chgData name="Mohammad Sabir Mohammad Mohid Shaikh (2508908)" userId="ff963319-2119-4064-81f6-9915149100aa" providerId="ADAL" clId="{70551670-B03B-4287-A2A1-FEFA97AC2590}" dt="2026-09-06T15:38:53.852" v="17" actId="14100"/>
        <pc:sldMkLst>
          <pc:docMk/>
          <pc:sldMk cId="0" sldId="256"/>
        </pc:sldMkLst>
        <pc:spChg chg="mod">
          <ac:chgData name="Mohammad Sabir Mohammad Mohid Shaikh (2508908)" userId="ff963319-2119-4064-81f6-9915149100aa" providerId="ADAL" clId="{70551670-B03B-4287-A2A1-FEFA97AC2590}" dt="2026-09-06T15:28:38.342" v="7" actId="1076"/>
          <ac:spMkLst>
            <pc:docMk/>
            <pc:sldMk cId="0" sldId="256"/>
            <ac:spMk id="5" creationId="{00000000-0000-0000-0000-000000000000}"/>
          </ac:spMkLst>
        </pc:spChg>
        <pc:picChg chg="mod">
          <ac:chgData name="Mohammad Sabir Mohammad Mohid Shaikh (2508908)" userId="ff963319-2119-4064-81f6-9915149100aa" providerId="ADAL" clId="{70551670-B03B-4287-A2A1-FEFA97AC2590}" dt="2026-09-06T15:38:53.852" v="17" actId="14100"/>
          <ac:picMkLst>
            <pc:docMk/>
            <pc:sldMk cId="0" sldId="256"/>
            <ac:picMk id="66" creationId="{00000000-0000-0000-0000-00000000000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9/6/2026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9/6/2026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9/6/2026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9/6/2026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9/6/2026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9/6/2026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1" descr="image1.jpeg"/>
          <p:cNvPicPr>
            <a:picLocks noChangeAspect="1"/>
          </p:cNvPicPr>
          <p:nvPr/>
        </p:nvPicPr>
        <p:blipFill>
          <a:blip r:embed="rId2"/>
          <a:stretch>
            <a:fillRect/>
          </a:stretch>
        </p:blipFill>
        <p:spPr>
          <a:xfrm>
            <a:off x="328121" y="228600"/>
            <a:ext cx="4052917" cy="1417320"/>
          </a:xfrm>
          <a:prstGeom prst="rect">
            <a:avLst/>
          </a:prstGeom>
        </p:spPr>
      </p:pic>
      <p:pic>
        <p:nvPicPr>
          <p:cNvPr id="3" name="Picture 2" descr="image2.png"/>
          <p:cNvPicPr>
            <a:picLocks noChangeAspect="1"/>
          </p:cNvPicPr>
          <p:nvPr/>
        </p:nvPicPr>
        <p:blipFill>
          <a:blip r:embed="rId3"/>
          <a:stretch>
            <a:fillRect/>
          </a:stretch>
        </p:blipFill>
        <p:spPr>
          <a:xfrm>
            <a:off x="19642918" y="164592"/>
            <a:ext cx="1359243" cy="1508760"/>
          </a:xfrm>
          <a:prstGeom prst="rect">
            <a:avLst/>
          </a:prstGeom>
        </p:spPr>
      </p:pic>
      <p:sp>
        <p:nvSpPr>
          <p:cNvPr id="4" name="Rectangle 3"/>
          <p:cNvSpPr/>
          <p:nvPr/>
        </p:nvSpPr>
        <p:spPr>
          <a:xfrm>
            <a:off x="228600" y="1737360"/>
            <a:ext cx="20926425" cy="32004"/>
          </a:xfrm>
          <a:prstGeom prst="rect">
            <a:avLst/>
          </a:prstGeom>
          <a:solidFill>
            <a:srgbClr val="0067B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1143000" y="1965960"/>
            <a:ext cx="19097625" cy="1234440"/>
          </a:xfrm>
          <a:prstGeom prst="rect">
            <a:avLst/>
          </a:prstGeom>
          <a:noFill/>
        </p:spPr>
        <p:txBody>
          <a:bodyPr wrap="square" lIns="18288" tIns="18288" rIns="18288" bIns="18288" anchor="t">
            <a:spAutoFit/>
          </a:bodyPr>
          <a:lstStyle/>
          <a:p>
            <a:pPr algn="ctr"/>
            <a:r>
              <a:rPr sz="3000" b="1" i="0">
                <a:solidFill>
                  <a:srgbClr val="004278"/>
                </a:solidFill>
                <a:latin typeface="Arial"/>
              </a:rPr>
              <a:t>Machine-Learning-Based Predictive Maintenance in Automotive Systems:
A Lithium-Ion Battery Case Study Using the NASA Battery Ageing Dataset</a:t>
            </a:r>
          </a:p>
        </p:txBody>
      </p:sp>
      <p:sp>
        <p:nvSpPr>
          <p:cNvPr id="6" name="TextBox 5"/>
          <p:cNvSpPr txBox="1"/>
          <p:nvPr/>
        </p:nvSpPr>
        <p:spPr>
          <a:xfrm>
            <a:off x="1965960" y="3310128"/>
            <a:ext cx="8229600" cy="438912"/>
          </a:xfrm>
          <a:prstGeom prst="rect">
            <a:avLst/>
          </a:prstGeom>
          <a:noFill/>
        </p:spPr>
        <p:txBody>
          <a:bodyPr wrap="square" lIns="54864" tIns="54864" rIns="54864" bIns="54864" anchor="t">
            <a:spAutoFit/>
          </a:bodyPr>
          <a:lstStyle/>
          <a:p>
            <a:pPr algn="l"/>
            <a:r>
              <a:rPr sz="2100" b="1" i="0">
                <a:solidFill>
                  <a:srgbClr val="222830"/>
                </a:solidFill>
                <a:latin typeface="Arial"/>
              </a:rPr>
              <a:t>Shaikh Mohammad Sabir</a:t>
            </a:r>
          </a:p>
        </p:txBody>
      </p:sp>
      <p:sp>
        <p:nvSpPr>
          <p:cNvPr id="7" name="TextBox 6"/>
          <p:cNvSpPr txBox="1"/>
          <p:nvPr/>
        </p:nvSpPr>
        <p:spPr>
          <a:xfrm>
            <a:off x="1965960" y="3749039"/>
            <a:ext cx="8229600" cy="960120"/>
          </a:xfrm>
          <a:prstGeom prst="rect">
            <a:avLst/>
          </a:prstGeom>
          <a:noFill/>
        </p:spPr>
        <p:txBody>
          <a:bodyPr wrap="square" lIns="54864" tIns="54864" rIns="54864" bIns="54864" anchor="t">
            <a:spAutoFit/>
          </a:bodyPr>
          <a:lstStyle/>
          <a:p>
            <a:pPr algn="l"/>
            <a:r>
              <a:rPr sz="1480" b="0" i="0">
                <a:solidFill>
                  <a:srgbClr val="222830"/>
                </a:solidFill>
                <a:latin typeface="Arial"/>
              </a:rPr>
              <a:t>Student Number: 2508908
MSc Automobile Engineering | Master's Project - ACFB7003
University of Wales Trinity Saint David | September 2026</a:t>
            </a:r>
          </a:p>
        </p:txBody>
      </p:sp>
      <p:sp>
        <p:nvSpPr>
          <p:cNvPr id="8" name="TextBox 7"/>
          <p:cNvSpPr txBox="1"/>
          <p:nvPr/>
        </p:nvSpPr>
        <p:spPr>
          <a:xfrm>
            <a:off x="15636240" y="3675887"/>
            <a:ext cx="4937760" cy="658368"/>
          </a:xfrm>
          <a:prstGeom prst="rect">
            <a:avLst/>
          </a:prstGeom>
          <a:noFill/>
        </p:spPr>
        <p:txBody>
          <a:bodyPr wrap="square" lIns="54864" tIns="54864" rIns="54864" bIns="54864" anchor="t">
            <a:spAutoFit/>
          </a:bodyPr>
          <a:lstStyle/>
          <a:p>
            <a:pPr algn="r"/>
            <a:r>
              <a:rPr sz="1550" b="1" i="0">
                <a:solidFill>
                  <a:srgbClr val="0067B1"/>
                </a:solidFill>
                <a:latin typeface="Arial"/>
              </a:rPr>
              <a:t>Automotive Predictive Maintenance
Battery ageing used as the case study</a:t>
            </a:r>
          </a:p>
        </p:txBody>
      </p:sp>
      <p:sp>
        <p:nvSpPr>
          <p:cNvPr id="9" name="Rectangle 8"/>
          <p:cNvSpPr/>
          <p:nvPr/>
        </p:nvSpPr>
        <p:spPr>
          <a:xfrm>
            <a:off x="228600" y="4892040"/>
            <a:ext cx="20926425" cy="22860"/>
          </a:xfrm>
          <a:prstGeom prst="rect">
            <a:avLst/>
          </a:prstGeom>
          <a:solidFill>
            <a:srgbClr val="CBDC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320040" y="5166360"/>
            <a:ext cx="6263640" cy="438912"/>
          </a:xfrm>
          <a:prstGeom prst="rect">
            <a:avLst/>
          </a:prstGeom>
          <a:solidFill>
            <a:srgbClr val="E7F2FA"/>
          </a:solidFill>
          <a:ln w="7620">
            <a:solidFill>
              <a:srgbClr val="CBDCEA"/>
            </a:solidFill>
          </a:ln>
        </p:spPr>
        <p:style>
          <a:lnRef idx="1">
            <a:schemeClr val="accent1"/>
          </a:lnRef>
          <a:fillRef idx="3">
            <a:schemeClr val="accent1"/>
          </a:fillRef>
          <a:effectRef idx="2">
            <a:schemeClr val="accent1"/>
          </a:effectRef>
          <a:fontRef idx="minor">
            <a:schemeClr val="lt1"/>
          </a:fontRef>
        </p:style>
        <p:txBody>
          <a:bodyPr lIns="109728" tIns="27432" rIns="45720" bIns="0" rtlCol="0" anchor="ctr"/>
          <a:lstStyle/>
          <a:p>
            <a:pPr algn="l"/>
            <a:r>
              <a:rPr sz="1900" b="1">
                <a:solidFill>
                  <a:srgbClr val="004278"/>
                </a:solidFill>
                <a:latin typeface="Arial"/>
              </a:rPr>
              <a:t>Introduction</a:t>
            </a:r>
          </a:p>
        </p:txBody>
      </p:sp>
      <p:sp>
        <p:nvSpPr>
          <p:cNvPr id="11" name="Rounded Rectangle 10"/>
          <p:cNvSpPr/>
          <p:nvPr/>
        </p:nvSpPr>
        <p:spPr>
          <a:xfrm>
            <a:off x="320040" y="5660136"/>
            <a:ext cx="6263640" cy="3611880"/>
          </a:xfrm>
          <a:prstGeom prst="roundRect">
            <a:avLst>
              <a:gd name="adj" fmla="val 4000"/>
            </a:avLst>
          </a:prstGeom>
          <a:solidFill>
            <a:srgbClr val="F6F9FC"/>
          </a:solidFill>
          <a:ln w="6985">
            <a:solidFill>
              <a:srgbClr val="CBDC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29768" y="5769864"/>
            <a:ext cx="6044183" cy="3383280"/>
          </a:xfrm>
          <a:prstGeom prst="rect">
            <a:avLst/>
          </a:prstGeom>
          <a:noFill/>
        </p:spPr>
        <p:txBody>
          <a:bodyPr wrap="square" lIns="18288" tIns="18288" rIns="18288" bIns="18288" anchor="t">
            <a:spAutoFit/>
          </a:bodyPr>
          <a:lstStyle/>
          <a:p>
            <a:pPr algn="l"/>
            <a:r>
              <a:rPr sz="1630" b="0" i="0">
                <a:solidFill>
                  <a:srgbClr val="222830"/>
                </a:solidFill>
                <a:latin typeface="Arial"/>
              </a:rPr>
              <a:t>Predictive maintenance (PdM) uses condition-monitoring data to identify deterioration before failure and support maintenance at the right time. Modern vehicles already measure voltage, current, temperature, vibration and other operating signals, which makes data-driven maintenance increasingly practical.
This project focuses on automotive predictive maintenance. Lithium-ion battery ageing is used as the practical case study because degradation is progressive, measurable and suitable for testing a complete machine-learning PdM workflow.</a:t>
            </a:r>
          </a:p>
        </p:txBody>
      </p:sp>
      <p:sp>
        <p:nvSpPr>
          <p:cNvPr id="13" name="Rectangle 12"/>
          <p:cNvSpPr/>
          <p:nvPr/>
        </p:nvSpPr>
        <p:spPr>
          <a:xfrm>
            <a:off x="320040" y="9436608"/>
            <a:ext cx="6263640" cy="438912"/>
          </a:xfrm>
          <a:prstGeom prst="rect">
            <a:avLst/>
          </a:prstGeom>
          <a:solidFill>
            <a:srgbClr val="E7F2FA"/>
          </a:solidFill>
          <a:ln w="7620">
            <a:solidFill>
              <a:srgbClr val="CBDCEA"/>
            </a:solidFill>
          </a:ln>
        </p:spPr>
        <p:style>
          <a:lnRef idx="1">
            <a:schemeClr val="accent1"/>
          </a:lnRef>
          <a:fillRef idx="3">
            <a:schemeClr val="accent1"/>
          </a:fillRef>
          <a:effectRef idx="2">
            <a:schemeClr val="accent1"/>
          </a:effectRef>
          <a:fontRef idx="minor">
            <a:schemeClr val="lt1"/>
          </a:fontRef>
        </p:style>
        <p:txBody>
          <a:bodyPr lIns="109728" tIns="27432" rIns="45720" bIns="0" rtlCol="0" anchor="ctr"/>
          <a:lstStyle/>
          <a:p>
            <a:pPr algn="l"/>
            <a:r>
              <a:rPr sz="1900" b="1">
                <a:solidFill>
                  <a:srgbClr val="004278"/>
                </a:solidFill>
                <a:latin typeface="Arial"/>
              </a:rPr>
              <a:t>Aim</a:t>
            </a:r>
          </a:p>
        </p:txBody>
      </p:sp>
      <p:sp>
        <p:nvSpPr>
          <p:cNvPr id="14" name="Rounded Rectangle 13"/>
          <p:cNvSpPr/>
          <p:nvPr/>
        </p:nvSpPr>
        <p:spPr>
          <a:xfrm>
            <a:off x="320040" y="9930384"/>
            <a:ext cx="6263640" cy="1965960"/>
          </a:xfrm>
          <a:prstGeom prst="roundRect">
            <a:avLst>
              <a:gd name="adj" fmla="val 4000"/>
            </a:avLst>
          </a:prstGeom>
          <a:solidFill>
            <a:srgbClr val="F6F9FC"/>
          </a:solidFill>
          <a:ln w="6985">
            <a:solidFill>
              <a:srgbClr val="CBDC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29768" y="10040112"/>
            <a:ext cx="6044183" cy="1737360"/>
          </a:xfrm>
          <a:prstGeom prst="rect">
            <a:avLst/>
          </a:prstGeom>
          <a:noFill/>
        </p:spPr>
        <p:txBody>
          <a:bodyPr wrap="square" lIns="18288" tIns="18288" rIns="18288" bIns="18288" anchor="t">
            <a:spAutoFit/>
          </a:bodyPr>
          <a:lstStyle/>
          <a:p>
            <a:pPr algn="l"/>
            <a:r>
              <a:rPr sz="1610" b="0" i="0">
                <a:solidFill>
                  <a:srgbClr val="222830"/>
                </a:solidFill>
                <a:latin typeface="Arial"/>
              </a:rPr>
              <a:t>To investigate machine-learning-based predictive maintenance in automotive systems by developing and testing a condition-monitoring and maintenance-decision framework, using lithium-ion battery ageing as the practical case study.</a:t>
            </a:r>
          </a:p>
        </p:txBody>
      </p:sp>
      <p:sp>
        <p:nvSpPr>
          <p:cNvPr id="16" name="Rectangle 15"/>
          <p:cNvSpPr/>
          <p:nvPr/>
        </p:nvSpPr>
        <p:spPr>
          <a:xfrm>
            <a:off x="320040" y="12070080"/>
            <a:ext cx="6263640" cy="438912"/>
          </a:xfrm>
          <a:prstGeom prst="rect">
            <a:avLst/>
          </a:prstGeom>
          <a:solidFill>
            <a:srgbClr val="E7F2FA"/>
          </a:solidFill>
          <a:ln w="7620">
            <a:solidFill>
              <a:srgbClr val="CBDCEA"/>
            </a:solidFill>
          </a:ln>
        </p:spPr>
        <p:style>
          <a:lnRef idx="1">
            <a:schemeClr val="accent1"/>
          </a:lnRef>
          <a:fillRef idx="3">
            <a:schemeClr val="accent1"/>
          </a:fillRef>
          <a:effectRef idx="2">
            <a:schemeClr val="accent1"/>
          </a:effectRef>
          <a:fontRef idx="minor">
            <a:schemeClr val="lt1"/>
          </a:fontRef>
        </p:style>
        <p:txBody>
          <a:bodyPr lIns="109728" tIns="27432" rIns="45720" bIns="0" rtlCol="0" anchor="ctr"/>
          <a:lstStyle/>
          <a:p>
            <a:pPr algn="l"/>
            <a:r>
              <a:rPr sz="1900" b="1">
                <a:solidFill>
                  <a:srgbClr val="004278"/>
                </a:solidFill>
                <a:latin typeface="Arial"/>
              </a:rPr>
              <a:t>Objectives</a:t>
            </a:r>
          </a:p>
        </p:txBody>
      </p:sp>
      <p:sp>
        <p:nvSpPr>
          <p:cNvPr id="17" name="Rounded Rectangle 16"/>
          <p:cNvSpPr/>
          <p:nvPr/>
        </p:nvSpPr>
        <p:spPr>
          <a:xfrm>
            <a:off x="320040" y="12563855"/>
            <a:ext cx="6263640" cy="4526280"/>
          </a:xfrm>
          <a:prstGeom prst="roundRect">
            <a:avLst>
              <a:gd name="adj" fmla="val 4000"/>
            </a:avLst>
          </a:prstGeom>
          <a:solidFill>
            <a:srgbClr val="F6F9FC"/>
          </a:solidFill>
          <a:ln w="6985">
            <a:solidFill>
              <a:srgbClr val="CBDC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393192" y="12637007"/>
            <a:ext cx="6117336" cy="4315968"/>
          </a:xfrm>
          <a:prstGeom prst="rect">
            <a:avLst/>
          </a:prstGeom>
          <a:noFill/>
        </p:spPr>
        <p:txBody>
          <a:bodyPr wrap="square" lIns="109728" tIns="73152" rIns="54864" bIns="36576">
            <a:spAutoFit/>
          </a:bodyPr>
          <a:lstStyle/>
          <a:p>
            <a:pPr>
              <a:spcAft>
                <a:spcPts val="400"/>
              </a:spcAft>
              <a:defRPr sz="1520">
                <a:solidFill>
                  <a:srgbClr val="222830"/>
                </a:solidFill>
                <a:latin typeface="Arial"/>
              </a:defRPr>
            </a:pPr>
            <a:r>
              <a:t>Review predictive-maintenance and battery-health literature.</a:t>
            </a:r>
          </a:p>
          <a:p>
            <a:pPr>
              <a:spcAft>
                <a:spcPts val="400"/>
              </a:spcAft>
              <a:defRPr sz="1520">
                <a:solidFill>
                  <a:srgbClr val="222830"/>
                </a:solidFill>
                <a:latin typeface="Arial"/>
              </a:defRPr>
            </a:pPr>
            <a:r>
              <a:t>Process the NASA lithium-ion battery ageing dataset.</a:t>
            </a:r>
          </a:p>
          <a:p>
            <a:pPr>
              <a:spcAft>
                <a:spcPts val="400"/>
              </a:spcAft>
              <a:defRPr sz="1520">
                <a:solidFill>
                  <a:srgbClr val="222830"/>
                </a:solidFill>
                <a:latin typeface="Arial"/>
              </a:defRPr>
            </a:pPr>
            <a:r>
              <a:t>Extract voltage, current and temperature condition features.</a:t>
            </a:r>
          </a:p>
          <a:p>
            <a:pPr>
              <a:spcAft>
                <a:spcPts val="400"/>
              </a:spcAft>
              <a:defRPr sz="1520">
                <a:solidFill>
                  <a:srgbClr val="222830"/>
                </a:solidFill>
                <a:latin typeface="Arial"/>
              </a:defRPr>
            </a:pPr>
            <a:r>
              <a:t>Create Healthy, Degrading and Maintenance Required states.</a:t>
            </a:r>
          </a:p>
          <a:p>
            <a:pPr>
              <a:spcAft>
                <a:spcPts val="400"/>
              </a:spcAft>
              <a:defRPr sz="1520">
                <a:solidFill>
                  <a:srgbClr val="222830"/>
                </a:solidFill>
                <a:latin typeface="Arial"/>
              </a:defRPr>
            </a:pPr>
            <a:r>
              <a:t>Compare Decision Tree, Random Forest, SVM and Neural Network models.</a:t>
            </a:r>
          </a:p>
          <a:p>
            <a:pPr>
              <a:spcAft>
                <a:spcPts val="400"/>
              </a:spcAft>
              <a:defRPr sz="1520">
                <a:solidFill>
                  <a:srgbClr val="222830"/>
                </a:solidFill>
                <a:latin typeface="Arial"/>
              </a:defRPr>
            </a:pPr>
            <a:r>
              <a:t>Test model generalisation on the unseen B0018 battery.</a:t>
            </a:r>
          </a:p>
        </p:txBody>
      </p:sp>
      <p:sp>
        <p:nvSpPr>
          <p:cNvPr id="19" name="Rectangle 18"/>
          <p:cNvSpPr/>
          <p:nvPr/>
        </p:nvSpPr>
        <p:spPr>
          <a:xfrm>
            <a:off x="320040" y="17300448"/>
            <a:ext cx="6263640" cy="438912"/>
          </a:xfrm>
          <a:prstGeom prst="rect">
            <a:avLst/>
          </a:prstGeom>
          <a:solidFill>
            <a:srgbClr val="E7F2FA"/>
          </a:solidFill>
          <a:ln w="7620">
            <a:solidFill>
              <a:srgbClr val="CBDCEA"/>
            </a:solidFill>
          </a:ln>
        </p:spPr>
        <p:style>
          <a:lnRef idx="1">
            <a:schemeClr val="accent1"/>
          </a:lnRef>
          <a:fillRef idx="3">
            <a:schemeClr val="accent1"/>
          </a:fillRef>
          <a:effectRef idx="2">
            <a:schemeClr val="accent1"/>
          </a:effectRef>
          <a:fontRef idx="minor">
            <a:schemeClr val="lt1"/>
          </a:fontRef>
        </p:style>
        <p:txBody>
          <a:bodyPr lIns="109728" tIns="27432" rIns="45720" bIns="0" rtlCol="0" anchor="ctr"/>
          <a:lstStyle/>
          <a:p>
            <a:pPr algn="l"/>
            <a:r>
              <a:rPr sz="1900" b="1">
                <a:solidFill>
                  <a:srgbClr val="004278"/>
                </a:solidFill>
                <a:latin typeface="Arial"/>
              </a:rPr>
              <a:t>Dataset and Methodology</a:t>
            </a:r>
          </a:p>
        </p:txBody>
      </p:sp>
      <p:graphicFrame>
        <p:nvGraphicFramePr>
          <p:cNvPr id="20" name="Table 19"/>
          <p:cNvGraphicFramePr>
            <a:graphicFrameLocks noGrp="1"/>
          </p:cNvGraphicFramePr>
          <p:nvPr/>
        </p:nvGraphicFramePr>
        <p:xfrm>
          <a:off x="320040" y="17812511"/>
          <a:ext cx="6263640" cy="4901184"/>
        </p:xfrm>
        <a:graphic>
          <a:graphicData uri="http://schemas.openxmlformats.org/drawingml/2006/table">
            <a:tbl>
              <a:tblPr firstRow="1" bandRow="1">
                <a:tableStyleId>{5C22544A-7EE6-4342-B048-85BDC9FD1C3A}</a:tableStyleId>
              </a:tblPr>
              <a:tblGrid>
                <a:gridCol w="1536192">
                  <a:extLst>
                    <a:ext uri="{9D8B030D-6E8A-4147-A177-3AD203B41FA5}">
                      <a16:colId xmlns:a16="http://schemas.microsoft.com/office/drawing/2014/main" val="20000"/>
                    </a:ext>
                  </a:extLst>
                </a:gridCol>
                <a:gridCol w="4727448">
                  <a:extLst>
                    <a:ext uri="{9D8B030D-6E8A-4147-A177-3AD203B41FA5}">
                      <a16:colId xmlns:a16="http://schemas.microsoft.com/office/drawing/2014/main" val="20001"/>
                    </a:ext>
                  </a:extLst>
                </a:gridCol>
              </a:tblGrid>
              <a:tr h="612648">
                <a:tc>
                  <a:txBody>
                    <a:bodyPr/>
                    <a:lstStyle/>
                    <a:p>
                      <a:pPr algn="l"/>
                      <a:r>
                        <a:rPr sz="1300" b="1">
                          <a:solidFill>
                            <a:srgbClr val="222830"/>
                          </a:solidFill>
                          <a:latin typeface="Arial"/>
                        </a:rPr>
                        <a:t>Dataset</a:t>
                      </a:r>
                    </a:p>
                  </a:txBody>
                  <a:tcPr marL="64008" marR="64008" marT="18288" marB="18288">
                    <a:solidFill>
                      <a:srgbClr val="E7F2FA"/>
                    </a:solidFill>
                  </a:tcPr>
                </a:tc>
                <a:tc>
                  <a:txBody>
                    <a:bodyPr/>
                    <a:lstStyle/>
                    <a:p>
                      <a:pPr algn="l"/>
                      <a:r>
                        <a:rPr sz="1300" b="0">
                          <a:solidFill>
                            <a:srgbClr val="222830"/>
                          </a:solidFill>
                          <a:latin typeface="Arial"/>
                        </a:rPr>
                        <a:t>NASA Ames lithium-ion battery ageing data</a:t>
                      </a:r>
                    </a:p>
                  </a:txBody>
                  <a:tcPr marL="64008" marR="64008" marT="18288" marB="18288">
                    <a:solidFill>
                      <a:srgbClr val="FFFFFF"/>
                    </a:solidFill>
                  </a:tcPr>
                </a:tc>
                <a:extLst>
                  <a:ext uri="{0D108BD9-81ED-4DB2-BD59-A6C34878D82A}">
                    <a16:rowId xmlns:a16="http://schemas.microsoft.com/office/drawing/2014/main" val="10000"/>
                  </a:ext>
                </a:extLst>
              </a:tr>
              <a:tr h="612648">
                <a:tc>
                  <a:txBody>
                    <a:bodyPr/>
                    <a:lstStyle/>
                    <a:p>
                      <a:pPr algn="l"/>
                      <a:r>
                        <a:rPr sz="1300" b="1">
                          <a:solidFill>
                            <a:srgbClr val="222830"/>
                          </a:solidFill>
                          <a:latin typeface="Arial"/>
                        </a:rPr>
                        <a:t>Batteries</a:t>
                      </a:r>
                    </a:p>
                  </a:txBody>
                  <a:tcPr marL="64008" marR="64008" marT="18288" marB="18288">
                    <a:solidFill>
                      <a:srgbClr val="E7F2FA"/>
                    </a:solidFill>
                  </a:tcPr>
                </a:tc>
                <a:tc>
                  <a:txBody>
                    <a:bodyPr/>
                    <a:lstStyle/>
                    <a:p>
                      <a:pPr algn="l"/>
                      <a:r>
                        <a:rPr sz="1300" b="0">
                          <a:solidFill>
                            <a:srgbClr val="222830"/>
                          </a:solidFill>
                          <a:latin typeface="Arial"/>
                        </a:rPr>
                        <a:t>B0005, B0006, B0007, B0018</a:t>
                      </a:r>
                    </a:p>
                  </a:txBody>
                  <a:tcPr marL="64008" marR="64008" marT="18288" marB="18288">
                    <a:solidFill>
                      <a:srgbClr val="FFFFFF"/>
                    </a:solidFill>
                  </a:tcPr>
                </a:tc>
                <a:extLst>
                  <a:ext uri="{0D108BD9-81ED-4DB2-BD59-A6C34878D82A}">
                    <a16:rowId xmlns:a16="http://schemas.microsoft.com/office/drawing/2014/main" val="10001"/>
                  </a:ext>
                </a:extLst>
              </a:tr>
              <a:tr h="612648">
                <a:tc>
                  <a:txBody>
                    <a:bodyPr/>
                    <a:lstStyle/>
                    <a:p>
                      <a:pPr algn="l"/>
                      <a:r>
                        <a:rPr sz="1300" b="1">
                          <a:solidFill>
                            <a:srgbClr val="222830"/>
                          </a:solidFill>
                          <a:latin typeface="Arial"/>
                        </a:rPr>
                        <a:t>Training</a:t>
                      </a:r>
                    </a:p>
                  </a:txBody>
                  <a:tcPr marL="64008" marR="64008" marT="18288" marB="18288">
                    <a:solidFill>
                      <a:srgbClr val="E7F2FA"/>
                    </a:solidFill>
                  </a:tcPr>
                </a:tc>
                <a:tc>
                  <a:txBody>
                    <a:bodyPr/>
                    <a:lstStyle/>
                    <a:p>
                      <a:pPr algn="l"/>
                      <a:r>
                        <a:rPr sz="1300" b="0">
                          <a:solidFill>
                            <a:srgbClr val="222830"/>
                          </a:solidFill>
                          <a:latin typeface="Arial"/>
                        </a:rPr>
                        <a:t>B0005 + B0006 + B0007 = 504 cycles</a:t>
                      </a:r>
                    </a:p>
                  </a:txBody>
                  <a:tcPr marL="64008" marR="64008" marT="18288" marB="18288">
                    <a:solidFill>
                      <a:srgbClr val="FFFFFF"/>
                    </a:solidFill>
                  </a:tcPr>
                </a:tc>
                <a:extLst>
                  <a:ext uri="{0D108BD9-81ED-4DB2-BD59-A6C34878D82A}">
                    <a16:rowId xmlns:a16="http://schemas.microsoft.com/office/drawing/2014/main" val="10002"/>
                  </a:ext>
                </a:extLst>
              </a:tr>
              <a:tr h="612648">
                <a:tc>
                  <a:txBody>
                    <a:bodyPr/>
                    <a:lstStyle/>
                    <a:p>
                      <a:pPr algn="l"/>
                      <a:r>
                        <a:rPr sz="1300" b="1">
                          <a:solidFill>
                            <a:srgbClr val="222830"/>
                          </a:solidFill>
                          <a:latin typeface="Arial"/>
                        </a:rPr>
                        <a:t>Independent test</a:t>
                      </a:r>
                    </a:p>
                  </a:txBody>
                  <a:tcPr marL="64008" marR="64008" marT="18288" marB="18288">
                    <a:solidFill>
                      <a:srgbClr val="E7F2FA"/>
                    </a:solidFill>
                  </a:tcPr>
                </a:tc>
                <a:tc>
                  <a:txBody>
                    <a:bodyPr/>
                    <a:lstStyle/>
                    <a:p>
                      <a:pPr algn="l"/>
                      <a:r>
                        <a:rPr sz="1300" b="0">
                          <a:solidFill>
                            <a:srgbClr val="222830"/>
                          </a:solidFill>
                          <a:latin typeface="Arial"/>
                        </a:rPr>
                        <a:t>B0018 = 132 cycles</a:t>
                      </a:r>
                    </a:p>
                  </a:txBody>
                  <a:tcPr marL="64008" marR="64008" marT="18288" marB="18288">
                    <a:solidFill>
                      <a:srgbClr val="FFFFFF"/>
                    </a:solidFill>
                  </a:tcPr>
                </a:tc>
                <a:extLst>
                  <a:ext uri="{0D108BD9-81ED-4DB2-BD59-A6C34878D82A}">
                    <a16:rowId xmlns:a16="http://schemas.microsoft.com/office/drawing/2014/main" val="10003"/>
                  </a:ext>
                </a:extLst>
              </a:tr>
              <a:tr h="612648">
                <a:tc>
                  <a:txBody>
                    <a:bodyPr/>
                    <a:lstStyle/>
                    <a:p>
                      <a:pPr algn="l"/>
                      <a:r>
                        <a:rPr sz="1300" b="1">
                          <a:solidFill>
                            <a:srgbClr val="222830"/>
                          </a:solidFill>
                          <a:latin typeface="Arial"/>
                        </a:rPr>
                        <a:t>Total data</a:t>
                      </a:r>
                    </a:p>
                  </a:txBody>
                  <a:tcPr marL="64008" marR="64008" marT="18288" marB="18288">
                    <a:solidFill>
                      <a:srgbClr val="E7F2FA"/>
                    </a:solidFill>
                  </a:tcPr>
                </a:tc>
                <a:tc>
                  <a:txBody>
                    <a:bodyPr/>
                    <a:lstStyle/>
                    <a:p>
                      <a:pPr algn="l"/>
                      <a:r>
                        <a:rPr sz="1300" b="0">
                          <a:solidFill>
                            <a:srgbClr val="222830"/>
                          </a:solidFill>
                          <a:latin typeface="Arial"/>
                        </a:rPr>
                        <a:t>636 valid discharge cycles; 27 variables</a:t>
                      </a:r>
                    </a:p>
                  </a:txBody>
                  <a:tcPr marL="64008" marR="64008" marT="18288" marB="18288">
                    <a:solidFill>
                      <a:srgbClr val="FFFFFF"/>
                    </a:solidFill>
                  </a:tcPr>
                </a:tc>
                <a:extLst>
                  <a:ext uri="{0D108BD9-81ED-4DB2-BD59-A6C34878D82A}">
                    <a16:rowId xmlns:a16="http://schemas.microsoft.com/office/drawing/2014/main" val="10004"/>
                  </a:ext>
                </a:extLst>
              </a:tr>
              <a:tr h="612648">
                <a:tc>
                  <a:txBody>
                    <a:bodyPr/>
                    <a:lstStyle/>
                    <a:p>
                      <a:pPr algn="l"/>
                      <a:r>
                        <a:rPr sz="1300" b="1">
                          <a:solidFill>
                            <a:srgbClr val="222830"/>
                          </a:solidFill>
                          <a:latin typeface="Arial"/>
                        </a:rPr>
                        <a:t>Predictors</a:t>
                      </a:r>
                    </a:p>
                  </a:txBody>
                  <a:tcPr marL="64008" marR="64008" marT="18288" marB="18288">
                    <a:solidFill>
                      <a:srgbClr val="E7F2FA"/>
                    </a:solidFill>
                  </a:tcPr>
                </a:tc>
                <a:tc>
                  <a:txBody>
                    <a:bodyPr/>
                    <a:lstStyle/>
                    <a:p>
                      <a:pPr algn="l"/>
                      <a:r>
                        <a:rPr sz="1300" b="0">
                          <a:solidFill>
                            <a:srgbClr val="222830"/>
                          </a:solidFill>
                          <a:latin typeface="Arial"/>
                        </a:rPr>
                        <a:t>15 voltage-, current- and temperature-based features</a:t>
                      </a:r>
                    </a:p>
                  </a:txBody>
                  <a:tcPr marL="64008" marR="64008" marT="18288" marB="18288">
                    <a:solidFill>
                      <a:srgbClr val="FFFFFF"/>
                    </a:solidFill>
                  </a:tcPr>
                </a:tc>
                <a:extLst>
                  <a:ext uri="{0D108BD9-81ED-4DB2-BD59-A6C34878D82A}">
                    <a16:rowId xmlns:a16="http://schemas.microsoft.com/office/drawing/2014/main" val="10005"/>
                  </a:ext>
                </a:extLst>
              </a:tr>
              <a:tr h="612648">
                <a:tc>
                  <a:txBody>
                    <a:bodyPr/>
                    <a:lstStyle/>
                    <a:p>
                      <a:pPr algn="l"/>
                      <a:r>
                        <a:rPr sz="1300" b="1">
                          <a:solidFill>
                            <a:srgbClr val="222830"/>
                          </a:solidFill>
                          <a:latin typeface="Arial"/>
                        </a:rPr>
                        <a:t>Health classes</a:t>
                      </a:r>
                    </a:p>
                  </a:txBody>
                  <a:tcPr marL="64008" marR="64008" marT="18288" marB="18288">
                    <a:solidFill>
                      <a:srgbClr val="E7F2FA"/>
                    </a:solidFill>
                  </a:tcPr>
                </a:tc>
                <a:tc>
                  <a:txBody>
                    <a:bodyPr/>
                    <a:lstStyle/>
                    <a:p>
                      <a:pPr algn="l"/>
                      <a:r>
                        <a:rPr sz="1300" b="0">
                          <a:solidFill>
                            <a:srgbClr val="222830"/>
                          </a:solidFill>
                          <a:latin typeface="Arial"/>
                        </a:rPr>
                        <a:t>Healthy ≥90% SOH; Degrading 80–90%; Maintenance Required &lt;80%</a:t>
                      </a:r>
                    </a:p>
                  </a:txBody>
                  <a:tcPr marL="64008" marR="64008" marT="18288" marB="18288">
                    <a:solidFill>
                      <a:srgbClr val="FFFFFF"/>
                    </a:solidFill>
                  </a:tcPr>
                </a:tc>
                <a:extLst>
                  <a:ext uri="{0D108BD9-81ED-4DB2-BD59-A6C34878D82A}">
                    <a16:rowId xmlns:a16="http://schemas.microsoft.com/office/drawing/2014/main" val="10006"/>
                  </a:ext>
                </a:extLst>
              </a:tr>
              <a:tr h="612648">
                <a:tc>
                  <a:txBody>
                    <a:bodyPr/>
                    <a:lstStyle/>
                    <a:p>
                      <a:pPr algn="l"/>
                      <a:r>
                        <a:rPr sz="1300" b="1">
                          <a:solidFill>
                            <a:srgbClr val="222830"/>
                          </a:solidFill>
                          <a:latin typeface="Arial"/>
                        </a:rPr>
                        <a:t>Leakage control</a:t>
                      </a:r>
                    </a:p>
                  </a:txBody>
                  <a:tcPr marL="64008" marR="64008" marT="18288" marB="18288">
                    <a:solidFill>
                      <a:srgbClr val="E7F2FA"/>
                    </a:solidFill>
                  </a:tcPr>
                </a:tc>
                <a:tc>
                  <a:txBody>
                    <a:bodyPr/>
                    <a:lstStyle/>
                    <a:p>
                      <a:pPr algn="l"/>
                      <a:r>
                        <a:rPr sz="1300" b="0">
                          <a:solidFill>
                            <a:srgbClr val="222830"/>
                          </a:solidFill>
                          <a:latin typeface="Arial"/>
                        </a:rPr>
                        <a:t>Capacity, SOH, RUL, Battery ID and Cycle Number excluded</a:t>
                      </a:r>
                    </a:p>
                  </a:txBody>
                  <a:tcPr marL="64008" marR="64008" marT="18288" marB="18288">
                    <a:solidFill>
                      <a:srgbClr val="FFFFFF"/>
                    </a:solidFill>
                  </a:tcPr>
                </a:tc>
                <a:extLst>
                  <a:ext uri="{0D108BD9-81ED-4DB2-BD59-A6C34878D82A}">
                    <a16:rowId xmlns:a16="http://schemas.microsoft.com/office/drawing/2014/main" val="10007"/>
                  </a:ext>
                </a:extLst>
              </a:tr>
            </a:tbl>
          </a:graphicData>
        </a:graphic>
      </p:graphicFrame>
      <p:sp>
        <p:nvSpPr>
          <p:cNvPr id="21" name="Rounded Rectangle 20"/>
          <p:cNvSpPr/>
          <p:nvPr/>
        </p:nvSpPr>
        <p:spPr>
          <a:xfrm>
            <a:off x="320040" y="22832568"/>
            <a:ext cx="987552" cy="749808"/>
          </a:xfrm>
          <a:prstGeom prst="roundRect">
            <a:avLst/>
          </a:prstGeom>
          <a:solidFill>
            <a:srgbClr val="E7F2FA"/>
          </a:solidFill>
          <a:ln>
            <a:solidFill>
              <a:srgbClr val="CBDCEA"/>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140" b="1">
                <a:solidFill>
                  <a:srgbClr val="004278"/>
                </a:solidFill>
                <a:latin typeface="Arial"/>
              </a:rPr>
              <a:t>Condition
Data</a:t>
            </a:r>
          </a:p>
        </p:txBody>
      </p:sp>
      <p:sp>
        <p:nvSpPr>
          <p:cNvPr id="22" name="TextBox 21"/>
          <p:cNvSpPr txBox="1"/>
          <p:nvPr/>
        </p:nvSpPr>
        <p:spPr>
          <a:xfrm>
            <a:off x="1307592" y="23015448"/>
            <a:ext cx="228600" cy="320040"/>
          </a:xfrm>
          <a:prstGeom prst="rect">
            <a:avLst/>
          </a:prstGeom>
          <a:noFill/>
        </p:spPr>
        <p:txBody>
          <a:bodyPr wrap="square" lIns="54864" tIns="54864" rIns="54864" bIns="54864" anchor="t">
            <a:spAutoFit/>
          </a:bodyPr>
          <a:lstStyle/>
          <a:p>
            <a:pPr algn="ctr"/>
            <a:r>
              <a:rPr sz="1700" b="1" i="0">
                <a:solidFill>
                  <a:srgbClr val="0067B1"/>
                </a:solidFill>
                <a:latin typeface="Arial"/>
              </a:rPr>
              <a:t>→</a:t>
            </a:r>
          </a:p>
        </p:txBody>
      </p:sp>
      <p:sp>
        <p:nvSpPr>
          <p:cNvPr id="23" name="Rounded Rectangle 22"/>
          <p:cNvSpPr/>
          <p:nvPr/>
        </p:nvSpPr>
        <p:spPr>
          <a:xfrm>
            <a:off x="1536192" y="22832568"/>
            <a:ext cx="987552" cy="749808"/>
          </a:xfrm>
          <a:prstGeom prst="roundRect">
            <a:avLst/>
          </a:prstGeom>
          <a:solidFill>
            <a:srgbClr val="E7F2FA"/>
          </a:solidFill>
          <a:ln>
            <a:solidFill>
              <a:srgbClr val="CBDCEA"/>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140" b="1">
                <a:solidFill>
                  <a:srgbClr val="004278"/>
                </a:solidFill>
                <a:latin typeface="Arial"/>
              </a:rPr>
              <a:t>Feature
Extraction</a:t>
            </a:r>
          </a:p>
        </p:txBody>
      </p:sp>
      <p:sp>
        <p:nvSpPr>
          <p:cNvPr id="24" name="TextBox 23"/>
          <p:cNvSpPr txBox="1"/>
          <p:nvPr/>
        </p:nvSpPr>
        <p:spPr>
          <a:xfrm>
            <a:off x="2523744" y="23015448"/>
            <a:ext cx="228600" cy="320040"/>
          </a:xfrm>
          <a:prstGeom prst="rect">
            <a:avLst/>
          </a:prstGeom>
          <a:noFill/>
        </p:spPr>
        <p:txBody>
          <a:bodyPr wrap="square" lIns="54864" tIns="54864" rIns="54864" bIns="54864" anchor="t">
            <a:spAutoFit/>
          </a:bodyPr>
          <a:lstStyle/>
          <a:p>
            <a:pPr algn="ctr"/>
            <a:r>
              <a:rPr sz="1700" b="1" i="0">
                <a:solidFill>
                  <a:srgbClr val="0067B1"/>
                </a:solidFill>
                <a:latin typeface="Arial"/>
              </a:rPr>
              <a:t>→</a:t>
            </a:r>
          </a:p>
        </p:txBody>
      </p:sp>
      <p:sp>
        <p:nvSpPr>
          <p:cNvPr id="25" name="Rounded Rectangle 24"/>
          <p:cNvSpPr/>
          <p:nvPr/>
        </p:nvSpPr>
        <p:spPr>
          <a:xfrm>
            <a:off x="2752344" y="22832568"/>
            <a:ext cx="987552" cy="749808"/>
          </a:xfrm>
          <a:prstGeom prst="roundRect">
            <a:avLst/>
          </a:prstGeom>
          <a:solidFill>
            <a:srgbClr val="E7F2FA"/>
          </a:solidFill>
          <a:ln>
            <a:solidFill>
              <a:srgbClr val="CBDCEA"/>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140" b="1">
                <a:solidFill>
                  <a:srgbClr val="004278"/>
                </a:solidFill>
                <a:latin typeface="Arial"/>
              </a:rPr>
              <a:t>ML
Models</a:t>
            </a:r>
          </a:p>
        </p:txBody>
      </p:sp>
      <p:sp>
        <p:nvSpPr>
          <p:cNvPr id="26" name="TextBox 25"/>
          <p:cNvSpPr txBox="1"/>
          <p:nvPr/>
        </p:nvSpPr>
        <p:spPr>
          <a:xfrm>
            <a:off x="3739896" y="23015448"/>
            <a:ext cx="228600" cy="320040"/>
          </a:xfrm>
          <a:prstGeom prst="rect">
            <a:avLst/>
          </a:prstGeom>
          <a:noFill/>
        </p:spPr>
        <p:txBody>
          <a:bodyPr wrap="square" lIns="54864" tIns="54864" rIns="54864" bIns="54864" anchor="t">
            <a:spAutoFit/>
          </a:bodyPr>
          <a:lstStyle/>
          <a:p>
            <a:pPr algn="ctr"/>
            <a:r>
              <a:rPr sz="1700" b="1" i="0">
                <a:solidFill>
                  <a:srgbClr val="0067B1"/>
                </a:solidFill>
                <a:latin typeface="Arial"/>
              </a:rPr>
              <a:t>→</a:t>
            </a:r>
          </a:p>
        </p:txBody>
      </p:sp>
      <p:sp>
        <p:nvSpPr>
          <p:cNvPr id="27" name="Rounded Rectangle 26"/>
          <p:cNvSpPr/>
          <p:nvPr/>
        </p:nvSpPr>
        <p:spPr>
          <a:xfrm>
            <a:off x="3968496" y="22832568"/>
            <a:ext cx="987552" cy="749808"/>
          </a:xfrm>
          <a:prstGeom prst="roundRect">
            <a:avLst/>
          </a:prstGeom>
          <a:solidFill>
            <a:srgbClr val="E7F2FA"/>
          </a:solidFill>
          <a:ln>
            <a:solidFill>
              <a:srgbClr val="CBDCEA"/>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140" b="1">
                <a:solidFill>
                  <a:srgbClr val="004278"/>
                </a:solidFill>
                <a:latin typeface="Arial"/>
              </a:rPr>
              <a:t>Health
State</a:t>
            </a:r>
          </a:p>
        </p:txBody>
      </p:sp>
      <p:sp>
        <p:nvSpPr>
          <p:cNvPr id="28" name="TextBox 27"/>
          <p:cNvSpPr txBox="1"/>
          <p:nvPr/>
        </p:nvSpPr>
        <p:spPr>
          <a:xfrm>
            <a:off x="4956048" y="23015448"/>
            <a:ext cx="228600" cy="320040"/>
          </a:xfrm>
          <a:prstGeom prst="rect">
            <a:avLst/>
          </a:prstGeom>
          <a:noFill/>
        </p:spPr>
        <p:txBody>
          <a:bodyPr wrap="square" lIns="54864" tIns="54864" rIns="54864" bIns="54864" anchor="t">
            <a:spAutoFit/>
          </a:bodyPr>
          <a:lstStyle/>
          <a:p>
            <a:pPr algn="ctr"/>
            <a:r>
              <a:rPr sz="1700" b="1" i="0">
                <a:solidFill>
                  <a:srgbClr val="0067B1"/>
                </a:solidFill>
                <a:latin typeface="Arial"/>
              </a:rPr>
              <a:t>→</a:t>
            </a:r>
          </a:p>
        </p:txBody>
      </p:sp>
      <p:sp>
        <p:nvSpPr>
          <p:cNvPr id="29" name="Rounded Rectangle 28"/>
          <p:cNvSpPr/>
          <p:nvPr/>
        </p:nvSpPr>
        <p:spPr>
          <a:xfrm>
            <a:off x="5184648" y="22832568"/>
            <a:ext cx="987552" cy="749808"/>
          </a:xfrm>
          <a:prstGeom prst="roundRect">
            <a:avLst/>
          </a:prstGeom>
          <a:solidFill>
            <a:srgbClr val="E7F2FA"/>
          </a:solidFill>
          <a:ln>
            <a:solidFill>
              <a:srgbClr val="CBDCEA"/>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140" b="1">
                <a:solidFill>
                  <a:srgbClr val="004278"/>
                </a:solidFill>
                <a:latin typeface="Arial"/>
              </a:rPr>
              <a:t>Maintenance
Action</a:t>
            </a:r>
          </a:p>
        </p:txBody>
      </p:sp>
      <p:sp>
        <p:nvSpPr>
          <p:cNvPr id="30" name="Rectangle 29"/>
          <p:cNvSpPr/>
          <p:nvPr/>
        </p:nvSpPr>
        <p:spPr>
          <a:xfrm>
            <a:off x="6858000" y="5166360"/>
            <a:ext cx="6903720" cy="384048"/>
          </a:xfrm>
          <a:prstGeom prst="rect">
            <a:avLst/>
          </a:prstGeom>
          <a:solidFill>
            <a:srgbClr val="E7F2FA"/>
          </a:solidFill>
          <a:ln w="7620">
            <a:solidFill>
              <a:srgbClr val="CBDCEA"/>
            </a:solidFill>
          </a:ln>
        </p:spPr>
        <p:style>
          <a:lnRef idx="1">
            <a:schemeClr val="accent1"/>
          </a:lnRef>
          <a:fillRef idx="3">
            <a:schemeClr val="accent1"/>
          </a:fillRef>
          <a:effectRef idx="2">
            <a:schemeClr val="accent1"/>
          </a:effectRef>
          <a:fontRef idx="minor">
            <a:schemeClr val="lt1"/>
          </a:fontRef>
        </p:style>
        <p:txBody>
          <a:bodyPr lIns="109728" tIns="27432" rIns="45720" bIns="0" rtlCol="0" anchor="ctr"/>
          <a:lstStyle/>
          <a:p>
            <a:pPr algn="l"/>
            <a:r>
              <a:rPr sz="1900" b="1">
                <a:solidFill>
                  <a:srgbClr val="004278"/>
                </a:solidFill>
                <a:latin typeface="Arial"/>
              </a:rPr>
              <a:t>Figure 1: NASA Battery Capacity Degradation</a:t>
            </a:r>
          </a:p>
        </p:txBody>
      </p:sp>
      <p:sp>
        <p:nvSpPr>
          <p:cNvPr id="31" name="Rounded Rectangle 30"/>
          <p:cNvSpPr/>
          <p:nvPr/>
        </p:nvSpPr>
        <p:spPr>
          <a:xfrm>
            <a:off x="6858000" y="5605272"/>
            <a:ext cx="6903720" cy="3630168"/>
          </a:xfrm>
          <a:prstGeom prst="roundRect">
            <a:avLst>
              <a:gd name="adj" fmla="val 4000"/>
            </a:avLst>
          </a:prstGeom>
          <a:solidFill>
            <a:srgbClr val="FFFFFF"/>
          </a:solidFill>
          <a:ln w="6985">
            <a:solidFill>
              <a:srgbClr val="CBDC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2" name="Picture 31" descr="capacity.png"/>
          <p:cNvPicPr>
            <a:picLocks noChangeAspect="1"/>
          </p:cNvPicPr>
          <p:nvPr/>
        </p:nvPicPr>
        <p:blipFill>
          <a:blip r:embed="rId4"/>
          <a:stretch>
            <a:fillRect/>
          </a:stretch>
        </p:blipFill>
        <p:spPr>
          <a:xfrm>
            <a:off x="7684704" y="5678424"/>
            <a:ext cx="5250310" cy="3447288"/>
          </a:xfrm>
          <a:prstGeom prst="rect">
            <a:avLst/>
          </a:prstGeom>
        </p:spPr>
      </p:pic>
      <p:sp>
        <p:nvSpPr>
          <p:cNvPr id="33" name="Rectangle 32"/>
          <p:cNvSpPr/>
          <p:nvPr/>
        </p:nvSpPr>
        <p:spPr>
          <a:xfrm>
            <a:off x="6858000" y="9464040"/>
            <a:ext cx="6903720" cy="384048"/>
          </a:xfrm>
          <a:prstGeom prst="rect">
            <a:avLst/>
          </a:prstGeom>
          <a:solidFill>
            <a:srgbClr val="E7F2FA"/>
          </a:solidFill>
          <a:ln w="7620">
            <a:solidFill>
              <a:srgbClr val="CBDCEA"/>
            </a:solidFill>
          </a:ln>
        </p:spPr>
        <p:style>
          <a:lnRef idx="1">
            <a:schemeClr val="accent1"/>
          </a:lnRef>
          <a:fillRef idx="3">
            <a:schemeClr val="accent1"/>
          </a:fillRef>
          <a:effectRef idx="2">
            <a:schemeClr val="accent1"/>
          </a:effectRef>
          <a:fontRef idx="minor">
            <a:schemeClr val="lt1"/>
          </a:fontRef>
        </p:style>
        <p:txBody>
          <a:bodyPr lIns="109728" tIns="27432" rIns="45720" bIns="0" rtlCol="0" anchor="ctr"/>
          <a:lstStyle/>
          <a:p>
            <a:pPr algn="l"/>
            <a:r>
              <a:rPr sz="1900" b="1">
                <a:solidFill>
                  <a:srgbClr val="004278"/>
                </a:solidFill>
                <a:latin typeface="Arial"/>
              </a:rPr>
              <a:t>Figure 2: Battery State-of-Health Degradation</a:t>
            </a:r>
          </a:p>
        </p:txBody>
      </p:sp>
      <p:sp>
        <p:nvSpPr>
          <p:cNvPr id="34" name="Rounded Rectangle 33"/>
          <p:cNvSpPr/>
          <p:nvPr/>
        </p:nvSpPr>
        <p:spPr>
          <a:xfrm>
            <a:off x="6858000" y="9902952"/>
            <a:ext cx="6903720" cy="3630168"/>
          </a:xfrm>
          <a:prstGeom prst="roundRect">
            <a:avLst>
              <a:gd name="adj" fmla="val 4000"/>
            </a:avLst>
          </a:prstGeom>
          <a:solidFill>
            <a:srgbClr val="FFFFFF"/>
          </a:solidFill>
          <a:ln w="6985">
            <a:solidFill>
              <a:srgbClr val="CBDC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5" name="Picture 34" descr="soh.png"/>
          <p:cNvPicPr>
            <a:picLocks noChangeAspect="1"/>
          </p:cNvPicPr>
          <p:nvPr/>
        </p:nvPicPr>
        <p:blipFill>
          <a:blip r:embed="rId5"/>
          <a:stretch>
            <a:fillRect/>
          </a:stretch>
        </p:blipFill>
        <p:spPr>
          <a:xfrm>
            <a:off x="7673365" y="9976104"/>
            <a:ext cx="5272989" cy="3447288"/>
          </a:xfrm>
          <a:prstGeom prst="rect">
            <a:avLst/>
          </a:prstGeom>
        </p:spPr>
      </p:pic>
      <p:sp>
        <p:nvSpPr>
          <p:cNvPr id="36" name="Rectangle 35"/>
          <p:cNvSpPr/>
          <p:nvPr/>
        </p:nvSpPr>
        <p:spPr>
          <a:xfrm>
            <a:off x="6858000" y="13761720"/>
            <a:ext cx="6903720" cy="384048"/>
          </a:xfrm>
          <a:prstGeom prst="rect">
            <a:avLst/>
          </a:prstGeom>
          <a:solidFill>
            <a:srgbClr val="E7F2FA"/>
          </a:solidFill>
          <a:ln w="7620">
            <a:solidFill>
              <a:srgbClr val="CBDCEA"/>
            </a:solidFill>
          </a:ln>
        </p:spPr>
        <p:style>
          <a:lnRef idx="1">
            <a:schemeClr val="accent1"/>
          </a:lnRef>
          <a:fillRef idx="3">
            <a:schemeClr val="accent1"/>
          </a:fillRef>
          <a:effectRef idx="2">
            <a:schemeClr val="accent1"/>
          </a:effectRef>
          <a:fontRef idx="minor">
            <a:schemeClr val="lt1"/>
          </a:fontRef>
        </p:style>
        <p:txBody>
          <a:bodyPr lIns="109728" tIns="27432" rIns="45720" bIns="0" rtlCol="0" anchor="ctr"/>
          <a:lstStyle/>
          <a:p>
            <a:pPr algn="l"/>
            <a:r>
              <a:rPr sz="1900" b="1">
                <a:solidFill>
                  <a:srgbClr val="004278"/>
                </a:solidFill>
                <a:latin typeface="Arial"/>
              </a:rPr>
              <a:t>Figure 3: Battery Health-Class Distribution</a:t>
            </a:r>
          </a:p>
        </p:txBody>
      </p:sp>
      <p:sp>
        <p:nvSpPr>
          <p:cNvPr id="37" name="Rounded Rectangle 36"/>
          <p:cNvSpPr/>
          <p:nvPr/>
        </p:nvSpPr>
        <p:spPr>
          <a:xfrm>
            <a:off x="6858000" y="14200632"/>
            <a:ext cx="6903720" cy="3355848"/>
          </a:xfrm>
          <a:prstGeom prst="roundRect">
            <a:avLst>
              <a:gd name="adj" fmla="val 4000"/>
            </a:avLst>
          </a:prstGeom>
          <a:solidFill>
            <a:srgbClr val="FFFFFF"/>
          </a:solidFill>
          <a:ln w="6985">
            <a:solidFill>
              <a:srgbClr val="CBDC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8" name="Picture 37" descr="classes.png"/>
          <p:cNvPicPr>
            <a:picLocks noChangeAspect="1"/>
          </p:cNvPicPr>
          <p:nvPr/>
        </p:nvPicPr>
        <p:blipFill>
          <a:blip r:embed="rId6"/>
          <a:stretch>
            <a:fillRect/>
          </a:stretch>
        </p:blipFill>
        <p:spPr>
          <a:xfrm>
            <a:off x="7910998" y="14273784"/>
            <a:ext cx="4797722" cy="3172968"/>
          </a:xfrm>
          <a:prstGeom prst="rect">
            <a:avLst/>
          </a:prstGeom>
        </p:spPr>
      </p:pic>
      <p:sp>
        <p:nvSpPr>
          <p:cNvPr id="39" name="Rectangle 38"/>
          <p:cNvSpPr/>
          <p:nvPr/>
        </p:nvSpPr>
        <p:spPr>
          <a:xfrm>
            <a:off x="6858000" y="17785080"/>
            <a:ext cx="6903720" cy="384048"/>
          </a:xfrm>
          <a:prstGeom prst="rect">
            <a:avLst/>
          </a:prstGeom>
          <a:solidFill>
            <a:srgbClr val="E7F2FA"/>
          </a:solidFill>
          <a:ln w="7620">
            <a:solidFill>
              <a:srgbClr val="CBDCEA"/>
            </a:solidFill>
          </a:ln>
        </p:spPr>
        <p:style>
          <a:lnRef idx="1">
            <a:schemeClr val="accent1"/>
          </a:lnRef>
          <a:fillRef idx="3">
            <a:schemeClr val="accent1"/>
          </a:fillRef>
          <a:effectRef idx="2">
            <a:schemeClr val="accent1"/>
          </a:effectRef>
          <a:fontRef idx="minor">
            <a:schemeClr val="lt1"/>
          </a:fontRef>
        </p:style>
        <p:txBody>
          <a:bodyPr lIns="109728" tIns="27432" rIns="45720" bIns="0" rtlCol="0" anchor="ctr"/>
          <a:lstStyle/>
          <a:p>
            <a:pPr algn="l"/>
            <a:r>
              <a:rPr sz="1900" b="1">
                <a:solidFill>
                  <a:srgbClr val="004278"/>
                </a:solidFill>
                <a:latin typeface="Arial"/>
              </a:rPr>
              <a:t>Figure 4: Independent B0018 Model Performance</a:t>
            </a:r>
          </a:p>
        </p:txBody>
      </p:sp>
      <p:sp>
        <p:nvSpPr>
          <p:cNvPr id="40" name="Rounded Rectangle 39"/>
          <p:cNvSpPr/>
          <p:nvPr/>
        </p:nvSpPr>
        <p:spPr>
          <a:xfrm>
            <a:off x="6858000" y="18223992"/>
            <a:ext cx="6903720" cy="3355848"/>
          </a:xfrm>
          <a:prstGeom prst="roundRect">
            <a:avLst>
              <a:gd name="adj" fmla="val 4000"/>
            </a:avLst>
          </a:prstGeom>
          <a:solidFill>
            <a:srgbClr val="FFFFFF"/>
          </a:solidFill>
          <a:ln w="6985">
            <a:solidFill>
              <a:srgbClr val="CBDC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41" name="Picture 40" descr="modelperf.png"/>
          <p:cNvPicPr>
            <a:picLocks noChangeAspect="1"/>
          </p:cNvPicPr>
          <p:nvPr/>
        </p:nvPicPr>
        <p:blipFill>
          <a:blip r:embed="rId7"/>
          <a:stretch>
            <a:fillRect/>
          </a:stretch>
        </p:blipFill>
        <p:spPr>
          <a:xfrm>
            <a:off x="7791792" y="18297144"/>
            <a:ext cx="5036134" cy="3172968"/>
          </a:xfrm>
          <a:prstGeom prst="rect">
            <a:avLst/>
          </a:prstGeom>
        </p:spPr>
      </p:pic>
      <p:sp>
        <p:nvSpPr>
          <p:cNvPr id="42" name="Rectangle 41"/>
          <p:cNvSpPr/>
          <p:nvPr/>
        </p:nvSpPr>
        <p:spPr>
          <a:xfrm>
            <a:off x="6858000" y="21808440"/>
            <a:ext cx="6903720" cy="384048"/>
          </a:xfrm>
          <a:prstGeom prst="rect">
            <a:avLst/>
          </a:prstGeom>
          <a:solidFill>
            <a:srgbClr val="E7F2FA"/>
          </a:solidFill>
          <a:ln w="7620">
            <a:solidFill>
              <a:srgbClr val="CBDCEA"/>
            </a:solidFill>
          </a:ln>
        </p:spPr>
        <p:style>
          <a:lnRef idx="1">
            <a:schemeClr val="accent1"/>
          </a:lnRef>
          <a:fillRef idx="3">
            <a:schemeClr val="accent1"/>
          </a:fillRef>
          <a:effectRef idx="2">
            <a:schemeClr val="accent1"/>
          </a:effectRef>
          <a:fontRef idx="minor">
            <a:schemeClr val="lt1"/>
          </a:fontRef>
        </p:style>
        <p:txBody>
          <a:bodyPr lIns="109728" tIns="27432" rIns="45720" bIns="0" rtlCol="0" anchor="ctr"/>
          <a:lstStyle/>
          <a:p>
            <a:pPr algn="l"/>
            <a:r>
              <a:rPr sz="1900" b="1">
                <a:solidFill>
                  <a:srgbClr val="004278"/>
                </a:solidFill>
                <a:latin typeface="Arial"/>
              </a:rPr>
              <a:t>Figure 5: Random Forest Predictor Importance</a:t>
            </a:r>
          </a:p>
        </p:txBody>
      </p:sp>
      <p:sp>
        <p:nvSpPr>
          <p:cNvPr id="43" name="Rounded Rectangle 42"/>
          <p:cNvSpPr/>
          <p:nvPr/>
        </p:nvSpPr>
        <p:spPr>
          <a:xfrm>
            <a:off x="6858000" y="22247352"/>
            <a:ext cx="6903720" cy="3493008"/>
          </a:xfrm>
          <a:prstGeom prst="roundRect">
            <a:avLst>
              <a:gd name="adj" fmla="val 4000"/>
            </a:avLst>
          </a:prstGeom>
          <a:solidFill>
            <a:srgbClr val="FFFFFF"/>
          </a:solidFill>
          <a:ln w="6985">
            <a:solidFill>
              <a:srgbClr val="CBDC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44" name="Picture 43" descr="importance.png"/>
          <p:cNvPicPr>
            <a:picLocks noChangeAspect="1"/>
          </p:cNvPicPr>
          <p:nvPr/>
        </p:nvPicPr>
        <p:blipFill>
          <a:blip r:embed="rId8"/>
          <a:stretch>
            <a:fillRect/>
          </a:stretch>
        </p:blipFill>
        <p:spPr>
          <a:xfrm>
            <a:off x="7661757" y="22320504"/>
            <a:ext cx="5296204" cy="3310127"/>
          </a:xfrm>
          <a:prstGeom prst="rect">
            <a:avLst/>
          </a:prstGeom>
        </p:spPr>
      </p:pic>
      <p:sp>
        <p:nvSpPr>
          <p:cNvPr id="45" name="Rectangle 44"/>
          <p:cNvSpPr/>
          <p:nvPr/>
        </p:nvSpPr>
        <p:spPr>
          <a:xfrm>
            <a:off x="6858000" y="26014680"/>
            <a:ext cx="6903720" cy="438912"/>
          </a:xfrm>
          <a:prstGeom prst="rect">
            <a:avLst/>
          </a:prstGeom>
          <a:solidFill>
            <a:srgbClr val="E7F2FA"/>
          </a:solidFill>
          <a:ln w="7620">
            <a:solidFill>
              <a:srgbClr val="CBDCEA"/>
            </a:solidFill>
          </a:ln>
        </p:spPr>
        <p:style>
          <a:lnRef idx="1">
            <a:schemeClr val="accent1"/>
          </a:lnRef>
          <a:fillRef idx="3">
            <a:schemeClr val="accent1"/>
          </a:fillRef>
          <a:effectRef idx="2">
            <a:schemeClr val="accent1"/>
          </a:effectRef>
          <a:fontRef idx="minor">
            <a:schemeClr val="lt1"/>
          </a:fontRef>
        </p:style>
        <p:txBody>
          <a:bodyPr lIns="109728" tIns="27432" rIns="45720" bIns="0" rtlCol="0" anchor="ctr"/>
          <a:lstStyle/>
          <a:p>
            <a:pPr algn="l"/>
            <a:r>
              <a:rPr sz="1900" b="1">
                <a:solidFill>
                  <a:srgbClr val="004278"/>
                </a:solidFill>
                <a:latin typeface="Arial"/>
              </a:rPr>
              <a:t>Independent B0018 Performance Summary</a:t>
            </a:r>
          </a:p>
        </p:txBody>
      </p:sp>
      <p:graphicFrame>
        <p:nvGraphicFramePr>
          <p:cNvPr id="46" name="Table 45"/>
          <p:cNvGraphicFramePr>
            <a:graphicFrameLocks noGrp="1"/>
          </p:cNvGraphicFramePr>
          <p:nvPr/>
        </p:nvGraphicFramePr>
        <p:xfrm>
          <a:off x="6858000" y="26490168"/>
          <a:ext cx="6903719" cy="2240280"/>
        </p:xfrm>
        <a:graphic>
          <a:graphicData uri="http://schemas.openxmlformats.org/drawingml/2006/table">
            <a:tbl>
              <a:tblPr firstRow="1" bandRow="1">
                <a:tableStyleId>{5C22544A-7EE6-4342-B048-85BDC9FD1C3A}</a:tableStyleId>
              </a:tblPr>
              <a:tblGrid>
                <a:gridCol w="2971800">
                  <a:extLst>
                    <a:ext uri="{9D8B030D-6E8A-4147-A177-3AD203B41FA5}">
                      <a16:colId xmlns:a16="http://schemas.microsoft.com/office/drawing/2014/main" val="20000"/>
                    </a:ext>
                  </a:extLst>
                </a:gridCol>
                <a:gridCol w="1874519">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tblGrid>
              <a:tr h="448056">
                <a:tc>
                  <a:txBody>
                    <a:bodyPr/>
                    <a:lstStyle/>
                    <a:p>
                      <a:pPr algn="ctr"/>
                      <a:r>
                        <a:rPr sz="1350" b="1">
                          <a:solidFill>
                            <a:srgbClr val="FFFFFF"/>
                          </a:solidFill>
                          <a:latin typeface="Arial"/>
                        </a:rPr>
                        <a:t>Model</a:t>
                      </a:r>
                    </a:p>
                  </a:txBody>
                  <a:tcPr>
                    <a:solidFill>
                      <a:srgbClr val="0067B1"/>
                    </a:solidFill>
                  </a:tcPr>
                </a:tc>
                <a:tc>
                  <a:txBody>
                    <a:bodyPr/>
                    <a:lstStyle/>
                    <a:p>
                      <a:pPr algn="ctr"/>
                      <a:r>
                        <a:rPr sz="1350" b="1">
                          <a:solidFill>
                            <a:srgbClr val="FFFFFF"/>
                          </a:solidFill>
                          <a:latin typeface="Arial"/>
                        </a:rPr>
                        <a:t>Accuracy</a:t>
                      </a:r>
                    </a:p>
                  </a:txBody>
                  <a:tcPr>
                    <a:solidFill>
                      <a:srgbClr val="0067B1"/>
                    </a:solidFill>
                  </a:tcPr>
                </a:tc>
                <a:tc>
                  <a:txBody>
                    <a:bodyPr/>
                    <a:lstStyle/>
                    <a:p>
                      <a:pPr algn="ctr"/>
                      <a:r>
                        <a:rPr sz="1350" b="1">
                          <a:solidFill>
                            <a:srgbClr val="FFFFFF"/>
                          </a:solidFill>
                          <a:latin typeface="Arial"/>
                        </a:rPr>
                        <a:t>Macro F1</a:t>
                      </a:r>
                    </a:p>
                  </a:txBody>
                  <a:tcPr>
                    <a:solidFill>
                      <a:srgbClr val="0067B1"/>
                    </a:solidFill>
                  </a:tcPr>
                </a:tc>
                <a:extLst>
                  <a:ext uri="{0D108BD9-81ED-4DB2-BD59-A6C34878D82A}">
                    <a16:rowId xmlns:a16="http://schemas.microsoft.com/office/drawing/2014/main" val="10000"/>
                  </a:ext>
                </a:extLst>
              </a:tr>
              <a:tr h="448056">
                <a:tc>
                  <a:txBody>
                    <a:bodyPr/>
                    <a:lstStyle/>
                    <a:p>
                      <a:pPr algn="l"/>
                      <a:r>
                        <a:rPr sz="1320" b="0">
                          <a:solidFill>
                            <a:srgbClr val="222830"/>
                          </a:solidFill>
                          <a:latin typeface="Arial"/>
                        </a:rPr>
                        <a:t>Decision Tree</a:t>
                      </a:r>
                    </a:p>
                  </a:txBody>
                  <a:tcPr>
                    <a:solidFill>
                      <a:srgbClr val="FFFFFF"/>
                    </a:solidFill>
                  </a:tcPr>
                </a:tc>
                <a:tc>
                  <a:txBody>
                    <a:bodyPr/>
                    <a:lstStyle/>
                    <a:p>
                      <a:pPr algn="ctr"/>
                      <a:r>
                        <a:rPr sz="1320" b="0">
                          <a:solidFill>
                            <a:srgbClr val="222830"/>
                          </a:solidFill>
                          <a:latin typeface="Arial"/>
                        </a:rPr>
                        <a:t>77.27%</a:t>
                      </a:r>
                    </a:p>
                  </a:txBody>
                  <a:tcPr>
                    <a:solidFill>
                      <a:srgbClr val="FFFFFF"/>
                    </a:solidFill>
                  </a:tcPr>
                </a:tc>
                <a:tc>
                  <a:txBody>
                    <a:bodyPr/>
                    <a:lstStyle/>
                    <a:p>
                      <a:pPr algn="ctr"/>
                      <a:r>
                        <a:rPr sz="1320" b="0">
                          <a:solidFill>
                            <a:srgbClr val="222830"/>
                          </a:solidFill>
                          <a:latin typeface="Arial"/>
                        </a:rPr>
                        <a:t>75.59%</a:t>
                      </a:r>
                    </a:p>
                  </a:txBody>
                  <a:tcPr>
                    <a:solidFill>
                      <a:srgbClr val="FFFFFF"/>
                    </a:solidFill>
                  </a:tcPr>
                </a:tc>
                <a:extLst>
                  <a:ext uri="{0D108BD9-81ED-4DB2-BD59-A6C34878D82A}">
                    <a16:rowId xmlns:a16="http://schemas.microsoft.com/office/drawing/2014/main" val="10001"/>
                  </a:ext>
                </a:extLst>
              </a:tr>
              <a:tr h="448056">
                <a:tc>
                  <a:txBody>
                    <a:bodyPr/>
                    <a:lstStyle/>
                    <a:p>
                      <a:pPr algn="l"/>
                      <a:r>
                        <a:rPr sz="1320" b="0">
                          <a:solidFill>
                            <a:srgbClr val="222830"/>
                          </a:solidFill>
                          <a:latin typeface="Arial"/>
                        </a:rPr>
                        <a:t>Random Forest</a:t>
                      </a:r>
                    </a:p>
                  </a:txBody>
                  <a:tcPr>
                    <a:solidFill>
                      <a:srgbClr val="FFFFFF"/>
                    </a:solidFill>
                  </a:tcPr>
                </a:tc>
                <a:tc>
                  <a:txBody>
                    <a:bodyPr/>
                    <a:lstStyle/>
                    <a:p>
                      <a:pPr algn="ctr"/>
                      <a:r>
                        <a:rPr sz="1320" b="0">
                          <a:solidFill>
                            <a:srgbClr val="222830"/>
                          </a:solidFill>
                          <a:latin typeface="Arial"/>
                        </a:rPr>
                        <a:t>83.33%</a:t>
                      </a:r>
                    </a:p>
                  </a:txBody>
                  <a:tcPr>
                    <a:solidFill>
                      <a:srgbClr val="FFFFFF"/>
                    </a:solidFill>
                  </a:tcPr>
                </a:tc>
                <a:tc>
                  <a:txBody>
                    <a:bodyPr/>
                    <a:lstStyle/>
                    <a:p>
                      <a:pPr algn="ctr"/>
                      <a:r>
                        <a:rPr sz="1320" b="0">
                          <a:solidFill>
                            <a:srgbClr val="222830"/>
                          </a:solidFill>
                          <a:latin typeface="Arial"/>
                        </a:rPr>
                        <a:t>80.66%</a:t>
                      </a:r>
                    </a:p>
                  </a:txBody>
                  <a:tcPr>
                    <a:solidFill>
                      <a:srgbClr val="FFFFFF"/>
                    </a:solidFill>
                  </a:tcPr>
                </a:tc>
                <a:extLst>
                  <a:ext uri="{0D108BD9-81ED-4DB2-BD59-A6C34878D82A}">
                    <a16:rowId xmlns:a16="http://schemas.microsoft.com/office/drawing/2014/main" val="10002"/>
                  </a:ext>
                </a:extLst>
              </a:tr>
              <a:tr h="448056">
                <a:tc>
                  <a:txBody>
                    <a:bodyPr/>
                    <a:lstStyle/>
                    <a:p>
                      <a:pPr algn="l"/>
                      <a:r>
                        <a:rPr sz="1320" b="1">
                          <a:solidFill>
                            <a:srgbClr val="222830"/>
                          </a:solidFill>
                          <a:latin typeface="Arial"/>
                        </a:rPr>
                        <a:t>SVM</a:t>
                      </a:r>
                    </a:p>
                  </a:txBody>
                  <a:tcPr>
                    <a:solidFill>
                      <a:srgbClr val="E7F2FA"/>
                    </a:solidFill>
                  </a:tcPr>
                </a:tc>
                <a:tc>
                  <a:txBody>
                    <a:bodyPr/>
                    <a:lstStyle/>
                    <a:p>
                      <a:pPr algn="ctr"/>
                      <a:r>
                        <a:rPr sz="1320" b="1">
                          <a:solidFill>
                            <a:srgbClr val="222830"/>
                          </a:solidFill>
                          <a:latin typeface="Arial"/>
                        </a:rPr>
                        <a:t>86.36%</a:t>
                      </a:r>
                    </a:p>
                  </a:txBody>
                  <a:tcPr>
                    <a:solidFill>
                      <a:srgbClr val="E7F2FA"/>
                    </a:solidFill>
                  </a:tcPr>
                </a:tc>
                <a:tc>
                  <a:txBody>
                    <a:bodyPr/>
                    <a:lstStyle/>
                    <a:p>
                      <a:pPr algn="ctr"/>
                      <a:r>
                        <a:rPr sz="1320" b="1">
                          <a:solidFill>
                            <a:srgbClr val="222830"/>
                          </a:solidFill>
                          <a:latin typeface="Arial"/>
                        </a:rPr>
                        <a:t>84.25%</a:t>
                      </a:r>
                    </a:p>
                  </a:txBody>
                  <a:tcPr>
                    <a:solidFill>
                      <a:srgbClr val="E7F2FA"/>
                    </a:solidFill>
                  </a:tcPr>
                </a:tc>
                <a:extLst>
                  <a:ext uri="{0D108BD9-81ED-4DB2-BD59-A6C34878D82A}">
                    <a16:rowId xmlns:a16="http://schemas.microsoft.com/office/drawing/2014/main" val="10003"/>
                  </a:ext>
                </a:extLst>
              </a:tr>
              <a:tr h="448056">
                <a:tc>
                  <a:txBody>
                    <a:bodyPr/>
                    <a:lstStyle/>
                    <a:p>
                      <a:pPr algn="l"/>
                      <a:r>
                        <a:rPr sz="1320" b="0">
                          <a:solidFill>
                            <a:srgbClr val="222830"/>
                          </a:solidFill>
                          <a:latin typeface="Arial"/>
                        </a:rPr>
                        <a:t>Neural Network</a:t>
                      </a:r>
                    </a:p>
                  </a:txBody>
                  <a:tcPr>
                    <a:solidFill>
                      <a:srgbClr val="FFFFFF"/>
                    </a:solidFill>
                  </a:tcPr>
                </a:tc>
                <a:tc>
                  <a:txBody>
                    <a:bodyPr/>
                    <a:lstStyle/>
                    <a:p>
                      <a:pPr algn="ctr"/>
                      <a:r>
                        <a:rPr sz="1320" b="0">
                          <a:solidFill>
                            <a:srgbClr val="222830"/>
                          </a:solidFill>
                          <a:latin typeface="Arial"/>
                        </a:rPr>
                        <a:t>72.73%</a:t>
                      </a:r>
                    </a:p>
                  </a:txBody>
                  <a:tcPr>
                    <a:solidFill>
                      <a:srgbClr val="FFFFFF"/>
                    </a:solidFill>
                  </a:tcPr>
                </a:tc>
                <a:tc>
                  <a:txBody>
                    <a:bodyPr/>
                    <a:lstStyle/>
                    <a:p>
                      <a:pPr algn="ctr"/>
                      <a:r>
                        <a:rPr sz="1320" b="0">
                          <a:solidFill>
                            <a:srgbClr val="222830"/>
                          </a:solidFill>
                          <a:latin typeface="Arial"/>
                        </a:rPr>
                        <a:t>64.57%</a:t>
                      </a:r>
                    </a:p>
                  </a:txBody>
                  <a:tcPr>
                    <a:solidFill>
                      <a:srgbClr val="FFFFFF"/>
                    </a:solidFill>
                  </a:tcPr>
                </a:tc>
                <a:extLst>
                  <a:ext uri="{0D108BD9-81ED-4DB2-BD59-A6C34878D82A}">
                    <a16:rowId xmlns:a16="http://schemas.microsoft.com/office/drawing/2014/main" val="10004"/>
                  </a:ext>
                </a:extLst>
              </a:tr>
            </a:tbl>
          </a:graphicData>
        </a:graphic>
      </p:graphicFrame>
      <p:sp>
        <p:nvSpPr>
          <p:cNvPr id="47" name="Rectangle 46"/>
          <p:cNvSpPr/>
          <p:nvPr/>
        </p:nvSpPr>
        <p:spPr>
          <a:xfrm>
            <a:off x="14036040" y="5166360"/>
            <a:ext cx="7022592" cy="438912"/>
          </a:xfrm>
          <a:prstGeom prst="rect">
            <a:avLst/>
          </a:prstGeom>
          <a:solidFill>
            <a:srgbClr val="E7F2FA"/>
          </a:solidFill>
          <a:ln w="7620">
            <a:solidFill>
              <a:srgbClr val="CBDCEA"/>
            </a:solidFill>
          </a:ln>
        </p:spPr>
        <p:style>
          <a:lnRef idx="1">
            <a:schemeClr val="accent1"/>
          </a:lnRef>
          <a:fillRef idx="3">
            <a:schemeClr val="accent1"/>
          </a:fillRef>
          <a:effectRef idx="2">
            <a:schemeClr val="accent1"/>
          </a:effectRef>
          <a:fontRef idx="minor">
            <a:schemeClr val="lt1"/>
          </a:fontRef>
        </p:style>
        <p:txBody>
          <a:bodyPr lIns="109728" tIns="27432" rIns="45720" bIns="0" rtlCol="0" anchor="ctr"/>
          <a:lstStyle/>
          <a:p>
            <a:pPr algn="l"/>
            <a:r>
              <a:rPr sz="1900" b="1">
                <a:solidFill>
                  <a:srgbClr val="004278"/>
                </a:solidFill>
                <a:latin typeface="Arial"/>
              </a:rPr>
              <a:t>Key Results</a:t>
            </a:r>
          </a:p>
        </p:txBody>
      </p:sp>
      <p:sp>
        <p:nvSpPr>
          <p:cNvPr id="48" name="Rounded Rectangle 47"/>
          <p:cNvSpPr/>
          <p:nvPr/>
        </p:nvSpPr>
        <p:spPr>
          <a:xfrm>
            <a:off x="14036040" y="5660136"/>
            <a:ext cx="7022592" cy="5852160"/>
          </a:xfrm>
          <a:prstGeom prst="roundRect">
            <a:avLst>
              <a:gd name="adj" fmla="val 4000"/>
            </a:avLst>
          </a:prstGeom>
          <a:solidFill>
            <a:srgbClr val="F6F9FC"/>
          </a:solidFill>
          <a:ln w="6985">
            <a:solidFill>
              <a:srgbClr val="CBDC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TextBox 48"/>
          <p:cNvSpPr txBox="1"/>
          <p:nvPr/>
        </p:nvSpPr>
        <p:spPr>
          <a:xfrm>
            <a:off x="14109192" y="5742432"/>
            <a:ext cx="6876288" cy="5623560"/>
          </a:xfrm>
          <a:prstGeom prst="rect">
            <a:avLst/>
          </a:prstGeom>
          <a:noFill/>
        </p:spPr>
        <p:txBody>
          <a:bodyPr wrap="square" lIns="109728" tIns="73152" rIns="54864" bIns="36576">
            <a:spAutoFit/>
          </a:bodyPr>
          <a:lstStyle/>
          <a:p>
            <a:pPr>
              <a:spcAft>
                <a:spcPts val="400"/>
              </a:spcAft>
              <a:defRPr sz="1500">
                <a:solidFill>
                  <a:srgbClr val="222830"/>
                </a:solidFill>
                <a:latin typeface="Arial"/>
              </a:defRPr>
            </a:pPr>
            <a:r>
              <a:t>SVM achieved the strongest independent B0018 result: 86.36% accuracy and 84.25% macro F1.</a:t>
            </a:r>
          </a:p>
          <a:p>
            <a:pPr>
              <a:spcAft>
                <a:spcPts val="400"/>
              </a:spcAft>
              <a:defRPr sz="1500">
                <a:solidFill>
                  <a:srgbClr val="222830"/>
                </a:solidFill>
                <a:latin typeface="Arial"/>
              </a:defRPr>
            </a:pPr>
            <a:r>
              <a:t>Random Forest ranked second at 83.33% accuracy and provided predictor-importance interpretation.</a:t>
            </a:r>
          </a:p>
          <a:p>
            <a:pPr>
              <a:spcAft>
                <a:spcPts val="400"/>
              </a:spcAft>
              <a:defRPr sz="1500">
                <a:solidFill>
                  <a:srgbClr val="222830"/>
                </a:solidFill>
                <a:latin typeface="Arial"/>
              </a:defRPr>
            </a:pPr>
            <a:r>
              <a:t>SVM Maintenance Required recall was 94.83%; no Maintenance Required cycle was directly classified as Healthy.</a:t>
            </a:r>
          </a:p>
          <a:p>
            <a:pPr>
              <a:spcAft>
                <a:spcPts val="400"/>
              </a:spcAft>
              <a:defRPr sz="1500">
                <a:solidFill>
                  <a:srgbClr val="222830"/>
                </a:solidFill>
                <a:latin typeface="Arial"/>
              </a:defRPr>
            </a:pPr>
            <a:r>
              <a:t>Most errors occurred between neighbouring health states, especially around the Healthy/Degrading boundary.</a:t>
            </a:r>
          </a:p>
          <a:p>
            <a:pPr>
              <a:spcAft>
                <a:spcPts val="400"/>
              </a:spcAft>
              <a:defRPr sz="1500">
                <a:solidFill>
                  <a:srgbClr val="222830"/>
                </a:solidFill>
                <a:latin typeface="Arial"/>
              </a:defRPr>
            </a:pPr>
            <a:r>
              <a:t>Different batteries degraded at different rates, supporting condition-based monitoring instead of one fixed replacement interval.</a:t>
            </a:r>
          </a:p>
          <a:p>
            <a:pPr>
              <a:spcAft>
                <a:spcPts val="400"/>
              </a:spcAft>
              <a:defRPr sz="1500">
                <a:solidFill>
                  <a:srgbClr val="222830"/>
                </a:solidFill>
                <a:latin typeface="Arial"/>
              </a:defRPr>
            </a:pPr>
            <a:r>
              <a:t>Mean Voltage was the strongest Random Forest predictor; thermal and current features also contributed.</a:t>
            </a:r>
          </a:p>
        </p:txBody>
      </p:sp>
      <p:sp>
        <p:nvSpPr>
          <p:cNvPr id="50" name="Rectangle 49"/>
          <p:cNvSpPr/>
          <p:nvPr/>
        </p:nvSpPr>
        <p:spPr>
          <a:xfrm>
            <a:off x="14036040" y="11731752"/>
            <a:ext cx="7022592" cy="438912"/>
          </a:xfrm>
          <a:prstGeom prst="rect">
            <a:avLst/>
          </a:prstGeom>
          <a:solidFill>
            <a:srgbClr val="E7F2FA"/>
          </a:solidFill>
          <a:ln w="7620">
            <a:solidFill>
              <a:srgbClr val="CBDCEA"/>
            </a:solidFill>
          </a:ln>
        </p:spPr>
        <p:style>
          <a:lnRef idx="1">
            <a:schemeClr val="accent1"/>
          </a:lnRef>
          <a:fillRef idx="3">
            <a:schemeClr val="accent1"/>
          </a:fillRef>
          <a:effectRef idx="2">
            <a:schemeClr val="accent1"/>
          </a:effectRef>
          <a:fontRef idx="minor">
            <a:schemeClr val="lt1"/>
          </a:fontRef>
        </p:style>
        <p:txBody>
          <a:bodyPr lIns="109728" tIns="27432" rIns="45720" bIns="0" rtlCol="0" anchor="ctr"/>
          <a:lstStyle/>
          <a:p>
            <a:pPr algn="l"/>
            <a:r>
              <a:rPr sz="1900" b="1">
                <a:solidFill>
                  <a:srgbClr val="004278"/>
                </a:solidFill>
                <a:latin typeface="Arial"/>
              </a:rPr>
              <a:t>Maintenance Decision Framework</a:t>
            </a:r>
          </a:p>
        </p:txBody>
      </p:sp>
      <p:graphicFrame>
        <p:nvGraphicFramePr>
          <p:cNvPr id="51" name="Table 50"/>
          <p:cNvGraphicFramePr>
            <a:graphicFrameLocks noGrp="1"/>
          </p:cNvGraphicFramePr>
          <p:nvPr/>
        </p:nvGraphicFramePr>
        <p:xfrm>
          <a:off x="14036040" y="12225528"/>
          <a:ext cx="7022592" cy="2880360"/>
        </p:xfrm>
        <a:graphic>
          <a:graphicData uri="http://schemas.openxmlformats.org/drawingml/2006/table">
            <a:tbl>
              <a:tblPr firstRow="1" bandRow="1">
                <a:tableStyleId>{5C22544A-7EE6-4342-B048-85BDC9FD1C3A}</a:tableStyleId>
              </a:tblPr>
              <a:tblGrid>
                <a:gridCol w="2212848">
                  <a:extLst>
                    <a:ext uri="{9D8B030D-6E8A-4147-A177-3AD203B41FA5}">
                      <a16:colId xmlns:a16="http://schemas.microsoft.com/office/drawing/2014/main" val="20000"/>
                    </a:ext>
                  </a:extLst>
                </a:gridCol>
                <a:gridCol w="4809744">
                  <a:extLst>
                    <a:ext uri="{9D8B030D-6E8A-4147-A177-3AD203B41FA5}">
                      <a16:colId xmlns:a16="http://schemas.microsoft.com/office/drawing/2014/main" val="20001"/>
                    </a:ext>
                  </a:extLst>
                </a:gridCol>
              </a:tblGrid>
              <a:tr h="720090">
                <a:tc>
                  <a:txBody>
                    <a:bodyPr/>
                    <a:lstStyle/>
                    <a:p>
                      <a:pPr algn="ctr"/>
                      <a:r>
                        <a:rPr sz="1320" b="1">
                          <a:solidFill>
                            <a:srgbClr val="FFFFFF"/>
                          </a:solidFill>
                          <a:latin typeface="Arial"/>
                        </a:rPr>
                        <a:t>Predicted Condition</a:t>
                      </a:r>
                    </a:p>
                  </a:txBody>
                  <a:tcPr>
                    <a:solidFill>
                      <a:srgbClr val="0067B1"/>
                    </a:solidFill>
                  </a:tcPr>
                </a:tc>
                <a:tc>
                  <a:txBody>
                    <a:bodyPr/>
                    <a:lstStyle/>
                    <a:p>
                      <a:pPr algn="ctr"/>
                      <a:r>
                        <a:rPr sz="1320" b="1">
                          <a:solidFill>
                            <a:srgbClr val="FFFFFF"/>
                          </a:solidFill>
                          <a:latin typeface="Arial"/>
                        </a:rPr>
                        <a:t>Recommended Action</a:t>
                      </a:r>
                    </a:p>
                  </a:txBody>
                  <a:tcPr>
                    <a:solidFill>
                      <a:srgbClr val="0067B1"/>
                    </a:solidFill>
                  </a:tcPr>
                </a:tc>
                <a:extLst>
                  <a:ext uri="{0D108BD9-81ED-4DB2-BD59-A6C34878D82A}">
                    <a16:rowId xmlns:a16="http://schemas.microsoft.com/office/drawing/2014/main" val="10000"/>
                  </a:ext>
                </a:extLst>
              </a:tr>
              <a:tr h="720090">
                <a:tc>
                  <a:txBody>
                    <a:bodyPr/>
                    <a:lstStyle/>
                    <a:p>
                      <a:pPr algn="l"/>
                      <a:r>
                        <a:rPr sz="1330" b="1">
                          <a:solidFill>
                            <a:srgbClr val="2C844E"/>
                          </a:solidFill>
                          <a:latin typeface="Arial"/>
                        </a:rPr>
                        <a:t>Healthy</a:t>
                      </a:r>
                    </a:p>
                  </a:txBody>
                  <a:tcPr>
                    <a:solidFill>
                      <a:srgbClr val="F8F8F8"/>
                    </a:solidFill>
                  </a:tcPr>
                </a:tc>
                <a:tc>
                  <a:txBody>
                    <a:bodyPr/>
                    <a:lstStyle/>
                    <a:p>
                      <a:pPr algn="l"/>
                      <a:r>
                        <a:rPr sz="1330" b="0">
                          <a:solidFill>
                            <a:srgbClr val="222830"/>
                          </a:solidFill>
                          <a:latin typeface="Arial"/>
                        </a:rPr>
                        <a:t>Continue routine monitoring</a:t>
                      </a:r>
                    </a:p>
                  </a:txBody>
                  <a:tcPr>
                    <a:solidFill>
                      <a:srgbClr val="FFFFFF"/>
                    </a:solidFill>
                  </a:tcPr>
                </a:tc>
                <a:extLst>
                  <a:ext uri="{0D108BD9-81ED-4DB2-BD59-A6C34878D82A}">
                    <a16:rowId xmlns:a16="http://schemas.microsoft.com/office/drawing/2014/main" val="10001"/>
                  </a:ext>
                </a:extLst>
              </a:tr>
              <a:tr h="720090">
                <a:tc>
                  <a:txBody>
                    <a:bodyPr/>
                    <a:lstStyle/>
                    <a:p>
                      <a:pPr algn="l"/>
                      <a:r>
                        <a:rPr sz="1330" b="1">
                          <a:solidFill>
                            <a:srgbClr val="D98B23"/>
                          </a:solidFill>
                          <a:latin typeface="Arial"/>
                        </a:rPr>
                        <a:t>Degrading</a:t>
                      </a:r>
                    </a:p>
                  </a:txBody>
                  <a:tcPr>
                    <a:solidFill>
                      <a:srgbClr val="F8F8F8"/>
                    </a:solidFill>
                  </a:tcPr>
                </a:tc>
                <a:tc>
                  <a:txBody>
                    <a:bodyPr/>
                    <a:lstStyle/>
                    <a:p>
                      <a:pPr algn="l"/>
                      <a:r>
                        <a:rPr sz="1330" b="0">
                          <a:solidFill>
                            <a:srgbClr val="222830"/>
                          </a:solidFill>
                          <a:latin typeface="Arial"/>
                        </a:rPr>
                        <a:t>Increase monitoring frequency</a:t>
                      </a:r>
                    </a:p>
                  </a:txBody>
                  <a:tcPr>
                    <a:solidFill>
                      <a:srgbClr val="FFFFFF"/>
                    </a:solidFill>
                  </a:tcPr>
                </a:tc>
                <a:extLst>
                  <a:ext uri="{0D108BD9-81ED-4DB2-BD59-A6C34878D82A}">
                    <a16:rowId xmlns:a16="http://schemas.microsoft.com/office/drawing/2014/main" val="10002"/>
                  </a:ext>
                </a:extLst>
              </a:tr>
              <a:tr h="720090">
                <a:tc>
                  <a:txBody>
                    <a:bodyPr/>
                    <a:lstStyle/>
                    <a:p>
                      <a:pPr algn="l"/>
                      <a:r>
                        <a:rPr sz="1330" b="1">
                          <a:solidFill>
                            <a:srgbClr val="B83838"/>
                          </a:solidFill>
                          <a:latin typeface="Arial"/>
                        </a:rPr>
                        <a:t>Maintenance Required</a:t>
                      </a:r>
                    </a:p>
                  </a:txBody>
                  <a:tcPr>
                    <a:solidFill>
                      <a:srgbClr val="F8F8F8"/>
                    </a:solidFill>
                  </a:tcPr>
                </a:tc>
                <a:tc>
                  <a:txBody>
                    <a:bodyPr/>
                    <a:lstStyle/>
                    <a:p>
                      <a:pPr algn="l"/>
                      <a:r>
                        <a:rPr sz="1330" b="0">
                          <a:solidFill>
                            <a:srgbClr val="222830"/>
                          </a:solidFill>
                          <a:latin typeface="Arial"/>
                        </a:rPr>
                        <a:t>Schedule inspection or battery replacement</a:t>
                      </a:r>
                    </a:p>
                  </a:txBody>
                  <a:tcPr>
                    <a:solidFill>
                      <a:srgbClr val="FFFFFF"/>
                    </a:solidFill>
                  </a:tcPr>
                </a:tc>
                <a:extLst>
                  <a:ext uri="{0D108BD9-81ED-4DB2-BD59-A6C34878D82A}">
                    <a16:rowId xmlns:a16="http://schemas.microsoft.com/office/drawing/2014/main" val="10003"/>
                  </a:ext>
                </a:extLst>
              </a:tr>
            </a:tbl>
          </a:graphicData>
        </a:graphic>
      </p:graphicFrame>
      <p:sp>
        <p:nvSpPr>
          <p:cNvPr id="52" name="Rectangle 51"/>
          <p:cNvSpPr/>
          <p:nvPr/>
        </p:nvSpPr>
        <p:spPr>
          <a:xfrm>
            <a:off x="14036040" y="15343632"/>
            <a:ext cx="7022592" cy="438912"/>
          </a:xfrm>
          <a:prstGeom prst="rect">
            <a:avLst/>
          </a:prstGeom>
          <a:solidFill>
            <a:srgbClr val="E7F2FA"/>
          </a:solidFill>
          <a:ln w="7620">
            <a:solidFill>
              <a:srgbClr val="CBDCEA"/>
            </a:solidFill>
          </a:ln>
        </p:spPr>
        <p:style>
          <a:lnRef idx="1">
            <a:schemeClr val="accent1"/>
          </a:lnRef>
          <a:fillRef idx="3">
            <a:schemeClr val="accent1"/>
          </a:fillRef>
          <a:effectRef idx="2">
            <a:schemeClr val="accent1"/>
          </a:effectRef>
          <a:fontRef idx="minor">
            <a:schemeClr val="lt1"/>
          </a:fontRef>
        </p:style>
        <p:txBody>
          <a:bodyPr lIns="109728" tIns="27432" rIns="45720" bIns="0" rtlCol="0" anchor="ctr"/>
          <a:lstStyle/>
          <a:p>
            <a:pPr algn="l"/>
            <a:r>
              <a:rPr sz="1900" b="1">
                <a:solidFill>
                  <a:srgbClr val="004278"/>
                </a:solidFill>
                <a:latin typeface="Arial"/>
              </a:rPr>
              <a:t>Why the Battery Case Study?</a:t>
            </a:r>
          </a:p>
        </p:txBody>
      </p:sp>
      <p:sp>
        <p:nvSpPr>
          <p:cNvPr id="53" name="Rounded Rectangle 52"/>
          <p:cNvSpPr/>
          <p:nvPr/>
        </p:nvSpPr>
        <p:spPr>
          <a:xfrm>
            <a:off x="14036040" y="15837408"/>
            <a:ext cx="7022592" cy="2926080"/>
          </a:xfrm>
          <a:prstGeom prst="roundRect">
            <a:avLst>
              <a:gd name="adj" fmla="val 4000"/>
            </a:avLst>
          </a:prstGeom>
          <a:solidFill>
            <a:srgbClr val="F6F9FC"/>
          </a:solidFill>
          <a:ln w="6985">
            <a:solidFill>
              <a:srgbClr val="CBDC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4" name="TextBox 53"/>
          <p:cNvSpPr txBox="1"/>
          <p:nvPr/>
        </p:nvSpPr>
        <p:spPr>
          <a:xfrm>
            <a:off x="14145767" y="15947136"/>
            <a:ext cx="6803136" cy="2670048"/>
          </a:xfrm>
          <a:prstGeom prst="rect">
            <a:avLst/>
          </a:prstGeom>
          <a:noFill/>
        </p:spPr>
        <p:txBody>
          <a:bodyPr wrap="square" lIns="18288" tIns="18288" rIns="18288" bIns="18288" anchor="t">
            <a:spAutoFit/>
          </a:bodyPr>
          <a:lstStyle/>
          <a:p>
            <a:pPr algn="l"/>
            <a:r>
              <a:rPr sz="1540" b="0" i="0">
                <a:solidFill>
                  <a:srgbClr val="222830"/>
                </a:solidFill>
                <a:latin typeface="Arial"/>
              </a:rPr>
              <a:t>The main subject is Predictive Maintenance, not battery chemistry. Battery ageing gives measurable deterioration through voltage, current and temperature, allowing the complete PdM process to be demonstrated from sensor data to maintenance action. The same principle can later be applied to bearings, motors, brakes, driveline components and power electronics.</a:t>
            </a:r>
          </a:p>
        </p:txBody>
      </p:sp>
      <p:sp>
        <p:nvSpPr>
          <p:cNvPr id="55" name="Rectangle 54"/>
          <p:cNvSpPr/>
          <p:nvPr/>
        </p:nvSpPr>
        <p:spPr>
          <a:xfrm>
            <a:off x="14036040" y="18982944"/>
            <a:ext cx="7022592" cy="438912"/>
          </a:xfrm>
          <a:prstGeom prst="rect">
            <a:avLst/>
          </a:prstGeom>
          <a:solidFill>
            <a:srgbClr val="E7F2FA"/>
          </a:solidFill>
          <a:ln w="7620">
            <a:solidFill>
              <a:srgbClr val="CBDCEA"/>
            </a:solidFill>
          </a:ln>
        </p:spPr>
        <p:style>
          <a:lnRef idx="1">
            <a:schemeClr val="accent1"/>
          </a:lnRef>
          <a:fillRef idx="3">
            <a:schemeClr val="accent1"/>
          </a:fillRef>
          <a:effectRef idx="2">
            <a:schemeClr val="accent1"/>
          </a:effectRef>
          <a:fontRef idx="minor">
            <a:schemeClr val="lt1"/>
          </a:fontRef>
        </p:style>
        <p:txBody>
          <a:bodyPr lIns="109728" tIns="27432" rIns="45720" bIns="0" rtlCol="0" anchor="ctr"/>
          <a:lstStyle/>
          <a:p>
            <a:pPr algn="l"/>
            <a:r>
              <a:rPr sz="1900" b="1">
                <a:solidFill>
                  <a:srgbClr val="004278"/>
                </a:solidFill>
                <a:latin typeface="Arial"/>
              </a:rPr>
              <a:t>Conclusion</a:t>
            </a:r>
          </a:p>
        </p:txBody>
      </p:sp>
      <p:sp>
        <p:nvSpPr>
          <p:cNvPr id="56" name="Rounded Rectangle 55"/>
          <p:cNvSpPr/>
          <p:nvPr/>
        </p:nvSpPr>
        <p:spPr>
          <a:xfrm>
            <a:off x="14036040" y="19476720"/>
            <a:ext cx="7022592" cy="2971800"/>
          </a:xfrm>
          <a:prstGeom prst="roundRect">
            <a:avLst>
              <a:gd name="adj" fmla="val 4000"/>
            </a:avLst>
          </a:prstGeom>
          <a:solidFill>
            <a:srgbClr val="F6F9FC"/>
          </a:solidFill>
          <a:ln w="6985">
            <a:solidFill>
              <a:srgbClr val="CBDC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7" name="TextBox 56"/>
          <p:cNvSpPr txBox="1"/>
          <p:nvPr/>
        </p:nvSpPr>
        <p:spPr>
          <a:xfrm>
            <a:off x="14145767" y="19586448"/>
            <a:ext cx="6803136" cy="2706624"/>
          </a:xfrm>
          <a:prstGeom prst="rect">
            <a:avLst/>
          </a:prstGeom>
          <a:noFill/>
        </p:spPr>
        <p:txBody>
          <a:bodyPr wrap="square" lIns="18288" tIns="18288" rIns="18288" bIns="18288" anchor="t">
            <a:spAutoFit/>
          </a:bodyPr>
          <a:lstStyle/>
          <a:p>
            <a:pPr algn="l"/>
            <a:r>
              <a:rPr sz="1530" b="0" i="0">
                <a:solidFill>
                  <a:srgbClr val="222830"/>
                </a:solidFill>
                <a:latin typeface="Arial"/>
              </a:rPr>
              <a:t>This project demonstrates a complete automotive predictive-maintenance proof of concept. Condition-monitoring features were converted into health states and then into practical maintenance recommendations. SVM gave the strongest independent-battery result, showing that useful health information remained even after target-related variables were removed from the model inputs.</a:t>
            </a:r>
          </a:p>
        </p:txBody>
      </p:sp>
      <p:sp>
        <p:nvSpPr>
          <p:cNvPr id="58" name="Rectangle 57"/>
          <p:cNvSpPr/>
          <p:nvPr/>
        </p:nvSpPr>
        <p:spPr>
          <a:xfrm>
            <a:off x="14036040" y="22658832"/>
            <a:ext cx="7022592" cy="438912"/>
          </a:xfrm>
          <a:prstGeom prst="rect">
            <a:avLst/>
          </a:prstGeom>
          <a:solidFill>
            <a:srgbClr val="E7F2FA"/>
          </a:solidFill>
          <a:ln w="7620">
            <a:solidFill>
              <a:srgbClr val="CBDCEA"/>
            </a:solidFill>
          </a:ln>
        </p:spPr>
        <p:style>
          <a:lnRef idx="1">
            <a:schemeClr val="accent1"/>
          </a:lnRef>
          <a:fillRef idx="3">
            <a:schemeClr val="accent1"/>
          </a:fillRef>
          <a:effectRef idx="2">
            <a:schemeClr val="accent1"/>
          </a:effectRef>
          <a:fontRef idx="minor">
            <a:schemeClr val="lt1"/>
          </a:fontRef>
        </p:style>
        <p:txBody>
          <a:bodyPr lIns="109728" tIns="27432" rIns="45720" bIns="0" rtlCol="0" anchor="ctr"/>
          <a:lstStyle/>
          <a:p>
            <a:pPr algn="l"/>
            <a:r>
              <a:rPr sz="1900" b="1">
                <a:solidFill>
                  <a:srgbClr val="004278"/>
                </a:solidFill>
                <a:latin typeface="Arial"/>
              </a:rPr>
              <a:t>Limitations and Future Work</a:t>
            </a:r>
          </a:p>
        </p:txBody>
      </p:sp>
      <p:sp>
        <p:nvSpPr>
          <p:cNvPr id="59" name="Rounded Rectangle 58"/>
          <p:cNvSpPr/>
          <p:nvPr/>
        </p:nvSpPr>
        <p:spPr>
          <a:xfrm>
            <a:off x="14036040" y="23152608"/>
            <a:ext cx="7022592" cy="2971800"/>
          </a:xfrm>
          <a:prstGeom prst="roundRect">
            <a:avLst>
              <a:gd name="adj" fmla="val 4000"/>
            </a:avLst>
          </a:prstGeom>
          <a:solidFill>
            <a:srgbClr val="F6F9FC"/>
          </a:solidFill>
          <a:ln w="6985">
            <a:solidFill>
              <a:srgbClr val="CBDC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0" name="TextBox 59"/>
          <p:cNvSpPr txBox="1"/>
          <p:nvPr/>
        </p:nvSpPr>
        <p:spPr>
          <a:xfrm>
            <a:off x="14109192" y="23225760"/>
            <a:ext cx="6876288" cy="2743200"/>
          </a:xfrm>
          <a:prstGeom prst="rect">
            <a:avLst/>
          </a:prstGeom>
          <a:noFill/>
        </p:spPr>
        <p:txBody>
          <a:bodyPr wrap="square" lIns="109728" tIns="73152" rIns="54864" bIns="36576">
            <a:spAutoFit/>
          </a:bodyPr>
          <a:lstStyle/>
          <a:p>
            <a:pPr>
              <a:spcAft>
                <a:spcPts val="400"/>
              </a:spcAft>
              <a:defRPr sz="1460">
                <a:solidFill>
                  <a:srgbClr val="222830"/>
                </a:solidFill>
                <a:latin typeface="Arial"/>
              </a:defRPr>
            </a:pPr>
            <a:r>
              <a:t>Only four physical batteries; one final independent test battery.</a:t>
            </a:r>
          </a:p>
          <a:p>
            <a:pPr>
              <a:spcAft>
                <a:spcPts val="400"/>
              </a:spcAft>
              <a:defRPr sz="1460">
                <a:solidFill>
                  <a:srgbClr val="222830"/>
                </a:solidFill>
                <a:latin typeface="Arial"/>
              </a:defRPr>
            </a:pPr>
            <a:r>
              <a:t>Laboratory ageing data rather than real vehicle BMS data.</a:t>
            </a:r>
          </a:p>
          <a:p>
            <a:pPr>
              <a:spcAft>
                <a:spcPts val="400"/>
              </a:spcAft>
              <a:defRPr sz="1460">
                <a:solidFill>
                  <a:srgbClr val="222830"/>
                </a:solidFill>
                <a:latin typeface="Arial"/>
              </a:defRPr>
            </a:pPr>
            <a:r>
              <a:t>Current project classifies health state; direct RUL prediction is future work.</a:t>
            </a:r>
          </a:p>
          <a:p>
            <a:pPr>
              <a:spcAft>
                <a:spcPts val="400"/>
              </a:spcAft>
              <a:defRPr sz="1460">
                <a:solidFill>
                  <a:srgbClr val="222830"/>
                </a:solidFill>
                <a:latin typeface="Arial"/>
              </a:defRPr>
            </a:pPr>
            <a:r>
              <a:t>Next steps: larger datasets, leave-one-battery-out validation, explainable AI and real-time vehicle deployment.</a:t>
            </a:r>
          </a:p>
        </p:txBody>
      </p:sp>
      <p:sp>
        <p:nvSpPr>
          <p:cNvPr id="61" name="Rectangle 60"/>
          <p:cNvSpPr/>
          <p:nvPr/>
        </p:nvSpPr>
        <p:spPr>
          <a:xfrm>
            <a:off x="14036040" y="26334720"/>
            <a:ext cx="7022592" cy="438912"/>
          </a:xfrm>
          <a:prstGeom prst="rect">
            <a:avLst/>
          </a:prstGeom>
          <a:solidFill>
            <a:srgbClr val="E7F2FA"/>
          </a:solidFill>
          <a:ln w="7620">
            <a:solidFill>
              <a:srgbClr val="CBDCEA"/>
            </a:solidFill>
          </a:ln>
        </p:spPr>
        <p:style>
          <a:lnRef idx="1">
            <a:schemeClr val="accent1"/>
          </a:lnRef>
          <a:fillRef idx="3">
            <a:schemeClr val="accent1"/>
          </a:fillRef>
          <a:effectRef idx="2">
            <a:schemeClr val="accent1"/>
          </a:effectRef>
          <a:fontRef idx="minor">
            <a:schemeClr val="lt1"/>
          </a:fontRef>
        </p:style>
        <p:txBody>
          <a:bodyPr lIns="109728" tIns="27432" rIns="45720" bIns="0" rtlCol="0" anchor="ctr"/>
          <a:lstStyle/>
          <a:p>
            <a:pPr algn="l"/>
            <a:r>
              <a:rPr sz="1900" b="1">
                <a:solidFill>
                  <a:srgbClr val="004278"/>
                </a:solidFill>
                <a:latin typeface="Arial"/>
              </a:rPr>
              <a:t>References</a:t>
            </a:r>
          </a:p>
        </p:txBody>
      </p:sp>
      <p:sp>
        <p:nvSpPr>
          <p:cNvPr id="62" name="TextBox 61"/>
          <p:cNvSpPr txBox="1"/>
          <p:nvPr/>
        </p:nvSpPr>
        <p:spPr>
          <a:xfrm>
            <a:off x="14036040" y="26828496"/>
            <a:ext cx="7022592" cy="1874519"/>
          </a:xfrm>
          <a:prstGeom prst="rect">
            <a:avLst/>
          </a:prstGeom>
          <a:noFill/>
        </p:spPr>
        <p:txBody>
          <a:bodyPr wrap="square" lIns="36576" tIns="36576" rIns="36576" bIns="36576" anchor="t">
            <a:spAutoFit/>
          </a:bodyPr>
          <a:lstStyle/>
          <a:p>
            <a:pPr algn="l"/>
            <a:r>
              <a:rPr sz="1080" b="0" i="0">
                <a:solidFill>
                  <a:srgbClr val="222830"/>
                </a:solidFill>
                <a:latin typeface="Arial"/>
              </a:rPr>
              <a:t>[1] Jardine, A.K.S., Lin, D. &amp; Banjevic, D. (2006). Mechanical Systems and Signal Processing, 20(7), 1483–1510.
[2] Carvalho, T.P. et al. (2019). Computers &amp; Industrial Engineering, 137, 106024.
[3] Arena, F. et al. (2022). Mathematical and Computational Applications, 27(1), 2.
[4] Khaleghi, S. et al. (2024). Machine-learning driven battery PHM.
[5] Xie, Y. et al. (2024). Data-driven battery SOH and ageing analysis.</a:t>
            </a:r>
          </a:p>
        </p:txBody>
      </p:sp>
      <p:sp>
        <p:nvSpPr>
          <p:cNvPr id="63" name="Rectangle 62"/>
          <p:cNvSpPr/>
          <p:nvPr/>
        </p:nvSpPr>
        <p:spPr>
          <a:xfrm>
            <a:off x="228600" y="29352240"/>
            <a:ext cx="20926425" cy="22860"/>
          </a:xfrm>
          <a:prstGeom prst="rect">
            <a:avLst/>
          </a:prstGeom>
          <a:solidFill>
            <a:srgbClr val="0067B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4" name="TextBox 63"/>
          <p:cNvSpPr txBox="1"/>
          <p:nvPr/>
        </p:nvSpPr>
        <p:spPr>
          <a:xfrm>
            <a:off x="411480" y="29516832"/>
            <a:ext cx="10515600" cy="502920"/>
          </a:xfrm>
          <a:prstGeom prst="rect">
            <a:avLst/>
          </a:prstGeom>
          <a:noFill/>
        </p:spPr>
        <p:txBody>
          <a:bodyPr wrap="square" lIns="54864" tIns="54864" rIns="54864" bIns="54864" anchor="t">
            <a:spAutoFit/>
          </a:bodyPr>
          <a:lstStyle/>
          <a:p>
            <a:pPr algn="l"/>
            <a:r>
              <a:rPr sz="1220" b="1" i="0">
                <a:solidFill>
                  <a:srgbClr val="004278"/>
                </a:solidFill>
                <a:latin typeface="Arial"/>
              </a:rPr>
              <a:t>Shaikh Mohammad Sabir | MSc Automobile Engineering | UWTSD</a:t>
            </a:r>
          </a:p>
        </p:txBody>
      </p:sp>
      <p:sp>
        <p:nvSpPr>
          <p:cNvPr id="65" name="TextBox 64"/>
          <p:cNvSpPr txBox="1"/>
          <p:nvPr/>
        </p:nvSpPr>
        <p:spPr>
          <a:xfrm>
            <a:off x="12801600" y="29516832"/>
            <a:ext cx="8046720" cy="502920"/>
          </a:xfrm>
          <a:prstGeom prst="rect">
            <a:avLst/>
          </a:prstGeom>
          <a:noFill/>
        </p:spPr>
        <p:txBody>
          <a:bodyPr wrap="square" lIns="54864" tIns="54864" rIns="54864" bIns="54864" anchor="t">
            <a:spAutoFit/>
          </a:bodyPr>
          <a:lstStyle/>
          <a:p>
            <a:pPr algn="r"/>
            <a:r>
              <a:rPr sz="1220" b="1" i="0">
                <a:solidFill>
                  <a:srgbClr val="004278"/>
                </a:solidFill>
                <a:latin typeface="Arial"/>
              </a:rPr>
              <a:t>Master's Project - ACFB7003 | September 2026</a:t>
            </a:r>
          </a:p>
        </p:txBody>
      </p:sp>
      <p:pic>
        <p:nvPicPr>
          <p:cNvPr id="66" name="YOUR PHOTO - Replace This Picture"/>
          <p:cNvPicPr>
            <a:picLocks noChangeAspect="1"/>
          </p:cNvPicPr>
          <p:nvPr/>
        </p:nvPicPr>
        <p:blipFill>
          <a:blip r:embed="rId9"/>
          <a:srcRect/>
          <a:stretch/>
        </p:blipFill>
        <p:spPr>
          <a:xfrm>
            <a:off x="228600" y="2580893"/>
            <a:ext cx="1606120" cy="2009394"/>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12</TotalTime>
  <Words>810</Words>
  <Application>Microsoft Office PowerPoint</Application>
  <PresentationFormat>Custom</PresentationFormat>
  <Paragraphs>91</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Mohammad Sabir Mohammad Mohid Shaikh (2508908)</cp:lastModifiedBy>
  <cp:revision>1</cp:revision>
  <dcterms:created xsi:type="dcterms:W3CDTF">2013-01-27T09:14:16Z</dcterms:created>
  <dcterms:modified xsi:type="dcterms:W3CDTF">2026-09-06T15:39:02Z</dcterms:modified>
  <cp:category/>
</cp:coreProperties>
</file>