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96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1" d="100"/>
          <a:sy n="111" d="100"/>
        </p:scale>
        <p:origin x="5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32DC31-0AED-486F-869B-C035BC100412}"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9A4CE2D0-64DA-4A8F-BD48-5EB98F1E0A2C}">
      <dgm:prSet/>
      <dgm:spPr/>
      <dgm:t>
        <a:bodyPr/>
        <a:lstStyle/>
        <a:p>
          <a:r>
            <a:rPr lang="en-GB"/>
            <a:t>Municipal burdens often shoulder on the weaker members of the local elite.</a:t>
          </a:r>
          <a:endParaRPr lang="en-US"/>
        </a:p>
      </dgm:t>
    </dgm:pt>
    <dgm:pt modelId="{B3AD0302-183B-4405-AD7C-7C2A3E923987}" type="parTrans" cxnId="{EFA4D73B-029A-48A3-A073-864E0C2FB9C1}">
      <dgm:prSet/>
      <dgm:spPr/>
      <dgm:t>
        <a:bodyPr/>
        <a:lstStyle/>
        <a:p>
          <a:endParaRPr lang="en-US"/>
        </a:p>
      </dgm:t>
    </dgm:pt>
    <dgm:pt modelId="{F859B227-CD54-450B-94E4-D7D13D7FE8DC}" type="sibTrans" cxnId="{EFA4D73B-029A-48A3-A073-864E0C2FB9C1}">
      <dgm:prSet/>
      <dgm:spPr/>
      <dgm:t>
        <a:bodyPr/>
        <a:lstStyle/>
        <a:p>
          <a:endParaRPr lang="en-US"/>
        </a:p>
      </dgm:t>
    </dgm:pt>
    <dgm:pt modelId="{75B8B210-91F4-4575-BD48-CCEE1A219FE0}">
      <dgm:prSet/>
      <dgm:spPr/>
      <dgm:t>
        <a:bodyPr/>
        <a:lstStyle/>
        <a:p>
          <a:r>
            <a:rPr lang="en-GB"/>
            <a:t>Local towns cities started to be run more by governors, bishops and great landowners – benefaction skewed towards main centres.</a:t>
          </a:r>
          <a:endParaRPr lang="en-US"/>
        </a:p>
      </dgm:t>
    </dgm:pt>
    <dgm:pt modelId="{17D85115-3973-4EE4-B077-C8BCD0FE9CE0}" type="parTrans" cxnId="{8ED95B01-6ED6-42C3-9822-8A048A17FF83}">
      <dgm:prSet/>
      <dgm:spPr/>
      <dgm:t>
        <a:bodyPr/>
        <a:lstStyle/>
        <a:p>
          <a:endParaRPr lang="en-US"/>
        </a:p>
      </dgm:t>
    </dgm:pt>
    <dgm:pt modelId="{8046EA7D-853A-4180-8E84-460B88B29805}" type="sibTrans" cxnId="{8ED95B01-6ED6-42C3-9822-8A048A17FF83}">
      <dgm:prSet/>
      <dgm:spPr/>
      <dgm:t>
        <a:bodyPr/>
        <a:lstStyle/>
        <a:p>
          <a:endParaRPr lang="en-US"/>
        </a:p>
      </dgm:t>
    </dgm:pt>
    <dgm:pt modelId="{2B52409B-AE8E-4708-97A6-2B4A5A6F397A}">
      <dgm:prSet/>
      <dgm:spPr/>
      <dgm:t>
        <a:bodyPr/>
        <a:lstStyle/>
        <a:p>
          <a:r>
            <a:rPr lang="en-GB"/>
            <a:t>Major centres like Ephesus, still received major benefaction (the focus of attention for increasingly concentrated wealth).</a:t>
          </a:r>
          <a:endParaRPr lang="en-US"/>
        </a:p>
      </dgm:t>
    </dgm:pt>
    <dgm:pt modelId="{6A576A7A-238A-46E3-8DCE-E72382E87E74}" type="parTrans" cxnId="{F1E03BB0-6414-40EA-B412-D6218837EC9C}">
      <dgm:prSet/>
      <dgm:spPr/>
      <dgm:t>
        <a:bodyPr/>
        <a:lstStyle/>
        <a:p>
          <a:endParaRPr lang="en-US"/>
        </a:p>
      </dgm:t>
    </dgm:pt>
    <dgm:pt modelId="{D5430185-BC68-4AA9-B2A8-BF0DEBB2C34F}" type="sibTrans" cxnId="{F1E03BB0-6414-40EA-B412-D6218837EC9C}">
      <dgm:prSet/>
      <dgm:spPr/>
      <dgm:t>
        <a:bodyPr/>
        <a:lstStyle/>
        <a:p>
          <a:endParaRPr lang="en-US"/>
        </a:p>
      </dgm:t>
    </dgm:pt>
    <dgm:pt modelId="{17F99CB6-E324-42F7-9F02-B6CD541E96A1}" type="pres">
      <dgm:prSet presAssocID="{8E32DC31-0AED-486F-869B-C035BC100412}" presName="linear" presStyleCnt="0">
        <dgm:presLayoutVars>
          <dgm:animLvl val="lvl"/>
          <dgm:resizeHandles val="exact"/>
        </dgm:presLayoutVars>
      </dgm:prSet>
      <dgm:spPr/>
    </dgm:pt>
    <dgm:pt modelId="{0205069F-882C-4A7F-9287-76394569BA00}" type="pres">
      <dgm:prSet presAssocID="{9A4CE2D0-64DA-4A8F-BD48-5EB98F1E0A2C}" presName="parentText" presStyleLbl="node1" presStyleIdx="0" presStyleCnt="3">
        <dgm:presLayoutVars>
          <dgm:chMax val="0"/>
          <dgm:bulletEnabled val="1"/>
        </dgm:presLayoutVars>
      </dgm:prSet>
      <dgm:spPr/>
    </dgm:pt>
    <dgm:pt modelId="{6850C36F-6A2F-4A5D-BAF8-2BB2FAADE56D}" type="pres">
      <dgm:prSet presAssocID="{F859B227-CD54-450B-94E4-D7D13D7FE8DC}" presName="spacer" presStyleCnt="0"/>
      <dgm:spPr/>
    </dgm:pt>
    <dgm:pt modelId="{FEA8ED0F-EF7B-4F31-9474-83139E3FD579}" type="pres">
      <dgm:prSet presAssocID="{75B8B210-91F4-4575-BD48-CCEE1A219FE0}" presName="parentText" presStyleLbl="node1" presStyleIdx="1" presStyleCnt="3">
        <dgm:presLayoutVars>
          <dgm:chMax val="0"/>
          <dgm:bulletEnabled val="1"/>
        </dgm:presLayoutVars>
      </dgm:prSet>
      <dgm:spPr/>
    </dgm:pt>
    <dgm:pt modelId="{A6F788BA-3FC3-4137-B02B-CB00B04AA8CE}" type="pres">
      <dgm:prSet presAssocID="{8046EA7D-853A-4180-8E84-460B88B29805}" presName="spacer" presStyleCnt="0"/>
      <dgm:spPr/>
    </dgm:pt>
    <dgm:pt modelId="{CED3A4B8-2410-4DEB-8A20-98153DB18AA2}" type="pres">
      <dgm:prSet presAssocID="{2B52409B-AE8E-4708-97A6-2B4A5A6F397A}" presName="parentText" presStyleLbl="node1" presStyleIdx="2" presStyleCnt="3">
        <dgm:presLayoutVars>
          <dgm:chMax val="0"/>
          <dgm:bulletEnabled val="1"/>
        </dgm:presLayoutVars>
      </dgm:prSet>
      <dgm:spPr/>
    </dgm:pt>
  </dgm:ptLst>
  <dgm:cxnLst>
    <dgm:cxn modelId="{8ED95B01-6ED6-42C3-9822-8A048A17FF83}" srcId="{8E32DC31-0AED-486F-869B-C035BC100412}" destId="{75B8B210-91F4-4575-BD48-CCEE1A219FE0}" srcOrd="1" destOrd="0" parTransId="{17D85115-3973-4EE4-B077-C8BCD0FE9CE0}" sibTransId="{8046EA7D-853A-4180-8E84-460B88B29805}"/>
    <dgm:cxn modelId="{EFA4D73B-029A-48A3-A073-864E0C2FB9C1}" srcId="{8E32DC31-0AED-486F-869B-C035BC100412}" destId="{9A4CE2D0-64DA-4A8F-BD48-5EB98F1E0A2C}" srcOrd="0" destOrd="0" parTransId="{B3AD0302-183B-4405-AD7C-7C2A3E923987}" sibTransId="{F859B227-CD54-450B-94E4-D7D13D7FE8DC}"/>
    <dgm:cxn modelId="{E509AA60-7490-4703-A343-B7513DA4015D}" type="presOf" srcId="{2B52409B-AE8E-4708-97A6-2B4A5A6F397A}" destId="{CED3A4B8-2410-4DEB-8A20-98153DB18AA2}" srcOrd="0" destOrd="0" presId="urn:microsoft.com/office/officeart/2005/8/layout/vList2"/>
    <dgm:cxn modelId="{F1E03BB0-6414-40EA-B412-D6218837EC9C}" srcId="{8E32DC31-0AED-486F-869B-C035BC100412}" destId="{2B52409B-AE8E-4708-97A6-2B4A5A6F397A}" srcOrd="2" destOrd="0" parTransId="{6A576A7A-238A-46E3-8DCE-E72382E87E74}" sibTransId="{D5430185-BC68-4AA9-B2A8-BF0DEBB2C34F}"/>
    <dgm:cxn modelId="{56ECCAC6-3F1C-4C48-925B-9D0DCE212AC4}" type="presOf" srcId="{75B8B210-91F4-4575-BD48-CCEE1A219FE0}" destId="{FEA8ED0F-EF7B-4F31-9474-83139E3FD579}" srcOrd="0" destOrd="0" presId="urn:microsoft.com/office/officeart/2005/8/layout/vList2"/>
    <dgm:cxn modelId="{8611E9DB-4681-451A-938C-5ADD2D7ABE97}" type="presOf" srcId="{9A4CE2D0-64DA-4A8F-BD48-5EB98F1E0A2C}" destId="{0205069F-882C-4A7F-9287-76394569BA00}" srcOrd="0" destOrd="0" presId="urn:microsoft.com/office/officeart/2005/8/layout/vList2"/>
    <dgm:cxn modelId="{DA1EA1E2-53A4-4579-A273-29285886955D}" type="presOf" srcId="{8E32DC31-0AED-486F-869B-C035BC100412}" destId="{17F99CB6-E324-42F7-9F02-B6CD541E96A1}" srcOrd="0" destOrd="0" presId="urn:microsoft.com/office/officeart/2005/8/layout/vList2"/>
    <dgm:cxn modelId="{5D9E0324-FD1B-41A5-A03F-AA2E3D55C0FA}" type="presParOf" srcId="{17F99CB6-E324-42F7-9F02-B6CD541E96A1}" destId="{0205069F-882C-4A7F-9287-76394569BA00}" srcOrd="0" destOrd="0" presId="urn:microsoft.com/office/officeart/2005/8/layout/vList2"/>
    <dgm:cxn modelId="{F14324F7-81E7-47BF-B620-EEBA7A72E6A5}" type="presParOf" srcId="{17F99CB6-E324-42F7-9F02-B6CD541E96A1}" destId="{6850C36F-6A2F-4A5D-BAF8-2BB2FAADE56D}" srcOrd="1" destOrd="0" presId="urn:microsoft.com/office/officeart/2005/8/layout/vList2"/>
    <dgm:cxn modelId="{6F9713EE-A63C-4020-B167-17A7EF4D1B74}" type="presParOf" srcId="{17F99CB6-E324-42F7-9F02-B6CD541E96A1}" destId="{FEA8ED0F-EF7B-4F31-9474-83139E3FD579}" srcOrd="2" destOrd="0" presId="urn:microsoft.com/office/officeart/2005/8/layout/vList2"/>
    <dgm:cxn modelId="{B5D8C956-7692-48FF-A5CC-42FFC70073A4}" type="presParOf" srcId="{17F99CB6-E324-42F7-9F02-B6CD541E96A1}" destId="{A6F788BA-3FC3-4137-B02B-CB00B04AA8CE}" srcOrd="3" destOrd="0" presId="urn:microsoft.com/office/officeart/2005/8/layout/vList2"/>
    <dgm:cxn modelId="{74987018-5A23-4D73-85C5-A9C17E5B078C}" type="presParOf" srcId="{17F99CB6-E324-42F7-9F02-B6CD541E96A1}" destId="{CED3A4B8-2410-4DEB-8A20-98153DB18AA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5069F-882C-4A7F-9287-76394569BA00}">
      <dsp:nvSpPr>
        <dsp:cNvPr id="0" name=""/>
        <dsp:cNvSpPr/>
      </dsp:nvSpPr>
      <dsp:spPr>
        <a:xfrm>
          <a:off x="0" y="28605"/>
          <a:ext cx="5272888" cy="1006931"/>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Municipal burdens often shoulder on the weaker members of the local elite.</a:t>
          </a:r>
          <a:endParaRPr lang="en-US" sz="1800" kern="1200"/>
        </a:p>
      </dsp:txBody>
      <dsp:txXfrm>
        <a:off x="49154" y="77759"/>
        <a:ext cx="5174580" cy="908623"/>
      </dsp:txXfrm>
    </dsp:sp>
    <dsp:sp modelId="{FEA8ED0F-EF7B-4F31-9474-83139E3FD579}">
      <dsp:nvSpPr>
        <dsp:cNvPr id="0" name=""/>
        <dsp:cNvSpPr/>
      </dsp:nvSpPr>
      <dsp:spPr>
        <a:xfrm>
          <a:off x="0" y="1087376"/>
          <a:ext cx="5272888" cy="1006931"/>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Local towns cities started to be run more by governors, bishops and great landowners – benefaction skewed towards main centres.</a:t>
          </a:r>
          <a:endParaRPr lang="en-US" sz="1800" kern="1200"/>
        </a:p>
      </dsp:txBody>
      <dsp:txXfrm>
        <a:off x="49154" y="1136530"/>
        <a:ext cx="5174580" cy="908623"/>
      </dsp:txXfrm>
    </dsp:sp>
    <dsp:sp modelId="{CED3A4B8-2410-4DEB-8A20-98153DB18AA2}">
      <dsp:nvSpPr>
        <dsp:cNvPr id="0" name=""/>
        <dsp:cNvSpPr/>
      </dsp:nvSpPr>
      <dsp:spPr>
        <a:xfrm>
          <a:off x="0" y="2146147"/>
          <a:ext cx="5272888" cy="1006931"/>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Major centres like Ephesus, still received major benefaction (the focus of attention for increasingly concentrated wealth).</a:t>
          </a:r>
          <a:endParaRPr lang="en-US" sz="1800" kern="1200"/>
        </a:p>
      </dsp:txBody>
      <dsp:txXfrm>
        <a:off x="49154" y="2195301"/>
        <a:ext cx="5174580" cy="9086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E6309-F932-F169-1546-46CB162ECB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14AAEC-21B6-491B-F9FD-7EF1C9E5C9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506028-014E-D764-E5B0-E947B1ACD6D4}"/>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5" name="Footer Placeholder 4">
            <a:extLst>
              <a:ext uri="{FF2B5EF4-FFF2-40B4-BE49-F238E27FC236}">
                <a16:creationId xmlns:a16="http://schemas.microsoft.com/office/drawing/2014/main" id="{93A92B16-5B2C-5152-D970-B8E25123B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DD5A80-6274-0561-7467-F71393E31AAC}"/>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810442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F453-F93A-D924-61BF-F7B466928F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7F1071-5167-FBF7-0E60-A073FC0863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E48C2-58F5-F887-3474-FEEF726014D4}"/>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5" name="Footer Placeholder 4">
            <a:extLst>
              <a:ext uri="{FF2B5EF4-FFF2-40B4-BE49-F238E27FC236}">
                <a16:creationId xmlns:a16="http://schemas.microsoft.com/office/drawing/2014/main" id="{96A34E9C-83ED-1A4A-B2A4-A7AE55A728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8BEF31-A29D-1CBF-4FFB-A1BDE357D457}"/>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1541348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4D715-7D86-F414-FFC4-3F46FFDFDF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F734C0-2013-5321-ECCD-801BBFC78A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B3876B-8D8C-F426-2E3B-D67D4022C976}"/>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5" name="Footer Placeholder 4">
            <a:extLst>
              <a:ext uri="{FF2B5EF4-FFF2-40B4-BE49-F238E27FC236}">
                <a16:creationId xmlns:a16="http://schemas.microsoft.com/office/drawing/2014/main" id="{042CBD24-D473-DA98-4E40-0A93978FD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30EE33-0B2E-0A19-509C-7303C74AC052}"/>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4210503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AB1FA-0796-0F66-EDE2-A2327F0B79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AAE597-A89E-66E8-631F-C64C83F46D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E85BF4-7097-529E-6A6C-69D904ACC9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1D3665-8E0F-1337-3461-467DAF6123DD}"/>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6" name="Footer Placeholder 5">
            <a:extLst>
              <a:ext uri="{FF2B5EF4-FFF2-40B4-BE49-F238E27FC236}">
                <a16:creationId xmlns:a16="http://schemas.microsoft.com/office/drawing/2014/main" id="{F49344E4-752F-3603-FBB9-EEF935345E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03E773-C3FA-2BEE-EF9F-7F27B4BA7805}"/>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3447877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598CF-3A94-CEA8-68D0-C7EE5390E9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5F1CB1-1B1E-0ED0-B38C-20A479DC39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BBBCF4-71D1-5D4F-B0B1-E8774F16BD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D4D1D7-D1AC-DB20-2DAC-92D5670D18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29DB59-B6E4-B07C-8DDA-5D80F3C01D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FADD22-CF89-78B9-55F5-2ABC281255E1}"/>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8" name="Footer Placeholder 7">
            <a:extLst>
              <a:ext uri="{FF2B5EF4-FFF2-40B4-BE49-F238E27FC236}">
                <a16:creationId xmlns:a16="http://schemas.microsoft.com/office/drawing/2014/main" id="{A99C6CE2-3CA0-E974-A663-7D6E3C3AC9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6FAC9A-C150-959F-0B48-86ADD81433A4}"/>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23935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2B834-58C0-A747-1140-E2761FEE09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85CA89-C07A-9DAE-4F33-288618715B75}"/>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4" name="Footer Placeholder 3">
            <a:extLst>
              <a:ext uri="{FF2B5EF4-FFF2-40B4-BE49-F238E27FC236}">
                <a16:creationId xmlns:a16="http://schemas.microsoft.com/office/drawing/2014/main" id="{B9C7331D-3117-17F3-BCC6-5F059C309B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CE78E5-3DF9-BB49-5342-0A318C2EEB10}"/>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211874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3C04FF-FCB5-3866-6DA8-AB4B7B8FBC36}"/>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3" name="Footer Placeholder 2">
            <a:extLst>
              <a:ext uri="{FF2B5EF4-FFF2-40B4-BE49-F238E27FC236}">
                <a16:creationId xmlns:a16="http://schemas.microsoft.com/office/drawing/2014/main" id="{4702CE9C-1C62-910F-44B2-8A1E328825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B22EFE-EBA1-6BA3-FF88-7754914E6066}"/>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4208031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5B9FB-85E7-54B7-3D3A-3569EF7755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DE0788-AB83-4F41-2ECD-57B989D9D6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BA7F40-29E0-86F5-43D4-68908A14C4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971E55-7924-5291-FC8D-BCC415312C47}"/>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6" name="Footer Placeholder 5">
            <a:extLst>
              <a:ext uri="{FF2B5EF4-FFF2-40B4-BE49-F238E27FC236}">
                <a16:creationId xmlns:a16="http://schemas.microsoft.com/office/drawing/2014/main" id="{E5EA043E-9785-E5B5-0F82-3C5041CDA2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390C2D-F299-47D1-4C78-2AAF34808E97}"/>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1186295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A2DAE-4D2C-74C3-CCEC-5CEF9538F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799932-E2D2-85F7-7A95-9A6DDEB77A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0D8634-6AA7-8D16-9755-2EC69F74B9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F16C7A-5225-BA30-A1FF-62A6462A12C2}"/>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6" name="Footer Placeholder 5">
            <a:extLst>
              <a:ext uri="{FF2B5EF4-FFF2-40B4-BE49-F238E27FC236}">
                <a16:creationId xmlns:a16="http://schemas.microsoft.com/office/drawing/2014/main" id="{3C9A5BB4-1DCA-E983-6846-ECAA9C5C6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EE085F-0BE5-761D-B3AE-C99877A72B84}"/>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1315535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5E4E9-946E-5E5C-B96D-FA5D8F0B77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2406E4-8C92-B23B-9E18-752BF6CCDF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31C11D-38D5-1447-9395-2BC4D266D1DB}"/>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5" name="Footer Placeholder 4">
            <a:extLst>
              <a:ext uri="{FF2B5EF4-FFF2-40B4-BE49-F238E27FC236}">
                <a16:creationId xmlns:a16="http://schemas.microsoft.com/office/drawing/2014/main" id="{B6634017-C686-27C2-D1FF-1DBB1EF0A4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C44207-8003-824A-0364-386312D047B2}"/>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2913236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3075FB-42D7-822A-DF16-C7D1028F88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E9E8D3-4B93-3FAE-0E54-BF88AF4163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7C5C68-1E21-DC3D-5815-DE6A84200089}"/>
              </a:ext>
            </a:extLst>
          </p:cNvPr>
          <p:cNvSpPr>
            <a:spLocks noGrp="1"/>
          </p:cNvSpPr>
          <p:nvPr>
            <p:ph type="dt" sz="half" idx="10"/>
          </p:nvPr>
        </p:nvSpPr>
        <p:spPr/>
        <p:txBody>
          <a:bodyPr/>
          <a:lstStyle/>
          <a:p>
            <a:fld id="{4A70AD82-087D-4325-9DC1-AC2C1AFDB660}" type="datetimeFigureOut">
              <a:rPr lang="en-GB" smtClean="0"/>
              <a:t>21/10/2024</a:t>
            </a:fld>
            <a:endParaRPr lang="en-GB"/>
          </a:p>
        </p:txBody>
      </p:sp>
      <p:sp>
        <p:nvSpPr>
          <p:cNvPr id="5" name="Footer Placeholder 4">
            <a:extLst>
              <a:ext uri="{FF2B5EF4-FFF2-40B4-BE49-F238E27FC236}">
                <a16:creationId xmlns:a16="http://schemas.microsoft.com/office/drawing/2014/main" id="{7BC2835E-E6E4-0072-25C5-F35004C2A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9AB244-B3F8-802F-C57E-402127FD208B}"/>
              </a:ext>
            </a:extLst>
          </p:cNvPr>
          <p:cNvSpPr>
            <a:spLocks noGrp="1"/>
          </p:cNvSpPr>
          <p:nvPr>
            <p:ph type="sldNum" sz="quarter" idx="12"/>
          </p:nvPr>
        </p:nvSpPr>
        <p:spPr/>
        <p:txBody>
          <a:bodyPr/>
          <a:lstStyle/>
          <a:p>
            <a:fld id="{965C15AF-9676-4DAB-8D42-9C509E8EB821}" type="slidenum">
              <a:rPr lang="en-GB" smtClean="0"/>
              <a:t>‹#›</a:t>
            </a:fld>
            <a:endParaRPr lang="en-GB"/>
          </a:p>
        </p:txBody>
      </p:sp>
    </p:spTree>
    <p:extLst>
      <p:ext uri="{BB962C8B-B14F-4D97-AF65-F5344CB8AC3E}">
        <p14:creationId xmlns:p14="http://schemas.microsoft.com/office/powerpoint/2010/main" val="857860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2C1EB2-C497-D50F-B17E-592F267F19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6718E1-A5CE-8E7F-9E00-7BB567A9C4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871F41-7816-16FA-CF29-FF1ECD1D17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70AD82-087D-4325-9DC1-AC2C1AFDB660}" type="datetimeFigureOut">
              <a:rPr lang="en-GB" smtClean="0"/>
              <a:t>21/10/2024</a:t>
            </a:fld>
            <a:endParaRPr lang="en-GB"/>
          </a:p>
        </p:txBody>
      </p:sp>
      <p:sp>
        <p:nvSpPr>
          <p:cNvPr id="5" name="Footer Placeholder 4">
            <a:extLst>
              <a:ext uri="{FF2B5EF4-FFF2-40B4-BE49-F238E27FC236}">
                <a16:creationId xmlns:a16="http://schemas.microsoft.com/office/drawing/2014/main" id="{5DC4CAD7-ACC4-7E21-4B79-DE1E516522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7BFAD7-01DD-3582-A480-2C10CE20F5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5C15AF-9676-4DAB-8D42-9C509E8EB821}" type="slidenum">
              <a:rPr lang="en-GB" smtClean="0"/>
              <a:t>‹#›</a:t>
            </a:fld>
            <a:endParaRPr lang="en-GB"/>
          </a:p>
        </p:txBody>
      </p:sp>
    </p:spTree>
    <p:extLst>
      <p:ext uri="{BB962C8B-B14F-4D97-AF65-F5344CB8AC3E}">
        <p14:creationId xmlns:p14="http://schemas.microsoft.com/office/powerpoint/2010/main" val="2915457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6349F2F-9D1F-6B4D-3D1A-E440DFF88566}"/>
              </a:ext>
            </a:extLst>
          </p:cNvPr>
          <p:cNvPicPr>
            <a:picLocks noChangeAspect="1"/>
          </p:cNvPicPr>
          <p:nvPr/>
        </p:nvPicPr>
        <p:blipFill rotWithShape="1">
          <a:blip r:embed="rId2">
            <a:alphaModFix amt="50000"/>
          </a:blip>
          <a:srcRect t="9368" b="6046"/>
          <a:stretch/>
        </p:blipFill>
        <p:spPr>
          <a:xfrm>
            <a:off x="20" y="1"/>
            <a:ext cx="12191980" cy="6857999"/>
          </a:xfrm>
          <a:prstGeom prst="rect">
            <a:avLst/>
          </a:prstGeom>
        </p:spPr>
      </p:pic>
      <p:sp>
        <p:nvSpPr>
          <p:cNvPr id="2" name="Title 1">
            <a:extLst>
              <a:ext uri="{FF2B5EF4-FFF2-40B4-BE49-F238E27FC236}">
                <a16:creationId xmlns:a16="http://schemas.microsoft.com/office/drawing/2014/main" id="{FC7C63C3-1250-719F-9B50-09A9C3B00972}"/>
              </a:ext>
            </a:extLst>
          </p:cNvPr>
          <p:cNvSpPr>
            <a:spLocks noGrp="1"/>
          </p:cNvSpPr>
          <p:nvPr>
            <p:ph type="ctrTitle"/>
          </p:nvPr>
        </p:nvSpPr>
        <p:spPr>
          <a:xfrm>
            <a:off x="1524000" y="1122362"/>
            <a:ext cx="9144000" cy="2900518"/>
          </a:xfrm>
        </p:spPr>
        <p:txBody>
          <a:bodyPr>
            <a:normAutofit/>
          </a:bodyPr>
          <a:lstStyle/>
          <a:p>
            <a:r>
              <a:rPr lang="en-GB" sz="5600" b="1" dirty="0">
                <a:solidFill>
                  <a:srgbClr val="FFFFFF"/>
                </a:solidFill>
              </a:rPr>
              <a:t>Rome Transformed: The World of Late Antiquity</a:t>
            </a:r>
            <a:endParaRPr lang="en-GB" sz="5600" dirty="0">
              <a:solidFill>
                <a:srgbClr val="FFFFFF"/>
              </a:solidFill>
            </a:endParaRPr>
          </a:p>
        </p:txBody>
      </p:sp>
      <p:sp>
        <p:nvSpPr>
          <p:cNvPr id="3" name="Subtitle 2">
            <a:extLst>
              <a:ext uri="{FF2B5EF4-FFF2-40B4-BE49-F238E27FC236}">
                <a16:creationId xmlns:a16="http://schemas.microsoft.com/office/drawing/2014/main" id="{FB740DDF-8F27-5B84-A343-30DF705806F1}"/>
              </a:ext>
            </a:extLst>
          </p:cNvPr>
          <p:cNvSpPr>
            <a:spLocks noGrp="1"/>
          </p:cNvSpPr>
          <p:nvPr>
            <p:ph type="subTitle" idx="1"/>
          </p:nvPr>
        </p:nvSpPr>
        <p:spPr>
          <a:xfrm>
            <a:off x="1524000" y="4555222"/>
            <a:ext cx="9144000" cy="820023"/>
          </a:xfrm>
        </p:spPr>
        <p:txBody>
          <a:bodyPr>
            <a:normAutofit/>
          </a:bodyPr>
          <a:lstStyle/>
          <a:p>
            <a:r>
              <a:rPr lang="en-GB" sz="3600" dirty="0">
                <a:solidFill>
                  <a:srgbClr val="FFFFFF"/>
                </a:solidFill>
              </a:rPr>
              <a:t>Urban Life in the Late Antique Roman Empire</a:t>
            </a:r>
          </a:p>
        </p:txBody>
      </p:sp>
      <p:sp>
        <p:nvSpPr>
          <p:cNvPr id="5" name="Subtitle 2">
            <a:extLst>
              <a:ext uri="{FF2B5EF4-FFF2-40B4-BE49-F238E27FC236}">
                <a16:creationId xmlns:a16="http://schemas.microsoft.com/office/drawing/2014/main" id="{1E8870B2-91EB-0803-ADAD-05A93935305C}"/>
              </a:ext>
            </a:extLst>
          </p:cNvPr>
          <p:cNvSpPr txBox="1">
            <a:spLocks/>
          </p:cNvSpPr>
          <p:nvPr/>
        </p:nvSpPr>
        <p:spPr>
          <a:xfrm>
            <a:off x="1524000" y="5570290"/>
            <a:ext cx="9144000" cy="62497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FFFF"/>
                </a:solidFill>
              </a:rPr>
              <a:t>HPAH5079/6079</a:t>
            </a:r>
          </a:p>
        </p:txBody>
      </p:sp>
    </p:spTree>
    <p:extLst>
      <p:ext uri="{BB962C8B-B14F-4D97-AF65-F5344CB8AC3E}">
        <p14:creationId xmlns:p14="http://schemas.microsoft.com/office/powerpoint/2010/main" val="260357816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DB6B941-3B4F-6C51-85FB-66DBD991E432}"/>
              </a:ext>
            </a:extLst>
          </p:cNvPr>
          <p:cNvPicPr>
            <a:picLocks noChangeAspect="1"/>
          </p:cNvPicPr>
          <p:nvPr/>
        </p:nvPicPr>
        <p:blipFill rotWithShape="1">
          <a:blip r:embed="rId2">
            <a:alphaModFix amt="40000"/>
          </a:blip>
          <a:srcRect l="18131" r="25496" b="-1"/>
          <a:stretch/>
        </p:blipFill>
        <p:spPr>
          <a:xfrm>
            <a:off x="20" y="10"/>
            <a:ext cx="8450297" cy="6857990"/>
          </a:xfrm>
          <a:prstGeom prst="rect">
            <a:avLst/>
          </a:prstGeom>
        </p:spPr>
      </p:pic>
      <p:sp>
        <p:nvSpPr>
          <p:cNvPr id="2" name="Title 1">
            <a:extLst>
              <a:ext uri="{FF2B5EF4-FFF2-40B4-BE49-F238E27FC236}">
                <a16:creationId xmlns:a16="http://schemas.microsoft.com/office/drawing/2014/main" id="{F7AE3DF5-9195-34A9-066E-61B6F2BCC54A}"/>
              </a:ext>
            </a:extLst>
          </p:cNvPr>
          <p:cNvSpPr>
            <a:spLocks noGrp="1"/>
          </p:cNvSpPr>
          <p:nvPr>
            <p:ph type="title"/>
          </p:nvPr>
        </p:nvSpPr>
        <p:spPr>
          <a:xfrm>
            <a:off x="377505" y="1"/>
            <a:ext cx="6423480" cy="1627464"/>
          </a:xfrm>
        </p:spPr>
        <p:txBody>
          <a:bodyPr>
            <a:normAutofit/>
          </a:bodyPr>
          <a:lstStyle/>
          <a:p>
            <a:r>
              <a:rPr lang="en-GB" b="1" dirty="0">
                <a:solidFill>
                  <a:srgbClr val="FFFFFF"/>
                </a:solidFill>
              </a:rPr>
              <a:t>Physical fabric of city-life</a:t>
            </a:r>
            <a:endParaRPr lang="en-GB" dirty="0">
              <a:solidFill>
                <a:srgbClr val="FFFFFF"/>
              </a:solidFill>
            </a:endParaRPr>
          </a:p>
        </p:txBody>
      </p:sp>
      <p:sp>
        <p:nvSpPr>
          <p:cNvPr id="3" name="Content Placeholder 2">
            <a:extLst>
              <a:ext uri="{FF2B5EF4-FFF2-40B4-BE49-F238E27FC236}">
                <a16:creationId xmlns:a16="http://schemas.microsoft.com/office/drawing/2014/main" id="{AD8C7C07-5C33-5623-8337-87D7C9183023}"/>
              </a:ext>
            </a:extLst>
          </p:cNvPr>
          <p:cNvSpPr>
            <a:spLocks noGrp="1"/>
          </p:cNvSpPr>
          <p:nvPr>
            <p:ph idx="1"/>
          </p:nvPr>
        </p:nvSpPr>
        <p:spPr>
          <a:xfrm>
            <a:off x="133215" y="1342239"/>
            <a:ext cx="6032693" cy="5452844"/>
          </a:xfrm>
        </p:spPr>
        <p:txBody>
          <a:bodyPr>
            <a:normAutofit/>
          </a:bodyPr>
          <a:lstStyle/>
          <a:p>
            <a:r>
              <a:rPr lang="en-GB" sz="2400" dirty="0">
                <a:solidFill>
                  <a:srgbClr val="FFFFFF"/>
                </a:solidFill>
              </a:rPr>
              <a:t>Increasing blend of legacies (earlier Classical buildings), some still very important, decline of “pagan” sites, and development of new ecclesiastical facilities. </a:t>
            </a:r>
          </a:p>
          <a:p>
            <a:endParaRPr lang="en-GB" sz="100" dirty="0">
              <a:solidFill>
                <a:srgbClr val="FFFFFF"/>
              </a:solidFill>
            </a:endParaRPr>
          </a:p>
          <a:p>
            <a:r>
              <a:rPr lang="en-GB" sz="2400" dirty="0">
                <a:solidFill>
                  <a:srgbClr val="FFFFFF"/>
                </a:solidFill>
              </a:rPr>
              <a:t>New civic and religious focal points; fortification of smaller areas.</a:t>
            </a:r>
          </a:p>
          <a:p>
            <a:endParaRPr lang="en-GB" sz="100" dirty="0">
              <a:solidFill>
                <a:srgbClr val="FFFFFF"/>
              </a:solidFill>
            </a:endParaRPr>
          </a:p>
          <a:p>
            <a:r>
              <a:rPr lang="en-GB" sz="2400" dirty="0">
                <a:solidFill>
                  <a:srgbClr val="FFFFFF"/>
                </a:solidFill>
              </a:rPr>
              <a:t>Reorientation rather than “decline”?</a:t>
            </a:r>
          </a:p>
          <a:p>
            <a:endParaRPr lang="en-GB" sz="100" dirty="0">
              <a:solidFill>
                <a:srgbClr val="FFFFFF"/>
              </a:solidFill>
            </a:endParaRPr>
          </a:p>
          <a:p>
            <a:r>
              <a:rPr lang="en-GB" sz="2400" dirty="0">
                <a:solidFill>
                  <a:srgbClr val="FFFFFF"/>
                </a:solidFill>
              </a:rPr>
              <a:t>The example of </a:t>
            </a:r>
            <a:r>
              <a:rPr lang="en-GB" sz="2400" dirty="0" err="1">
                <a:solidFill>
                  <a:srgbClr val="FFFFFF"/>
                </a:solidFill>
              </a:rPr>
              <a:t>Brixia</a:t>
            </a:r>
            <a:r>
              <a:rPr lang="en-GB" sz="2400" dirty="0">
                <a:solidFill>
                  <a:srgbClr val="FFFFFF"/>
                </a:solidFill>
              </a:rPr>
              <a:t> (Brescia, Italy)</a:t>
            </a:r>
          </a:p>
          <a:p>
            <a:pPr lvl="1"/>
            <a:r>
              <a:rPr lang="en-GB" dirty="0">
                <a:solidFill>
                  <a:srgbClr val="FFFFFF"/>
                </a:solidFill>
              </a:rPr>
              <a:t>Increasing abandonment of Capitolium by fourth century AD</a:t>
            </a:r>
          </a:p>
          <a:p>
            <a:pPr lvl="1"/>
            <a:r>
              <a:rPr lang="en-GB" dirty="0">
                <a:solidFill>
                  <a:srgbClr val="FFFFFF"/>
                </a:solidFill>
              </a:rPr>
              <a:t>Re-use of earlier temple marbles for new structures</a:t>
            </a:r>
          </a:p>
          <a:p>
            <a:pPr lvl="1"/>
            <a:r>
              <a:rPr lang="en-GB" dirty="0">
                <a:solidFill>
                  <a:srgbClr val="FFFFFF"/>
                </a:solidFill>
              </a:rPr>
              <a:t>Building of new churches and basilicas.</a:t>
            </a:r>
          </a:p>
          <a:p>
            <a:pPr lvl="1"/>
            <a:endParaRPr lang="en-GB" sz="1400" dirty="0">
              <a:solidFill>
                <a:srgbClr val="FFFFFF"/>
              </a:solidFill>
            </a:endParaRPr>
          </a:p>
          <a:p>
            <a:endParaRPr lang="en-GB" sz="1400" dirty="0">
              <a:solidFill>
                <a:srgbClr val="FFFFFF"/>
              </a:solidFill>
            </a:endParaRPr>
          </a:p>
        </p:txBody>
      </p:sp>
      <p:pic>
        <p:nvPicPr>
          <p:cNvPr id="4" name="Picture 3">
            <a:extLst>
              <a:ext uri="{FF2B5EF4-FFF2-40B4-BE49-F238E27FC236}">
                <a16:creationId xmlns:a16="http://schemas.microsoft.com/office/drawing/2014/main" id="{5F2012B6-F83A-C91B-0031-934A33097852}"/>
              </a:ext>
            </a:extLst>
          </p:cNvPr>
          <p:cNvPicPr>
            <a:picLocks noChangeAspect="1"/>
          </p:cNvPicPr>
          <p:nvPr/>
        </p:nvPicPr>
        <p:blipFill rotWithShape="1">
          <a:blip r:embed="rId3"/>
          <a:srcRect l="23119" r="1167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7139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barn(inVertical)">
                                      <p:cBhvr>
                                        <p:cTn id="14" dur="500"/>
                                        <p:tgtEl>
                                          <p:spTgt spid="3">
                                            <p:txEl>
                                              <p:pRg st="4" end="4"/>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randombar(horizontal)">
                                      <p:cBhvr>
                                        <p:cTn id="19" dur="500"/>
                                        <p:tgtEl>
                                          <p:spTgt spid="3">
                                            <p:txEl>
                                              <p:pRg st="6" end="6"/>
                                            </p:txEl>
                                          </p:spTgt>
                                        </p:tgtEl>
                                      </p:cBhvr>
                                    </p:animEffect>
                                  </p:childTnLst>
                                </p:cTn>
                              </p:par>
                              <p:par>
                                <p:cTn id="20" presetID="14" presetClass="entr" presetSubtype="1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2" dur="500"/>
                                        <p:tgtEl>
                                          <p:spTgt spid="3">
                                            <p:txEl>
                                              <p:pRg st="7" end="7"/>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5" dur="500"/>
                                        <p:tgtEl>
                                          <p:spTgt spid="3">
                                            <p:txEl>
                                              <p:pRg st="8" end="8"/>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9" end="9"/>
                                            </p:txEl>
                                          </p:spTgt>
                                        </p:tgtEl>
                                        <p:attrNameLst>
                                          <p:attrName>style.visibility</p:attrName>
                                        </p:attrNameLst>
                                      </p:cBhvr>
                                      <p:to>
                                        <p:strVal val="visible"/>
                                      </p:to>
                                    </p:set>
                                    <p:animEffect transition="in" filter="randombar(horizontal)">
                                      <p:cBhvr>
                                        <p:cTn id="2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computer screen capture&#10;&#10;Description automatically generated with medium confidence">
            <a:extLst>
              <a:ext uri="{FF2B5EF4-FFF2-40B4-BE49-F238E27FC236}">
                <a16:creationId xmlns:a16="http://schemas.microsoft.com/office/drawing/2014/main" id="{DFA6FF83-1347-1C72-598B-BE380B4278E1}"/>
              </a:ext>
            </a:extLst>
          </p:cNvPr>
          <p:cNvPicPr>
            <a:picLocks noChangeAspect="1"/>
          </p:cNvPicPr>
          <p:nvPr/>
        </p:nvPicPr>
        <p:blipFill rotWithShape="1">
          <a:blip r:embed="rId2"/>
          <a:srcRect l="12428" t="25944" r="70643" b="21190"/>
          <a:stretch/>
        </p:blipFill>
        <p:spPr>
          <a:xfrm rot="10800000">
            <a:off x="3039291" y="228598"/>
            <a:ext cx="5547360" cy="5586772"/>
          </a:xfrm>
          <a:prstGeom prst="rect">
            <a:avLst/>
          </a:prstGeom>
        </p:spPr>
      </p:pic>
      <p:sp>
        <p:nvSpPr>
          <p:cNvPr id="4" name="TextBox 3">
            <a:extLst>
              <a:ext uri="{FF2B5EF4-FFF2-40B4-BE49-F238E27FC236}">
                <a16:creationId xmlns:a16="http://schemas.microsoft.com/office/drawing/2014/main" id="{E94AE537-5D3A-1C01-FD40-F3B61133197B}"/>
              </a:ext>
            </a:extLst>
          </p:cNvPr>
          <p:cNvSpPr txBox="1"/>
          <p:nvPr/>
        </p:nvSpPr>
        <p:spPr>
          <a:xfrm>
            <a:off x="2290354" y="5251269"/>
            <a:ext cx="3936275" cy="923330"/>
          </a:xfrm>
          <a:prstGeom prst="rect">
            <a:avLst/>
          </a:prstGeom>
          <a:solidFill>
            <a:schemeClr val="bg2">
              <a:lumMod val="90000"/>
            </a:schemeClr>
          </a:solidFill>
        </p:spPr>
        <p:txBody>
          <a:bodyPr wrap="square" rtlCol="0">
            <a:spAutoFit/>
          </a:bodyPr>
          <a:lstStyle/>
          <a:p>
            <a:r>
              <a:rPr lang="en-GB" dirty="0"/>
              <a:t>By fourth century Aventine Hill had become the location for many homes of the wealthy.</a:t>
            </a:r>
          </a:p>
        </p:txBody>
      </p:sp>
      <p:sp>
        <p:nvSpPr>
          <p:cNvPr id="6" name="TextBox 5">
            <a:extLst>
              <a:ext uri="{FF2B5EF4-FFF2-40B4-BE49-F238E27FC236}">
                <a16:creationId xmlns:a16="http://schemas.microsoft.com/office/drawing/2014/main" id="{A6DB47EA-B795-6EA2-EE09-84A40C56C47F}"/>
              </a:ext>
            </a:extLst>
          </p:cNvPr>
          <p:cNvSpPr txBox="1"/>
          <p:nvPr/>
        </p:nvSpPr>
        <p:spPr>
          <a:xfrm>
            <a:off x="470264" y="4477107"/>
            <a:ext cx="3326674" cy="523220"/>
          </a:xfrm>
          <a:prstGeom prst="rect">
            <a:avLst/>
          </a:prstGeom>
          <a:solidFill>
            <a:schemeClr val="accent2">
              <a:lumMod val="20000"/>
              <a:lumOff val="80000"/>
            </a:schemeClr>
          </a:solidFill>
        </p:spPr>
        <p:txBody>
          <a:bodyPr wrap="square">
            <a:spAutoFit/>
          </a:bodyPr>
          <a:lstStyle/>
          <a:p>
            <a:r>
              <a:rPr lang="en-GB" sz="1400" dirty="0"/>
              <a:t>Decius (r. 249-51) Opened in 252. Restored in mid-4th century, and again after AD 414.</a:t>
            </a:r>
          </a:p>
        </p:txBody>
      </p:sp>
      <p:cxnSp>
        <p:nvCxnSpPr>
          <p:cNvPr id="9" name="Straight Arrow Connector 8">
            <a:extLst>
              <a:ext uri="{FF2B5EF4-FFF2-40B4-BE49-F238E27FC236}">
                <a16:creationId xmlns:a16="http://schemas.microsoft.com/office/drawing/2014/main" id="{49AAE3D4-9BA9-0715-1811-58BE18E9FA80}"/>
              </a:ext>
            </a:extLst>
          </p:cNvPr>
          <p:cNvCxnSpPr>
            <a:cxnSpLocks/>
          </p:cNvCxnSpPr>
          <p:nvPr/>
        </p:nvCxnSpPr>
        <p:spPr>
          <a:xfrm flipV="1">
            <a:off x="3648891" y="4650377"/>
            <a:ext cx="696686" cy="7837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C718761-0CCC-7E23-004D-92CD04F69259}"/>
              </a:ext>
            </a:extLst>
          </p:cNvPr>
          <p:cNvSpPr txBox="1"/>
          <p:nvPr/>
        </p:nvSpPr>
        <p:spPr>
          <a:xfrm>
            <a:off x="8212183" y="5068389"/>
            <a:ext cx="3866606" cy="738664"/>
          </a:xfrm>
          <a:prstGeom prst="rect">
            <a:avLst/>
          </a:prstGeom>
          <a:solidFill>
            <a:srgbClr val="C59611"/>
          </a:solidFill>
        </p:spPr>
        <p:txBody>
          <a:bodyPr wrap="square" rtlCol="0">
            <a:spAutoFit/>
          </a:bodyPr>
          <a:lstStyle/>
          <a:p>
            <a:r>
              <a:rPr lang="en-GB" sz="1400" dirty="0"/>
              <a:t>Room in a lower level house made in a Mithraeum in AD 202; filled with rubble and forming base of Church on top in early 5ht century.</a:t>
            </a:r>
          </a:p>
        </p:txBody>
      </p:sp>
      <p:cxnSp>
        <p:nvCxnSpPr>
          <p:cNvPr id="14" name="Straight Arrow Connector 13">
            <a:extLst>
              <a:ext uri="{FF2B5EF4-FFF2-40B4-BE49-F238E27FC236}">
                <a16:creationId xmlns:a16="http://schemas.microsoft.com/office/drawing/2014/main" id="{1CB79FA8-A4F8-E1C6-EB36-699A6267B261}"/>
              </a:ext>
            </a:extLst>
          </p:cNvPr>
          <p:cNvCxnSpPr>
            <a:cxnSpLocks/>
          </p:cNvCxnSpPr>
          <p:nvPr/>
        </p:nvCxnSpPr>
        <p:spPr>
          <a:xfrm flipH="1" flipV="1">
            <a:off x="7945701" y="4447631"/>
            <a:ext cx="579990" cy="62075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B0320CA-4246-FC0B-22C4-88057E41D3E1}"/>
              </a:ext>
            </a:extLst>
          </p:cNvPr>
          <p:cNvSpPr txBox="1"/>
          <p:nvPr/>
        </p:nvSpPr>
        <p:spPr>
          <a:xfrm>
            <a:off x="2534193" y="2917371"/>
            <a:ext cx="2177143" cy="307777"/>
          </a:xfrm>
          <a:prstGeom prst="rect">
            <a:avLst/>
          </a:prstGeom>
          <a:solidFill>
            <a:schemeClr val="accent4">
              <a:lumMod val="40000"/>
              <a:lumOff val="60000"/>
            </a:schemeClr>
          </a:solidFill>
        </p:spPr>
        <p:txBody>
          <a:bodyPr wrap="square" rtlCol="0">
            <a:spAutoFit/>
          </a:bodyPr>
          <a:lstStyle/>
          <a:p>
            <a:r>
              <a:rPr lang="en-GB" sz="1400" dirty="0"/>
              <a:t>Built between AD 422-432.</a:t>
            </a:r>
          </a:p>
        </p:txBody>
      </p:sp>
      <p:cxnSp>
        <p:nvCxnSpPr>
          <p:cNvPr id="18" name="Straight Arrow Connector 17">
            <a:extLst>
              <a:ext uri="{FF2B5EF4-FFF2-40B4-BE49-F238E27FC236}">
                <a16:creationId xmlns:a16="http://schemas.microsoft.com/office/drawing/2014/main" id="{5154FFAC-F53F-0DD5-5EAB-8DBE233A5FA8}"/>
              </a:ext>
            </a:extLst>
          </p:cNvPr>
          <p:cNvCxnSpPr>
            <a:cxnSpLocks/>
          </p:cNvCxnSpPr>
          <p:nvPr/>
        </p:nvCxnSpPr>
        <p:spPr>
          <a:xfrm>
            <a:off x="4619897" y="3021983"/>
            <a:ext cx="492034"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187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BBE89-0B55-8565-1826-BAF868E62D1A}"/>
              </a:ext>
            </a:extLst>
          </p:cNvPr>
          <p:cNvSpPr>
            <a:spLocks noGrp="1"/>
          </p:cNvSpPr>
          <p:nvPr>
            <p:ph type="title"/>
          </p:nvPr>
        </p:nvSpPr>
        <p:spPr>
          <a:xfrm>
            <a:off x="6359386" y="1749696"/>
            <a:ext cx="5761079" cy="1325563"/>
          </a:xfrm>
        </p:spPr>
        <p:txBody>
          <a:bodyPr vert="horz" lIns="91440" tIns="45720" rIns="91440" bIns="45720" rtlCol="0" anchor="ctr">
            <a:normAutofit/>
          </a:bodyPr>
          <a:lstStyle/>
          <a:p>
            <a:r>
              <a:rPr lang="en-US" b="1" kern="1200" dirty="0" err="1">
                <a:solidFill>
                  <a:schemeClr val="tx1"/>
                </a:solidFill>
                <a:latin typeface="+mj-lt"/>
                <a:ea typeface="+mj-ea"/>
                <a:cs typeface="+mj-cs"/>
              </a:rPr>
              <a:t>Euergetism</a:t>
            </a:r>
            <a:r>
              <a:rPr lang="en-US" b="1" kern="1200" dirty="0">
                <a:solidFill>
                  <a:schemeClr val="tx1"/>
                </a:solidFill>
                <a:latin typeface="+mj-lt"/>
                <a:ea typeface="+mj-ea"/>
                <a:cs typeface="+mj-cs"/>
              </a:rPr>
              <a:t> (benefaction) </a:t>
            </a:r>
            <a:endParaRPr lang="en-US" kern="1200" dirty="0">
              <a:solidFill>
                <a:schemeClr val="tx1"/>
              </a:solidFill>
              <a:latin typeface="+mj-lt"/>
              <a:ea typeface="+mj-ea"/>
              <a:cs typeface="+mj-cs"/>
            </a:endParaRPr>
          </a:p>
        </p:txBody>
      </p:sp>
      <p:sp>
        <p:nvSpPr>
          <p:cNvPr id="15" name="Freeform: Shape 14">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2056" y="1"/>
            <a:ext cx="448056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a:extLst>
              <a:ext uri="{FF2B5EF4-FFF2-40B4-BE49-F238E27FC236}">
                <a16:creationId xmlns:a16="http://schemas.microsoft.com/office/drawing/2014/main" id="{1F6F68C9-BD28-DB42-1C02-4D85470BFD17}"/>
              </a:ext>
            </a:extLst>
          </p:cNvPr>
          <p:cNvPicPr>
            <a:picLocks noGrp="1" noChangeAspect="1"/>
          </p:cNvPicPr>
          <p:nvPr>
            <p:ph sz="half" idx="2"/>
          </p:nvPr>
        </p:nvPicPr>
        <p:blipFill rotWithShape="1">
          <a:blip r:embed="rId2"/>
          <a:srcRect l="6114" r="11289" b="-2"/>
          <a:stretch/>
        </p:blipFill>
        <p:spPr>
          <a:xfrm>
            <a:off x="1516648" y="1"/>
            <a:ext cx="4151376"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p:spPr>
      </p:pic>
      <p:sp>
        <p:nvSpPr>
          <p:cNvPr id="17" name="Freeform: Shape 16">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4966870"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E4E104AF-C232-5AE5-77BA-2FB30EE74D7D}"/>
              </a:ext>
            </a:extLst>
          </p:cNvPr>
          <p:cNvPicPr>
            <a:picLocks noChangeAspect="1"/>
          </p:cNvPicPr>
          <p:nvPr/>
        </p:nvPicPr>
        <p:blipFill rotWithShape="1">
          <a:blip r:embed="rId3"/>
          <a:srcRect t="6380" r="3" b="6562"/>
          <a:stretch/>
        </p:blipFill>
        <p:spPr>
          <a:xfrm>
            <a:off x="20" y="3075259"/>
            <a:ext cx="4801068"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p:spPr>
      </p:pic>
      <p:graphicFrame>
        <p:nvGraphicFramePr>
          <p:cNvPr id="10" name="Content Placeholder 2">
            <a:extLst>
              <a:ext uri="{FF2B5EF4-FFF2-40B4-BE49-F238E27FC236}">
                <a16:creationId xmlns:a16="http://schemas.microsoft.com/office/drawing/2014/main" id="{5B6D2BEF-1D9B-F832-C032-ED6E2E7176D9}"/>
              </a:ext>
            </a:extLst>
          </p:cNvPr>
          <p:cNvGraphicFramePr>
            <a:graphicFrameLocks noGrp="1"/>
          </p:cNvGraphicFramePr>
          <p:nvPr>
            <p:ph sz="half" idx="1"/>
            <p:extLst>
              <p:ext uri="{D42A27DB-BD31-4B8C-83A1-F6EECF244321}">
                <p14:modId xmlns:p14="http://schemas.microsoft.com/office/powerpoint/2010/main" val="342869225"/>
              </p:ext>
            </p:extLst>
          </p:nvPr>
        </p:nvGraphicFramePr>
        <p:xfrm>
          <a:off x="6360444" y="2871982"/>
          <a:ext cx="5272888" cy="31816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Content Placeholder 4">
            <a:extLst>
              <a:ext uri="{FF2B5EF4-FFF2-40B4-BE49-F238E27FC236}">
                <a16:creationId xmlns:a16="http://schemas.microsoft.com/office/drawing/2014/main" id="{AD8C01DE-F470-7DB7-4F52-C68EE33AB22E}"/>
              </a:ext>
            </a:extLst>
          </p:cNvPr>
          <p:cNvSpPr txBox="1">
            <a:spLocks/>
          </p:cNvSpPr>
          <p:nvPr/>
        </p:nvSpPr>
        <p:spPr>
          <a:xfrm>
            <a:off x="5997208" y="118123"/>
            <a:ext cx="5924076" cy="1906619"/>
          </a:xfrm>
          <a:prstGeom prst="rect">
            <a:avLst/>
          </a:prstGeom>
          <a:solidFill>
            <a:srgbClr val="70AD47">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1" i="1" u="none" strike="noStrike" kern="1200" cap="none" spc="0" normalizeH="0" baseline="0" noProof="0" dirty="0">
                <a:ln>
                  <a:noFill/>
                </a:ln>
                <a:solidFill>
                  <a:sysClr val="windowText" lastClr="000000"/>
                </a:solidFill>
                <a:effectLst/>
                <a:uLnTx/>
                <a:uFillTx/>
                <a:latin typeface="Calibri" panose="020F0502020204030204"/>
                <a:ea typeface="+mn-ea"/>
                <a:cs typeface="+mn-cs"/>
              </a:rPr>
              <a:t>The Life of </a:t>
            </a:r>
            <a:r>
              <a:rPr kumimoji="0" lang="en-GB" sz="2600" b="1" i="1" u="none" strike="noStrike" kern="1200" cap="none" spc="0" normalizeH="0" baseline="0" noProof="0" dirty="0" err="1">
                <a:ln>
                  <a:noFill/>
                </a:ln>
                <a:solidFill>
                  <a:sysClr val="windowText" lastClr="000000"/>
                </a:solidFill>
                <a:effectLst/>
                <a:uLnTx/>
                <a:uFillTx/>
                <a:latin typeface="Calibri" panose="020F0502020204030204"/>
                <a:ea typeface="+mn-ea"/>
                <a:cs typeface="+mn-cs"/>
              </a:rPr>
              <a:t>Symeon</a:t>
            </a:r>
            <a:r>
              <a:rPr kumimoji="0" lang="en-GB" sz="2600" b="1" i="1" u="none" strike="noStrike" kern="1200" cap="none" spc="0" normalizeH="0" baseline="0" noProof="0" dirty="0">
                <a:ln>
                  <a:noFill/>
                </a:ln>
                <a:solidFill>
                  <a:sysClr val="windowText" lastClr="000000"/>
                </a:solidFill>
                <a:effectLst/>
                <a:uLnTx/>
                <a:uFillTx/>
                <a:latin typeface="Calibri" panose="020F0502020204030204"/>
                <a:ea typeface="+mn-ea"/>
                <a:cs typeface="+mn-cs"/>
              </a:rPr>
              <a:t> the Fool </a:t>
            </a:r>
            <a:r>
              <a:rPr kumimoji="0" lang="en-GB" sz="26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mentions civic life in </a:t>
            </a:r>
            <a:r>
              <a:rPr kumimoji="0" lang="en-GB" sz="2600" b="0"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Emesa</a:t>
            </a:r>
            <a:r>
              <a:rPr kumimoji="0" lang="en-GB" sz="26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 markets, theatre, baths, colonnaded streets, churches, mansions of rich and shacks of poor, shops, workshops and cook-shops. </a:t>
            </a:r>
            <a:endParaRPr kumimoji="0" lang="en-GB" sz="2600" b="0" i="1"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36FED62-EF16-11D0-8BDE-AAD948233FF0}"/>
              </a:ext>
            </a:extLst>
          </p:cNvPr>
          <p:cNvSpPr/>
          <p:nvPr/>
        </p:nvSpPr>
        <p:spPr>
          <a:xfrm>
            <a:off x="120897" y="436561"/>
            <a:ext cx="2100140" cy="2308324"/>
          </a:xfrm>
          <a:prstGeom prst="rect">
            <a:avLst/>
          </a:prstGeom>
          <a:solidFill>
            <a:srgbClr val="A5A5A5">
              <a:lumMod val="20000"/>
              <a:lumOff val="8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err="1">
                <a:ln>
                  <a:noFill/>
                </a:ln>
                <a:solidFill>
                  <a:prstClr val="black"/>
                </a:solidFill>
                <a:effectLst/>
                <a:uLnTx/>
                <a:uFillTx/>
              </a:rPr>
              <a:t>Emesan</a:t>
            </a:r>
            <a:r>
              <a:rPr kumimoji="0" lang="en-GB" sz="1800" b="0" i="0" u="none" strike="noStrike" kern="0" cap="none" spc="0" normalizeH="0" baseline="0" noProof="0" dirty="0">
                <a:ln>
                  <a:noFill/>
                </a:ln>
                <a:solidFill>
                  <a:prstClr val="black"/>
                </a:solidFill>
                <a:effectLst/>
                <a:uLnTx/>
                <a:uFillTx/>
              </a:rPr>
              <a:t> temple to the sun god El-</a:t>
            </a:r>
            <a:r>
              <a:rPr kumimoji="0" lang="en-GB" sz="1800" b="0" i="0" u="none" strike="noStrike" kern="0" cap="none" spc="0" normalizeH="0" baseline="0" noProof="0" dirty="0" err="1">
                <a:ln>
                  <a:noFill/>
                </a:ln>
                <a:solidFill>
                  <a:prstClr val="black"/>
                </a:solidFill>
                <a:effectLst/>
                <a:uLnTx/>
                <a:uFillTx/>
              </a:rPr>
              <a:t>Gabal</a:t>
            </a:r>
            <a:r>
              <a:rPr kumimoji="0" lang="en-GB" sz="1800" b="0" i="0" u="none" strike="noStrike" kern="0" cap="none" spc="0" normalizeH="0" baseline="0" noProof="0" dirty="0">
                <a:ln>
                  <a:noFill/>
                </a:ln>
                <a:solidFill>
                  <a:prstClr val="black"/>
                </a:solidFill>
                <a:effectLst/>
                <a:uLnTx/>
                <a:uFillTx/>
              </a:rPr>
              <a:t>, with the holy stone (REV), 3rd-century AD bronze coin by Roman usurper </a:t>
            </a:r>
            <a:r>
              <a:rPr kumimoji="0" lang="en-GB" sz="1800" b="0" i="0" u="none" strike="noStrike" kern="0" cap="none" spc="0" normalizeH="0" baseline="0" noProof="0" dirty="0" err="1">
                <a:ln>
                  <a:noFill/>
                </a:ln>
                <a:solidFill>
                  <a:prstClr val="black"/>
                </a:solidFill>
                <a:effectLst/>
                <a:uLnTx/>
                <a:uFillTx/>
              </a:rPr>
              <a:t>Uranius</a:t>
            </a:r>
            <a:r>
              <a:rPr kumimoji="0" lang="en-GB" sz="1800" b="0" i="0" u="none" strike="noStrike" kern="0" cap="none" spc="0" normalizeH="0" baseline="0" noProof="0" dirty="0">
                <a:ln>
                  <a:noFill/>
                </a:ln>
                <a:solidFill>
                  <a:prstClr val="black"/>
                </a:solidFill>
                <a:effectLst/>
                <a:uLnTx/>
                <a:uFillTx/>
              </a:rPr>
              <a:t> </a:t>
            </a:r>
            <a:r>
              <a:rPr kumimoji="0" lang="en-GB" sz="1800" b="0" i="0" u="none" strike="noStrike" kern="0" cap="none" spc="0" normalizeH="0" baseline="0" noProof="0" dirty="0" err="1">
                <a:ln>
                  <a:noFill/>
                </a:ln>
                <a:solidFill>
                  <a:prstClr val="black"/>
                </a:solidFill>
                <a:effectLst/>
                <a:uLnTx/>
                <a:uFillTx/>
              </a:rPr>
              <a:t>Antoninus</a:t>
            </a:r>
            <a:endParaRPr kumimoji="0" lang="en-GB" sz="18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42312487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0BA21D2-A312-C5D8-6E0C-26C203C20E96}"/>
              </a:ext>
            </a:extLst>
          </p:cNvPr>
          <p:cNvPicPr>
            <a:picLocks noChangeAspect="1"/>
          </p:cNvPicPr>
          <p:nvPr/>
        </p:nvPicPr>
        <p:blipFill rotWithShape="1">
          <a:blip r:embed="rId2">
            <a:alphaModFix amt="35000"/>
          </a:blip>
          <a:srcRect b="15730"/>
          <a:stretch/>
        </p:blipFill>
        <p:spPr>
          <a:xfrm>
            <a:off x="20" y="10"/>
            <a:ext cx="12191981" cy="6857990"/>
          </a:xfrm>
          <a:prstGeom prst="rect">
            <a:avLst/>
          </a:prstGeom>
        </p:spPr>
      </p:pic>
      <p:sp>
        <p:nvSpPr>
          <p:cNvPr id="2" name="Title 1">
            <a:extLst>
              <a:ext uri="{FF2B5EF4-FFF2-40B4-BE49-F238E27FC236}">
                <a16:creationId xmlns:a16="http://schemas.microsoft.com/office/drawing/2014/main" id="{1F007E5F-2B51-B1AC-118D-1AB28A2C0F4C}"/>
              </a:ext>
            </a:extLst>
          </p:cNvPr>
          <p:cNvSpPr>
            <a:spLocks noGrp="1"/>
          </p:cNvSpPr>
          <p:nvPr>
            <p:ph type="title"/>
          </p:nvPr>
        </p:nvSpPr>
        <p:spPr>
          <a:xfrm>
            <a:off x="167780" y="121079"/>
            <a:ext cx="4636040" cy="887126"/>
          </a:xfrm>
        </p:spPr>
        <p:txBody>
          <a:bodyPr>
            <a:normAutofit/>
          </a:bodyPr>
          <a:lstStyle/>
          <a:p>
            <a:r>
              <a:rPr lang="en-GB" sz="4000" b="1" dirty="0"/>
              <a:t>Late Antique Ephesus</a:t>
            </a:r>
          </a:p>
        </p:txBody>
      </p:sp>
      <p:sp>
        <p:nvSpPr>
          <p:cNvPr id="12" name="Rectangle 11">
            <a:extLst>
              <a:ext uri="{FF2B5EF4-FFF2-40B4-BE49-F238E27FC236}">
                <a16:creationId xmlns:a16="http://schemas.microsoft.com/office/drawing/2014/main" id="{3BD53A9B-9757-4152-AC12-68721FC8A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64811"/>
            <a:ext cx="4803820" cy="49283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atue of a person&#10;&#10;Description automatically generated with low confidence">
            <a:extLst>
              <a:ext uri="{FF2B5EF4-FFF2-40B4-BE49-F238E27FC236}">
                <a16:creationId xmlns:a16="http://schemas.microsoft.com/office/drawing/2014/main" id="{A58B97E4-48DF-8B34-3ADC-7BA43A1B6680}"/>
              </a:ext>
            </a:extLst>
          </p:cNvPr>
          <p:cNvPicPr>
            <a:picLocks noChangeAspect="1"/>
          </p:cNvPicPr>
          <p:nvPr/>
        </p:nvPicPr>
        <p:blipFill rotWithShape="1">
          <a:blip r:embed="rId3"/>
          <a:srcRect t="9016" b="18273"/>
          <a:stretch/>
        </p:blipFill>
        <p:spPr>
          <a:xfrm>
            <a:off x="20" y="1129284"/>
            <a:ext cx="4617700" cy="4599432"/>
          </a:xfrm>
          <a:prstGeom prst="rect">
            <a:avLst/>
          </a:prstGeom>
        </p:spPr>
      </p:pic>
      <p:sp>
        <p:nvSpPr>
          <p:cNvPr id="3" name="Content Placeholder 2">
            <a:extLst>
              <a:ext uri="{FF2B5EF4-FFF2-40B4-BE49-F238E27FC236}">
                <a16:creationId xmlns:a16="http://schemas.microsoft.com/office/drawing/2014/main" id="{EE3B98B4-BFF6-D948-2497-4543725E4519}"/>
              </a:ext>
            </a:extLst>
          </p:cNvPr>
          <p:cNvSpPr>
            <a:spLocks noGrp="1"/>
          </p:cNvSpPr>
          <p:nvPr>
            <p:ph idx="1"/>
          </p:nvPr>
        </p:nvSpPr>
        <p:spPr>
          <a:xfrm>
            <a:off x="4907560" y="251670"/>
            <a:ext cx="7116660" cy="6459523"/>
          </a:xfrm>
        </p:spPr>
        <p:txBody>
          <a:bodyPr>
            <a:normAutofit/>
          </a:bodyPr>
          <a:lstStyle/>
          <a:p>
            <a:r>
              <a:rPr lang="en-GB" dirty="0"/>
              <a:t>Transformation of dilapidated library into a fountain (ca. AD 400).</a:t>
            </a:r>
          </a:p>
          <a:p>
            <a:endParaRPr lang="en-GB" sz="100" dirty="0"/>
          </a:p>
          <a:p>
            <a:r>
              <a:rPr lang="en-GB" dirty="0"/>
              <a:t>Possible new “palace” for governor of Asia?</a:t>
            </a:r>
          </a:p>
          <a:p>
            <a:endParaRPr lang="en-GB" sz="100" dirty="0"/>
          </a:p>
          <a:p>
            <a:r>
              <a:rPr lang="en-GB" dirty="0"/>
              <a:t>Development of the </a:t>
            </a:r>
            <a:r>
              <a:rPr lang="en-GB" dirty="0" err="1"/>
              <a:t>Embolos</a:t>
            </a:r>
            <a:r>
              <a:rPr lang="en-GB" dirty="0"/>
              <a:t> street (connecting two primary </a:t>
            </a:r>
            <a:r>
              <a:rPr lang="en-GB" dirty="0" err="1"/>
              <a:t>agoras</a:t>
            </a:r>
            <a:r>
              <a:rPr lang="en-GB" dirty="0"/>
              <a:t>), becoming (along with </a:t>
            </a:r>
            <a:r>
              <a:rPr lang="en-GB" dirty="0" err="1"/>
              <a:t>Arcadiane</a:t>
            </a:r>
            <a:r>
              <a:rPr lang="en-GB" dirty="0"/>
              <a:t>) the focal point of public activity.</a:t>
            </a:r>
          </a:p>
          <a:p>
            <a:endParaRPr lang="en-GB" sz="100" dirty="0"/>
          </a:p>
          <a:p>
            <a:r>
              <a:rPr lang="en-GB" dirty="0"/>
              <a:t>Church of St Mary and Church of St John (latter transformed into immense basilica from 6th century by </a:t>
            </a:r>
            <a:r>
              <a:rPr lang="en-GB" sz="2800" dirty="0"/>
              <a:t>Bishop </a:t>
            </a:r>
            <a:r>
              <a:rPr lang="en-GB" sz="2800" dirty="0" err="1"/>
              <a:t>Hypatius</a:t>
            </a:r>
            <a:r>
              <a:rPr lang="en-GB" sz="2800" dirty="0"/>
              <a:t> and Justinian</a:t>
            </a:r>
            <a:r>
              <a:rPr lang="en-GB" dirty="0"/>
              <a:t>).</a:t>
            </a:r>
          </a:p>
          <a:p>
            <a:endParaRPr lang="en-GB" sz="100" dirty="0"/>
          </a:p>
          <a:p>
            <a:r>
              <a:rPr lang="en-GB" dirty="0"/>
              <a:t>Abandonment of Temple of Artemis and reuse of its materials.</a:t>
            </a:r>
          </a:p>
          <a:p>
            <a:endParaRPr lang="en-GB" sz="1500" dirty="0"/>
          </a:p>
        </p:txBody>
      </p:sp>
      <p:sp>
        <p:nvSpPr>
          <p:cNvPr id="6" name="Content Placeholder 3">
            <a:extLst>
              <a:ext uri="{FF2B5EF4-FFF2-40B4-BE49-F238E27FC236}">
                <a16:creationId xmlns:a16="http://schemas.microsoft.com/office/drawing/2014/main" id="{D6A2E5AA-662D-D316-A991-B6B07A41AB25}"/>
              </a:ext>
            </a:extLst>
          </p:cNvPr>
          <p:cNvSpPr txBox="1">
            <a:spLocks/>
          </p:cNvSpPr>
          <p:nvPr/>
        </p:nvSpPr>
        <p:spPr>
          <a:xfrm>
            <a:off x="58423" y="5420050"/>
            <a:ext cx="4747269" cy="1316871"/>
          </a:xfrm>
          <a:prstGeom prst="rect">
            <a:avLst/>
          </a:prstGeom>
          <a:solidFill>
            <a:srgbClr val="5B9BD5">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Patroness </a:t>
            </a:r>
            <a:r>
              <a:rPr kumimoji="0" lang="en-GB" sz="2600" b="0" i="0" u="none" strike="noStrike" kern="1200" cap="none" spc="0" normalizeH="0" baseline="0" noProof="0" dirty="0" err="1">
                <a:ln>
                  <a:noFill/>
                </a:ln>
                <a:solidFill>
                  <a:prstClr val="black"/>
                </a:solidFill>
                <a:effectLst/>
                <a:uLnTx/>
                <a:uFillTx/>
                <a:latin typeface="Calibri" panose="020F0502020204030204"/>
                <a:ea typeface="+mn-ea"/>
                <a:cs typeface="+mn-cs"/>
              </a:rPr>
              <a:t>Scholastica</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(mid-4</a:t>
            </a:r>
            <a:r>
              <a:rPr kumimoji="0" lang="en-GB" sz="26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century), by the entrance to the baths she paid to have renovated.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47986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wipe(down)">
                                      <p:cBhvr>
                                        <p:cTn id="13" dur="500"/>
                                        <p:tgtEl>
                                          <p:spTgt spid="3">
                                            <p:txEl>
                                              <p:pRg st="6" end="6"/>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3">
                                            <p:txEl>
                                              <p:pRg st="8" end="8"/>
                                            </p:txEl>
                                          </p:spTgt>
                                        </p:tgtEl>
                                        <p:attrNameLst>
                                          <p:attrName>style.visibility</p:attrName>
                                        </p:attrNameLst>
                                      </p:cBhvr>
                                      <p:to>
                                        <p:strVal val="visible"/>
                                      </p:to>
                                    </p:set>
                                    <p:animEffect transition="in" filter="circle(in)">
                                      <p:cBhvr>
                                        <p:cTn id="18" dur="2000"/>
                                        <p:tgtEl>
                                          <p:spTgt spid="3">
                                            <p:txEl>
                                              <p:pRg st="8" end="8"/>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6352465-7407-2329-A03B-644C8B742649}"/>
              </a:ext>
            </a:extLst>
          </p:cNvPr>
          <p:cNvPicPr>
            <a:picLocks noChangeAspect="1"/>
          </p:cNvPicPr>
          <p:nvPr/>
        </p:nvPicPr>
        <p:blipFill rotWithShape="1">
          <a:blip r:embed="rId2">
            <a:alphaModFix amt="35000"/>
          </a:blip>
          <a:srcRect b="16357"/>
          <a:stretch/>
        </p:blipFill>
        <p:spPr>
          <a:xfrm>
            <a:off x="19" y="0"/>
            <a:ext cx="12191981" cy="6857990"/>
          </a:xfrm>
          <a:prstGeom prst="rect">
            <a:avLst/>
          </a:prstGeom>
        </p:spPr>
      </p:pic>
      <p:sp>
        <p:nvSpPr>
          <p:cNvPr id="2" name="Title 1">
            <a:extLst>
              <a:ext uri="{FF2B5EF4-FFF2-40B4-BE49-F238E27FC236}">
                <a16:creationId xmlns:a16="http://schemas.microsoft.com/office/drawing/2014/main" id="{16FE21DD-9EE1-4217-A513-E281201325F2}"/>
              </a:ext>
            </a:extLst>
          </p:cNvPr>
          <p:cNvSpPr>
            <a:spLocks noGrp="1"/>
          </p:cNvSpPr>
          <p:nvPr>
            <p:ph type="title"/>
          </p:nvPr>
        </p:nvSpPr>
        <p:spPr>
          <a:xfrm>
            <a:off x="5491492" y="121079"/>
            <a:ext cx="5612012" cy="1202614"/>
          </a:xfrm>
        </p:spPr>
        <p:txBody>
          <a:bodyPr>
            <a:normAutofit/>
          </a:bodyPr>
          <a:lstStyle/>
          <a:p>
            <a:r>
              <a:rPr lang="en-GB" sz="4800" b="1" dirty="0"/>
              <a:t>Areas within cities</a:t>
            </a:r>
          </a:p>
        </p:txBody>
      </p:sp>
      <p:sp>
        <p:nvSpPr>
          <p:cNvPr id="15" name="Rectangle 11">
            <a:extLst>
              <a:ext uri="{FF2B5EF4-FFF2-40B4-BE49-F238E27FC236}">
                <a16:creationId xmlns:a16="http://schemas.microsoft.com/office/drawing/2014/main" id="{3BD53A9B-9757-4152-AC12-68721FC8A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64811"/>
            <a:ext cx="4803820" cy="49283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CFA46FB4-2E29-92E0-8E38-54E2155C5541}"/>
              </a:ext>
            </a:extLst>
          </p:cNvPr>
          <p:cNvPicPr>
            <a:picLocks noChangeAspect="1"/>
          </p:cNvPicPr>
          <p:nvPr/>
        </p:nvPicPr>
        <p:blipFill rotWithShape="1">
          <a:blip r:embed="rId3"/>
          <a:srcRect t="475" r="-2" b="801"/>
          <a:stretch/>
        </p:blipFill>
        <p:spPr>
          <a:xfrm>
            <a:off x="20" y="964811"/>
            <a:ext cx="4617700" cy="4928377"/>
          </a:xfrm>
          <a:prstGeom prst="rect">
            <a:avLst/>
          </a:prstGeom>
        </p:spPr>
      </p:pic>
      <p:sp>
        <p:nvSpPr>
          <p:cNvPr id="3" name="Content Placeholder 2">
            <a:extLst>
              <a:ext uri="{FF2B5EF4-FFF2-40B4-BE49-F238E27FC236}">
                <a16:creationId xmlns:a16="http://schemas.microsoft.com/office/drawing/2014/main" id="{511127F2-1D2B-E4D7-1F0F-8D7910997684}"/>
              </a:ext>
            </a:extLst>
          </p:cNvPr>
          <p:cNvSpPr>
            <a:spLocks noGrp="1"/>
          </p:cNvSpPr>
          <p:nvPr>
            <p:ph idx="1"/>
          </p:nvPr>
        </p:nvSpPr>
        <p:spPr>
          <a:xfrm>
            <a:off x="4963886" y="1323703"/>
            <a:ext cx="7132320" cy="5413217"/>
          </a:xfrm>
        </p:spPr>
        <p:txBody>
          <a:bodyPr>
            <a:normAutofit/>
          </a:bodyPr>
          <a:lstStyle/>
          <a:p>
            <a:r>
              <a:rPr lang="en-GB" sz="3200" dirty="0"/>
              <a:t>No strict zoning in Late Antique cities (nor was there in the Classical period).</a:t>
            </a:r>
          </a:p>
          <a:p>
            <a:pPr lvl="1"/>
            <a:r>
              <a:rPr lang="en-GB" sz="3200" dirty="0"/>
              <a:t>Rich and poor mingled together. </a:t>
            </a:r>
          </a:p>
          <a:p>
            <a:endParaRPr lang="en-GB" sz="500" dirty="0"/>
          </a:p>
          <a:p>
            <a:r>
              <a:rPr lang="en-GB" sz="3200" dirty="0"/>
              <a:t>Various areas of the city: residential, commercial, civic, entertainment, religious. </a:t>
            </a:r>
          </a:p>
          <a:p>
            <a:pPr lvl="1"/>
            <a:r>
              <a:rPr lang="en-GB" sz="3200" dirty="0"/>
              <a:t>Potential clustering, but not necessarily strict divisions.</a:t>
            </a:r>
          </a:p>
          <a:p>
            <a:pPr lvl="1"/>
            <a:endParaRPr lang="en-GB" sz="500" dirty="0"/>
          </a:p>
          <a:p>
            <a:r>
              <a:rPr lang="en-GB" sz="3200" dirty="0"/>
              <a:t>Urban centres, places for petitions, public executions, public news, archives.  </a:t>
            </a:r>
          </a:p>
          <a:p>
            <a:endParaRPr lang="en-GB" sz="1900" dirty="0"/>
          </a:p>
        </p:txBody>
      </p:sp>
    </p:spTree>
    <p:extLst>
      <p:ext uri="{BB962C8B-B14F-4D97-AF65-F5344CB8AC3E}">
        <p14:creationId xmlns:p14="http://schemas.microsoft.com/office/powerpoint/2010/main" val="330792369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A59B5C-4209-B1A4-C389-AB33C2494744}"/>
              </a:ext>
            </a:extLst>
          </p:cNvPr>
          <p:cNvPicPr>
            <a:picLocks noChangeAspect="1"/>
          </p:cNvPicPr>
          <p:nvPr/>
        </p:nvPicPr>
        <p:blipFill rotWithShape="1">
          <a:blip r:embed="rId2">
            <a:alphaModFix amt="35000"/>
          </a:blip>
          <a:srcRect t="4117" b="11296"/>
          <a:stretch/>
        </p:blipFill>
        <p:spPr>
          <a:xfrm>
            <a:off x="20" y="1"/>
            <a:ext cx="12191980" cy="6857999"/>
          </a:xfrm>
          <a:prstGeom prst="rect">
            <a:avLst/>
          </a:prstGeom>
        </p:spPr>
      </p:pic>
      <p:sp>
        <p:nvSpPr>
          <p:cNvPr id="2" name="Title 1">
            <a:extLst>
              <a:ext uri="{FF2B5EF4-FFF2-40B4-BE49-F238E27FC236}">
                <a16:creationId xmlns:a16="http://schemas.microsoft.com/office/drawing/2014/main" id="{A033F38A-525C-54C1-F7F9-112283D53570}"/>
              </a:ext>
            </a:extLst>
          </p:cNvPr>
          <p:cNvSpPr>
            <a:spLocks noGrp="1"/>
          </p:cNvSpPr>
          <p:nvPr>
            <p:ph type="title"/>
          </p:nvPr>
        </p:nvSpPr>
        <p:spPr>
          <a:xfrm>
            <a:off x="287388" y="1065862"/>
            <a:ext cx="4227460" cy="4726276"/>
          </a:xfrm>
        </p:spPr>
        <p:txBody>
          <a:bodyPr>
            <a:normAutofit/>
          </a:bodyPr>
          <a:lstStyle/>
          <a:p>
            <a:pPr algn="ctr"/>
            <a:r>
              <a:rPr lang="en-GB" sz="5400" b="1" dirty="0">
                <a:solidFill>
                  <a:srgbClr val="FFFFFF"/>
                </a:solidFill>
              </a:rPr>
              <a:t>“Commercial” and “industrial” activities</a:t>
            </a:r>
            <a:endParaRPr lang="en-GB" sz="5400" dirty="0">
              <a:solidFill>
                <a:srgbClr val="FFFFFF"/>
              </a:solidFill>
            </a:endParaRP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5DE1AD-34F5-8688-D2A0-38F736616842}"/>
              </a:ext>
            </a:extLst>
          </p:cNvPr>
          <p:cNvSpPr>
            <a:spLocks noGrp="1"/>
          </p:cNvSpPr>
          <p:nvPr>
            <p:ph idx="1"/>
          </p:nvPr>
        </p:nvSpPr>
        <p:spPr>
          <a:xfrm>
            <a:off x="5155379" y="182879"/>
            <a:ext cx="6810197" cy="6675119"/>
          </a:xfrm>
        </p:spPr>
        <p:txBody>
          <a:bodyPr anchor="ctr">
            <a:normAutofit/>
          </a:bodyPr>
          <a:lstStyle/>
          <a:p>
            <a:pPr marL="0" indent="0">
              <a:buNone/>
            </a:pPr>
            <a:r>
              <a:rPr lang="en-GB" b="1" dirty="0">
                <a:solidFill>
                  <a:srgbClr val="FFFFFF"/>
                </a:solidFill>
              </a:rPr>
              <a:t>Sardis, damaging fire swept through city in AD 616</a:t>
            </a:r>
          </a:p>
          <a:p>
            <a:r>
              <a:rPr lang="en-GB" dirty="0">
                <a:solidFill>
                  <a:srgbClr val="FFFFFF"/>
                </a:solidFill>
              </a:rPr>
              <a:t>Site abandoned, natural growth left to cover city.</a:t>
            </a:r>
          </a:p>
          <a:p>
            <a:r>
              <a:rPr lang="en-GB" dirty="0">
                <a:solidFill>
                  <a:srgbClr val="FFFFFF"/>
                </a:solidFill>
              </a:rPr>
              <a:t>Types of urban activities: lime production, glass making, dye processing, trade / vending. </a:t>
            </a:r>
          </a:p>
          <a:p>
            <a:r>
              <a:rPr lang="en-GB" b="1" dirty="0">
                <a:solidFill>
                  <a:srgbClr val="FFFFFF"/>
                </a:solidFill>
              </a:rPr>
              <a:t>“Marble Road” – evidence for glassmaking workshops</a:t>
            </a:r>
          </a:p>
          <a:p>
            <a:pPr lvl="1"/>
            <a:r>
              <a:rPr lang="en-GB" sz="2800" dirty="0">
                <a:solidFill>
                  <a:srgbClr val="FFFFFF"/>
                </a:solidFill>
              </a:rPr>
              <a:t>Including shop selling windowpanes. </a:t>
            </a:r>
          </a:p>
          <a:p>
            <a:pPr lvl="1"/>
            <a:r>
              <a:rPr lang="en-GB" sz="2800" dirty="0">
                <a:solidFill>
                  <a:srgbClr val="FFFFFF"/>
                </a:solidFill>
              </a:rPr>
              <a:t>“hardware store” (various iron tools)</a:t>
            </a:r>
          </a:p>
          <a:p>
            <a:pPr lvl="1"/>
            <a:r>
              <a:rPr lang="en-GB" sz="2800" dirty="0">
                <a:solidFill>
                  <a:srgbClr val="FFFFFF"/>
                </a:solidFill>
              </a:rPr>
              <a:t>Vessel and tolls for dying</a:t>
            </a:r>
          </a:p>
          <a:p>
            <a:pPr lvl="1"/>
            <a:r>
              <a:rPr lang="en-GB" sz="2800" dirty="0">
                <a:solidFill>
                  <a:srgbClr val="FFFFFF"/>
                </a:solidFill>
              </a:rPr>
              <a:t>Restaurants.</a:t>
            </a:r>
          </a:p>
          <a:p>
            <a:pPr lvl="1"/>
            <a:r>
              <a:rPr lang="en-GB" sz="2800" dirty="0">
                <a:solidFill>
                  <a:srgbClr val="FFFFFF"/>
                </a:solidFill>
              </a:rPr>
              <a:t>Many owners / workers living in second floor residents above shops.</a:t>
            </a:r>
          </a:p>
          <a:p>
            <a:endParaRPr lang="en-GB" sz="2000" dirty="0">
              <a:solidFill>
                <a:srgbClr val="FFFFFF"/>
              </a:solidFill>
            </a:endParaRPr>
          </a:p>
        </p:txBody>
      </p:sp>
      <p:sp>
        <p:nvSpPr>
          <p:cNvPr id="5" name="Content Placeholder 2">
            <a:extLst>
              <a:ext uri="{FF2B5EF4-FFF2-40B4-BE49-F238E27FC236}">
                <a16:creationId xmlns:a16="http://schemas.microsoft.com/office/drawing/2014/main" id="{9F528AC6-2A32-6BDB-6437-43D39A1B7BF4}"/>
              </a:ext>
            </a:extLst>
          </p:cNvPr>
          <p:cNvSpPr txBox="1">
            <a:spLocks/>
          </p:cNvSpPr>
          <p:nvPr/>
        </p:nvSpPr>
        <p:spPr>
          <a:xfrm>
            <a:off x="139700" y="6303836"/>
            <a:ext cx="4375150" cy="297262"/>
          </a:xfrm>
          <a:prstGeom prst="rect">
            <a:avLst/>
          </a:prstGeom>
          <a:solidFill>
            <a:srgbClr val="A5A5A5">
              <a:lumMod val="20000"/>
              <a:lumOff val="80000"/>
            </a:srgbClr>
          </a:solidFill>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Background image: ruins of ancient gymnasium, Sardis</a:t>
            </a:r>
          </a:p>
        </p:txBody>
      </p:sp>
    </p:spTree>
    <p:extLst>
      <p:ext uri="{BB962C8B-B14F-4D97-AF65-F5344CB8AC3E}">
        <p14:creationId xmlns:p14="http://schemas.microsoft.com/office/powerpoint/2010/main" val="30509490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barn(inVertical)">
                                      <p:cBhvr>
                                        <p:cTn id="7" dur="500"/>
                                        <p:tgtEl>
                                          <p:spTgt spid="3">
                                            <p:txEl>
                                              <p:pRg st="3" end="3"/>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barn(inVertical)">
                                      <p:cBhvr>
                                        <p:cTn id="10" dur="500"/>
                                        <p:tgtEl>
                                          <p:spTgt spid="3">
                                            <p:txEl>
                                              <p:pRg st="4" end="4"/>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barn(inVertical)">
                                      <p:cBhvr>
                                        <p:cTn id="13" dur="500"/>
                                        <p:tgtEl>
                                          <p:spTgt spid="3">
                                            <p:txEl>
                                              <p:pRg st="5" end="5"/>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barn(inVertical)">
                                      <p:cBhvr>
                                        <p:cTn id="16" dur="500"/>
                                        <p:tgtEl>
                                          <p:spTgt spid="3">
                                            <p:txEl>
                                              <p:pRg st="6" end="6"/>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Effect transition="in" filter="barn(inVertical)">
                                      <p:cBhvr>
                                        <p:cTn id="19" dur="500"/>
                                        <p:tgtEl>
                                          <p:spTgt spid="3">
                                            <p:txEl>
                                              <p:pRg st="7" end="7"/>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barn(inVertical)">
                                      <p:cBhvr>
                                        <p:cTn id="2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75A50F9-8A2F-EDCD-E4ED-DC1A7DF56414}"/>
              </a:ext>
            </a:extLst>
          </p:cNvPr>
          <p:cNvPicPr>
            <a:picLocks noChangeAspect="1"/>
          </p:cNvPicPr>
          <p:nvPr/>
        </p:nvPicPr>
        <p:blipFill rotWithShape="1">
          <a:blip r:embed="rId2"/>
          <a:srcRect r="1" b="9649"/>
          <a:stretch/>
        </p:blipFill>
        <p:spPr>
          <a:xfrm>
            <a:off x="603671" y="-1"/>
            <a:ext cx="11588329" cy="6857999"/>
          </a:xfrm>
          <a:prstGeom prst="rect">
            <a:avLst/>
          </a:prstGeom>
        </p:spPr>
      </p:pic>
      <p:sp>
        <p:nvSpPr>
          <p:cNvPr id="11" name="Rectangle 1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2C102-CCA2-8901-3B41-FB52DAE51AA2}"/>
              </a:ext>
            </a:extLst>
          </p:cNvPr>
          <p:cNvSpPr>
            <a:spLocks noGrp="1"/>
          </p:cNvSpPr>
          <p:nvPr>
            <p:ph type="title"/>
          </p:nvPr>
        </p:nvSpPr>
        <p:spPr>
          <a:xfrm>
            <a:off x="922807" y="132379"/>
            <a:ext cx="4345877" cy="1785676"/>
          </a:xfrm>
        </p:spPr>
        <p:txBody>
          <a:bodyPr>
            <a:normAutofit/>
          </a:bodyPr>
          <a:lstStyle/>
          <a:p>
            <a:r>
              <a:rPr lang="en-GB" b="1" dirty="0">
                <a:solidFill>
                  <a:schemeClr val="bg1"/>
                </a:solidFill>
              </a:rPr>
              <a:t>Entertainment (continuity)</a:t>
            </a:r>
            <a:endParaRPr lang="en-GB" dirty="0">
              <a:solidFill>
                <a:schemeClr val="bg1"/>
              </a:solidFill>
            </a:endParaRPr>
          </a:p>
        </p:txBody>
      </p:sp>
      <p:sp>
        <p:nvSpPr>
          <p:cNvPr id="13"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6"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B6871D-3342-D93F-6D18-13F6DB0C8A25}"/>
              </a:ext>
            </a:extLst>
          </p:cNvPr>
          <p:cNvSpPr>
            <a:spLocks noGrp="1"/>
          </p:cNvSpPr>
          <p:nvPr>
            <p:ph idx="1"/>
          </p:nvPr>
        </p:nvSpPr>
        <p:spPr>
          <a:xfrm>
            <a:off x="754176" y="2151018"/>
            <a:ext cx="4418715" cy="4633830"/>
          </a:xfrm>
        </p:spPr>
        <p:txBody>
          <a:bodyPr anchor="ctr">
            <a:normAutofit fontScale="92500"/>
          </a:bodyPr>
          <a:lstStyle/>
          <a:p>
            <a:r>
              <a:rPr lang="en-GB" dirty="0">
                <a:solidFill>
                  <a:schemeClr val="bg1"/>
                </a:solidFill>
              </a:rPr>
              <a:t>Many centres continued to try to provide public baths and entertainment.</a:t>
            </a:r>
          </a:p>
          <a:p>
            <a:pPr lvl="1"/>
            <a:r>
              <a:rPr lang="en-GB" sz="2600" dirty="0">
                <a:solidFill>
                  <a:schemeClr val="bg1"/>
                </a:solidFill>
              </a:rPr>
              <a:t>Gladiatorial combat at least until 5th century in the West. Chariot racing continued into 6th century. Beast units remain popular. </a:t>
            </a:r>
          </a:p>
          <a:p>
            <a:endParaRPr lang="en-GB" sz="100" dirty="0">
              <a:solidFill>
                <a:schemeClr val="bg1"/>
              </a:solidFill>
            </a:endParaRPr>
          </a:p>
          <a:p>
            <a:r>
              <a:rPr lang="en-GB" dirty="0">
                <a:solidFill>
                  <a:schemeClr val="bg1"/>
                </a:solidFill>
              </a:rPr>
              <a:t>Longevity of chariot racing in Eastern Empire (and maintenance of circuses). </a:t>
            </a:r>
          </a:p>
          <a:p>
            <a:pPr lvl="1"/>
            <a:r>
              <a:rPr lang="en-GB" sz="2800" dirty="0">
                <a:solidFill>
                  <a:schemeClr val="bg1"/>
                </a:solidFill>
              </a:rPr>
              <a:t>Especially Constantinople.</a:t>
            </a:r>
          </a:p>
          <a:p>
            <a:endParaRPr lang="en-GB" sz="1700" dirty="0">
              <a:solidFill>
                <a:schemeClr val="bg1"/>
              </a:solidFill>
            </a:endParaRPr>
          </a:p>
        </p:txBody>
      </p:sp>
      <p:sp>
        <p:nvSpPr>
          <p:cNvPr id="5" name="Content Placeholder 3">
            <a:extLst>
              <a:ext uri="{FF2B5EF4-FFF2-40B4-BE49-F238E27FC236}">
                <a16:creationId xmlns:a16="http://schemas.microsoft.com/office/drawing/2014/main" id="{E1843A18-A86A-6F61-CF6B-8F1213924CD5}"/>
              </a:ext>
            </a:extLst>
          </p:cNvPr>
          <p:cNvSpPr txBox="1">
            <a:spLocks/>
          </p:cNvSpPr>
          <p:nvPr/>
        </p:nvSpPr>
        <p:spPr>
          <a:xfrm>
            <a:off x="6496594" y="6453051"/>
            <a:ext cx="5625872" cy="331797"/>
          </a:xfrm>
          <a:prstGeom prst="rect">
            <a:avLst/>
          </a:prstGeom>
          <a:solidFill>
            <a:srgbClr val="A5A5A5">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Background image: circus, Pizza </a:t>
            </a:r>
            <a:r>
              <a:rPr kumimoji="0" lang="en-GB" sz="1400" b="0" i="0" u="none" strike="noStrike" kern="1200" cap="none" spc="0" normalizeH="0" baseline="0" noProof="0" dirty="0" err="1">
                <a:ln>
                  <a:noFill/>
                </a:ln>
                <a:solidFill>
                  <a:prstClr val="black"/>
                </a:solidFill>
                <a:effectLst/>
                <a:uLnTx/>
                <a:uFillTx/>
                <a:latin typeface="Calibri" panose="020F0502020204030204"/>
                <a:ea typeface="+mn-ea"/>
                <a:cs typeface="+mn-cs"/>
              </a:rPr>
              <a:t>Amerina</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Sicily. 4th century Roman villa.</a:t>
            </a:r>
          </a:p>
        </p:txBody>
      </p:sp>
    </p:spTree>
    <p:extLst>
      <p:ext uri="{BB962C8B-B14F-4D97-AF65-F5344CB8AC3E}">
        <p14:creationId xmlns:p14="http://schemas.microsoft.com/office/powerpoint/2010/main" val="223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559D5C3-CD04-4968-2C7D-5CDA1375A169}"/>
              </a:ext>
            </a:extLst>
          </p:cNvPr>
          <p:cNvPicPr>
            <a:picLocks noChangeAspect="1"/>
          </p:cNvPicPr>
          <p:nvPr/>
        </p:nvPicPr>
        <p:blipFill rotWithShape="1">
          <a:blip r:embed="rId2"/>
          <a:srcRect t="1282" r="1" b="9052"/>
          <a:stretch/>
        </p:blipFill>
        <p:spPr>
          <a:xfrm>
            <a:off x="603671" y="-1"/>
            <a:ext cx="11588329" cy="6857999"/>
          </a:xfrm>
          <a:prstGeom prst="rect">
            <a:avLst/>
          </a:prstGeom>
        </p:spPr>
      </p:pic>
      <p:sp>
        <p:nvSpPr>
          <p:cNvPr id="11" name="Rectangle 1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DF4E2-A0DB-6085-50F0-1B3E61DA01C6}"/>
              </a:ext>
            </a:extLst>
          </p:cNvPr>
          <p:cNvSpPr>
            <a:spLocks noGrp="1"/>
          </p:cNvSpPr>
          <p:nvPr>
            <p:ph type="title"/>
          </p:nvPr>
        </p:nvSpPr>
        <p:spPr>
          <a:xfrm>
            <a:off x="844432" y="73152"/>
            <a:ext cx="3874686" cy="1790482"/>
          </a:xfrm>
        </p:spPr>
        <p:txBody>
          <a:bodyPr>
            <a:normAutofit/>
          </a:bodyPr>
          <a:lstStyle/>
          <a:p>
            <a:r>
              <a:rPr lang="en-GB" b="1" dirty="0">
                <a:solidFill>
                  <a:schemeClr val="bg1"/>
                </a:solidFill>
              </a:rPr>
              <a:t>Entertainment (changes)</a:t>
            </a:r>
          </a:p>
        </p:txBody>
      </p:sp>
      <p:sp>
        <p:nvSpPr>
          <p:cNvPr id="13"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6"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F77AB5-C31E-3B04-E894-0988184C31D8}"/>
              </a:ext>
            </a:extLst>
          </p:cNvPr>
          <p:cNvSpPr>
            <a:spLocks noGrp="1"/>
          </p:cNvSpPr>
          <p:nvPr>
            <p:ph idx="1"/>
          </p:nvPr>
        </p:nvSpPr>
        <p:spPr>
          <a:xfrm>
            <a:off x="661852" y="1863634"/>
            <a:ext cx="4703680" cy="4994366"/>
          </a:xfrm>
        </p:spPr>
        <p:txBody>
          <a:bodyPr anchor="ctr">
            <a:normAutofit/>
          </a:bodyPr>
          <a:lstStyle/>
          <a:p>
            <a:r>
              <a:rPr lang="en-GB" dirty="0">
                <a:solidFill>
                  <a:schemeClr val="bg1"/>
                </a:solidFill>
              </a:rPr>
              <a:t>Some church figures hostile to games (pagan associations).</a:t>
            </a:r>
          </a:p>
          <a:p>
            <a:endParaRPr lang="en-GB" sz="100" dirty="0">
              <a:solidFill>
                <a:schemeClr val="bg1"/>
              </a:solidFill>
            </a:endParaRPr>
          </a:p>
          <a:p>
            <a:r>
              <a:rPr lang="en-GB" dirty="0">
                <a:solidFill>
                  <a:schemeClr val="bg1"/>
                </a:solidFill>
              </a:rPr>
              <a:t>Smaller baths less costly to maintain. </a:t>
            </a:r>
          </a:p>
          <a:p>
            <a:pPr lvl="1"/>
            <a:r>
              <a:rPr lang="en-GB" i="1" dirty="0" err="1">
                <a:solidFill>
                  <a:schemeClr val="bg1"/>
                </a:solidFill>
              </a:rPr>
              <a:t>palestra</a:t>
            </a:r>
            <a:r>
              <a:rPr lang="en-GB" dirty="0">
                <a:solidFill>
                  <a:schemeClr val="bg1"/>
                </a:solidFill>
              </a:rPr>
              <a:t> areas often left to deteriorate.</a:t>
            </a:r>
          </a:p>
          <a:p>
            <a:endParaRPr lang="en-GB" sz="100" dirty="0">
              <a:solidFill>
                <a:schemeClr val="bg1"/>
              </a:solidFill>
            </a:endParaRPr>
          </a:p>
          <a:p>
            <a:r>
              <a:rPr lang="en-GB" dirty="0">
                <a:solidFill>
                  <a:schemeClr val="bg1"/>
                </a:solidFill>
              </a:rPr>
              <a:t>Decline of local patronage for games, largely left to “state” authorities (fewer occurring, mainly at major cities).</a:t>
            </a:r>
          </a:p>
          <a:p>
            <a:endParaRPr lang="en-GB" sz="1700" dirty="0">
              <a:solidFill>
                <a:schemeClr val="bg1"/>
              </a:solidFill>
            </a:endParaRPr>
          </a:p>
        </p:txBody>
      </p:sp>
      <p:sp>
        <p:nvSpPr>
          <p:cNvPr id="5" name="Content Placeholder 3">
            <a:extLst>
              <a:ext uri="{FF2B5EF4-FFF2-40B4-BE49-F238E27FC236}">
                <a16:creationId xmlns:a16="http://schemas.microsoft.com/office/drawing/2014/main" id="{E069495E-DD2B-9060-1F47-A587CFBCA8F6}"/>
              </a:ext>
            </a:extLst>
          </p:cNvPr>
          <p:cNvSpPr txBox="1">
            <a:spLocks/>
          </p:cNvSpPr>
          <p:nvPr/>
        </p:nvSpPr>
        <p:spPr>
          <a:xfrm>
            <a:off x="5645004" y="6487885"/>
            <a:ext cx="5667430" cy="278675"/>
          </a:xfrm>
          <a:prstGeom prst="rect">
            <a:avLst/>
          </a:prstGeom>
          <a:solidFill>
            <a:srgbClr val="A5A5A5">
              <a:lumMod val="20000"/>
              <a:lumOff val="80000"/>
            </a:srgbClr>
          </a:solidFill>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Background image: Roman bath complex, Salamis, Cyprus (6th century AD)</a:t>
            </a:r>
          </a:p>
        </p:txBody>
      </p:sp>
    </p:spTree>
    <p:extLst>
      <p:ext uri="{BB962C8B-B14F-4D97-AF65-F5344CB8AC3E}">
        <p14:creationId xmlns:p14="http://schemas.microsoft.com/office/powerpoint/2010/main" val="213545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CD956-8D94-D189-0CC6-B04C53B6F02B}"/>
              </a:ext>
            </a:extLst>
          </p:cNvPr>
          <p:cNvSpPr>
            <a:spLocks noGrp="1"/>
          </p:cNvSpPr>
          <p:nvPr>
            <p:ph type="title"/>
          </p:nvPr>
        </p:nvSpPr>
        <p:spPr>
          <a:xfrm>
            <a:off x="474666" y="141552"/>
            <a:ext cx="4249006" cy="1325563"/>
          </a:xfrm>
        </p:spPr>
        <p:txBody>
          <a:bodyPr>
            <a:normAutofit/>
          </a:bodyPr>
          <a:lstStyle/>
          <a:p>
            <a:r>
              <a:rPr lang="en-GB" b="1" dirty="0"/>
              <a:t>Waste</a:t>
            </a:r>
            <a:endParaRPr lang="en-GB" dirty="0"/>
          </a:p>
        </p:txBody>
      </p:sp>
      <p:sp>
        <p:nvSpPr>
          <p:cNvPr id="3" name="Content Placeholder 2">
            <a:extLst>
              <a:ext uri="{FF2B5EF4-FFF2-40B4-BE49-F238E27FC236}">
                <a16:creationId xmlns:a16="http://schemas.microsoft.com/office/drawing/2014/main" id="{84322AE5-DDAA-9F3F-FBF3-3D5E3F086BB8}"/>
              </a:ext>
            </a:extLst>
          </p:cNvPr>
          <p:cNvSpPr>
            <a:spLocks noGrp="1"/>
          </p:cNvSpPr>
          <p:nvPr>
            <p:ph idx="1"/>
          </p:nvPr>
        </p:nvSpPr>
        <p:spPr>
          <a:xfrm>
            <a:off x="130629" y="1467115"/>
            <a:ext cx="5791199" cy="5249333"/>
          </a:xfrm>
        </p:spPr>
        <p:txBody>
          <a:bodyPr anchor="t">
            <a:normAutofit lnSpcReduction="10000"/>
          </a:bodyPr>
          <a:lstStyle/>
          <a:p>
            <a:r>
              <a:rPr lang="en-GB" dirty="0"/>
              <a:t>Certain amount of recycling:</a:t>
            </a:r>
          </a:p>
          <a:p>
            <a:pPr lvl="1"/>
            <a:r>
              <a:rPr lang="en-GB" sz="2800" dirty="0"/>
              <a:t>Faeces for fertiliser, urine for fullers, rubbles for quicklime, smelting, etc.</a:t>
            </a:r>
          </a:p>
          <a:p>
            <a:pPr lvl="1"/>
            <a:endParaRPr lang="en-GB" sz="600" dirty="0"/>
          </a:p>
          <a:p>
            <a:r>
              <a:rPr lang="en-GB" dirty="0"/>
              <a:t>Garbage removal:</a:t>
            </a:r>
          </a:p>
          <a:p>
            <a:pPr lvl="1"/>
            <a:r>
              <a:rPr lang="en-GB" sz="2800" dirty="0"/>
              <a:t>Traditionally bodies of (public) slaves assigned to waste removal tasks (including street waste).</a:t>
            </a:r>
          </a:p>
          <a:p>
            <a:pPr lvl="1"/>
            <a:r>
              <a:rPr lang="en-GB" sz="2800" dirty="0"/>
              <a:t>Intermural dumps more common in Late Antiquity (sometimes in ruined buildings). </a:t>
            </a:r>
          </a:p>
          <a:p>
            <a:pPr lvl="1"/>
            <a:r>
              <a:rPr lang="en-GB" sz="2800" dirty="0"/>
              <a:t>Dirtier and smellier cities?</a:t>
            </a:r>
          </a:p>
          <a:p>
            <a:pPr lvl="2"/>
            <a:r>
              <a:rPr lang="en-GB" sz="2800" dirty="0"/>
              <a:t>Decreased population sizes.</a:t>
            </a:r>
          </a:p>
        </p:txBody>
      </p:sp>
      <p:sp>
        <p:nvSpPr>
          <p:cNvPr id="10" name="Freeform: Shape 9">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B88AFEE-A62B-602E-2D9A-CB4585384C9D}"/>
              </a:ext>
            </a:extLst>
          </p:cNvPr>
          <p:cNvPicPr>
            <a:picLocks noChangeAspect="1"/>
          </p:cNvPicPr>
          <p:nvPr/>
        </p:nvPicPr>
        <p:blipFill rotWithShape="1">
          <a:blip r:embed="rId2"/>
          <a:srcRect l="19290" r="1099"/>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12" name="Freeform: Shape 11">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811C5171-C3D5-580C-E0C7-4DEABB198802}"/>
              </a:ext>
            </a:extLst>
          </p:cNvPr>
          <p:cNvPicPr>
            <a:picLocks noChangeAspect="1"/>
          </p:cNvPicPr>
          <p:nvPr/>
        </p:nvPicPr>
        <p:blipFill rotWithShape="1">
          <a:blip r:embed="rId3"/>
          <a:srcRect r="4" b="479"/>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
        <p:nvSpPr>
          <p:cNvPr id="6" name="Rectangle 5">
            <a:extLst>
              <a:ext uri="{FF2B5EF4-FFF2-40B4-BE49-F238E27FC236}">
                <a16:creationId xmlns:a16="http://schemas.microsoft.com/office/drawing/2014/main" id="{1160846F-3285-0F23-E3AF-7329D4543F52}"/>
              </a:ext>
            </a:extLst>
          </p:cNvPr>
          <p:cNvSpPr/>
          <p:nvPr/>
        </p:nvSpPr>
        <p:spPr>
          <a:xfrm>
            <a:off x="9004220" y="6550220"/>
            <a:ext cx="1936749" cy="307777"/>
          </a:xfrm>
          <a:prstGeom prst="rect">
            <a:avLst/>
          </a:prstGeom>
          <a:solidFill>
            <a:srgbClr val="44546A">
              <a:lumMod val="20000"/>
              <a:lumOff val="80000"/>
            </a:srgbClr>
          </a:solidFill>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400" b="0" i="0" u="none" strike="noStrike" kern="0" cap="none" spc="0" normalizeH="0" baseline="0" noProof="0" dirty="0" err="1">
                <a:ln>
                  <a:noFill/>
                </a:ln>
                <a:solidFill>
                  <a:prstClr val="black"/>
                </a:solidFill>
                <a:effectLst/>
                <a:uLnTx/>
                <a:uFillTx/>
              </a:rPr>
              <a:t>Sagalassos</a:t>
            </a:r>
            <a:r>
              <a:rPr kumimoji="0" lang="en-GB" sz="1400" b="0" i="0" u="none" strike="noStrike" kern="0" cap="none" spc="0" normalizeH="0" baseline="0" noProof="0" dirty="0">
                <a:ln>
                  <a:noFill/>
                </a:ln>
                <a:solidFill>
                  <a:prstClr val="black"/>
                </a:solidFill>
                <a:effectLst/>
                <a:uLnTx/>
                <a:uFillTx/>
              </a:rPr>
              <a:t>, Roman bath</a:t>
            </a:r>
          </a:p>
        </p:txBody>
      </p:sp>
      <p:sp>
        <p:nvSpPr>
          <p:cNvPr id="8" name="TextBox 7">
            <a:extLst>
              <a:ext uri="{FF2B5EF4-FFF2-40B4-BE49-F238E27FC236}">
                <a16:creationId xmlns:a16="http://schemas.microsoft.com/office/drawing/2014/main" id="{ACF35DA6-3D2D-8439-6C85-72AC27374684}"/>
              </a:ext>
            </a:extLst>
          </p:cNvPr>
          <p:cNvSpPr txBox="1"/>
          <p:nvPr/>
        </p:nvSpPr>
        <p:spPr>
          <a:xfrm>
            <a:off x="7085826" y="2195654"/>
            <a:ext cx="1648871" cy="523220"/>
          </a:xfrm>
          <a:prstGeom prst="rect">
            <a:avLst/>
          </a:prstGeom>
          <a:solidFill>
            <a:srgbClr val="44546A">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400" b="0" i="0" u="none" strike="noStrike" kern="0" cap="none" spc="0" normalizeH="0" baseline="0" noProof="0" dirty="0">
                <a:ln>
                  <a:noFill/>
                </a:ln>
                <a:solidFill>
                  <a:prstClr val="black"/>
                </a:solidFill>
                <a:effectLst/>
                <a:uLnTx/>
                <a:uFillTx/>
              </a:rPr>
              <a:t>Public latrines near baths, Ephesus</a:t>
            </a:r>
          </a:p>
        </p:txBody>
      </p:sp>
    </p:spTree>
    <p:extLst>
      <p:ext uri="{BB962C8B-B14F-4D97-AF65-F5344CB8AC3E}">
        <p14:creationId xmlns:p14="http://schemas.microsoft.com/office/powerpoint/2010/main" val="15661255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82B1708-FD60-A5C5-0BAE-6514C6E3663E}"/>
              </a:ext>
            </a:extLst>
          </p:cNvPr>
          <p:cNvPicPr>
            <a:picLocks noChangeAspect="1"/>
          </p:cNvPicPr>
          <p:nvPr/>
        </p:nvPicPr>
        <p:blipFill rotWithShape="1">
          <a:blip r:embed="rId2"/>
          <a:srcRect l="4278" r="673"/>
          <a:stretch/>
        </p:blipFill>
        <p:spPr>
          <a:xfrm>
            <a:off x="600623" y="-49021"/>
            <a:ext cx="11588329" cy="6857999"/>
          </a:xfrm>
          <a:prstGeom prst="rect">
            <a:avLst/>
          </a:prstGeom>
        </p:spPr>
      </p:pic>
      <p:sp>
        <p:nvSpPr>
          <p:cNvPr id="11" name="Rectangle 1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E9919-DA90-06EF-8F3F-C116FED70876}"/>
              </a:ext>
            </a:extLst>
          </p:cNvPr>
          <p:cNvSpPr>
            <a:spLocks noGrp="1"/>
          </p:cNvSpPr>
          <p:nvPr>
            <p:ph type="title"/>
          </p:nvPr>
        </p:nvSpPr>
        <p:spPr>
          <a:xfrm>
            <a:off x="1166649" y="-49022"/>
            <a:ext cx="3874686" cy="1991033"/>
          </a:xfrm>
        </p:spPr>
        <p:txBody>
          <a:bodyPr>
            <a:normAutofit/>
          </a:bodyPr>
          <a:lstStyle/>
          <a:p>
            <a:r>
              <a:rPr lang="en-GB" b="1" dirty="0">
                <a:solidFill>
                  <a:schemeClr val="bg1"/>
                </a:solidFill>
              </a:rPr>
              <a:t>Water</a:t>
            </a:r>
            <a:endParaRPr lang="en-GB" dirty="0">
              <a:solidFill>
                <a:schemeClr val="bg1"/>
              </a:solidFill>
            </a:endParaRPr>
          </a:p>
        </p:txBody>
      </p:sp>
      <p:sp>
        <p:nvSpPr>
          <p:cNvPr id="13"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6"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9166C8-3670-35C3-C766-BA084C46D16B}"/>
              </a:ext>
            </a:extLst>
          </p:cNvPr>
          <p:cNvSpPr>
            <a:spLocks noGrp="1"/>
          </p:cNvSpPr>
          <p:nvPr>
            <p:ph idx="1"/>
          </p:nvPr>
        </p:nvSpPr>
        <p:spPr>
          <a:xfrm>
            <a:off x="788085" y="1576251"/>
            <a:ext cx="4408816" cy="5138058"/>
          </a:xfrm>
        </p:spPr>
        <p:txBody>
          <a:bodyPr anchor="ctr">
            <a:normAutofit/>
          </a:bodyPr>
          <a:lstStyle/>
          <a:p>
            <a:r>
              <a:rPr lang="en-GB" sz="2400" dirty="0">
                <a:solidFill>
                  <a:schemeClr val="bg1"/>
                </a:solidFill>
              </a:rPr>
              <a:t>Hydrological engineering to supply water to baths, fountains, nymphaea, public latrines, etc.</a:t>
            </a:r>
          </a:p>
          <a:p>
            <a:endParaRPr lang="en-GB" sz="500" dirty="0">
              <a:solidFill>
                <a:schemeClr val="bg1"/>
              </a:solidFill>
            </a:endParaRPr>
          </a:p>
          <a:p>
            <a:r>
              <a:rPr lang="en-GB" sz="2400" dirty="0">
                <a:solidFill>
                  <a:schemeClr val="bg1"/>
                </a:solidFill>
              </a:rPr>
              <a:t>Decline, abandonment and sabotage of Roman aqueduct systems (especially in the West).</a:t>
            </a:r>
          </a:p>
          <a:p>
            <a:endParaRPr lang="en-GB" sz="500" dirty="0">
              <a:solidFill>
                <a:schemeClr val="bg1"/>
              </a:solidFill>
            </a:endParaRPr>
          </a:p>
          <a:p>
            <a:r>
              <a:rPr lang="en-GB" sz="2400" dirty="0">
                <a:solidFill>
                  <a:schemeClr val="bg1"/>
                </a:solidFill>
              </a:rPr>
              <a:t>Shift from aqueducts to cisterns and wells.</a:t>
            </a:r>
          </a:p>
          <a:p>
            <a:endParaRPr lang="en-GB" sz="500" dirty="0">
              <a:solidFill>
                <a:schemeClr val="bg1"/>
              </a:solidFill>
            </a:endParaRPr>
          </a:p>
          <a:p>
            <a:r>
              <a:rPr lang="en-GB" sz="2400" dirty="0">
                <a:solidFill>
                  <a:schemeClr val="bg1"/>
                </a:solidFill>
              </a:rPr>
              <a:t>Sewage systems – terracotta pipes, to larger vaulted sewers.</a:t>
            </a:r>
          </a:p>
          <a:p>
            <a:pPr lvl="1"/>
            <a:r>
              <a:rPr lang="en-GB" dirty="0">
                <a:solidFill>
                  <a:schemeClr val="bg1"/>
                </a:solidFill>
              </a:rPr>
              <a:t>Cost of maintenance. </a:t>
            </a:r>
          </a:p>
          <a:p>
            <a:endParaRPr lang="en-GB" sz="1400" dirty="0">
              <a:solidFill>
                <a:schemeClr val="bg1"/>
              </a:solidFill>
            </a:endParaRPr>
          </a:p>
        </p:txBody>
      </p:sp>
      <p:sp>
        <p:nvSpPr>
          <p:cNvPr id="5" name="Content Placeholder 3">
            <a:extLst>
              <a:ext uri="{FF2B5EF4-FFF2-40B4-BE49-F238E27FC236}">
                <a16:creationId xmlns:a16="http://schemas.microsoft.com/office/drawing/2014/main" id="{FA710A94-BE51-D1C7-7E9A-CA59E68AF82F}"/>
              </a:ext>
            </a:extLst>
          </p:cNvPr>
          <p:cNvSpPr txBox="1">
            <a:spLocks/>
          </p:cNvSpPr>
          <p:nvPr/>
        </p:nvSpPr>
        <p:spPr>
          <a:xfrm>
            <a:off x="7201990" y="1125489"/>
            <a:ext cx="4830558" cy="5479961"/>
          </a:xfrm>
          <a:prstGeom prst="rect">
            <a:avLst/>
          </a:prstGeom>
          <a:solidFill>
            <a:srgbClr val="44546A">
              <a:lumMod val="40000"/>
              <a:lumOff val="60000"/>
            </a:srgbClr>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“One of the </a:t>
            </a:r>
            <a:r>
              <a:rPr kumimoji="0" lang="en-GB" sz="2800" b="0"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Isaurians</a:t>
            </a: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was seized with the desire to observe the construction of the aqueduct, and to discover in what manner it provided the supply of water to the city. So he entered it at a place far distant from the city, where Belisarius had broken it open, and proceeded to walk along it, finding no difficulty, since the water had stopped running because the aqueduct had been broken open.” – </a:t>
            </a:r>
            <a:r>
              <a:rPr kumimoji="0" lang="en-GB" sz="28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Procopius </a:t>
            </a:r>
            <a:r>
              <a:rPr kumimoji="0" lang="en-GB" sz="2800" b="1" i="1" u="none" strike="noStrike" kern="1200" cap="none" spc="0" normalizeH="0" baseline="0" noProof="0" dirty="0">
                <a:ln>
                  <a:noFill/>
                </a:ln>
                <a:solidFill>
                  <a:sysClr val="windowText" lastClr="000000"/>
                </a:solidFill>
                <a:effectLst/>
                <a:uLnTx/>
                <a:uFillTx/>
                <a:latin typeface="Calibri" panose="020F0502020204030204"/>
                <a:ea typeface="+mn-ea"/>
                <a:cs typeface="+mn-cs"/>
              </a:rPr>
              <a:t>History of the Wars</a:t>
            </a:r>
            <a:r>
              <a:rPr kumimoji="0" lang="en-GB" sz="28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 5.9. [87]</a:t>
            </a: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2592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911</Words>
  <Application>Microsoft Office PowerPoint</Application>
  <PresentationFormat>Widescreen</PresentationFormat>
  <Paragraphs>90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Rome Transformed: The World of Late Antiquity</vt:lpstr>
      <vt:lpstr>Physical fabric of city-life</vt:lpstr>
      <vt:lpstr>PowerPoint Presentation</vt:lpstr>
      <vt:lpstr>Euergetism (benefaction) </vt:lpstr>
      <vt:lpstr>Late Antique Ephesus</vt:lpstr>
      <vt:lpstr>Areas within cities</vt:lpstr>
      <vt:lpstr>“Commercial” and “industrial” activities</vt:lpstr>
      <vt:lpstr>Entertainment (continuity)</vt:lpstr>
      <vt:lpstr>Entertainment (changes)</vt:lpstr>
      <vt:lpstr>Waste</vt:lpstr>
      <vt:lpstr>Water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16</cp:revision>
  <dcterms:created xsi:type="dcterms:W3CDTF">2022-11-22T16:23:54Z</dcterms:created>
  <dcterms:modified xsi:type="dcterms:W3CDTF">2024-10-21T11:42:24Z</dcterms:modified>
</cp:coreProperties>
</file>