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sldIdLst>
    <p:sldId id="258" r:id="rId2"/>
    <p:sldId id="259" r:id="rId3"/>
    <p:sldId id="260" r:id="rId4"/>
    <p:sldId id="256" r:id="rId5"/>
    <p:sldId id="257" r:id="rId6"/>
    <p:sldId id="261" r:id="rId7"/>
    <p:sldId id="262" r:id="rId8"/>
    <p:sldId id="263" r:id="rId9"/>
    <p:sldId id="264" r:id="rId10"/>
    <p:sldId id="267" r:id="rId11"/>
    <p:sldId id="312" r:id="rId12"/>
    <p:sldId id="313" r:id="rId13"/>
    <p:sldId id="337" r:id="rId14"/>
    <p:sldId id="609" r:id="rId15"/>
    <p:sldId id="338" r:id="rId16"/>
    <p:sldId id="384" r:id="rId17"/>
    <p:sldId id="387" r:id="rId18"/>
    <p:sldId id="450" r:id="rId19"/>
    <p:sldId id="438" r:id="rId20"/>
    <p:sldId id="380" r:id="rId21"/>
    <p:sldId id="350" r:id="rId22"/>
    <p:sldId id="351" r:id="rId23"/>
    <p:sldId id="365" r:id="rId24"/>
    <p:sldId id="353" r:id="rId25"/>
    <p:sldId id="364" r:id="rId26"/>
    <p:sldId id="356" r:id="rId27"/>
    <p:sldId id="599" r:id="rId28"/>
    <p:sldId id="435" r:id="rId29"/>
    <p:sldId id="436" r:id="rId30"/>
    <p:sldId id="600" r:id="rId31"/>
    <p:sldId id="441" r:id="rId32"/>
    <p:sldId id="442" r:id="rId33"/>
    <p:sldId id="444" r:id="rId34"/>
    <p:sldId id="284" r:id="rId35"/>
    <p:sldId id="265" r:id="rId36"/>
    <p:sldId id="601" r:id="rId37"/>
    <p:sldId id="592" r:id="rId38"/>
    <p:sldId id="595" r:id="rId39"/>
    <p:sldId id="594" r:id="rId40"/>
    <p:sldId id="320" r:id="rId41"/>
    <p:sldId id="276" r:id="rId42"/>
    <p:sldId id="301" r:id="rId43"/>
    <p:sldId id="294" r:id="rId44"/>
    <p:sldId id="318" r:id="rId45"/>
    <p:sldId id="295" r:id="rId46"/>
    <p:sldId id="606" r:id="rId47"/>
    <p:sldId id="299" r:id="rId48"/>
    <p:sldId id="300" r:id="rId49"/>
    <p:sldId id="607" r:id="rId50"/>
    <p:sldId id="302" r:id="rId51"/>
    <p:sldId id="307" r:id="rId52"/>
    <p:sldId id="308" r:id="rId53"/>
    <p:sldId id="608"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43159" autoAdjust="0"/>
  </p:normalViewPr>
  <p:slideViewPr>
    <p:cSldViewPr snapToGrid="0">
      <p:cViewPr varScale="1">
        <p:scale>
          <a:sx n="41" d="100"/>
          <a:sy n="41" d="100"/>
        </p:scale>
        <p:origin x="140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DB5C0F-1A04-47C3-9C3A-0AE9DD8BE0D8}"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FA66963B-AFF7-4C38-9EC0-86877B0046A8}">
      <dgm:prSet phldrT="[Text]" custT="1"/>
      <dgm:spPr/>
      <dgm:t>
        <a:bodyPr/>
        <a:lstStyle/>
        <a:p>
          <a:r>
            <a:rPr lang="en-US" sz="2000" dirty="0"/>
            <a:t>There are 20 different Sections from 16 different Acts</a:t>
          </a:r>
        </a:p>
      </dgm:t>
    </dgm:pt>
    <dgm:pt modelId="{A15E5C25-9C73-403B-B885-B79702836991}" type="parTrans" cxnId="{A763AB3C-4C4B-47F7-A859-D90F14A008AE}">
      <dgm:prSet/>
      <dgm:spPr/>
      <dgm:t>
        <a:bodyPr/>
        <a:lstStyle/>
        <a:p>
          <a:endParaRPr lang="en-US"/>
        </a:p>
      </dgm:t>
    </dgm:pt>
    <dgm:pt modelId="{EBDBAE34-38B1-49CC-B723-A741D96C39C0}" type="sibTrans" cxnId="{A763AB3C-4C4B-47F7-A859-D90F14A008AE}">
      <dgm:prSet/>
      <dgm:spPr/>
      <dgm:t>
        <a:bodyPr/>
        <a:lstStyle/>
        <a:p>
          <a:endParaRPr lang="en-US"/>
        </a:p>
      </dgm:t>
    </dgm:pt>
    <dgm:pt modelId="{E4EF4AE0-5110-4102-8733-97EAA5B9E569}">
      <dgm:prSet phldrT="[Text]" custT="1"/>
      <dgm:spPr/>
      <dgm:t>
        <a:bodyPr/>
        <a:lstStyle/>
        <a:p>
          <a:r>
            <a:rPr lang="en-US" sz="2000" dirty="0"/>
            <a:t>PACE provides statutory guidance</a:t>
          </a:r>
        </a:p>
      </dgm:t>
    </dgm:pt>
    <dgm:pt modelId="{701B5C46-8DFB-4B13-921E-6BC185B5594D}" type="parTrans" cxnId="{BB213ED0-192B-4384-9E87-BCD2E4AD8D7D}">
      <dgm:prSet/>
      <dgm:spPr/>
      <dgm:t>
        <a:bodyPr/>
        <a:lstStyle/>
        <a:p>
          <a:endParaRPr lang="en-US"/>
        </a:p>
      </dgm:t>
    </dgm:pt>
    <dgm:pt modelId="{C49B967C-DB33-4BF2-BE3B-516094A5E86C}" type="sibTrans" cxnId="{BB213ED0-192B-4384-9E87-BCD2E4AD8D7D}">
      <dgm:prSet/>
      <dgm:spPr/>
      <dgm:t>
        <a:bodyPr/>
        <a:lstStyle/>
        <a:p>
          <a:endParaRPr lang="en-US"/>
        </a:p>
      </dgm:t>
    </dgm:pt>
    <dgm:pt modelId="{82BBEA97-951E-404A-9449-F36D905B074F}">
      <dgm:prSet phldrT="[Text]" custT="1"/>
      <dgm:spPr/>
      <dgm:t>
        <a:bodyPr/>
        <a:lstStyle/>
        <a:p>
          <a:r>
            <a:rPr lang="en-US" sz="2000" dirty="0"/>
            <a:t>In most cases an officer must have reasonable grounds for suspicion</a:t>
          </a:r>
        </a:p>
      </dgm:t>
    </dgm:pt>
    <dgm:pt modelId="{320D7E16-C93A-4517-AAB4-A00CA6C3E891}" type="parTrans" cxnId="{F757D241-E5CB-48CE-AF59-D48566DB02C8}">
      <dgm:prSet/>
      <dgm:spPr/>
      <dgm:t>
        <a:bodyPr/>
        <a:lstStyle/>
        <a:p>
          <a:endParaRPr lang="en-US"/>
        </a:p>
      </dgm:t>
    </dgm:pt>
    <dgm:pt modelId="{8B879642-7057-4517-8E15-C5E4A3AEC95C}" type="sibTrans" cxnId="{F757D241-E5CB-48CE-AF59-D48566DB02C8}">
      <dgm:prSet/>
      <dgm:spPr/>
      <dgm:t>
        <a:bodyPr/>
        <a:lstStyle/>
        <a:p>
          <a:endParaRPr lang="en-US"/>
        </a:p>
      </dgm:t>
    </dgm:pt>
    <dgm:pt modelId="{CF394BEA-5780-419E-A89D-F1A73AE93BF1}">
      <dgm:prSet phldrT="[Text]" custT="1"/>
      <dgm:spPr/>
      <dgm:t>
        <a:bodyPr/>
        <a:lstStyle/>
        <a:p>
          <a:r>
            <a:rPr lang="en-US" sz="2000" dirty="0"/>
            <a:t>There must be some objective basis for suspicion based on facts</a:t>
          </a:r>
        </a:p>
      </dgm:t>
    </dgm:pt>
    <dgm:pt modelId="{43B69516-CCF9-4355-B461-9B667B222A31}" type="parTrans" cxnId="{888DCA8A-3E6F-4058-80D3-852B93AF69D3}">
      <dgm:prSet/>
      <dgm:spPr/>
      <dgm:t>
        <a:bodyPr/>
        <a:lstStyle/>
        <a:p>
          <a:endParaRPr lang="en-US"/>
        </a:p>
      </dgm:t>
    </dgm:pt>
    <dgm:pt modelId="{826E3C20-834D-4C99-8D3A-CDDEFFE1D36A}" type="sibTrans" cxnId="{888DCA8A-3E6F-4058-80D3-852B93AF69D3}">
      <dgm:prSet/>
      <dgm:spPr/>
      <dgm:t>
        <a:bodyPr/>
        <a:lstStyle/>
        <a:p>
          <a:endParaRPr lang="en-US"/>
        </a:p>
      </dgm:t>
    </dgm:pt>
    <dgm:pt modelId="{E9847D51-877F-4EA9-91FB-BD691B4FFF4B}">
      <dgm:prSet phldrT="[Text]" custT="1"/>
      <dgm:spPr/>
      <dgm:t>
        <a:bodyPr/>
        <a:lstStyle/>
        <a:p>
          <a:r>
            <a:rPr lang="en-US" sz="2000" dirty="0"/>
            <a:t>Officers cannot use ethnicity to help form their grounds for suspicion</a:t>
          </a:r>
        </a:p>
      </dgm:t>
    </dgm:pt>
    <dgm:pt modelId="{EF89D8F5-E763-4B09-8D2C-7BA0A711DD42}" type="sibTrans" cxnId="{5D4BE2F9-43C7-453D-90BA-13AD00ED51DA}">
      <dgm:prSet/>
      <dgm:spPr/>
      <dgm:t>
        <a:bodyPr/>
        <a:lstStyle/>
        <a:p>
          <a:endParaRPr lang="en-US"/>
        </a:p>
      </dgm:t>
    </dgm:pt>
    <dgm:pt modelId="{8C0E30BF-DA6E-474E-8B84-FA027113C190}" type="parTrans" cxnId="{5D4BE2F9-43C7-453D-90BA-13AD00ED51DA}">
      <dgm:prSet/>
      <dgm:spPr/>
      <dgm:t>
        <a:bodyPr/>
        <a:lstStyle/>
        <a:p>
          <a:endParaRPr lang="en-US"/>
        </a:p>
      </dgm:t>
    </dgm:pt>
    <dgm:pt modelId="{9307B63D-0638-3F49-9E96-B8F8C5EF239C}" type="pres">
      <dgm:prSet presAssocID="{E5DB5C0F-1A04-47C3-9C3A-0AE9DD8BE0D8}" presName="Name0" presStyleCnt="0">
        <dgm:presLayoutVars>
          <dgm:dir/>
          <dgm:animLvl val="lvl"/>
          <dgm:resizeHandles val="exact"/>
        </dgm:presLayoutVars>
      </dgm:prSet>
      <dgm:spPr/>
    </dgm:pt>
    <dgm:pt modelId="{51FA8205-DA5F-214D-B41B-26D67175A2BB}" type="pres">
      <dgm:prSet presAssocID="{E9847D51-877F-4EA9-91FB-BD691B4FFF4B}" presName="boxAndChildren" presStyleCnt="0"/>
      <dgm:spPr/>
    </dgm:pt>
    <dgm:pt modelId="{88E79970-7970-A546-9027-4C50ED5F4351}" type="pres">
      <dgm:prSet presAssocID="{E9847D51-877F-4EA9-91FB-BD691B4FFF4B}" presName="parentTextBox" presStyleLbl="node1" presStyleIdx="0" presStyleCnt="5"/>
      <dgm:spPr/>
    </dgm:pt>
    <dgm:pt modelId="{F8628D7F-EE38-1E47-923D-17D3D9D21F23}" type="pres">
      <dgm:prSet presAssocID="{826E3C20-834D-4C99-8D3A-CDDEFFE1D36A}" presName="sp" presStyleCnt="0"/>
      <dgm:spPr/>
    </dgm:pt>
    <dgm:pt modelId="{25F81878-B0E0-D945-90EB-66413FBEED96}" type="pres">
      <dgm:prSet presAssocID="{CF394BEA-5780-419E-A89D-F1A73AE93BF1}" presName="arrowAndChildren" presStyleCnt="0"/>
      <dgm:spPr/>
    </dgm:pt>
    <dgm:pt modelId="{2C2E52F1-B3F2-F54C-93F8-C234F81930EF}" type="pres">
      <dgm:prSet presAssocID="{CF394BEA-5780-419E-A89D-F1A73AE93BF1}" presName="parentTextArrow" presStyleLbl="node1" presStyleIdx="1" presStyleCnt="5"/>
      <dgm:spPr/>
    </dgm:pt>
    <dgm:pt modelId="{D67EF495-FE4C-1C4A-8599-C95044D52F1E}" type="pres">
      <dgm:prSet presAssocID="{8B879642-7057-4517-8E15-C5E4A3AEC95C}" presName="sp" presStyleCnt="0"/>
      <dgm:spPr/>
    </dgm:pt>
    <dgm:pt modelId="{EE86DB66-B98A-2A43-ADD6-423E2512BDB8}" type="pres">
      <dgm:prSet presAssocID="{82BBEA97-951E-404A-9449-F36D905B074F}" presName="arrowAndChildren" presStyleCnt="0"/>
      <dgm:spPr/>
    </dgm:pt>
    <dgm:pt modelId="{5656267F-9C47-DA44-BA80-84E9E07A850D}" type="pres">
      <dgm:prSet presAssocID="{82BBEA97-951E-404A-9449-F36D905B074F}" presName="parentTextArrow" presStyleLbl="node1" presStyleIdx="2" presStyleCnt="5"/>
      <dgm:spPr/>
    </dgm:pt>
    <dgm:pt modelId="{329C1FF9-2FEC-9144-AB6B-A375ADC049C3}" type="pres">
      <dgm:prSet presAssocID="{C49B967C-DB33-4BF2-BE3B-516094A5E86C}" presName="sp" presStyleCnt="0"/>
      <dgm:spPr/>
    </dgm:pt>
    <dgm:pt modelId="{4B0223A6-CB4A-794A-918F-E83C534DC7EB}" type="pres">
      <dgm:prSet presAssocID="{E4EF4AE0-5110-4102-8733-97EAA5B9E569}" presName="arrowAndChildren" presStyleCnt="0"/>
      <dgm:spPr/>
    </dgm:pt>
    <dgm:pt modelId="{BE785EB0-9F77-C345-87AE-A88096A0AB9D}" type="pres">
      <dgm:prSet presAssocID="{E4EF4AE0-5110-4102-8733-97EAA5B9E569}" presName="parentTextArrow" presStyleLbl="node1" presStyleIdx="3" presStyleCnt="5"/>
      <dgm:spPr/>
    </dgm:pt>
    <dgm:pt modelId="{B49AD970-56DB-A24D-952D-C66AB18C8599}" type="pres">
      <dgm:prSet presAssocID="{EBDBAE34-38B1-49CC-B723-A741D96C39C0}" presName="sp" presStyleCnt="0"/>
      <dgm:spPr/>
    </dgm:pt>
    <dgm:pt modelId="{574D21BF-FA01-E14E-817C-1AA640C2E88B}" type="pres">
      <dgm:prSet presAssocID="{FA66963B-AFF7-4C38-9EC0-86877B0046A8}" presName="arrowAndChildren" presStyleCnt="0"/>
      <dgm:spPr/>
    </dgm:pt>
    <dgm:pt modelId="{7B5D3364-711D-B54D-A23F-FAAF97125EF0}" type="pres">
      <dgm:prSet presAssocID="{FA66963B-AFF7-4C38-9EC0-86877B0046A8}" presName="parentTextArrow" presStyleLbl="node1" presStyleIdx="4" presStyleCnt="5"/>
      <dgm:spPr/>
    </dgm:pt>
  </dgm:ptLst>
  <dgm:cxnLst>
    <dgm:cxn modelId="{18CCB534-5446-B54C-8F54-89860E66BFF6}" type="presOf" srcId="{82BBEA97-951E-404A-9449-F36D905B074F}" destId="{5656267F-9C47-DA44-BA80-84E9E07A850D}" srcOrd="0" destOrd="0" presId="urn:microsoft.com/office/officeart/2005/8/layout/process4"/>
    <dgm:cxn modelId="{A763AB3C-4C4B-47F7-A859-D90F14A008AE}" srcId="{E5DB5C0F-1A04-47C3-9C3A-0AE9DD8BE0D8}" destId="{FA66963B-AFF7-4C38-9EC0-86877B0046A8}" srcOrd="0" destOrd="0" parTransId="{A15E5C25-9C73-403B-B885-B79702836991}" sibTransId="{EBDBAE34-38B1-49CC-B723-A741D96C39C0}"/>
    <dgm:cxn modelId="{F757D241-E5CB-48CE-AF59-D48566DB02C8}" srcId="{E5DB5C0F-1A04-47C3-9C3A-0AE9DD8BE0D8}" destId="{82BBEA97-951E-404A-9449-F36D905B074F}" srcOrd="2" destOrd="0" parTransId="{320D7E16-C93A-4517-AAB4-A00CA6C3E891}" sibTransId="{8B879642-7057-4517-8E15-C5E4A3AEC95C}"/>
    <dgm:cxn modelId="{888DCA8A-3E6F-4058-80D3-852B93AF69D3}" srcId="{E5DB5C0F-1A04-47C3-9C3A-0AE9DD8BE0D8}" destId="{CF394BEA-5780-419E-A89D-F1A73AE93BF1}" srcOrd="3" destOrd="0" parTransId="{43B69516-CCF9-4355-B461-9B667B222A31}" sibTransId="{826E3C20-834D-4C99-8D3A-CDDEFFE1D36A}"/>
    <dgm:cxn modelId="{9B79158D-D9FC-3B4C-B37C-7A0BB43629AD}" type="presOf" srcId="{CF394BEA-5780-419E-A89D-F1A73AE93BF1}" destId="{2C2E52F1-B3F2-F54C-93F8-C234F81930EF}" srcOrd="0" destOrd="0" presId="urn:microsoft.com/office/officeart/2005/8/layout/process4"/>
    <dgm:cxn modelId="{BB213ED0-192B-4384-9E87-BCD2E4AD8D7D}" srcId="{E5DB5C0F-1A04-47C3-9C3A-0AE9DD8BE0D8}" destId="{E4EF4AE0-5110-4102-8733-97EAA5B9E569}" srcOrd="1" destOrd="0" parTransId="{701B5C46-8DFB-4B13-921E-6BC185B5594D}" sibTransId="{C49B967C-DB33-4BF2-BE3B-516094A5E86C}"/>
    <dgm:cxn modelId="{4D3C84D5-9BD8-8649-8ACA-6EDB8338B09E}" type="presOf" srcId="{E4EF4AE0-5110-4102-8733-97EAA5B9E569}" destId="{BE785EB0-9F77-C345-87AE-A88096A0AB9D}" srcOrd="0" destOrd="0" presId="urn:microsoft.com/office/officeart/2005/8/layout/process4"/>
    <dgm:cxn modelId="{9A87D1DA-8388-BE45-ABEB-24AC3B8C6F30}" type="presOf" srcId="{FA66963B-AFF7-4C38-9EC0-86877B0046A8}" destId="{7B5D3364-711D-B54D-A23F-FAAF97125EF0}" srcOrd="0" destOrd="0" presId="urn:microsoft.com/office/officeart/2005/8/layout/process4"/>
    <dgm:cxn modelId="{50E5AAE8-9B1B-084B-BC60-1B83B7A35BEC}" type="presOf" srcId="{E9847D51-877F-4EA9-91FB-BD691B4FFF4B}" destId="{88E79970-7970-A546-9027-4C50ED5F4351}" srcOrd="0" destOrd="0" presId="urn:microsoft.com/office/officeart/2005/8/layout/process4"/>
    <dgm:cxn modelId="{813D8AEC-B4D6-A34C-965E-64654413807D}" type="presOf" srcId="{E5DB5C0F-1A04-47C3-9C3A-0AE9DD8BE0D8}" destId="{9307B63D-0638-3F49-9E96-B8F8C5EF239C}" srcOrd="0" destOrd="0" presId="urn:microsoft.com/office/officeart/2005/8/layout/process4"/>
    <dgm:cxn modelId="{5D4BE2F9-43C7-453D-90BA-13AD00ED51DA}" srcId="{E5DB5C0F-1A04-47C3-9C3A-0AE9DD8BE0D8}" destId="{E9847D51-877F-4EA9-91FB-BD691B4FFF4B}" srcOrd="4" destOrd="0" parTransId="{8C0E30BF-DA6E-474E-8B84-FA027113C190}" sibTransId="{EF89D8F5-E763-4B09-8D2C-7BA0A711DD42}"/>
    <dgm:cxn modelId="{23CF0B36-EDC1-EF41-8559-9220F5CAC43E}" type="presParOf" srcId="{9307B63D-0638-3F49-9E96-B8F8C5EF239C}" destId="{51FA8205-DA5F-214D-B41B-26D67175A2BB}" srcOrd="0" destOrd="0" presId="urn:microsoft.com/office/officeart/2005/8/layout/process4"/>
    <dgm:cxn modelId="{6E0DE0A0-3304-0E4D-BA8F-52AA7B6A44B1}" type="presParOf" srcId="{51FA8205-DA5F-214D-B41B-26D67175A2BB}" destId="{88E79970-7970-A546-9027-4C50ED5F4351}" srcOrd="0" destOrd="0" presId="urn:microsoft.com/office/officeart/2005/8/layout/process4"/>
    <dgm:cxn modelId="{E93AB91A-C483-3947-B37B-452762A7B1F0}" type="presParOf" srcId="{9307B63D-0638-3F49-9E96-B8F8C5EF239C}" destId="{F8628D7F-EE38-1E47-923D-17D3D9D21F23}" srcOrd="1" destOrd="0" presId="urn:microsoft.com/office/officeart/2005/8/layout/process4"/>
    <dgm:cxn modelId="{E86251BE-7933-084C-9683-60AC171B6B87}" type="presParOf" srcId="{9307B63D-0638-3F49-9E96-B8F8C5EF239C}" destId="{25F81878-B0E0-D945-90EB-66413FBEED96}" srcOrd="2" destOrd="0" presId="urn:microsoft.com/office/officeart/2005/8/layout/process4"/>
    <dgm:cxn modelId="{62A10BBE-851B-D54C-9349-95EBD20E6F63}" type="presParOf" srcId="{25F81878-B0E0-D945-90EB-66413FBEED96}" destId="{2C2E52F1-B3F2-F54C-93F8-C234F81930EF}" srcOrd="0" destOrd="0" presId="urn:microsoft.com/office/officeart/2005/8/layout/process4"/>
    <dgm:cxn modelId="{D53C2AFF-E88E-B742-B1DE-A56E7D8E2762}" type="presParOf" srcId="{9307B63D-0638-3F49-9E96-B8F8C5EF239C}" destId="{D67EF495-FE4C-1C4A-8599-C95044D52F1E}" srcOrd="3" destOrd="0" presId="urn:microsoft.com/office/officeart/2005/8/layout/process4"/>
    <dgm:cxn modelId="{03F28C00-B7ED-184B-8E36-5B1713404A73}" type="presParOf" srcId="{9307B63D-0638-3F49-9E96-B8F8C5EF239C}" destId="{EE86DB66-B98A-2A43-ADD6-423E2512BDB8}" srcOrd="4" destOrd="0" presId="urn:microsoft.com/office/officeart/2005/8/layout/process4"/>
    <dgm:cxn modelId="{884D0EFF-B9E6-4C4C-9062-4087C7DC20B5}" type="presParOf" srcId="{EE86DB66-B98A-2A43-ADD6-423E2512BDB8}" destId="{5656267F-9C47-DA44-BA80-84E9E07A850D}" srcOrd="0" destOrd="0" presId="urn:microsoft.com/office/officeart/2005/8/layout/process4"/>
    <dgm:cxn modelId="{D89156A5-ED13-C441-9BC7-DA02850AD47C}" type="presParOf" srcId="{9307B63D-0638-3F49-9E96-B8F8C5EF239C}" destId="{329C1FF9-2FEC-9144-AB6B-A375ADC049C3}" srcOrd="5" destOrd="0" presId="urn:microsoft.com/office/officeart/2005/8/layout/process4"/>
    <dgm:cxn modelId="{F6DD928C-12A2-6D45-BAEC-CD0AF4BFE133}" type="presParOf" srcId="{9307B63D-0638-3F49-9E96-B8F8C5EF239C}" destId="{4B0223A6-CB4A-794A-918F-E83C534DC7EB}" srcOrd="6" destOrd="0" presId="urn:microsoft.com/office/officeart/2005/8/layout/process4"/>
    <dgm:cxn modelId="{4E17B1E7-D4E4-FE46-8C79-C453CDA82BCA}" type="presParOf" srcId="{4B0223A6-CB4A-794A-918F-E83C534DC7EB}" destId="{BE785EB0-9F77-C345-87AE-A88096A0AB9D}" srcOrd="0" destOrd="0" presId="urn:microsoft.com/office/officeart/2005/8/layout/process4"/>
    <dgm:cxn modelId="{34431F4F-48B3-3542-9FD0-6022AEA639BA}" type="presParOf" srcId="{9307B63D-0638-3F49-9E96-B8F8C5EF239C}" destId="{B49AD970-56DB-A24D-952D-C66AB18C8599}" srcOrd="7" destOrd="0" presId="urn:microsoft.com/office/officeart/2005/8/layout/process4"/>
    <dgm:cxn modelId="{B5BC164A-983A-644A-9043-7C250246A415}" type="presParOf" srcId="{9307B63D-0638-3F49-9E96-B8F8C5EF239C}" destId="{574D21BF-FA01-E14E-817C-1AA640C2E88B}" srcOrd="8" destOrd="0" presId="urn:microsoft.com/office/officeart/2005/8/layout/process4"/>
    <dgm:cxn modelId="{89A622B7-0194-4B41-AEB6-A737E1CC5674}" type="presParOf" srcId="{574D21BF-FA01-E14E-817C-1AA640C2E88B}" destId="{7B5D3364-711D-B54D-A23F-FAAF97125EF0}"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0F4BF63-48E2-44B9-8473-426735C1C14A}" type="doc">
      <dgm:prSet loTypeId="urn:microsoft.com/office/officeart/2005/8/layout/bProcess4" loCatId="process" qsTypeId="urn:microsoft.com/office/officeart/2005/8/quickstyle/simple1" qsCatId="simple" csTypeId="urn:microsoft.com/office/officeart/2005/8/colors/colorful2" csCatId="colorful" phldr="1"/>
      <dgm:spPr/>
      <dgm:t>
        <a:bodyPr/>
        <a:lstStyle/>
        <a:p>
          <a:endParaRPr lang="en-US"/>
        </a:p>
      </dgm:t>
    </dgm:pt>
    <dgm:pt modelId="{769463EE-E127-4C09-AA84-2D47289E5FDF}">
      <dgm:prSet phldrT="[Text]" custT="1"/>
      <dgm:spPr/>
      <dgm:t>
        <a:bodyPr/>
        <a:lstStyle/>
        <a:p>
          <a:r>
            <a:rPr lang="en-US" sz="2400">
              <a:latin typeface="+mn-lt"/>
            </a:rPr>
            <a:t>Personal Safety</a:t>
          </a:r>
          <a:endParaRPr lang="en-US" sz="2400" dirty="0">
            <a:latin typeface="+mn-lt"/>
          </a:endParaRPr>
        </a:p>
      </dgm:t>
    </dgm:pt>
    <dgm:pt modelId="{CD104536-9A0B-47D7-8C2C-58773512AE31}" type="parTrans" cxnId="{45E22F0B-8BC4-4559-8AC7-E05648AF0D33}">
      <dgm:prSet/>
      <dgm:spPr/>
      <dgm:t>
        <a:bodyPr/>
        <a:lstStyle/>
        <a:p>
          <a:endParaRPr lang="en-US"/>
        </a:p>
      </dgm:t>
    </dgm:pt>
    <dgm:pt modelId="{2A80E6E6-8AFB-4CE1-AAB8-0C699738C494}" type="sibTrans" cxnId="{45E22F0B-8BC4-4559-8AC7-E05648AF0D33}">
      <dgm:prSet/>
      <dgm:spPr/>
      <dgm:t>
        <a:bodyPr/>
        <a:lstStyle/>
        <a:p>
          <a:endParaRPr lang="en-US"/>
        </a:p>
      </dgm:t>
    </dgm:pt>
    <dgm:pt modelId="{74BA849A-4ED2-4933-9416-54ABFCEF0BEB}">
      <dgm:prSet phldrT="[Text]" custT="1"/>
      <dgm:spPr/>
      <dgm:t>
        <a:bodyPr/>
        <a:lstStyle/>
        <a:p>
          <a:r>
            <a:rPr lang="en-US" sz="2400"/>
            <a:t>Areas of concealment</a:t>
          </a:r>
          <a:endParaRPr lang="en-US" sz="2400" dirty="0"/>
        </a:p>
      </dgm:t>
    </dgm:pt>
    <dgm:pt modelId="{1FD6CDD8-8194-4539-A472-9A980F62D6E7}" type="parTrans" cxnId="{D017F754-AED9-4F90-A7F9-85557A46940B}">
      <dgm:prSet/>
      <dgm:spPr/>
      <dgm:t>
        <a:bodyPr/>
        <a:lstStyle/>
        <a:p>
          <a:endParaRPr lang="en-US"/>
        </a:p>
      </dgm:t>
    </dgm:pt>
    <dgm:pt modelId="{FE0312AA-7A14-4547-B69E-A9ED87747268}" type="sibTrans" cxnId="{D017F754-AED9-4F90-A7F9-85557A46940B}">
      <dgm:prSet/>
      <dgm:spPr/>
      <dgm:t>
        <a:bodyPr/>
        <a:lstStyle/>
        <a:p>
          <a:endParaRPr lang="en-US"/>
        </a:p>
      </dgm:t>
    </dgm:pt>
    <dgm:pt modelId="{1D1E40F1-F2E3-4FC0-B37F-7BD7EE288CD8}">
      <dgm:prSet phldrT="[Text]" custT="1"/>
      <dgm:spPr/>
      <dgm:t>
        <a:bodyPr/>
        <a:lstStyle/>
        <a:p>
          <a:r>
            <a:rPr lang="en-US" sz="2400"/>
            <a:t>Areas routinely missed</a:t>
          </a:r>
          <a:endParaRPr lang="en-US" sz="2400" dirty="0"/>
        </a:p>
      </dgm:t>
    </dgm:pt>
    <dgm:pt modelId="{DF63839A-86D2-439C-8896-ABC7DA175AF3}" type="parTrans" cxnId="{E5AC967E-86CA-4E3B-8EDE-0DB69E9A403D}">
      <dgm:prSet/>
      <dgm:spPr/>
      <dgm:t>
        <a:bodyPr/>
        <a:lstStyle/>
        <a:p>
          <a:endParaRPr lang="en-US"/>
        </a:p>
      </dgm:t>
    </dgm:pt>
    <dgm:pt modelId="{5051BB3E-2BDE-41A4-A689-F0A56FE2BE53}" type="sibTrans" cxnId="{E5AC967E-86CA-4E3B-8EDE-0DB69E9A403D}">
      <dgm:prSet/>
      <dgm:spPr/>
      <dgm:t>
        <a:bodyPr/>
        <a:lstStyle/>
        <a:p>
          <a:endParaRPr lang="en-US"/>
        </a:p>
      </dgm:t>
    </dgm:pt>
    <dgm:pt modelId="{6BD59353-7708-4432-9283-A30B35750830}">
      <dgm:prSet phldrT="[Text]" custT="1"/>
      <dgm:spPr/>
      <dgm:t>
        <a:bodyPr/>
        <a:lstStyle/>
        <a:p>
          <a:r>
            <a:rPr lang="en-US" sz="2400"/>
            <a:t>J.O.G</a:t>
          </a:r>
          <a:endParaRPr lang="en-US" sz="2400" dirty="0"/>
        </a:p>
      </dgm:t>
    </dgm:pt>
    <dgm:pt modelId="{1097E89E-3C76-4316-BEB4-770B1F8FD70B}" type="parTrans" cxnId="{888C36F4-8A30-4B85-BCF6-56B8F1923F2D}">
      <dgm:prSet/>
      <dgm:spPr/>
      <dgm:t>
        <a:bodyPr/>
        <a:lstStyle/>
        <a:p>
          <a:endParaRPr lang="en-US"/>
        </a:p>
      </dgm:t>
    </dgm:pt>
    <dgm:pt modelId="{2AC80BF4-AE23-4128-AB3E-7643CB1CA726}" type="sibTrans" cxnId="{888C36F4-8A30-4B85-BCF6-56B8F1923F2D}">
      <dgm:prSet/>
      <dgm:spPr/>
      <dgm:t>
        <a:bodyPr/>
        <a:lstStyle/>
        <a:p>
          <a:endParaRPr lang="en-US"/>
        </a:p>
      </dgm:t>
    </dgm:pt>
    <dgm:pt modelId="{0D572E6C-B97A-4783-BE08-3CC4CB0093EF}">
      <dgm:prSet phldrT="[Text]" custT="1"/>
      <dgm:spPr/>
      <dgm:t>
        <a:bodyPr/>
        <a:lstStyle/>
        <a:p>
          <a:r>
            <a:rPr lang="en-US" sz="2400"/>
            <a:t>Recovery of exhibits</a:t>
          </a:r>
          <a:endParaRPr lang="en-US" sz="2400" dirty="0"/>
        </a:p>
      </dgm:t>
    </dgm:pt>
    <dgm:pt modelId="{3E7DEBD1-6790-4EFE-9AF2-F7771ABA7853}" type="parTrans" cxnId="{33A5C74C-C380-4B65-ADFA-32A7BE10DAC0}">
      <dgm:prSet/>
      <dgm:spPr/>
      <dgm:t>
        <a:bodyPr/>
        <a:lstStyle/>
        <a:p>
          <a:endParaRPr lang="en-US"/>
        </a:p>
      </dgm:t>
    </dgm:pt>
    <dgm:pt modelId="{FCAF3CB0-07F4-4C6B-BBBE-4AB0742C2FD7}" type="sibTrans" cxnId="{33A5C74C-C380-4B65-ADFA-32A7BE10DAC0}">
      <dgm:prSet/>
      <dgm:spPr/>
      <dgm:t>
        <a:bodyPr/>
        <a:lstStyle/>
        <a:p>
          <a:endParaRPr lang="en-US"/>
        </a:p>
      </dgm:t>
    </dgm:pt>
    <dgm:pt modelId="{8FABEF53-0ACC-458C-A0CE-2D398196ACB2}">
      <dgm:prSet phldrT="[Text]" custT="1"/>
      <dgm:spPr/>
      <dgm:t>
        <a:bodyPr/>
        <a:lstStyle/>
        <a:p>
          <a:r>
            <a:rPr lang="en-US" sz="2400"/>
            <a:t>Control of subject, seeing hands</a:t>
          </a:r>
          <a:endParaRPr lang="en-US" sz="2400" dirty="0"/>
        </a:p>
      </dgm:t>
    </dgm:pt>
    <dgm:pt modelId="{260B921B-7B69-46FD-9411-131A626F4B16}" type="parTrans" cxnId="{167FD132-DE8C-4657-BAE8-388BE7BF4D1D}">
      <dgm:prSet/>
      <dgm:spPr/>
      <dgm:t>
        <a:bodyPr/>
        <a:lstStyle/>
        <a:p>
          <a:endParaRPr lang="en-US"/>
        </a:p>
      </dgm:t>
    </dgm:pt>
    <dgm:pt modelId="{76028015-EDF1-43D0-82BD-E1DE8DBC11C6}" type="sibTrans" cxnId="{167FD132-DE8C-4657-BAE8-388BE7BF4D1D}">
      <dgm:prSet/>
      <dgm:spPr/>
      <dgm:t>
        <a:bodyPr/>
        <a:lstStyle/>
        <a:p>
          <a:endParaRPr lang="en-US"/>
        </a:p>
      </dgm:t>
    </dgm:pt>
    <dgm:pt modelId="{DC76CDBF-FE42-415B-8B21-5E8FAE665AC1}" type="pres">
      <dgm:prSet presAssocID="{10F4BF63-48E2-44B9-8473-426735C1C14A}" presName="Name0" presStyleCnt="0">
        <dgm:presLayoutVars>
          <dgm:dir/>
          <dgm:resizeHandles/>
        </dgm:presLayoutVars>
      </dgm:prSet>
      <dgm:spPr/>
    </dgm:pt>
    <dgm:pt modelId="{85D17460-56A1-41A0-AE21-2D3D67EB78CA}" type="pres">
      <dgm:prSet presAssocID="{769463EE-E127-4C09-AA84-2D47289E5FDF}" presName="compNode" presStyleCnt="0"/>
      <dgm:spPr/>
    </dgm:pt>
    <dgm:pt modelId="{BFDB6CB6-23F3-47D9-8232-BBB273FF48C6}" type="pres">
      <dgm:prSet presAssocID="{769463EE-E127-4C09-AA84-2D47289E5FDF}" presName="dummyConnPt" presStyleCnt="0"/>
      <dgm:spPr/>
    </dgm:pt>
    <dgm:pt modelId="{385AE680-B236-4F75-B0BB-51203BF1DC13}" type="pres">
      <dgm:prSet presAssocID="{769463EE-E127-4C09-AA84-2D47289E5FDF}" presName="node" presStyleLbl="node1" presStyleIdx="0" presStyleCnt="6">
        <dgm:presLayoutVars>
          <dgm:bulletEnabled val="1"/>
        </dgm:presLayoutVars>
      </dgm:prSet>
      <dgm:spPr/>
    </dgm:pt>
    <dgm:pt modelId="{B9E3AFEC-B8B2-4CFC-B5F3-B4199C6A509B}" type="pres">
      <dgm:prSet presAssocID="{2A80E6E6-8AFB-4CE1-AAB8-0C699738C494}" presName="sibTrans" presStyleLbl="bgSibTrans2D1" presStyleIdx="0" presStyleCnt="5"/>
      <dgm:spPr/>
    </dgm:pt>
    <dgm:pt modelId="{6AF472F6-F2BF-4260-B20C-0E1B95BD89C0}" type="pres">
      <dgm:prSet presAssocID="{74BA849A-4ED2-4933-9416-54ABFCEF0BEB}" presName="compNode" presStyleCnt="0"/>
      <dgm:spPr/>
    </dgm:pt>
    <dgm:pt modelId="{7C70C19C-080D-4A53-8C07-B9BEF63702E0}" type="pres">
      <dgm:prSet presAssocID="{74BA849A-4ED2-4933-9416-54ABFCEF0BEB}" presName="dummyConnPt" presStyleCnt="0"/>
      <dgm:spPr/>
    </dgm:pt>
    <dgm:pt modelId="{E0FA83BC-D3C2-4084-AD0E-18654CAB3657}" type="pres">
      <dgm:prSet presAssocID="{74BA849A-4ED2-4933-9416-54ABFCEF0BEB}" presName="node" presStyleLbl="node1" presStyleIdx="1" presStyleCnt="6">
        <dgm:presLayoutVars>
          <dgm:bulletEnabled val="1"/>
        </dgm:presLayoutVars>
      </dgm:prSet>
      <dgm:spPr/>
    </dgm:pt>
    <dgm:pt modelId="{4CC92139-FAF6-4C2F-9EAD-1BC8D092FC04}" type="pres">
      <dgm:prSet presAssocID="{FE0312AA-7A14-4547-B69E-A9ED87747268}" presName="sibTrans" presStyleLbl="bgSibTrans2D1" presStyleIdx="1" presStyleCnt="5"/>
      <dgm:spPr/>
    </dgm:pt>
    <dgm:pt modelId="{B2B8679C-2E1C-476F-8255-0ED3601C7353}" type="pres">
      <dgm:prSet presAssocID="{1D1E40F1-F2E3-4FC0-B37F-7BD7EE288CD8}" presName="compNode" presStyleCnt="0"/>
      <dgm:spPr/>
    </dgm:pt>
    <dgm:pt modelId="{9B880240-A53C-4FD5-9D97-116EF91A60B9}" type="pres">
      <dgm:prSet presAssocID="{1D1E40F1-F2E3-4FC0-B37F-7BD7EE288CD8}" presName="dummyConnPt" presStyleCnt="0"/>
      <dgm:spPr/>
    </dgm:pt>
    <dgm:pt modelId="{223231E7-9EA6-44FD-B577-D1AB489C34DF}" type="pres">
      <dgm:prSet presAssocID="{1D1E40F1-F2E3-4FC0-B37F-7BD7EE288CD8}" presName="node" presStyleLbl="node1" presStyleIdx="2" presStyleCnt="6" custLinFactNeighborX="-99" custLinFactNeighborY="-2548">
        <dgm:presLayoutVars>
          <dgm:bulletEnabled val="1"/>
        </dgm:presLayoutVars>
      </dgm:prSet>
      <dgm:spPr/>
    </dgm:pt>
    <dgm:pt modelId="{AE6CD333-5C1F-4170-BA32-1B05DE736538}" type="pres">
      <dgm:prSet presAssocID="{5051BB3E-2BDE-41A4-A689-F0A56FE2BE53}" presName="sibTrans" presStyleLbl="bgSibTrans2D1" presStyleIdx="2" presStyleCnt="5"/>
      <dgm:spPr/>
    </dgm:pt>
    <dgm:pt modelId="{52707321-3E8B-4177-8A10-91A33957A01E}" type="pres">
      <dgm:prSet presAssocID="{6BD59353-7708-4432-9283-A30B35750830}" presName="compNode" presStyleCnt="0"/>
      <dgm:spPr/>
    </dgm:pt>
    <dgm:pt modelId="{D5E49573-333E-4703-9E41-5E4B0419EB49}" type="pres">
      <dgm:prSet presAssocID="{6BD59353-7708-4432-9283-A30B35750830}" presName="dummyConnPt" presStyleCnt="0"/>
      <dgm:spPr/>
    </dgm:pt>
    <dgm:pt modelId="{35E68FE2-94F3-4B8A-BF39-BB976A322BAC}" type="pres">
      <dgm:prSet presAssocID="{6BD59353-7708-4432-9283-A30B35750830}" presName="node" presStyleLbl="node1" presStyleIdx="3" presStyleCnt="6">
        <dgm:presLayoutVars>
          <dgm:bulletEnabled val="1"/>
        </dgm:presLayoutVars>
      </dgm:prSet>
      <dgm:spPr/>
    </dgm:pt>
    <dgm:pt modelId="{D2C82C3B-7D62-4FE7-9FF3-D99B8391832E}" type="pres">
      <dgm:prSet presAssocID="{2AC80BF4-AE23-4128-AB3E-7643CB1CA726}" presName="sibTrans" presStyleLbl="bgSibTrans2D1" presStyleIdx="3" presStyleCnt="5"/>
      <dgm:spPr/>
    </dgm:pt>
    <dgm:pt modelId="{BE092953-4E58-4073-ADD0-8AFF4F8AFE74}" type="pres">
      <dgm:prSet presAssocID="{0D572E6C-B97A-4783-BE08-3CC4CB0093EF}" presName="compNode" presStyleCnt="0"/>
      <dgm:spPr/>
    </dgm:pt>
    <dgm:pt modelId="{780CF1DA-5B8E-4956-9F5C-C51A1D71BB15}" type="pres">
      <dgm:prSet presAssocID="{0D572E6C-B97A-4783-BE08-3CC4CB0093EF}" presName="dummyConnPt" presStyleCnt="0"/>
      <dgm:spPr/>
    </dgm:pt>
    <dgm:pt modelId="{0902FA34-684E-4A27-902B-98CCB12D35E3}" type="pres">
      <dgm:prSet presAssocID="{0D572E6C-B97A-4783-BE08-3CC4CB0093EF}" presName="node" presStyleLbl="node1" presStyleIdx="4" presStyleCnt="6">
        <dgm:presLayoutVars>
          <dgm:bulletEnabled val="1"/>
        </dgm:presLayoutVars>
      </dgm:prSet>
      <dgm:spPr/>
    </dgm:pt>
    <dgm:pt modelId="{742F4AD2-3A7C-4E42-B68C-D5744D222658}" type="pres">
      <dgm:prSet presAssocID="{FCAF3CB0-07F4-4C6B-BBBE-4AB0742C2FD7}" presName="sibTrans" presStyleLbl="bgSibTrans2D1" presStyleIdx="4" presStyleCnt="5"/>
      <dgm:spPr/>
    </dgm:pt>
    <dgm:pt modelId="{3930CF31-9B47-49B6-AF72-7A446A9B9AFF}" type="pres">
      <dgm:prSet presAssocID="{8FABEF53-0ACC-458C-A0CE-2D398196ACB2}" presName="compNode" presStyleCnt="0"/>
      <dgm:spPr/>
    </dgm:pt>
    <dgm:pt modelId="{B4207587-F62D-4E5C-811C-77C2C332F407}" type="pres">
      <dgm:prSet presAssocID="{8FABEF53-0ACC-458C-A0CE-2D398196ACB2}" presName="dummyConnPt" presStyleCnt="0"/>
      <dgm:spPr/>
    </dgm:pt>
    <dgm:pt modelId="{F4CF9539-14EF-43E9-8D0F-0E0ABEF5898C}" type="pres">
      <dgm:prSet presAssocID="{8FABEF53-0ACC-458C-A0CE-2D398196ACB2}" presName="node" presStyleLbl="node1" presStyleIdx="5" presStyleCnt="6">
        <dgm:presLayoutVars>
          <dgm:bulletEnabled val="1"/>
        </dgm:presLayoutVars>
      </dgm:prSet>
      <dgm:spPr/>
    </dgm:pt>
  </dgm:ptLst>
  <dgm:cxnLst>
    <dgm:cxn modelId="{45E22F0B-8BC4-4559-8AC7-E05648AF0D33}" srcId="{10F4BF63-48E2-44B9-8473-426735C1C14A}" destId="{769463EE-E127-4C09-AA84-2D47289E5FDF}" srcOrd="0" destOrd="0" parTransId="{CD104536-9A0B-47D7-8C2C-58773512AE31}" sibTransId="{2A80E6E6-8AFB-4CE1-AAB8-0C699738C494}"/>
    <dgm:cxn modelId="{167FD132-DE8C-4657-BAE8-388BE7BF4D1D}" srcId="{10F4BF63-48E2-44B9-8473-426735C1C14A}" destId="{8FABEF53-0ACC-458C-A0CE-2D398196ACB2}" srcOrd="5" destOrd="0" parTransId="{260B921B-7B69-46FD-9411-131A626F4B16}" sibTransId="{76028015-EDF1-43D0-82BD-E1DE8DBC11C6}"/>
    <dgm:cxn modelId="{33A5C74C-C380-4B65-ADFA-32A7BE10DAC0}" srcId="{10F4BF63-48E2-44B9-8473-426735C1C14A}" destId="{0D572E6C-B97A-4783-BE08-3CC4CB0093EF}" srcOrd="4" destOrd="0" parTransId="{3E7DEBD1-6790-4EFE-9AF2-F7771ABA7853}" sibTransId="{FCAF3CB0-07F4-4C6B-BBBE-4AB0742C2FD7}"/>
    <dgm:cxn modelId="{ED2AF14C-C220-452A-B00B-479886E75A48}" type="presOf" srcId="{6BD59353-7708-4432-9283-A30B35750830}" destId="{35E68FE2-94F3-4B8A-BF39-BB976A322BAC}" srcOrd="0" destOrd="0" presId="urn:microsoft.com/office/officeart/2005/8/layout/bProcess4"/>
    <dgm:cxn modelId="{98337873-8573-4DBD-A61E-2DE96E9468D3}" type="presOf" srcId="{8FABEF53-0ACC-458C-A0CE-2D398196ACB2}" destId="{F4CF9539-14EF-43E9-8D0F-0E0ABEF5898C}" srcOrd="0" destOrd="0" presId="urn:microsoft.com/office/officeart/2005/8/layout/bProcess4"/>
    <dgm:cxn modelId="{D017F754-AED9-4F90-A7F9-85557A46940B}" srcId="{10F4BF63-48E2-44B9-8473-426735C1C14A}" destId="{74BA849A-4ED2-4933-9416-54ABFCEF0BEB}" srcOrd="1" destOrd="0" parTransId="{1FD6CDD8-8194-4539-A472-9A980F62D6E7}" sibTransId="{FE0312AA-7A14-4547-B69E-A9ED87747268}"/>
    <dgm:cxn modelId="{E5AC967E-86CA-4E3B-8EDE-0DB69E9A403D}" srcId="{10F4BF63-48E2-44B9-8473-426735C1C14A}" destId="{1D1E40F1-F2E3-4FC0-B37F-7BD7EE288CD8}" srcOrd="2" destOrd="0" parTransId="{DF63839A-86D2-439C-8896-ABC7DA175AF3}" sibTransId="{5051BB3E-2BDE-41A4-A689-F0A56FE2BE53}"/>
    <dgm:cxn modelId="{AB813F87-3025-4924-A902-BB8F4456F9CA}" type="presOf" srcId="{2A80E6E6-8AFB-4CE1-AAB8-0C699738C494}" destId="{B9E3AFEC-B8B2-4CFC-B5F3-B4199C6A509B}" srcOrd="0" destOrd="0" presId="urn:microsoft.com/office/officeart/2005/8/layout/bProcess4"/>
    <dgm:cxn modelId="{035299AE-3A36-48B8-AFE6-782ED3C5D455}" type="presOf" srcId="{10F4BF63-48E2-44B9-8473-426735C1C14A}" destId="{DC76CDBF-FE42-415B-8B21-5E8FAE665AC1}" srcOrd="0" destOrd="0" presId="urn:microsoft.com/office/officeart/2005/8/layout/bProcess4"/>
    <dgm:cxn modelId="{2B118DB3-B9E0-498D-B1CC-616C0635D666}" type="presOf" srcId="{0D572E6C-B97A-4783-BE08-3CC4CB0093EF}" destId="{0902FA34-684E-4A27-902B-98CCB12D35E3}" srcOrd="0" destOrd="0" presId="urn:microsoft.com/office/officeart/2005/8/layout/bProcess4"/>
    <dgm:cxn modelId="{5EAFBAB7-871A-4390-93D7-FBCF0339694D}" type="presOf" srcId="{FCAF3CB0-07F4-4C6B-BBBE-4AB0742C2FD7}" destId="{742F4AD2-3A7C-4E42-B68C-D5744D222658}" srcOrd="0" destOrd="0" presId="urn:microsoft.com/office/officeart/2005/8/layout/bProcess4"/>
    <dgm:cxn modelId="{2365BCD9-B853-496D-B550-E965C46C53E2}" type="presOf" srcId="{74BA849A-4ED2-4933-9416-54ABFCEF0BEB}" destId="{E0FA83BC-D3C2-4084-AD0E-18654CAB3657}" srcOrd="0" destOrd="0" presId="urn:microsoft.com/office/officeart/2005/8/layout/bProcess4"/>
    <dgm:cxn modelId="{6A1659E6-3144-4B86-8AF4-11F6E9C10E5B}" type="presOf" srcId="{5051BB3E-2BDE-41A4-A689-F0A56FE2BE53}" destId="{AE6CD333-5C1F-4170-BA32-1B05DE736538}" srcOrd="0" destOrd="0" presId="urn:microsoft.com/office/officeart/2005/8/layout/bProcess4"/>
    <dgm:cxn modelId="{888C36F4-8A30-4B85-BCF6-56B8F1923F2D}" srcId="{10F4BF63-48E2-44B9-8473-426735C1C14A}" destId="{6BD59353-7708-4432-9283-A30B35750830}" srcOrd="3" destOrd="0" parTransId="{1097E89E-3C76-4316-BEB4-770B1F8FD70B}" sibTransId="{2AC80BF4-AE23-4128-AB3E-7643CB1CA726}"/>
    <dgm:cxn modelId="{1C8515F5-BD03-437C-AD94-A7408B80547B}" type="presOf" srcId="{1D1E40F1-F2E3-4FC0-B37F-7BD7EE288CD8}" destId="{223231E7-9EA6-44FD-B577-D1AB489C34DF}" srcOrd="0" destOrd="0" presId="urn:microsoft.com/office/officeart/2005/8/layout/bProcess4"/>
    <dgm:cxn modelId="{814419FC-9E23-45DF-B362-DD61889C8B29}" type="presOf" srcId="{2AC80BF4-AE23-4128-AB3E-7643CB1CA726}" destId="{D2C82C3B-7D62-4FE7-9FF3-D99B8391832E}" srcOrd="0" destOrd="0" presId="urn:microsoft.com/office/officeart/2005/8/layout/bProcess4"/>
    <dgm:cxn modelId="{77A94FFC-3635-4416-BBAE-2F2558A67338}" type="presOf" srcId="{FE0312AA-7A14-4547-B69E-A9ED87747268}" destId="{4CC92139-FAF6-4C2F-9EAD-1BC8D092FC04}" srcOrd="0" destOrd="0" presId="urn:microsoft.com/office/officeart/2005/8/layout/bProcess4"/>
    <dgm:cxn modelId="{BE257DFE-C506-45D5-A301-34DE6FE7BDB1}" type="presOf" srcId="{769463EE-E127-4C09-AA84-2D47289E5FDF}" destId="{385AE680-B236-4F75-B0BB-51203BF1DC13}" srcOrd="0" destOrd="0" presId="urn:microsoft.com/office/officeart/2005/8/layout/bProcess4"/>
    <dgm:cxn modelId="{3CA63246-1102-44EC-9BA3-921520679332}" type="presParOf" srcId="{DC76CDBF-FE42-415B-8B21-5E8FAE665AC1}" destId="{85D17460-56A1-41A0-AE21-2D3D67EB78CA}" srcOrd="0" destOrd="0" presId="urn:microsoft.com/office/officeart/2005/8/layout/bProcess4"/>
    <dgm:cxn modelId="{6B31A0DE-DCAC-4F87-A575-B9B81FA71CA8}" type="presParOf" srcId="{85D17460-56A1-41A0-AE21-2D3D67EB78CA}" destId="{BFDB6CB6-23F3-47D9-8232-BBB273FF48C6}" srcOrd="0" destOrd="0" presId="urn:microsoft.com/office/officeart/2005/8/layout/bProcess4"/>
    <dgm:cxn modelId="{BE9AEB84-731B-43F1-8F0C-D8B5E06F995F}" type="presParOf" srcId="{85D17460-56A1-41A0-AE21-2D3D67EB78CA}" destId="{385AE680-B236-4F75-B0BB-51203BF1DC13}" srcOrd="1" destOrd="0" presId="urn:microsoft.com/office/officeart/2005/8/layout/bProcess4"/>
    <dgm:cxn modelId="{02E609AB-E6BF-426D-A923-F445C39929D2}" type="presParOf" srcId="{DC76CDBF-FE42-415B-8B21-5E8FAE665AC1}" destId="{B9E3AFEC-B8B2-4CFC-B5F3-B4199C6A509B}" srcOrd="1" destOrd="0" presId="urn:microsoft.com/office/officeart/2005/8/layout/bProcess4"/>
    <dgm:cxn modelId="{665360B7-DE10-4B9E-B4FB-D13476844EF2}" type="presParOf" srcId="{DC76CDBF-FE42-415B-8B21-5E8FAE665AC1}" destId="{6AF472F6-F2BF-4260-B20C-0E1B95BD89C0}" srcOrd="2" destOrd="0" presId="urn:microsoft.com/office/officeart/2005/8/layout/bProcess4"/>
    <dgm:cxn modelId="{9CB75AAF-9A3F-4E70-B768-E72D78AB9EE1}" type="presParOf" srcId="{6AF472F6-F2BF-4260-B20C-0E1B95BD89C0}" destId="{7C70C19C-080D-4A53-8C07-B9BEF63702E0}" srcOrd="0" destOrd="0" presId="urn:microsoft.com/office/officeart/2005/8/layout/bProcess4"/>
    <dgm:cxn modelId="{F0300DDE-AB7B-48DB-AA63-A5996E9C5ECC}" type="presParOf" srcId="{6AF472F6-F2BF-4260-B20C-0E1B95BD89C0}" destId="{E0FA83BC-D3C2-4084-AD0E-18654CAB3657}" srcOrd="1" destOrd="0" presId="urn:microsoft.com/office/officeart/2005/8/layout/bProcess4"/>
    <dgm:cxn modelId="{1708B209-077E-43B5-8DBA-0A9290EB1073}" type="presParOf" srcId="{DC76CDBF-FE42-415B-8B21-5E8FAE665AC1}" destId="{4CC92139-FAF6-4C2F-9EAD-1BC8D092FC04}" srcOrd="3" destOrd="0" presId="urn:microsoft.com/office/officeart/2005/8/layout/bProcess4"/>
    <dgm:cxn modelId="{87F11BCA-6D87-435A-885A-030754D7AFC9}" type="presParOf" srcId="{DC76CDBF-FE42-415B-8B21-5E8FAE665AC1}" destId="{B2B8679C-2E1C-476F-8255-0ED3601C7353}" srcOrd="4" destOrd="0" presId="urn:microsoft.com/office/officeart/2005/8/layout/bProcess4"/>
    <dgm:cxn modelId="{EF54C5E1-B1FB-4D60-9DBC-9814174FC948}" type="presParOf" srcId="{B2B8679C-2E1C-476F-8255-0ED3601C7353}" destId="{9B880240-A53C-4FD5-9D97-116EF91A60B9}" srcOrd="0" destOrd="0" presId="urn:microsoft.com/office/officeart/2005/8/layout/bProcess4"/>
    <dgm:cxn modelId="{3C3A7EFA-2F2C-4504-A8E9-5D74D0EDB8E1}" type="presParOf" srcId="{B2B8679C-2E1C-476F-8255-0ED3601C7353}" destId="{223231E7-9EA6-44FD-B577-D1AB489C34DF}" srcOrd="1" destOrd="0" presId="urn:microsoft.com/office/officeart/2005/8/layout/bProcess4"/>
    <dgm:cxn modelId="{B088D8F3-F9D7-4C7F-AF56-7D98AE22D6B5}" type="presParOf" srcId="{DC76CDBF-FE42-415B-8B21-5E8FAE665AC1}" destId="{AE6CD333-5C1F-4170-BA32-1B05DE736538}" srcOrd="5" destOrd="0" presId="urn:microsoft.com/office/officeart/2005/8/layout/bProcess4"/>
    <dgm:cxn modelId="{E5954E07-CE09-47CB-B7BB-28BFB37D17A2}" type="presParOf" srcId="{DC76CDBF-FE42-415B-8B21-5E8FAE665AC1}" destId="{52707321-3E8B-4177-8A10-91A33957A01E}" srcOrd="6" destOrd="0" presId="urn:microsoft.com/office/officeart/2005/8/layout/bProcess4"/>
    <dgm:cxn modelId="{7CD96CC7-5318-48F1-8CE9-23ADE18BB67F}" type="presParOf" srcId="{52707321-3E8B-4177-8A10-91A33957A01E}" destId="{D5E49573-333E-4703-9E41-5E4B0419EB49}" srcOrd="0" destOrd="0" presId="urn:microsoft.com/office/officeart/2005/8/layout/bProcess4"/>
    <dgm:cxn modelId="{2AB6E9E1-C48C-44EC-B3E1-7E3A7BDFDBBD}" type="presParOf" srcId="{52707321-3E8B-4177-8A10-91A33957A01E}" destId="{35E68FE2-94F3-4B8A-BF39-BB976A322BAC}" srcOrd="1" destOrd="0" presId="urn:microsoft.com/office/officeart/2005/8/layout/bProcess4"/>
    <dgm:cxn modelId="{B90F5851-596E-42DB-953A-613B60D32B69}" type="presParOf" srcId="{DC76CDBF-FE42-415B-8B21-5E8FAE665AC1}" destId="{D2C82C3B-7D62-4FE7-9FF3-D99B8391832E}" srcOrd="7" destOrd="0" presId="urn:microsoft.com/office/officeart/2005/8/layout/bProcess4"/>
    <dgm:cxn modelId="{C6CB1141-19FF-426D-A926-AED6123B94DD}" type="presParOf" srcId="{DC76CDBF-FE42-415B-8B21-5E8FAE665AC1}" destId="{BE092953-4E58-4073-ADD0-8AFF4F8AFE74}" srcOrd="8" destOrd="0" presId="urn:microsoft.com/office/officeart/2005/8/layout/bProcess4"/>
    <dgm:cxn modelId="{0B1F6F2F-BED8-4D4E-8868-2E97FDFFE33D}" type="presParOf" srcId="{BE092953-4E58-4073-ADD0-8AFF4F8AFE74}" destId="{780CF1DA-5B8E-4956-9F5C-C51A1D71BB15}" srcOrd="0" destOrd="0" presId="urn:microsoft.com/office/officeart/2005/8/layout/bProcess4"/>
    <dgm:cxn modelId="{0F9795EC-24DF-4435-9795-A73F1E8CEECE}" type="presParOf" srcId="{BE092953-4E58-4073-ADD0-8AFF4F8AFE74}" destId="{0902FA34-684E-4A27-902B-98CCB12D35E3}" srcOrd="1" destOrd="0" presId="urn:microsoft.com/office/officeart/2005/8/layout/bProcess4"/>
    <dgm:cxn modelId="{DA2C5B60-F8AF-44E2-A547-E905233FE08C}" type="presParOf" srcId="{DC76CDBF-FE42-415B-8B21-5E8FAE665AC1}" destId="{742F4AD2-3A7C-4E42-B68C-D5744D222658}" srcOrd="9" destOrd="0" presId="urn:microsoft.com/office/officeart/2005/8/layout/bProcess4"/>
    <dgm:cxn modelId="{EF4E6D89-3DD9-4E4E-A2C8-B51498138687}" type="presParOf" srcId="{DC76CDBF-FE42-415B-8B21-5E8FAE665AC1}" destId="{3930CF31-9B47-49B6-AF72-7A446A9B9AFF}" srcOrd="10" destOrd="0" presId="urn:microsoft.com/office/officeart/2005/8/layout/bProcess4"/>
    <dgm:cxn modelId="{4654282D-B7CE-47B6-9B27-25570032B031}" type="presParOf" srcId="{3930CF31-9B47-49B6-AF72-7A446A9B9AFF}" destId="{B4207587-F62D-4E5C-811C-77C2C332F407}" srcOrd="0" destOrd="0" presId="urn:microsoft.com/office/officeart/2005/8/layout/bProcess4"/>
    <dgm:cxn modelId="{2E38B1F2-B53E-49D7-B759-D01C0870CF70}" type="presParOf" srcId="{3930CF31-9B47-49B6-AF72-7A446A9B9AFF}" destId="{F4CF9539-14EF-43E9-8D0F-0E0ABEF5898C}"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91853F-2E2F-450A-8FA8-40E12DC5F056}" type="doc">
      <dgm:prSet loTypeId="urn:microsoft.com/office/officeart/2005/8/layout/process2" loCatId="process" qsTypeId="urn:microsoft.com/office/officeart/2005/8/quickstyle/simple1" qsCatId="simple" csTypeId="urn:microsoft.com/office/officeart/2005/8/colors/accent1_4" csCatId="accent1" phldr="1"/>
      <dgm:spPr/>
    </dgm:pt>
    <dgm:pt modelId="{6A29854F-DFA8-4057-9820-F0B82FA57B39}">
      <dgm:prSet phldrT="[Text]" custT="1"/>
      <dgm:spPr/>
      <dgm:t>
        <a:bodyPr/>
        <a:lstStyle/>
        <a:p>
          <a:r>
            <a:rPr lang="en-GB" sz="2400"/>
            <a:t>Standardised framework to place intelligence at the forefront in reducing crime &amp; disorder</a:t>
          </a:r>
          <a:endParaRPr lang="en-GB" sz="2400" dirty="0"/>
        </a:p>
      </dgm:t>
    </dgm:pt>
    <dgm:pt modelId="{84A60EE8-D0AF-45FB-B44A-A7EDBD04FA49}" type="parTrans" cxnId="{2B12E5EB-8914-4779-A7B4-98F0B127C097}">
      <dgm:prSet/>
      <dgm:spPr/>
      <dgm:t>
        <a:bodyPr/>
        <a:lstStyle/>
        <a:p>
          <a:endParaRPr lang="en-GB"/>
        </a:p>
      </dgm:t>
    </dgm:pt>
    <dgm:pt modelId="{A4A92880-1DD7-4AB0-9A66-040A6A7058FF}" type="sibTrans" cxnId="{2B12E5EB-8914-4779-A7B4-98F0B127C097}">
      <dgm:prSet/>
      <dgm:spPr/>
      <dgm:t>
        <a:bodyPr/>
        <a:lstStyle/>
        <a:p>
          <a:endParaRPr lang="en-GB"/>
        </a:p>
      </dgm:t>
    </dgm:pt>
    <dgm:pt modelId="{B3FB694A-FB87-43B2-9E65-2CC2DA10366F}">
      <dgm:prSet phldrT="[Text]" custT="1"/>
      <dgm:spPr/>
      <dgm:t>
        <a:bodyPr/>
        <a:lstStyle/>
        <a:p>
          <a:r>
            <a:rPr lang="en-GB" sz="2400"/>
            <a:t>Informs strategic &amp; tactical decision making</a:t>
          </a:r>
          <a:endParaRPr lang="en-GB" sz="2400" dirty="0"/>
        </a:p>
      </dgm:t>
    </dgm:pt>
    <dgm:pt modelId="{47324FDA-7F5D-4531-86A3-E5D363A9A606}" type="parTrans" cxnId="{9CC541CE-F3EC-4B14-B74C-1145726ED978}">
      <dgm:prSet/>
      <dgm:spPr/>
      <dgm:t>
        <a:bodyPr/>
        <a:lstStyle/>
        <a:p>
          <a:endParaRPr lang="en-GB"/>
        </a:p>
      </dgm:t>
    </dgm:pt>
    <dgm:pt modelId="{1D1486D8-7898-4104-BF6D-644909A198C5}" type="sibTrans" cxnId="{9CC541CE-F3EC-4B14-B74C-1145726ED978}">
      <dgm:prSet/>
      <dgm:spPr/>
      <dgm:t>
        <a:bodyPr/>
        <a:lstStyle/>
        <a:p>
          <a:endParaRPr lang="en-GB"/>
        </a:p>
      </dgm:t>
    </dgm:pt>
    <dgm:pt modelId="{F248AA01-65F2-4E57-910E-676ADF4E6A4B}" type="pres">
      <dgm:prSet presAssocID="{7B91853F-2E2F-450A-8FA8-40E12DC5F056}" presName="linearFlow" presStyleCnt="0">
        <dgm:presLayoutVars>
          <dgm:resizeHandles val="exact"/>
        </dgm:presLayoutVars>
      </dgm:prSet>
      <dgm:spPr/>
    </dgm:pt>
    <dgm:pt modelId="{74A6E5DF-D26B-4897-9E17-4AA3ED711979}" type="pres">
      <dgm:prSet presAssocID="{6A29854F-DFA8-4057-9820-F0B82FA57B39}" presName="node" presStyleLbl="node1" presStyleIdx="0" presStyleCnt="2" custScaleX="159362" custLinFactNeighborX="-1409" custLinFactNeighborY="1461">
        <dgm:presLayoutVars>
          <dgm:bulletEnabled val="1"/>
        </dgm:presLayoutVars>
      </dgm:prSet>
      <dgm:spPr/>
    </dgm:pt>
    <dgm:pt modelId="{1FC356CF-AA63-4249-B15D-48DBB6ABCABF}" type="pres">
      <dgm:prSet presAssocID="{A4A92880-1DD7-4AB0-9A66-040A6A7058FF}" presName="sibTrans" presStyleLbl="sibTrans2D1" presStyleIdx="0" presStyleCnt="1"/>
      <dgm:spPr/>
    </dgm:pt>
    <dgm:pt modelId="{C7958D38-3D98-41C9-8B81-40FC02193D4E}" type="pres">
      <dgm:prSet presAssocID="{A4A92880-1DD7-4AB0-9A66-040A6A7058FF}" presName="connectorText" presStyleLbl="sibTrans2D1" presStyleIdx="0" presStyleCnt="1"/>
      <dgm:spPr/>
    </dgm:pt>
    <dgm:pt modelId="{1103EA53-7975-4DAE-96BC-7B63BB114687}" type="pres">
      <dgm:prSet presAssocID="{B3FB694A-FB87-43B2-9E65-2CC2DA10366F}" presName="node" presStyleLbl="node1" presStyleIdx="1" presStyleCnt="2">
        <dgm:presLayoutVars>
          <dgm:bulletEnabled val="1"/>
        </dgm:presLayoutVars>
      </dgm:prSet>
      <dgm:spPr/>
    </dgm:pt>
  </dgm:ptLst>
  <dgm:cxnLst>
    <dgm:cxn modelId="{7721BB1A-5647-4DD1-AFC3-2085E2298913}" type="presOf" srcId="{A4A92880-1DD7-4AB0-9A66-040A6A7058FF}" destId="{1FC356CF-AA63-4249-B15D-48DBB6ABCABF}" srcOrd="0" destOrd="0" presId="urn:microsoft.com/office/officeart/2005/8/layout/process2"/>
    <dgm:cxn modelId="{834872A1-9C1C-4E4B-A2A7-EE5609F68A4F}" type="presOf" srcId="{6A29854F-DFA8-4057-9820-F0B82FA57B39}" destId="{74A6E5DF-D26B-4897-9E17-4AA3ED711979}" srcOrd="0" destOrd="0" presId="urn:microsoft.com/office/officeart/2005/8/layout/process2"/>
    <dgm:cxn modelId="{E7098EA5-69E6-41B7-BF0C-D2BE32919592}" type="presOf" srcId="{B3FB694A-FB87-43B2-9E65-2CC2DA10366F}" destId="{1103EA53-7975-4DAE-96BC-7B63BB114687}" srcOrd="0" destOrd="0" presId="urn:microsoft.com/office/officeart/2005/8/layout/process2"/>
    <dgm:cxn modelId="{9CC541CE-F3EC-4B14-B74C-1145726ED978}" srcId="{7B91853F-2E2F-450A-8FA8-40E12DC5F056}" destId="{B3FB694A-FB87-43B2-9E65-2CC2DA10366F}" srcOrd="1" destOrd="0" parTransId="{47324FDA-7F5D-4531-86A3-E5D363A9A606}" sibTransId="{1D1486D8-7898-4104-BF6D-644909A198C5}"/>
    <dgm:cxn modelId="{A81436D2-5EAF-4E58-8D03-770BDA6F40E3}" type="presOf" srcId="{A4A92880-1DD7-4AB0-9A66-040A6A7058FF}" destId="{C7958D38-3D98-41C9-8B81-40FC02193D4E}" srcOrd="1" destOrd="0" presId="urn:microsoft.com/office/officeart/2005/8/layout/process2"/>
    <dgm:cxn modelId="{2B12E5EB-8914-4779-A7B4-98F0B127C097}" srcId="{7B91853F-2E2F-450A-8FA8-40E12DC5F056}" destId="{6A29854F-DFA8-4057-9820-F0B82FA57B39}" srcOrd="0" destOrd="0" parTransId="{84A60EE8-D0AF-45FB-B44A-A7EDBD04FA49}" sibTransId="{A4A92880-1DD7-4AB0-9A66-040A6A7058FF}"/>
    <dgm:cxn modelId="{F10A3FFE-5CF7-48BF-BED6-85BA05B4ECF8}" type="presOf" srcId="{7B91853F-2E2F-450A-8FA8-40E12DC5F056}" destId="{F248AA01-65F2-4E57-910E-676ADF4E6A4B}" srcOrd="0" destOrd="0" presId="urn:microsoft.com/office/officeart/2005/8/layout/process2"/>
    <dgm:cxn modelId="{D45870A2-9927-4EB8-B68D-AFF1F1F30B8E}" type="presParOf" srcId="{F248AA01-65F2-4E57-910E-676ADF4E6A4B}" destId="{74A6E5DF-D26B-4897-9E17-4AA3ED711979}" srcOrd="0" destOrd="0" presId="urn:microsoft.com/office/officeart/2005/8/layout/process2"/>
    <dgm:cxn modelId="{A7D73B9C-01DD-4DEE-B54C-43FB8EC5E704}" type="presParOf" srcId="{F248AA01-65F2-4E57-910E-676ADF4E6A4B}" destId="{1FC356CF-AA63-4249-B15D-48DBB6ABCABF}" srcOrd="1" destOrd="0" presId="urn:microsoft.com/office/officeart/2005/8/layout/process2"/>
    <dgm:cxn modelId="{57CFE62A-DA00-431B-9B41-D58911F57B1D}" type="presParOf" srcId="{1FC356CF-AA63-4249-B15D-48DBB6ABCABF}" destId="{C7958D38-3D98-41C9-8B81-40FC02193D4E}" srcOrd="0" destOrd="0" presId="urn:microsoft.com/office/officeart/2005/8/layout/process2"/>
    <dgm:cxn modelId="{787E845E-40B7-480C-8C62-8760E51B1DA0}" type="presParOf" srcId="{F248AA01-65F2-4E57-910E-676ADF4E6A4B}" destId="{1103EA53-7975-4DAE-96BC-7B63BB114687}"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A103CB-8B4A-4A1C-9E31-13CFC5F0D5CF}" type="doc">
      <dgm:prSet loTypeId="urn:microsoft.com/office/officeart/2005/8/layout/process1" loCatId="process" qsTypeId="urn:microsoft.com/office/officeart/2005/8/quickstyle/simple1" qsCatId="simple" csTypeId="urn:microsoft.com/office/officeart/2005/8/colors/accent1_3" csCatId="accent1" phldr="1"/>
      <dgm:spPr/>
    </dgm:pt>
    <dgm:pt modelId="{03487B14-0891-4A7D-AA92-D26A8EE23701}">
      <dgm:prSet phldrT="[Text]" custT="1"/>
      <dgm:spPr/>
      <dgm:t>
        <a:bodyPr/>
        <a:lstStyle/>
        <a:p>
          <a:r>
            <a:rPr lang="en-GB" sz="1600" dirty="0"/>
            <a:t>Information is the very life-blood of policing. It may be original &amp; generated by you. It may come from the public or other officers or be fed to you by partner agencies &amp; other sources</a:t>
          </a:r>
        </a:p>
      </dgm:t>
    </dgm:pt>
    <dgm:pt modelId="{9774387A-78BF-481B-B5B1-A7AEAF48F0DE}" type="parTrans" cxnId="{697116DC-D981-4265-8018-4CCFBAC9BB8E}">
      <dgm:prSet/>
      <dgm:spPr/>
      <dgm:t>
        <a:bodyPr/>
        <a:lstStyle/>
        <a:p>
          <a:endParaRPr lang="en-GB"/>
        </a:p>
      </dgm:t>
    </dgm:pt>
    <dgm:pt modelId="{AE731F44-34B7-4618-BFC9-4EBFB917D296}" type="sibTrans" cxnId="{697116DC-D981-4265-8018-4CCFBAC9BB8E}">
      <dgm:prSet/>
      <dgm:spPr/>
      <dgm:t>
        <a:bodyPr/>
        <a:lstStyle/>
        <a:p>
          <a:endParaRPr lang="en-GB"/>
        </a:p>
      </dgm:t>
    </dgm:pt>
    <dgm:pt modelId="{D5AE3FED-D6D1-4C20-9F7C-D3F952859B9D}">
      <dgm:prSet phldrT="[Text]" custT="1"/>
      <dgm:spPr/>
      <dgm:t>
        <a:bodyPr/>
        <a:lstStyle/>
        <a:p>
          <a:r>
            <a:rPr lang="en-GB" sz="1800" dirty="0"/>
            <a:t>Police information is: </a:t>
          </a:r>
          <a:br>
            <a:rPr lang="en-GB" sz="1800" dirty="0"/>
          </a:br>
          <a:r>
            <a:rPr lang="en-GB" sz="1800" dirty="0"/>
            <a:t>All the information obtained &amp; recorded for a policing purpose</a:t>
          </a:r>
        </a:p>
      </dgm:t>
    </dgm:pt>
    <dgm:pt modelId="{28202241-C61B-4285-BD90-FD36247EE5D8}" type="parTrans" cxnId="{9BC551E5-7668-438D-AA6B-3CF8F576C8C0}">
      <dgm:prSet/>
      <dgm:spPr/>
      <dgm:t>
        <a:bodyPr/>
        <a:lstStyle/>
        <a:p>
          <a:endParaRPr lang="en-GB"/>
        </a:p>
      </dgm:t>
    </dgm:pt>
    <dgm:pt modelId="{8FEF13B1-67BA-431D-B0AE-C134B9FEAB7B}" type="sibTrans" cxnId="{9BC551E5-7668-438D-AA6B-3CF8F576C8C0}">
      <dgm:prSet/>
      <dgm:spPr/>
      <dgm:t>
        <a:bodyPr/>
        <a:lstStyle/>
        <a:p>
          <a:endParaRPr lang="en-GB"/>
        </a:p>
      </dgm:t>
    </dgm:pt>
    <dgm:pt modelId="{E031D6AC-57AF-4973-BE91-EA7AEB2DFB33}" type="pres">
      <dgm:prSet presAssocID="{36A103CB-8B4A-4A1C-9E31-13CFC5F0D5CF}" presName="Name0" presStyleCnt="0">
        <dgm:presLayoutVars>
          <dgm:dir/>
          <dgm:resizeHandles val="exact"/>
        </dgm:presLayoutVars>
      </dgm:prSet>
      <dgm:spPr/>
    </dgm:pt>
    <dgm:pt modelId="{A98C8997-06D6-4829-80B6-02C8ABB3014B}" type="pres">
      <dgm:prSet presAssocID="{03487B14-0891-4A7D-AA92-D26A8EE23701}" presName="node" presStyleLbl="node1" presStyleIdx="0" presStyleCnt="2" custScaleX="69743" custScaleY="210437">
        <dgm:presLayoutVars>
          <dgm:bulletEnabled val="1"/>
        </dgm:presLayoutVars>
      </dgm:prSet>
      <dgm:spPr/>
    </dgm:pt>
    <dgm:pt modelId="{0F55E47F-3CE6-497F-9A9F-50709D421498}" type="pres">
      <dgm:prSet presAssocID="{AE731F44-34B7-4618-BFC9-4EBFB917D296}" presName="sibTrans" presStyleLbl="sibTrans2D1" presStyleIdx="0" presStyleCnt="1"/>
      <dgm:spPr/>
    </dgm:pt>
    <dgm:pt modelId="{69317F5B-6830-4410-9AA5-72B0EC7F5460}" type="pres">
      <dgm:prSet presAssocID="{AE731F44-34B7-4618-BFC9-4EBFB917D296}" presName="connectorText" presStyleLbl="sibTrans2D1" presStyleIdx="0" presStyleCnt="1"/>
      <dgm:spPr/>
    </dgm:pt>
    <dgm:pt modelId="{0298B860-DB12-472B-8F99-0A80F5652F76}" type="pres">
      <dgm:prSet presAssocID="{D5AE3FED-D6D1-4C20-9F7C-D3F952859B9D}" presName="node" presStyleLbl="node1" presStyleIdx="1" presStyleCnt="2" custScaleX="69873" custScaleY="210437" custLinFactNeighborX="-14460" custLinFactNeighborY="-1763">
        <dgm:presLayoutVars>
          <dgm:bulletEnabled val="1"/>
        </dgm:presLayoutVars>
      </dgm:prSet>
      <dgm:spPr/>
    </dgm:pt>
  </dgm:ptLst>
  <dgm:cxnLst>
    <dgm:cxn modelId="{D0AC744E-C8BC-473B-AB4D-E3962C7C7844}" type="presOf" srcId="{AE731F44-34B7-4618-BFC9-4EBFB917D296}" destId="{0F55E47F-3CE6-497F-9A9F-50709D421498}" srcOrd="0" destOrd="0" presId="urn:microsoft.com/office/officeart/2005/8/layout/process1"/>
    <dgm:cxn modelId="{2C0554BB-79FA-40BC-A01F-61924F4D82B5}" type="presOf" srcId="{36A103CB-8B4A-4A1C-9E31-13CFC5F0D5CF}" destId="{E031D6AC-57AF-4973-BE91-EA7AEB2DFB33}" srcOrd="0" destOrd="0" presId="urn:microsoft.com/office/officeart/2005/8/layout/process1"/>
    <dgm:cxn modelId="{697116DC-D981-4265-8018-4CCFBAC9BB8E}" srcId="{36A103CB-8B4A-4A1C-9E31-13CFC5F0D5CF}" destId="{03487B14-0891-4A7D-AA92-D26A8EE23701}" srcOrd="0" destOrd="0" parTransId="{9774387A-78BF-481B-B5B1-A7AEAF48F0DE}" sibTransId="{AE731F44-34B7-4618-BFC9-4EBFB917D296}"/>
    <dgm:cxn modelId="{087699E1-B1EB-4EFC-A0DD-3DBE3990C273}" type="presOf" srcId="{03487B14-0891-4A7D-AA92-D26A8EE23701}" destId="{A98C8997-06D6-4829-80B6-02C8ABB3014B}" srcOrd="0" destOrd="0" presId="urn:microsoft.com/office/officeart/2005/8/layout/process1"/>
    <dgm:cxn modelId="{9BC551E5-7668-438D-AA6B-3CF8F576C8C0}" srcId="{36A103CB-8B4A-4A1C-9E31-13CFC5F0D5CF}" destId="{D5AE3FED-D6D1-4C20-9F7C-D3F952859B9D}" srcOrd="1" destOrd="0" parTransId="{28202241-C61B-4285-BD90-FD36247EE5D8}" sibTransId="{8FEF13B1-67BA-431D-B0AE-C134B9FEAB7B}"/>
    <dgm:cxn modelId="{77822AEF-190B-4C3A-ABE6-DC4DD0B71E4C}" type="presOf" srcId="{AE731F44-34B7-4618-BFC9-4EBFB917D296}" destId="{69317F5B-6830-4410-9AA5-72B0EC7F5460}" srcOrd="1" destOrd="0" presId="urn:microsoft.com/office/officeart/2005/8/layout/process1"/>
    <dgm:cxn modelId="{20B98EEF-E76A-429E-8831-460FB2CB03C0}" type="presOf" srcId="{D5AE3FED-D6D1-4C20-9F7C-D3F952859B9D}" destId="{0298B860-DB12-472B-8F99-0A80F5652F76}" srcOrd="0" destOrd="0" presId="urn:microsoft.com/office/officeart/2005/8/layout/process1"/>
    <dgm:cxn modelId="{CA2B40EB-3130-407A-BF30-172434FF6F8D}" type="presParOf" srcId="{E031D6AC-57AF-4973-BE91-EA7AEB2DFB33}" destId="{A98C8997-06D6-4829-80B6-02C8ABB3014B}" srcOrd="0" destOrd="0" presId="urn:microsoft.com/office/officeart/2005/8/layout/process1"/>
    <dgm:cxn modelId="{CFC10F62-A288-4C71-8C49-5C2C4DBB0630}" type="presParOf" srcId="{E031D6AC-57AF-4973-BE91-EA7AEB2DFB33}" destId="{0F55E47F-3CE6-497F-9A9F-50709D421498}" srcOrd="1" destOrd="0" presId="urn:microsoft.com/office/officeart/2005/8/layout/process1"/>
    <dgm:cxn modelId="{3DDCD78E-53B2-4F4E-A885-B2C561BEAA94}" type="presParOf" srcId="{0F55E47F-3CE6-497F-9A9F-50709D421498}" destId="{69317F5B-6830-4410-9AA5-72B0EC7F5460}" srcOrd="0" destOrd="0" presId="urn:microsoft.com/office/officeart/2005/8/layout/process1"/>
    <dgm:cxn modelId="{015859F5-73F4-4579-BC54-1AF661DF7D70}" type="presParOf" srcId="{E031D6AC-57AF-4973-BE91-EA7AEB2DFB33}" destId="{0298B860-DB12-472B-8F99-0A80F5652F76}"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3895A19-D726-478B-BD73-8F005B7F5106}" type="doc">
      <dgm:prSet loTypeId="urn:microsoft.com/office/officeart/2005/8/layout/process2" loCatId="process" qsTypeId="urn:microsoft.com/office/officeart/2005/8/quickstyle/simple1" qsCatId="simple" csTypeId="urn:microsoft.com/office/officeart/2005/8/colors/colorful5" csCatId="colorful" phldr="1"/>
      <dgm:spPr/>
    </dgm:pt>
    <dgm:pt modelId="{71DF070E-846B-421E-A160-0470395EFE36}">
      <dgm:prSet phldrT="[Text]" custT="1"/>
      <dgm:spPr>
        <a:solidFill>
          <a:schemeClr val="accent1">
            <a:lumMod val="40000"/>
            <a:lumOff val="60000"/>
          </a:schemeClr>
        </a:solidFill>
      </dgm:spPr>
      <dgm:t>
        <a:bodyPr/>
        <a:lstStyle/>
        <a:p>
          <a:r>
            <a:rPr lang="en-GB" sz="2400" dirty="0"/>
            <a:t>Intelligence is: Collected information that has been developed for action &amp; may also be classified as confidential or sensitive </a:t>
          </a:r>
          <a:br>
            <a:rPr lang="en-GB" sz="2400" dirty="0"/>
          </a:br>
          <a:r>
            <a:rPr lang="en-GB" sz="2400" dirty="0"/>
            <a:t>(Further reading: APP/COP on Intelligence Management)</a:t>
          </a:r>
        </a:p>
      </dgm:t>
    </dgm:pt>
    <dgm:pt modelId="{B5A4B8EF-96BA-4610-B5A8-0B4450C026EC}" type="parTrans" cxnId="{A7D9FDAF-E80C-41C2-B4BB-73F22D8172DE}">
      <dgm:prSet/>
      <dgm:spPr/>
      <dgm:t>
        <a:bodyPr/>
        <a:lstStyle/>
        <a:p>
          <a:endParaRPr lang="en-GB"/>
        </a:p>
      </dgm:t>
    </dgm:pt>
    <dgm:pt modelId="{7E8B20DE-5DBA-4AB3-A17C-0F50E7DE6585}" type="sibTrans" cxnId="{A7D9FDAF-E80C-41C2-B4BB-73F22D8172DE}">
      <dgm:prSet/>
      <dgm:spPr/>
      <dgm:t>
        <a:bodyPr/>
        <a:lstStyle/>
        <a:p>
          <a:endParaRPr lang="en-GB"/>
        </a:p>
      </dgm:t>
    </dgm:pt>
    <dgm:pt modelId="{6E9FFFEA-4D4D-49BC-AD45-1F7A96808E83}">
      <dgm:prSet phldrT="[Text]" custT="1"/>
      <dgm:spPr>
        <a:solidFill>
          <a:schemeClr val="accent1">
            <a:lumMod val="40000"/>
            <a:lumOff val="60000"/>
          </a:schemeClr>
        </a:solidFill>
      </dgm:spPr>
      <dgm:t>
        <a:bodyPr/>
        <a:lstStyle/>
        <a:p>
          <a:r>
            <a:rPr lang="en-GB" sz="2400" dirty="0"/>
            <a:t>This means information that has been formally processed (Collated &amp; Analysed) but it does not only relate to crime &amp; criminality. It is NOT necessarily evidence</a:t>
          </a:r>
        </a:p>
      </dgm:t>
    </dgm:pt>
    <dgm:pt modelId="{AFAFFFC8-4B15-48B2-98B9-0563831B4814}" type="parTrans" cxnId="{05AE02FD-55C1-4812-8375-B667658310AC}">
      <dgm:prSet/>
      <dgm:spPr/>
      <dgm:t>
        <a:bodyPr/>
        <a:lstStyle/>
        <a:p>
          <a:endParaRPr lang="en-GB"/>
        </a:p>
      </dgm:t>
    </dgm:pt>
    <dgm:pt modelId="{832F0247-F7C2-4B97-BDA9-5553DB26438A}" type="sibTrans" cxnId="{05AE02FD-55C1-4812-8375-B667658310AC}">
      <dgm:prSet/>
      <dgm:spPr/>
      <dgm:t>
        <a:bodyPr/>
        <a:lstStyle/>
        <a:p>
          <a:endParaRPr lang="en-GB"/>
        </a:p>
      </dgm:t>
    </dgm:pt>
    <dgm:pt modelId="{3144DFC1-4952-41FD-B47F-B150B271E626}" type="pres">
      <dgm:prSet presAssocID="{F3895A19-D726-478B-BD73-8F005B7F5106}" presName="linearFlow" presStyleCnt="0">
        <dgm:presLayoutVars>
          <dgm:resizeHandles val="exact"/>
        </dgm:presLayoutVars>
      </dgm:prSet>
      <dgm:spPr/>
    </dgm:pt>
    <dgm:pt modelId="{02C4F101-366B-49A1-BFFB-B2FFA3F4785E}" type="pres">
      <dgm:prSet presAssocID="{71DF070E-846B-421E-A160-0470395EFE36}" presName="node" presStyleLbl="node1" presStyleIdx="0" presStyleCnt="2" custScaleX="173951">
        <dgm:presLayoutVars>
          <dgm:bulletEnabled val="1"/>
        </dgm:presLayoutVars>
      </dgm:prSet>
      <dgm:spPr/>
    </dgm:pt>
    <dgm:pt modelId="{D91FE2E0-6548-47A7-9BB4-DB075CE623FF}" type="pres">
      <dgm:prSet presAssocID="{7E8B20DE-5DBA-4AB3-A17C-0F50E7DE6585}" presName="sibTrans" presStyleLbl="sibTrans2D1" presStyleIdx="0" presStyleCnt="1"/>
      <dgm:spPr/>
    </dgm:pt>
    <dgm:pt modelId="{8854918D-9B0F-49F3-8598-7309BE7696EF}" type="pres">
      <dgm:prSet presAssocID="{7E8B20DE-5DBA-4AB3-A17C-0F50E7DE6585}" presName="connectorText" presStyleLbl="sibTrans2D1" presStyleIdx="0" presStyleCnt="1"/>
      <dgm:spPr/>
    </dgm:pt>
    <dgm:pt modelId="{CB9D155A-B515-4688-B733-71EF3E71DE5D}" type="pres">
      <dgm:prSet presAssocID="{6E9FFFEA-4D4D-49BC-AD45-1F7A96808E83}" presName="node" presStyleLbl="node1" presStyleIdx="1" presStyleCnt="2" custScaleX="155626">
        <dgm:presLayoutVars>
          <dgm:bulletEnabled val="1"/>
        </dgm:presLayoutVars>
      </dgm:prSet>
      <dgm:spPr/>
    </dgm:pt>
  </dgm:ptLst>
  <dgm:cxnLst>
    <dgm:cxn modelId="{0E00EC00-BDA3-4F07-BB0F-E25B57D6872D}" type="presOf" srcId="{F3895A19-D726-478B-BD73-8F005B7F5106}" destId="{3144DFC1-4952-41FD-B47F-B150B271E626}" srcOrd="0" destOrd="0" presId="urn:microsoft.com/office/officeart/2005/8/layout/process2"/>
    <dgm:cxn modelId="{C853A309-E2A4-46A6-A88B-8044D569E355}" type="presOf" srcId="{6E9FFFEA-4D4D-49BC-AD45-1F7A96808E83}" destId="{CB9D155A-B515-4688-B733-71EF3E71DE5D}" srcOrd="0" destOrd="0" presId="urn:microsoft.com/office/officeart/2005/8/layout/process2"/>
    <dgm:cxn modelId="{2977B319-7917-4833-B646-1E7DBE56FC7A}" type="presOf" srcId="{7E8B20DE-5DBA-4AB3-A17C-0F50E7DE6585}" destId="{8854918D-9B0F-49F3-8598-7309BE7696EF}" srcOrd="1" destOrd="0" presId="urn:microsoft.com/office/officeart/2005/8/layout/process2"/>
    <dgm:cxn modelId="{A7D9FDAF-E80C-41C2-B4BB-73F22D8172DE}" srcId="{F3895A19-D726-478B-BD73-8F005B7F5106}" destId="{71DF070E-846B-421E-A160-0470395EFE36}" srcOrd="0" destOrd="0" parTransId="{B5A4B8EF-96BA-4610-B5A8-0B4450C026EC}" sibTransId="{7E8B20DE-5DBA-4AB3-A17C-0F50E7DE6585}"/>
    <dgm:cxn modelId="{D392EDDD-51D4-4C54-B839-6C81B3DC65B6}" type="presOf" srcId="{71DF070E-846B-421E-A160-0470395EFE36}" destId="{02C4F101-366B-49A1-BFFB-B2FFA3F4785E}" srcOrd="0" destOrd="0" presId="urn:microsoft.com/office/officeart/2005/8/layout/process2"/>
    <dgm:cxn modelId="{05AE02FD-55C1-4812-8375-B667658310AC}" srcId="{F3895A19-D726-478B-BD73-8F005B7F5106}" destId="{6E9FFFEA-4D4D-49BC-AD45-1F7A96808E83}" srcOrd="1" destOrd="0" parTransId="{AFAFFFC8-4B15-48B2-98B9-0563831B4814}" sibTransId="{832F0247-F7C2-4B97-BDA9-5553DB26438A}"/>
    <dgm:cxn modelId="{849928FE-3C78-4BB8-9A4A-71CB1DFE5184}" type="presOf" srcId="{7E8B20DE-5DBA-4AB3-A17C-0F50E7DE6585}" destId="{D91FE2E0-6548-47A7-9BB4-DB075CE623FF}" srcOrd="0" destOrd="0" presId="urn:microsoft.com/office/officeart/2005/8/layout/process2"/>
    <dgm:cxn modelId="{69D00994-704F-4F03-8FCF-5631B7928755}" type="presParOf" srcId="{3144DFC1-4952-41FD-B47F-B150B271E626}" destId="{02C4F101-366B-49A1-BFFB-B2FFA3F4785E}" srcOrd="0" destOrd="0" presId="urn:microsoft.com/office/officeart/2005/8/layout/process2"/>
    <dgm:cxn modelId="{5626CB6A-E162-4223-A3A6-5C5137B71BF5}" type="presParOf" srcId="{3144DFC1-4952-41FD-B47F-B150B271E626}" destId="{D91FE2E0-6548-47A7-9BB4-DB075CE623FF}" srcOrd="1" destOrd="0" presId="urn:microsoft.com/office/officeart/2005/8/layout/process2"/>
    <dgm:cxn modelId="{DE95044D-E608-4351-BCA0-C2B2E7BC6D59}" type="presParOf" srcId="{D91FE2E0-6548-47A7-9BB4-DB075CE623FF}" destId="{8854918D-9B0F-49F3-8598-7309BE7696EF}" srcOrd="0" destOrd="0" presId="urn:microsoft.com/office/officeart/2005/8/layout/process2"/>
    <dgm:cxn modelId="{38BE4FA0-CA3B-41C5-8E4D-E6660E019CAA}" type="presParOf" srcId="{3144DFC1-4952-41FD-B47F-B150B271E626}" destId="{CB9D155A-B515-4688-B733-71EF3E71DE5D}"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547D86B-543F-4CFE-B749-EC7DD4B9662C}"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dirty="0"/>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dirty="0"/>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dirty="0"/>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CD9ADE61-0FF2-264A-BB10-FEF528797C75}" type="pres">
      <dgm:prSet presAssocID="{B547D86B-543F-4CFE-B749-EC7DD4B9662C}" presName="matrix" presStyleCnt="0">
        <dgm:presLayoutVars>
          <dgm:chMax val="1"/>
          <dgm:dir/>
          <dgm:resizeHandles val="exact"/>
        </dgm:presLayoutVars>
      </dgm:prSet>
      <dgm:spPr/>
    </dgm:pt>
    <dgm:pt modelId="{1234B341-A93A-CE46-A678-23F25988EF42}" type="pres">
      <dgm:prSet presAssocID="{B547D86B-543F-4CFE-B749-EC7DD4B9662C}" presName="diamond" presStyleLbl="bgShp" presStyleIdx="0" presStyleCnt="1"/>
      <dgm:spPr/>
    </dgm:pt>
    <dgm:pt modelId="{DF1656AB-2230-0447-B140-50D63FAC66B9}" type="pres">
      <dgm:prSet presAssocID="{B547D86B-543F-4CFE-B749-EC7DD4B9662C}" presName="quad1" presStyleLbl="node1" presStyleIdx="0" presStyleCnt="4">
        <dgm:presLayoutVars>
          <dgm:chMax val="0"/>
          <dgm:chPref val="0"/>
          <dgm:bulletEnabled val="1"/>
        </dgm:presLayoutVars>
      </dgm:prSet>
      <dgm:spPr/>
    </dgm:pt>
    <dgm:pt modelId="{9C10E8D0-A9FC-C44E-9363-3A1DA8CFC986}" type="pres">
      <dgm:prSet presAssocID="{B547D86B-543F-4CFE-B749-EC7DD4B9662C}" presName="quad2" presStyleLbl="node1" presStyleIdx="1" presStyleCnt="4">
        <dgm:presLayoutVars>
          <dgm:chMax val="0"/>
          <dgm:chPref val="0"/>
          <dgm:bulletEnabled val="1"/>
        </dgm:presLayoutVars>
      </dgm:prSet>
      <dgm:spPr/>
    </dgm:pt>
    <dgm:pt modelId="{16F846CE-46D9-D84A-8A84-39D7A3A28600}" type="pres">
      <dgm:prSet presAssocID="{B547D86B-543F-4CFE-B749-EC7DD4B9662C}" presName="quad3" presStyleLbl="node1" presStyleIdx="2" presStyleCnt="4">
        <dgm:presLayoutVars>
          <dgm:chMax val="0"/>
          <dgm:chPref val="0"/>
          <dgm:bulletEnabled val="1"/>
        </dgm:presLayoutVars>
      </dgm:prSet>
      <dgm:spPr/>
    </dgm:pt>
    <dgm:pt modelId="{AC1BBA85-09DB-F844-86AB-8F76B0B2400E}" type="pres">
      <dgm:prSet presAssocID="{B547D86B-543F-4CFE-B749-EC7DD4B9662C}" presName="quad4" presStyleLbl="node1" presStyleIdx="3" presStyleCnt="4">
        <dgm:presLayoutVars>
          <dgm:chMax val="0"/>
          <dgm:chPref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45063812-5B72-A24F-B18A-375B94421C91}" type="presOf" srcId="{466F1A2A-2245-4FE4-A9D9-EB957A431408}" destId="{DF1656AB-2230-0447-B140-50D63FAC66B9}" srcOrd="0" destOrd="0" presId="urn:microsoft.com/office/officeart/2005/8/layout/matrix3"/>
    <dgm:cxn modelId="{4AC0431A-65C1-9B40-A3AD-ED7D64D87FA4}" type="presOf" srcId="{B547D86B-543F-4CFE-B749-EC7DD4B9662C}" destId="{CD9ADE61-0FF2-264A-BB10-FEF528797C75}" srcOrd="0" destOrd="0" presId="urn:microsoft.com/office/officeart/2005/8/layout/matrix3"/>
    <dgm:cxn modelId="{CD05536C-C6AF-2848-91B7-8A93528822B2}" type="presOf" srcId="{CD6B7AE3-F2CE-4CE3-9F09-1F75D5FB54D2}" destId="{AC1BBA85-09DB-F844-86AB-8F76B0B2400E}" srcOrd="0" destOrd="0" presId="urn:microsoft.com/office/officeart/2005/8/layout/matrix3"/>
    <dgm:cxn modelId="{640CF795-6094-4764-974B-5E1FF55BFAA8}" srcId="{B547D86B-543F-4CFE-B749-EC7DD4B9662C}" destId="{EC4A3821-BCE9-40AB-9294-63538DDCB93B}" srcOrd="1" destOrd="0" parTransId="{F5DE81D6-CAF3-403A-8AC4-3CBC2DA0EE45}" sibTransId="{70E48EC7-EBCB-463D-AC24-7C5885DE167B}"/>
    <dgm:cxn modelId="{344A959A-A60C-D545-8596-0AE89780D4DD}" type="presOf" srcId="{03C6C795-8BDE-4B6F-B3F5-2F84914BA063}" destId="{16F846CE-46D9-D84A-8A84-39D7A3A28600}" srcOrd="0" destOrd="0" presId="urn:microsoft.com/office/officeart/2005/8/layout/matrix3"/>
    <dgm:cxn modelId="{0248CBA7-BE41-7D44-A8C7-C30D1FB9AF27}" type="presOf" srcId="{EC4A3821-BCE9-40AB-9294-63538DDCB93B}" destId="{9C10E8D0-A9FC-C44E-9363-3A1DA8CFC986}" srcOrd="0" destOrd="0" presId="urn:microsoft.com/office/officeart/2005/8/layout/matrix3"/>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442B6060-ECB4-7944-8BC9-888ED76E2E92}" type="presParOf" srcId="{CD9ADE61-0FF2-264A-BB10-FEF528797C75}" destId="{1234B341-A93A-CE46-A678-23F25988EF42}" srcOrd="0" destOrd="0" presId="urn:microsoft.com/office/officeart/2005/8/layout/matrix3"/>
    <dgm:cxn modelId="{F44085CE-0F5F-0743-AB9D-6957D889DC9C}" type="presParOf" srcId="{CD9ADE61-0FF2-264A-BB10-FEF528797C75}" destId="{DF1656AB-2230-0447-B140-50D63FAC66B9}" srcOrd="1" destOrd="0" presId="urn:microsoft.com/office/officeart/2005/8/layout/matrix3"/>
    <dgm:cxn modelId="{35D28755-2CA6-A34D-8F26-D1CFF22D9EDE}" type="presParOf" srcId="{CD9ADE61-0FF2-264A-BB10-FEF528797C75}" destId="{9C10E8D0-A9FC-C44E-9363-3A1DA8CFC986}" srcOrd="2" destOrd="0" presId="urn:microsoft.com/office/officeart/2005/8/layout/matrix3"/>
    <dgm:cxn modelId="{B79A8E5F-C4F6-9B4D-B3E5-A4A22A4AA56E}" type="presParOf" srcId="{CD9ADE61-0FF2-264A-BB10-FEF528797C75}" destId="{16F846CE-46D9-D84A-8A84-39D7A3A28600}" srcOrd="3" destOrd="0" presId="urn:microsoft.com/office/officeart/2005/8/layout/matrix3"/>
    <dgm:cxn modelId="{79171377-684D-9F40-96CB-01E9BCC4A402}" type="presParOf" srcId="{CD9ADE61-0FF2-264A-BB10-FEF528797C75}" destId="{AC1BBA85-09DB-F844-86AB-8F76B0B2400E}"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3CDA385-5ED9-4522-9D45-EDF1DD26984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F4A9D68C-E524-4757-AC68-43C20A33BA03}">
      <dgm:prSet/>
      <dgm:spPr/>
      <dgm:t>
        <a:bodyPr/>
        <a:lstStyle/>
        <a:p>
          <a:r>
            <a:rPr lang="en-GB"/>
            <a:t>Improving performance</a:t>
          </a:r>
          <a:endParaRPr lang="en-US"/>
        </a:p>
      </dgm:t>
    </dgm:pt>
    <dgm:pt modelId="{DE7349E3-2A4F-4C8D-832C-47BC04CBA798}" type="parTrans" cxnId="{5A67883D-BF3A-4014-B302-EBDC64F39A12}">
      <dgm:prSet/>
      <dgm:spPr/>
      <dgm:t>
        <a:bodyPr/>
        <a:lstStyle/>
        <a:p>
          <a:endParaRPr lang="en-US"/>
        </a:p>
      </dgm:t>
    </dgm:pt>
    <dgm:pt modelId="{ED19C309-ADE6-4E94-889E-2F541768A628}" type="sibTrans" cxnId="{5A67883D-BF3A-4014-B302-EBDC64F39A12}">
      <dgm:prSet/>
      <dgm:spPr/>
      <dgm:t>
        <a:bodyPr/>
        <a:lstStyle/>
        <a:p>
          <a:endParaRPr lang="en-US"/>
        </a:p>
      </dgm:t>
    </dgm:pt>
    <dgm:pt modelId="{F7D434B8-0324-4237-A61F-211BA9C744DD}">
      <dgm:prSet/>
      <dgm:spPr/>
      <dgm:t>
        <a:bodyPr/>
        <a:lstStyle/>
        <a:p>
          <a:r>
            <a:rPr lang="en-GB"/>
            <a:t>Preventing and detecting crime</a:t>
          </a:r>
          <a:endParaRPr lang="en-US"/>
        </a:p>
      </dgm:t>
    </dgm:pt>
    <dgm:pt modelId="{1D8DE3F5-0687-4D54-8B6B-2BE44249206B}" type="parTrans" cxnId="{10766687-FF01-4716-9CE6-778BBFE2F179}">
      <dgm:prSet/>
      <dgm:spPr/>
      <dgm:t>
        <a:bodyPr/>
        <a:lstStyle/>
        <a:p>
          <a:endParaRPr lang="en-US"/>
        </a:p>
      </dgm:t>
    </dgm:pt>
    <dgm:pt modelId="{15FFDF19-E198-45DE-9C36-7F7B8B672208}" type="sibTrans" cxnId="{10766687-FF01-4716-9CE6-778BBFE2F179}">
      <dgm:prSet/>
      <dgm:spPr/>
      <dgm:t>
        <a:bodyPr/>
        <a:lstStyle/>
        <a:p>
          <a:endParaRPr lang="en-US"/>
        </a:p>
      </dgm:t>
    </dgm:pt>
    <dgm:pt modelId="{7C187BDB-DF1F-4890-8CAF-9404E65C0B5C}">
      <dgm:prSet/>
      <dgm:spPr/>
      <dgm:t>
        <a:bodyPr/>
        <a:lstStyle/>
        <a:p>
          <a:r>
            <a:rPr lang="en-GB"/>
            <a:t>Freeing up police time</a:t>
          </a:r>
          <a:endParaRPr lang="en-US"/>
        </a:p>
      </dgm:t>
    </dgm:pt>
    <dgm:pt modelId="{548C36C6-A0DA-485E-9683-718D23213976}" type="parTrans" cxnId="{022BCD60-1B5D-4CBA-B2D1-011B8EE975E8}">
      <dgm:prSet/>
      <dgm:spPr/>
      <dgm:t>
        <a:bodyPr/>
        <a:lstStyle/>
        <a:p>
          <a:endParaRPr lang="en-US"/>
        </a:p>
      </dgm:t>
    </dgm:pt>
    <dgm:pt modelId="{971AD927-1DE5-4DA1-BC49-9B465622E226}" type="sibTrans" cxnId="{022BCD60-1B5D-4CBA-B2D1-011B8EE975E8}">
      <dgm:prSet/>
      <dgm:spPr/>
      <dgm:t>
        <a:bodyPr/>
        <a:lstStyle/>
        <a:p>
          <a:endParaRPr lang="en-US"/>
        </a:p>
      </dgm:t>
    </dgm:pt>
    <dgm:pt modelId="{A1D9F7EA-DDE5-40AE-8477-B452378B5F69}">
      <dgm:prSet/>
      <dgm:spPr/>
      <dgm:t>
        <a:bodyPr/>
        <a:lstStyle/>
        <a:p>
          <a:r>
            <a:rPr lang="en-GB"/>
            <a:t>Improving communication with the public</a:t>
          </a:r>
          <a:endParaRPr lang="en-US"/>
        </a:p>
      </dgm:t>
    </dgm:pt>
    <dgm:pt modelId="{BDDB9321-35C4-4ECC-8E7E-5F0D79CC397F}" type="parTrans" cxnId="{A9046770-B06A-4292-BC08-4C84A626014F}">
      <dgm:prSet/>
      <dgm:spPr/>
      <dgm:t>
        <a:bodyPr/>
        <a:lstStyle/>
        <a:p>
          <a:endParaRPr lang="en-US"/>
        </a:p>
      </dgm:t>
    </dgm:pt>
    <dgm:pt modelId="{6F48DAE7-0B45-462A-ABC9-CEEC274403A2}" type="sibTrans" cxnId="{A9046770-B06A-4292-BC08-4C84A626014F}">
      <dgm:prSet/>
      <dgm:spPr/>
      <dgm:t>
        <a:bodyPr/>
        <a:lstStyle/>
        <a:p>
          <a:endParaRPr lang="en-US"/>
        </a:p>
      </dgm:t>
    </dgm:pt>
    <dgm:pt modelId="{F79ECAE3-065C-4BCA-8B60-759A25454D80}">
      <dgm:prSet/>
      <dgm:spPr/>
      <dgm:t>
        <a:bodyPr/>
        <a:lstStyle/>
        <a:p>
          <a:r>
            <a:rPr lang="en-GB"/>
            <a:t>Transparency and trust</a:t>
          </a:r>
          <a:endParaRPr lang="en-US"/>
        </a:p>
      </dgm:t>
    </dgm:pt>
    <dgm:pt modelId="{27BB951F-26A0-47BF-B3CB-E98C0BD102EE}" type="parTrans" cxnId="{1C994531-743F-4B25-8815-8BCD6527EF80}">
      <dgm:prSet/>
      <dgm:spPr/>
      <dgm:t>
        <a:bodyPr/>
        <a:lstStyle/>
        <a:p>
          <a:endParaRPr lang="en-US"/>
        </a:p>
      </dgm:t>
    </dgm:pt>
    <dgm:pt modelId="{3B6A566E-6E7A-4F9B-A338-A1242C2A47F5}" type="sibTrans" cxnId="{1C994531-743F-4B25-8815-8BCD6527EF80}">
      <dgm:prSet/>
      <dgm:spPr/>
      <dgm:t>
        <a:bodyPr/>
        <a:lstStyle/>
        <a:p>
          <a:endParaRPr lang="en-US"/>
        </a:p>
      </dgm:t>
    </dgm:pt>
    <dgm:pt modelId="{65CA31EB-B3FC-4DF2-A6E7-643EF70742D7}">
      <dgm:prSet/>
      <dgm:spPr/>
      <dgm:t>
        <a:bodyPr/>
        <a:lstStyle/>
        <a:p>
          <a:r>
            <a:rPr lang="en-GB"/>
            <a:t>Speeding up the CJS process</a:t>
          </a:r>
          <a:endParaRPr lang="en-US"/>
        </a:p>
      </dgm:t>
    </dgm:pt>
    <dgm:pt modelId="{518F906D-41E8-4281-AD82-6EF870C032A9}" type="parTrans" cxnId="{5FAF3735-CA13-4996-BAF6-4D518C087BD8}">
      <dgm:prSet/>
      <dgm:spPr/>
      <dgm:t>
        <a:bodyPr/>
        <a:lstStyle/>
        <a:p>
          <a:endParaRPr lang="en-US"/>
        </a:p>
      </dgm:t>
    </dgm:pt>
    <dgm:pt modelId="{E95E3CE3-70BD-4DE1-8E06-3826E26DEF71}" type="sibTrans" cxnId="{5FAF3735-CA13-4996-BAF6-4D518C087BD8}">
      <dgm:prSet/>
      <dgm:spPr/>
      <dgm:t>
        <a:bodyPr/>
        <a:lstStyle/>
        <a:p>
          <a:endParaRPr lang="en-US"/>
        </a:p>
      </dgm:t>
    </dgm:pt>
    <dgm:pt modelId="{C86233FC-3F48-45FE-815B-E7565A13D2DD}" type="pres">
      <dgm:prSet presAssocID="{23CDA385-5ED9-4522-9D45-EDF1DD269840}" presName="Name0" presStyleCnt="0">
        <dgm:presLayoutVars>
          <dgm:dir/>
          <dgm:resizeHandles val="exact"/>
        </dgm:presLayoutVars>
      </dgm:prSet>
      <dgm:spPr/>
    </dgm:pt>
    <dgm:pt modelId="{D3B5E5B2-A133-4EDD-AD4C-5838EA094513}" type="pres">
      <dgm:prSet presAssocID="{F4A9D68C-E524-4757-AC68-43C20A33BA03}" presName="node" presStyleLbl="node1" presStyleIdx="0" presStyleCnt="6">
        <dgm:presLayoutVars>
          <dgm:bulletEnabled val="1"/>
        </dgm:presLayoutVars>
      </dgm:prSet>
      <dgm:spPr/>
    </dgm:pt>
    <dgm:pt modelId="{1C4B40E8-7B49-48AC-A4E8-620E02DEBF8F}" type="pres">
      <dgm:prSet presAssocID="{ED19C309-ADE6-4E94-889E-2F541768A628}" presName="sibTrans" presStyleLbl="sibTrans1D1" presStyleIdx="0" presStyleCnt="5"/>
      <dgm:spPr/>
    </dgm:pt>
    <dgm:pt modelId="{F81902DE-2037-4E56-B3D5-A5432C40F396}" type="pres">
      <dgm:prSet presAssocID="{ED19C309-ADE6-4E94-889E-2F541768A628}" presName="connectorText" presStyleLbl="sibTrans1D1" presStyleIdx="0" presStyleCnt="5"/>
      <dgm:spPr/>
    </dgm:pt>
    <dgm:pt modelId="{A9824A9F-3ABF-4169-B5F4-E284D47CD9EE}" type="pres">
      <dgm:prSet presAssocID="{F7D434B8-0324-4237-A61F-211BA9C744DD}" presName="node" presStyleLbl="node1" presStyleIdx="1" presStyleCnt="6">
        <dgm:presLayoutVars>
          <dgm:bulletEnabled val="1"/>
        </dgm:presLayoutVars>
      </dgm:prSet>
      <dgm:spPr/>
    </dgm:pt>
    <dgm:pt modelId="{8D1943CF-461C-442C-BA48-058D4B02A213}" type="pres">
      <dgm:prSet presAssocID="{15FFDF19-E198-45DE-9C36-7F7B8B672208}" presName="sibTrans" presStyleLbl="sibTrans1D1" presStyleIdx="1" presStyleCnt="5"/>
      <dgm:spPr/>
    </dgm:pt>
    <dgm:pt modelId="{0D7C83EC-73BB-4C9A-926E-0E8294F72FF2}" type="pres">
      <dgm:prSet presAssocID="{15FFDF19-E198-45DE-9C36-7F7B8B672208}" presName="connectorText" presStyleLbl="sibTrans1D1" presStyleIdx="1" presStyleCnt="5"/>
      <dgm:spPr/>
    </dgm:pt>
    <dgm:pt modelId="{98A4A19B-814B-4C31-930D-0F3F77CCB55E}" type="pres">
      <dgm:prSet presAssocID="{7C187BDB-DF1F-4890-8CAF-9404E65C0B5C}" presName="node" presStyleLbl="node1" presStyleIdx="2" presStyleCnt="6">
        <dgm:presLayoutVars>
          <dgm:bulletEnabled val="1"/>
        </dgm:presLayoutVars>
      </dgm:prSet>
      <dgm:spPr/>
    </dgm:pt>
    <dgm:pt modelId="{12F2A09C-795A-4853-949B-58F7688B2C74}" type="pres">
      <dgm:prSet presAssocID="{971AD927-1DE5-4DA1-BC49-9B465622E226}" presName="sibTrans" presStyleLbl="sibTrans1D1" presStyleIdx="2" presStyleCnt="5"/>
      <dgm:spPr/>
    </dgm:pt>
    <dgm:pt modelId="{8708EE2E-383E-411D-B65A-F42065E95D31}" type="pres">
      <dgm:prSet presAssocID="{971AD927-1DE5-4DA1-BC49-9B465622E226}" presName="connectorText" presStyleLbl="sibTrans1D1" presStyleIdx="2" presStyleCnt="5"/>
      <dgm:spPr/>
    </dgm:pt>
    <dgm:pt modelId="{E8A60767-F231-4AC8-A1D9-269F0E07EBDF}" type="pres">
      <dgm:prSet presAssocID="{A1D9F7EA-DDE5-40AE-8477-B452378B5F69}" presName="node" presStyleLbl="node1" presStyleIdx="3" presStyleCnt="6">
        <dgm:presLayoutVars>
          <dgm:bulletEnabled val="1"/>
        </dgm:presLayoutVars>
      </dgm:prSet>
      <dgm:spPr/>
    </dgm:pt>
    <dgm:pt modelId="{BD897AAB-B5DF-49E5-AE59-1BF1756F590E}" type="pres">
      <dgm:prSet presAssocID="{6F48DAE7-0B45-462A-ABC9-CEEC274403A2}" presName="sibTrans" presStyleLbl="sibTrans1D1" presStyleIdx="3" presStyleCnt="5"/>
      <dgm:spPr/>
    </dgm:pt>
    <dgm:pt modelId="{5F71B657-F5C6-4529-963D-5616B14272F2}" type="pres">
      <dgm:prSet presAssocID="{6F48DAE7-0B45-462A-ABC9-CEEC274403A2}" presName="connectorText" presStyleLbl="sibTrans1D1" presStyleIdx="3" presStyleCnt="5"/>
      <dgm:spPr/>
    </dgm:pt>
    <dgm:pt modelId="{844C0DF7-1584-4944-BFEB-CD1D7877A263}" type="pres">
      <dgm:prSet presAssocID="{F79ECAE3-065C-4BCA-8B60-759A25454D80}" presName="node" presStyleLbl="node1" presStyleIdx="4" presStyleCnt="6">
        <dgm:presLayoutVars>
          <dgm:bulletEnabled val="1"/>
        </dgm:presLayoutVars>
      </dgm:prSet>
      <dgm:spPr/>
    </dgm:pt>
    <dgm:pt modelId="{5DA95A40-BBFB-4D7F-9DB0-E186A798C584}" type="pres">
      <dgm:prSet presAssocID="{3B6A566E-6E7A-4F9B-A338-A1242C2A47F5}" presName="sibTrans" presStyleLbl="sibTrans1D1" presStyleIdx="4" presStyleCnt="5"/>
      <dgm:spPr/>
    </dgm:pt>
    <dgm:pt modelId="{ED2EFCC6-94D6-4BFC-A19A-D4DDA6C9477F}" type="pres">
      <dgm:prSet presAssocID="{3B6A566E-6E7A-4F9B-A338-A1242C2A47F5}" presName="connectorText" presStyleLbl="sibTrans1D1" presStyleIdx="4" presStyleCnt="5"/>
      <dgm:spPr/>
    </dgm:pt>
    <dgm:pt modelId="{BB4C244A-1798-44BA-AD65-1DDC44AA4551}" type="pres">
      <dgm:prSet presAssocID="{65CA31EB-B3FC-4DF2-A6E7-643EF70742D7}" presName="node" presStyleLbl="node1" presStyleIdx="5" presStyleCnt="6">
        <dgm:presLayoutVars>
          <dgm:bulletEnabled val="1"/>
        </dgm:presLayoutVars>
      </dgm:prSet>
      <dgm:spPr/>
    </dgm:pt>
  </dgm:ptLst>
  <dgm:cxnLst>
    <dgm:cxn modelId="{FD3D0807-8D4C-49DB-AEEE-177A3B55DA67}" type="presOf" srcId="{ED19C309-ADE6-4E94-889E-2F541768A628}" destId="{F81902DE-2037-4E56-B3D5-A5432C40F396}" srcOrd="1" destOrd="0" presId="urn:microsoft.com/office/officeart/2016/7/layout/RepeatingBendingProcessNew"/>
    <dgm:cxn modelId="{D6FC100F-DA9C-4949-B960-736CBE568E44}" type="presOf" srcId="{971AD927-1DE5-4DA1-BC49-9B465622E226}" destId="{12F2A09C-795A-4853-949B-58F7688B2C74}" srcOrd="0" destOrd="0" presId="urn:microsoft.com/office/officeart/2016/7/layout/RepeatingBendingProcessNew"/>
    <dgm:cxn modelId="{EA9E5815-11F5-4FAF-8A52-67581F644587}" type="presOf" srcId="{F4A9D68C-E524-4757-AC68-43C20A33BA03}" destId="{D3B5E5B2-A133-4EDD-AD4C-5838EA094513}" srcOrd="0" destOrd="0" presId="urn:microsoft.com/office/officeart/2016/7/layout/RepeatingBendingProcessNew"/>
    <dgm:cxn modelId="{1C994531-743F-4B25-8815-8BCD6527EF80}" srcId="{23CDA385-5ED9-4522-9D45-EDF1DD269840}" destId="{F79ECAE3-065C-4BCA-8B60-759A25454D80}" srcOrd="4" destOrd="0" parTransId="{27BB951F-26A0-47BF-B3CB-E98C0BD102EE}" sibTransId="{3B6A566E-6E7A-4F9B-A338-A1242C2A47F5}"/>
    <dgm:cxn modelId="{5FAF3735-CA13-4996-BAF6-4D518C087BD8}" srcId="{23CDA385-5ED9-4522-9D45-EDF1DD269840}" destId="{65CA31EB-B3FC-4DF2-A6E7-643EF70742D7}" srcOrd="5" destOrd="0" parTransId="{518F906D-41E8-4281-AD82-6EF870C032A9}" sibTransId="{E95E3CE3-70BD-4DE1-8E06-3826E26DEF71}"/>
    <dgm:cxn modelId="{1200FE39-3325-420F-ACD5-41DACAA1AF47}" type="presOf" srcId="{F7D434B8-0324-4237-A61F-211BA9C744DD}" destId="{A9824A9F-3ABF-4169-B5F4-E284D47CD9EE}" srcOrd="0" destOrd="0" presId="urn:microsoft.com/office/officeart/2016/7/layout/RepeatingBendingProcessNew"/>
    <dgm:cxn modelId="{5A67883D-BF3A-4014-B302-EBDC64F39A12}" srcId="{23CDA385-5ED9-4522-9D45-EDF1DD269840}" destId="{F4A9D68C-E524-4757-AC68-43C20A33BA03}" srcOrd="0" destOrd="0" parTransId="{DE7349E3-2A4F-4C8D-832C-47BC04CBA798}" sibTransId="{ED19C309-ADE6-4E94-889E-2F541768A628}"/>
    <dgm:cxn modelId="{022BCD60-1B5D-4CBA-B2D1-011B8EE975E8}" srcId="{23CDA385-5ED9-4522-9D45-EDF1DD269840}" destId="{7C187BDB-DF1F-4890-8CAF-9404E65C0B5C}" srcOrd="2" destOrd="0" parTransId="{548C36C6-A0DA-485E-9683-718D23213976}" sibTransId="{971AD927-1DE5-4DA1-BC49-9B465622E226}"/>
    <dgm:cxn modelId="{C2299142-DD1A-4885-A729-41C883D23B8C}" type="presOf" srcId="{7C187BDB-DF1F-4890-8CAF-9404E65C0B5C}" destId="{98A4A19B-814B-4C31-930D-0F3F77CCB55E}" srcOrd="0" destOrd="0" presId="urn:microsoft.com/office/officeart/2016/7/layout/RepeatingBendingProcessNew"/>
    <dgm:cxn modelId="{A9046770-B06A-4292-BC08-4C84A626014F}" srcId="{23CDA385-5ED9-4522-9D45-EDF1DD269840}" destId="{A1D9F7EA-DDE5-40AE-8477-B452378B5F69}" srcOrd="3" destOrd="0" parTransId="{BDDB9321-35C4-4ECC-8E7E-5F0D79CC397F}" sibTransId="{6F48DAE7-0B45-462A-ABC9-CEEC274403A2}"/>
    <dgm:cxn modelId="{D841587B-45BF-45A4-AEF8-42322A554C61}" type="presOf" srcId="{15FFDF19-E198-45DE-9C36-7F7B8B672208}" destId="{0D7C83EC-73BB-4C9A-926E-0E8294F72FF2}" srcOrd="1" destOrd="0" presId="urn:microsoft.com/office/officeart/2016/7/layout/RepeatingBendingProcessNew"/>
    <dgm:cxn modelId="{10766687-FF01-4716-9CE6-778BBFE2F179}" srcId="{23CDA385-5ED9-4522-9D45-EDF1DD269840}" destId="{F7D434B8-0324-4237-A61F-211BA9C744DD}" srcOrd="1" destOrd="0" parTransId="{1D8DE3F5-0687-4D54-8B6B-2BE44249206B}" sibTransId="{15FFDF19-E198-45DE-9C36-7F7B8B672208}"/>
    <dgm:cxn modelId="{722F278D-5606-4F67-8257-C87B0BCEE645}" type="presOf" srcId="{F79ECAE3-065C-4BCA-8B60-759A25454D80}" destId="{844C0DF7-1584-4944-BFEB-CD1D7877A263}" srcOrd="0" destOrd="0" presId="urn:microsoft.com/office/officeart/2016/7/layout/RepeatingBendingProcessNew"/>
    <dgm:cxn modelId="{475A13B7-FA30-450D-90F1-4600657CECCF}" type="presOf" srcId="{A1D9F7EA-DDE5-40AE-8477-B452378B5F69}" destId="{E8A60767-F231-4AC8-A1D9-269F0E07EBDF}" srcOrd="0" destOrd="0" presId="urn:microsoft.com/office/officeart/2016/7/layout/RepeatingBendingProcessNew"/>
    <dgm:cxn modelId="{2B4073BF-8CA0-4643-B89B-66EA90C9D68E}" type="presOf" srcId="{3B6A566E-6E7A-4F9B-A338-A1242C2A47F5}" destId="{5DA95A40-BBFB-4D7F-9DB0-E186A798C584}" srcOrd="0" destOrd="0" presId="urn:microsoft.com/office/officeart/2016/7/layout/RepeatingBendingProcessNew"/>
    <dgm:cxn modelId="{AF549AC5-6D99-4E0C-9BB8-150B0816960E}" type="presOf" srcId="{6F48DAE7-0B45-462A-ABC9-CEEC274403A2}" destId="{5F71B657-F5C6-4529-963D-5616B14272F2}" srcOrd="1" destOrd="0" presId="urn:microsoft.com/office/officeart/2016/7/layout/RepeatingBendingProcessNew"/>
    <dgm:cxn modelId="{8C53F6C5-1DC0-431E-890A-7AB28C63CD63}" type="presOf" srcId="{6F48DAE7-0B45-462A-ABC9-CEEC274403A2}" destId="{BD897AAB-B5DF-49E5-AE59-1BF1756F590E}" srcOrd="0" destOrd="0" presId="urn:microsoft.com/office/officeart/2016/7/layout/RepeatingBendingProcessNew"/>
    <dgm:cxn modelId="{D44667C6-3F3F-4F14-AB4E-66B01FFBD3D2}" type="presOf" srcId="{ED19C309-ADE6-4E94-889E-2F541768A628}" destId="{1C4B40E8-7B49-48AC-A4E8-620E02DEBF8F}" srcOrd="0" destOrd="0" presId="urn:microsoft.com/office/officeart/2016/7/layout/RepeatingBendingProcessNew"/>
    <dgm:cxn modelId="{875F77CD-39D6-4849-B382-4CD9BA50989A}" type="presOf" srcId="{971AD927-1DE5-4DA1-BC49-9B465622E226}" destId="{8708EE2E-383E-411D-B65A-F42065E95D31}" srcOrd="1" destOrd="0" presId="urn:microsoft.com/office/officeart/2016/7/layout/RepeatingBendingProcessNew"/>
    <dgm:cxn modelId="{5D4355D1-9C6D-46A1-B221-E742E6206B2B}" type="presOf" srcId="{23CDA385-5ED9-4522-9D45-EDF1DD269840}" destId="{C86233FC-3F48-45FE-815B-E7565A13D2DD}" srcOrd="0" destOrd="0" presId="urn:microsoft.com/office/officeart/2016/7/layout/RepeatingBendingProcessNew"/>
    <dgm:cxn modelId="{9C72F0D1-5E4D-41BA-8815-1055A6E0059D}" type="presOf" srcId="{15FFDF19-E198-45DE-9C36-7F7B8B672208}" destId="{8D1943CF-461C-442C-BA48-058D4B02A213}" srcOrd="0" destOrd="0" presId="urn:microsoft.com/office/officeart/2016/7/layout/RepeatingBendingProcessNew"/>
    <dgm:cxn modelId="{BE8A88F4-D027-44F3-896B-174907E0FD0F}" type="presOf" srcId="{65CA31EB-B3FC-4DF2-A6E7-643EF70742D7}" destId="{BB4C244A-1798-44BA-AD65-1DDC44AA4551}" srcOrd="0" destOrd="0" presId="urn:microsoft.com/office/officeart/2016/7/layout/RepeatingBendingProcessNew"/>
    <dgm:cxn modelId="{FEF1C5FE-390C-4A18-9B4C-34119802E27F}" type="presOf" srcId="{3B6A566E-6E7A-4F9B-A338-A1242C2A47F5}" destId="{ED2EFCC6-94D6-4BFC-A19A-D4DDA6C9477F}" srcOrd="1" destOrd="0" presId="urn:microsoft.com/office/officeart/2016/7/layout/RepeatingBendingProcessNew"/>
    <dgm:cxn modelId="{F400AF21-3353-4DFB-A470-7463965094B7}" type="presParOf" srcId="{C86233FC-3F48-45FE-815B-E7565A13D2DD}" destId="{D3B5E5B2-A133-4EDD-AD4C-5838EA094513}" srcOrd="0" destOrd="0" presId="urn:microsoft.com/office/officeart/2016/7/layout/RepeatingBendingProcessNew"/>
    <dgm:cxn modelId="{E2C266AF-3FA0-42FD-8487-34D88A3D0FE6}" type="presParOf" srcId="{C86233FC-3F48-45FE-815B-E7565A13D2DD}" destId="{1C4B40E8-7B49-48AC-A4E8-620E02DEBF8F}" srcOrd="1" destOrd="0" presId="urn:microsoft.com/office/officeart/2016/7/layout/RepeatingBendingProcessNew"/>
    <dgm:cxn modelId="{1565ECD7-43A4-409E-9476-F32BFCDDD71D}" type="presParOf" srcId="{1C4B40E8-7B49-48AC-A4E8-620E02DEBF8F}" destId="{F81902DE-2037-4E56-B3D5-A5432C40F396}" srcOrd="0" destOrd="0" presId="urn:microsoft.com/office/officeart/2016/7/layout/RepeatingBendingProcessNew"/>
    <dgm:cxn modelId="{24B1ABF5-A91F-4687-8A05-40209769BC7B}" type="presParOf" srcId="{C86233FC-3F48-45FE-815B-E7565A13D2DD}" destId="{A9824A9F-3ABF-4169-B5F4-E284D47CD9EE}" srcOrd="2" destOrd="0" presId="urn:microsoft.com/office/officeart/2016/7/layout/RepeatingBendingProcessNew"/>
    <dgm:cxn modelId="{7706DB30-2654-4A3D-93DA-C94644877145}" type="presParOf" srcId="{C86233FC-3F48-45FE-815B-E7565A13D2DD}" destId="{8D1943CF-461C-442C-BA48-058D4B02A213}" srcOrd="3" destOrd="0" presId="urn:microsoft.com/office/officeart/2016/7/layout/RepeatingBendingProcessNew"/>
    <dgm:cxn modelId="{5256D0E5-C4BF-40DE-B68D-9395C47FA701}" type="presParOf" srcId="{8D1943CF-461C-442C-BA48-058D4B02A213}" destId="{0D7C83EC-73BB-4C9A-926E-0E8294F72FF2}" srcOrd="0" destOrd="0" presId="urn:microsoft.com/office/officeart/2016/7/layout/RepeatingBendingProcessNew"/>
    <dgm:cxn modelId="{C382EEDB-5887-4742-875C-19DF68F37E15}" type="presParOf" srcId="{C86233FC-3F48-45FE-815B-E7565A13D2DD}" destId="{98A4A19B-814B-4C31-930D-0F3F77CCB55E}" srcOrd="4" destOrd="0" presId="urn:microsoft.com/office/officeart/2016/7/layout/RepeatingBendingProcessNew"/>
    <dgm:cxn modelId="{262AF980-94A4-4683-B202-88AB5105910B}" type="presParOf" srcId="{C86233FC-3F48-45FE-815B-E7565A13D2DD}" destId="{12F2A09C-795A-4853-949B-58F7688B2C74}" srcOrd="5" destOrd="0" presId="urn:microsoft.com/office/officeart/2016/7/layout/RepeatingBendingProcessNew"/>
    <dgm:cxn modelId="{3A8524C0-CC96-43D7-8420-DB56D0B6F7CF}" type="presParOf" srcId="{12F2A09C-795A-4853-949B-58F7688B2C74}" destId="{8708EE2E-383E-411D-B65A-F42065E95D31}" srcOrd="0" destOrd="0" presId="urn:microsoft.com/office/officeart/2016/7/layout/RepeatingBendingProcessNew"/>
    <dgm:cxn modelId="{3517C10E-CA63-4ED4-BC1D-E24D2C83D00C}" type="presParOf" srcId="{C86233FC-3F48-45FE-815B-E7565A13D2DD}" destId="{E8A60767-F231-4AC8-A1D9-269F0E07EBDF}" srcOrd="6" destOrd="0" presId="urn:microsoft.com/office/officeart/2016/7/layout/RepeatingBendingProcessNew"/>
    <dgm:cxn modelId="{C4AF780D-AC02-4FD1-8BA9-8D54ACDD67BE}" type="presParOf" srcId="{C86233FC-3F48-45FE-815B-E7565A13D2DD}" destId="{BD897AAB-B5DF-49E5-AE59-1BF1756F590E}" srcOrd="7" destOrd="0" presId="urn:microsoft.com/office/officeart/2016/7/layout/RepeatingBendingProcessNew"/>
    <dgm:cxn modelId="{78D38B7D-1C3F-4475-A4C2-85A3EC9DDDEC}" type="presParOf" srcId="{BD897AAB-B5DF-49E5-AE59-1BF1756F590E}" destId="{5F71B657-F5C6-4529-963D-5616B14272F2}" srcOrd="0" destOrd="0" presId="urn:microsoft.com/office/officeart/2016/7/layout/RepeatingBendingProcessNew"/>
    <dgm:cxn modelId="{1CABF847-5FA0-4383-99B1-E51015E5F1CE}" type="presParOf" srcId="{C86233FC-3F48-45FE-815B-E7565A13D2DD}" destId="{844C0DF7-1584-4944-BFEB-CD1D7877A263}" srcOrd="8" destOrd="0" presId="urn:microsoft.com/office/officeart/2016/7/layout/RepeatingBendingProcessNew"/>
    <dgm:cxn modelId="{0ECB6FFA-9A44-4BE0-89E5-FD18FA71BEF7}" type="presParOf" srcId="{C86233FC-3F48-45FE-815B-E7565A13D2DD}" destId="{5DA95A40-BBFB-4D7F-9DB0-E186A798C584}" srcOrd="9" destOrd="0" presId="urn:microsoft.com/office/officeart/2016/7/layout/RepeatingBendingProcessNew"/>
    <dgm:cxn modelId="{20104398-AB8E-40D5-9CA0-56C8212D4B3D}" type="presParOf" srcId="{5DA95A40-BBFB-4D7F-9DB0-E186A798C584}" destId="{ED2EFCC6-94D6-4BFC-A19A-D4DDA6C9477F}" srcOrd="0" destOrd="0" presId="urn:microsoft.com/office/officeart/2016/7/layout/RepeatingBendingProcessNew"/>
    <dgm:cxn modelId="{2EFF8156-F8BC-4C00-9EE9-EAB3DD8C31C7}" type="presParOf" srcId="{C86233FC-3F48-45FE-815B-E7565A13D2DD}" destId="{BB4C244A-1798-44BA-AD65-1DDC44AA455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79970-7970-A546-9027-4C50ED5F4351}">
      <dsp:nvSpPr>
        <dsp:cNvPr id="0" name=""/>
        <dsp:cNvSpPr/>
      </dsp:nvSpPr>
      <dsp:spPr>
        <a:xfrm>
          <a:off x="0" y="4444271"/>
          <a:ext cx="8424936" cy="72911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Officers cannot use ethnicity to help form their grounds for suspicion</a:t>
          </a:r>
        </a:p>
      </dsp:txBody>
      <dsp:txXfrm>
        <a:off x="0" y="4444271"/>
        <a:ext cx="8424936" cy="729119"/>
      </dsp:txXfrm>
    </dsp:sp>
    <dsp:sp modelId="{2C2E52F1-B3F2-F54C-93F8-C234F81930EF}">
      <dsp:nvSpPr>
        <dsp:cNvPr id="0" name=""/>
        <dsp:cNvSpPr/>
      </dsp:nvSpPr>
      <dsp:spPr>
        <a:xfrm rot="10800000">
          <a:off x="0" y="3333821"/>
          <a:ext cx="8424936" cy="1121386"/>
        </a:xfrm>
        <a:prstGeom prst="upArrowCallou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must be some objective basis for suspicion based on facts</a:t>
          </a:r>
        </a:p>
      </dsp:txBody>
      <dsp:txXfrm rot="10800000">
        <a:off x="0" y="3333821"/>
        <a:ext cx="8424936" cy="728643"/>
      </dsp:txXfrm>
    </dsp:sp>
    <dsp:sp modelId="{5656267F-9C47-DA44-BA80-84E9E07A850D}">
      <dsp:nvSpPr>
        <dsp:cNvPr id="0" name=""/>
        <dsp:cNvSpPr/>
      </dsp:nvSpPr>
      <dsp:spPr>
        <a:xfrm rot="10800000">
          <a:off x="0" y="2223372"/>
          <a:ext cx="8424936" cy="1121386"/>
        </a:xfrm>
        <a:prstGeom prst="upArrowCallou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In most cases an officer must have reasonable grounds for suspicion</a:t>
          </a:r>
        </a:p>
      </dsp:txBody>
      <dsp:txXfrm rot="10800000">
        <a:off x="0" y="2223372"/>
        <a:ext cx="8424936" cy="728643"/>
      </dsp:txXfrm>
    </dsp:sp>
    <dsp:sp modelId="{BE785EB0-9F77-C345-87AE-A88096A0AB9D}">
      <dsp:nvSpPr>
        <dsp:cNvPr id="0" name=""/>
        <dsp:cNvSpPr/>
      </dsp:nvSpPr>
      <dsp:spPr>
        <a:xfrm rot="10800000">
          <a:off x="0" y="1112923"/>
          <a:ext cx="8424936" cy="1121386"/>
        </a:xfrm>
        <a:prstGeom prst="upArrowCallou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PACE provides statutory guidance</a:t>
          </a:r>
        </a:p>
      </dsp:txBody>
      <dsp:txXfrm rot="10800000">
        <a:off x="0" y="1112923"/>
        <a:ext cx="8424936" cy="728643"/>
      </dsp:txXfrm>
    </dsp:sp>
    <dsp:sp modelId="{7B5D3364-711D-B54D-A23F-FAAF97125EF0}">
      <dsp:nvSpPr>
        <dsp:cNvPr id="0" name=""/>
        <dsp:cNvSpPr/>
      </dsp:nvSpPr>
      <dsp:spPr>
        <a:xfrm rot="10800000">
          <a:off x="0" y="2474"/>
          <a:ext cx="8424936" cy="1121386"/>
        </a:xfrm>
        <a:prstGeom prst="upArrowCallou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are 20 different Sections from 16 different Acts</a:t>
          </a:r>
        </a:p>
      </dsp:txBody>
      <dsp:txXfrm rot="10800000">
        <a:off x="0" y="2474"/>
        <a:ext cx="8424936" cy="7286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3AFEC-B8B2-4CFC-B5F3-B4199C6A509B}">
      <dsp:nvSpPr>
        <dsp:cNvPr id="0" name=""/>
        <dsp:cNvSpPr/>
      </dsp:nvSpPr>
      <dsp:spPr>
        <a:xfrm rot="5400000">
          <a:off x="111455" y="1174203"/>
          <a:ext cx="1829710" cy="221130"/>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5AE680-B236-4F75-B0BB-51203BF1DC13}">
      <dsp:nvSpPr>
        <dsp:cNvPr id="0" name=""/>
        <dsp:cNvSpPr/>
      </dsp:nvSpPr>
      <dsp:spPr>
        <a:xfrm>
          <a:off x="528388" y="605"/>
          <a:ext cx="2457004" cy="147420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mn-lt"/>
            </a:rPr>
            <a:t>Personal Safety</a:t>
          </a:r>
          <a:endParaRPr lang="en-US" sz="2400" kern="1200" dirty="0">
            <a:latin typeface="+mn-lt"/>
          </a:endParaRPr>
        </a:p>
      </dsp:txBody>
      <dsp:txXfrm>
        <a:off x="571566" y="43783"/>
        <a:ext cx="2370648" cy="1387846"/>
      </dsp:txXfrm>
    </dsp:sp>
    <dsp:sp modelId="{4CC92139-FAF6-4C2F-9EAD-1BC8D092FC04}">
      <dsp:nvSpPr>
        <dsp:cNvPr id="0" name=""/>
        <dsp:cNvSpPr/>
      </dsp:nvSpPr>
      <dsp:spPr>
        <a:xfrm rot="5404666">
          <a:off x="129019" y="2998175"/>
          <a:ext cx="1792149" cy="221130"/>
        </a:xfrm>
        <a:prstGeom prst="rect">
          <a:avLst/>
        </a:prstGeom>
        <a:solidFill>
          <a:schemeClr val="accent2">
            <a:hueOff val="1610903"/>
            <a:satOff val="-4623"/>
            <a:lumOff val="-740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FA83BC-D3C2-4084-AD0E-18654CAB3657}">
      <dsp:nvSpPr>
        <dsp:cNvPr id="0" name=""/>
        <dsp:cNvSpPr/>
      </dsp:nvSpPr>
      <dsp:spPr>
        <a:xfrm>
          <a:off x="528388" y="1843358"/>
          <a:ext cx="2457004" cy="1474202"/>
        </a:xfrm>
        <a:prstGeom prst="roundRect">
          <a:avLst>
            <a:gd name="adj" fmla="val 10000"/>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of concealment</a:t>
          </a:r>
          <a:endParaRPr lang="en-US" sz="2400" kern="1200" dirty="0"/>
        </a:p>
      </dsp:txBody>
      <dsp:txXfrm>
        <a:off x="571566" y="1886536"/>
        <a:ext cx="2370648" cy="1387846"/>
      </dsp:txXfrm>
    </dsp:sp>
    <dsp:sp modelId="{AE6CD333-5C1F-4170-BA32-1B05DE736538}">
      <dsp:nvSpPr>
        <dsp:cNvPr id="0" name=""/>
        <dsp:cNvSpPr/>
      </dsp:nvSpPr>
      <dsp:spPr>
        <a:xfrm rot="32695">
          <a:off x="1023804" y="3922813"/>
          <a:ext cx="3263874" cy="221130"/>
        </a:xfrm>
        <a:prstGeom prst="rect">
          <a:avLst/>
        </a:prstGeom>
        <a:solidFill>
          <a:schemeClr val="accent2">
            <a:hueOff val="3221807"/>
            <a:satOff val="-9246"/>
            <a:lumOff val="-1480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3231E7-9EA6-44FD-B577-D1AB489C34DF}">
      <dsp:nvSpPr>
        <dsp:cNvPr id="0" name=""/>
        <dsp:cNvSpPr/>
      </dsp:nvSpPr>
      <dsp:spPr>
        <a:xfrm>
          <a:off x="525956" y="3648549"/>
          <a:ext cx="2457004" cy="1474202"/>
        </a:xfrm>
        <a:prstGeom prst="roundRect">
          <a:avLst>
            <a:gd name="adj" fmla="val 10000"/>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routinely missed</a:t>
          </a:r>
          <a:endParaRPr lang="en-US" sz="2400" kern="1200" dirty="0"/>
        </a:p>
      </dsp:txBody>
      <dsp:txXfrm>
        <a:off x="569134" y="3691727"/>
        <a:ext cx="2370648" cy="1387846"/>
      </dsp:txXfrm>
    </dsp:sp>
    <dsp:sp modelId="{D2C82C3B-7D62-4FE7-9FF3-D99B8391832E}">
      <dsp:nvSpPr>
        <dsp:cNvPr id="0" name=""/>
        <dsp:cNvSpPr/>
      </dsp:nvSpPr>
      <dsp:spPr>
        <a:xfrm rot="16200000">
          <a:off x="3379271" y="3016957"/>
          <a:ext cx="1829710" cy="221130"/>
        </a:xfrm>
        <a:prstGeom prst="rect">
          <a:avLst/>
        </a:prstGeom>
        <a:solidFill>
          <a:schemeClr val="accent2">
            <a:hueOff val="4832710"/>
            <a:satOff val="-13870"/>
            <a:lumOff val="-2220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E68FE2-94F3-4B8A-BF39-BB976A322BAC}">
      <dsp:nvSpPr>
        <dsp:cNvPr id="0" name=""/>
        <dsp:cNvSpPr/>
      </dsp:nvSpPr>
      <dsp:spPr>
        <a:xfrm>
          <a:off x="3796204" y="3686112"/>
          <a:ext cx="2457004" cy="1474202"/>
        </a:xfrm>
        <a:prstGeom prst="roundRect">
          <a:avLst>
            <a:gd name="adj" fmla="val 10000"/>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J.O.G</a:t>
          </a:r>
          <a:endParaRPr lang="en-US" sz="2400" kern="1200" dirty="0"/>
        </a:p>
      </dsp:txBody>
      <dsp:txXfrm>
        <a:off x="3839382" y="3729290"/>
        <a:ext cx="2370648" cy="1387846"/>
      </dsp:txXfrm>
    </dsp:sp>
    <dsp:sp modelId="{742F4AD2-3A7C-4E42-B68C-D5744D222658}">
      <dsp:nvSpPr>
        <dsp:cNvPr id="0" name=""/>
        <dsp:cNvSpPr/>
      </dsp:nvSpPr>
      <dsp:spPr>
        <a:xfrm rot="16200000">
          <a:off x="3379271" y="1174203"/>
          <a:ext cx="1829710" cy="221130"/>
        </a:xfrm>
        <a:prstGeom prst="rect">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02FA34-684E-4A27-902B-98CCB12D35E3}">
      <dsp:nvSpPr>
        <dsp:cNvPr id="0" name=""/>
        <dsp:cNvSpPr/>
      </dsp:nvSpPr>
      <dsp:spPr>
        <a:xfrm>
          <a:off x="3796204" y="1843358"/>
          <a:ext cx="2457004" cy="1474202"/>
        </a:xfrm>
        <a:prstGeom prst="roundRect">
          <a:avLst>
            <a:gd name="adj" fmla="val 10000"/>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Recovery of exhibits</a:t>
          </a:r>
          <a:endParaRPr lang="en-US" sz="2400" kern="1200" dirty="0"/>
        </a:p>
      </dsp:txBody>
      <dsp:txXfrm>
        <a:off x="3839382" y="1886536"/>
        <a:ext cx="2370648" cy="1387846"/>
      </dsp:txXfrm>
    </dsp:sp>
    <dsp:sp modelId="{F4CF9539-14EF-43E9-8D0F-0E0ABEF5898C}">
      <dsp:nvSpPr>
        <dsp:cNvPr id="0" name=""/>
        <dsp:cNvSpPr/>
      </dsp:nvSpPr>
      <dsp:spPr>
        <a:xfrm>
          <a:off x="3796204" y="605"/>
          <a:ext cx="2457004" cy="1474202"/>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Control of subject, seeing hands</a:t>
          </a:r>
          <a:endParaRPr lang="en-US" sz="2400" kern="1200" dirty="0"/>
        </a:p>
      </dsp:txBody>
      <dsp:txXfrm>
        <a:off x="3839382" y="43783"/>
        <a:ext cx="2370648" cy="13878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6E5DF-D26B-4897-9E17-4AA3ED711979}">
      <dsp:nvSpPr>
        <dsp:cNvPr id="0" name=""/>
        <dsp:cNvSpPr/>
      </dsp:nvSpPr>
      <dsp:spPr>
        <a:xfrm>
          <a:off x="132196" y="12368"/>
          <a:ext cx="5730278" cy="1625203"/>
        </a:xfrm>
        <a:prstGeom prst="roundRect">
          <a:avLst>
            <a:gd name="adj" fmla="val 10000"/>
          </a:avLst>
        </a:prstGeom>
        <a:solidFill>
          <a:schemeClr val="accent1">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Standardised framework to place intelligence at the forefront in reducing crime &amp; disorder</a:t>
          </a:r>
          <a:endParaRPr lang="en-GB" sz="2400" kern="1200" dirty="0"/>
        </a:p>
      </dsp:txBody>
      <dsp:txXfrm>
        <a:off x="179797" y="59969"/>
        <a:ext cx="5635076" cy="1530001"/>
      </dsp:txXfrm>
    </dsp:sp>
    <dsp:sp modelId="{1FC356CF-AA63-4249-B15D-48DBB6ABCABF}">
      <dsp:nvSpPr>
        <dsp:cNvPr id="0" name=""/>
        <dsp:cNvSpPr/>
      </dsp:nvSpPr>
      <dsp:spPr>
        <a:xfrm rot="5328215">
          <a:off x="2722328" y="1672265"/>
          <a:ext cx="600678" cy="731341"/>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2801383" y="1737616"/>
        <a:ext cx="438805" cy="420475"/>
      </dsp:txXfrm>
    </dsp:sp>
    <dsp:sp modelId="{1103EA53-7975-4DAE-96BC-7B63BB114687}">
      <dsp:nvSpPr>
        <dsp:cNvPr id="0" name=""/>
        <dsp:cNvSpPr/>
      </dsp:nvSpPr>
      <dsp:spPr>
        <a:xfrm>
          <a:off x="1250119" y="2438300"/>
          <a:ext cx="3595761" cy="1625203"/>
        </a:xfrm>
        <a:prstGeom prst="roundRect">
          <a:avLst>
            <a:gd name="adj" fmla="val 10000"/>
          </a:avLst>
        </a:prstGeom>
        <a:solidFill>
          <a:schemeClr val="accent1">
            <a:shade val="50000"/>
            <a:hueOff val="589649"/>
            <a:satOff val="-61978"/>
            <a:lumOff val="5348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Informs strategic &amp; tactical decision making</a:t>
          </a:r>
          <a:endParaRPr lang="en-GB" sz="2400" kern="1200" dirty="0"/>
        </a:p>
      </dsp:txBody>
      <dsp:txXfrm>
        <a:off x="1297720" y="2485901"/>
        <a:ext cx="3500559" cy="15300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C8997-06D6-4829-80B6-02C8ABB3014B}">
      <dsp:nvSpPr>
        <dsp:cNvPr id="0" name=""/>
        <dsp:cNvSpPr/>
      </dsp:nvSpPr>
      <dsp:spPr>
        <a:xfrm>
          <a:off x="478" y="0"/>
          <a:ext cx="2016114" cy="3764397"/>
        </a:xfrm>
        <a:prstGeom prst="roundRect">
          <a:avLst>
            <a:gd name="adj" fmla="val 10000"/>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Information is the very life-blood of policing. It may be original &amp; generated by you. It may come from the public or other officers or be fed to you by partner agencies &amp; other sources</a:t>
          </a:r>
        </a:p>
      </dsp:txBody>
      <dsp:txXfrm>
        <a:off x="59528" y="59050"/>
        <a:ext cx="1898014" cy="3646297"/>
      </dsp:txXfrm>
    </dsp:sp>
    <dsp:sp modelId="{0F55E47F-3CE6-497F-9A9F-50709D421498}">
      <dsp:nvSpPr>
        <dsp:cNvPr id="0" name=""/>
        <dsp:cNvSpPr/>
      </dsp:nvSpPr>
      <dsp:spPr>
        <a:xfrm>
          <a:off x="2263870" y="1523742"/>
          <a:ext cx="524227" cy="71691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2263870" y="1667124"/>
        <a:ext cx="366959" cy="430148"/>
      </dsp:txXfrm>
    </dsp:sp>
    <dsp:sp modelId="{0298B860-DB12-472B-8F99-0A80F5652F76}">
      <dsp:nvSpPr>
        <dsp:cNvPr id="0" name=""/>
        <dsp:cNvSpPr/>
      </dsp:nvSpPr>
      <dsp:spPr>
        <a:xfrm>
          <a:off x="3005701" y="0"/>
          <a:ext cx="2019872" cy="3764397"/>
        </a:xfrm>
        <a:prstGeom prst="roundRect">
          <a:avLst>
            <a:gd name="adj" fmla="val 10000"/>
          </a:avLst>
        </a:prstGeom>
        <a:solidFill>
          <a:schemeClr val="accent1">
            <a:shade val="80000"/>
            <a:hueOff val="545598"/>
            <a:satOff val="-56892"/>
            <a:lumOff val="382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Police information is: </a:t>
          </a:r>
          <a:br>
            <a:rPr lang="en-GB" sz="1800" kern="1200" dirty="0"/>
          </a:br>
          <a:r>
            <a:rPr lang="en-GB" sz="1800" kern="1200" dirty="0"/>
            <a:t>All the information obtained &amp; recorded for a policing purpose</a:t>
          </a:r>
        </a:p>
      </dsp:txBody>
      <dsp:txXfrm>
        <a:off x="3064861" y="59160"/>
        <a:ext cx="1901552" cy="36460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C4F101-366B-49A1-BFFB-B2FFA3F4785E}">
      <dsp:nvSpPr>
        <dsp:cNvPr id="0" name=""/>
        <dsp:cNvSpPr/>
      </dsp:nvSpPr>
      <dsp:spPr>
        <a:xfrm>
          <a:off x="-462777" y="2602"/>
          <a:ext cx="8785871" cy="1703617"/>
        </a:xfrm>
        <a:prstGeom prst="roundRect">
          <a:avLst>
            <a:gd name="adj" fmla="val 10000"/>
          </a:avLst>
        </a:prstGeom>
        <a:solidFill>
          <a:schemeClr val="accent1">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Intelligence is: Collected information that has been developed for action &amp; may also be classified as confidential or sensitive </a:t>
          </a:r>
          <a:br>
            <a:rPr lang="en-GB" sz="2400" kern="1200" dirty="0"/>
          </a:br>
          <a:r>
            <a:rPr lang="en-GB" sz="2400" kern="1200" dirty="0"/>
            <a:t>(Further reading: APP/COP on Intelligence Management)</a:t>
          </a:r>
        </a:p>
      </dsp:txBody>
      <dsp:txXfrm>
        <a:off x="-412880" y="52499"/>
        <a:ext cx="8686077" cy="1603823"/>
      </dsp:txXfrm>
    </dsp:sp>
    <dsp:sp modelId="{D91FE2E0-6548-47A7-9BB4-DB075CE623FF}">
      <dsp:nvSpPr>
        <dsp:cNvPr id="0" name=""/>
        <dsp:cNvSpPr/>
      </dsp:nvSpPr>
      <dsp:spPr>
        <a:xfrm rot="5400000">
          <a:off x="3610730" y="1748810"/>
          <a:ext cx="638856" cy="76662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rot="-5400000">
        <a:off x="3700170" y="1812696"/>
        <a:ext cx="459977" cy="447199"/>
      </dsp:txXfrm>
    </dsp:sp>
    <dsp:sp modelId="{CB9D155A-B515-4688-B733-71EF3E71DE5D}">
      <dsp:nvSpPr>
        <dsp:cNvPr id="0" name=""/>
        <dsp:cNvSpPr/>
      </dsp:nvSpPr>
      <dsp:spPr>
        <a:xfrm>
          <a:off x="0" y="2558028"/>
          <a:ext cx="7860317" cy="1703617"/>
        </a:xfrm>
        <a:prstGeom prst="roundRect">
          <a:avLst>
            <a:gd name="adj" fmla="val 10000"/>
          </a:avLst>
        </a:prstGeom>
        <a:solidFill>
          <a:schemeClr val="accent1">
            <a:lumMod val="40000"/>
            <a:lumOff val="6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This means information that has been formally processed (Collated &amp; Analysed) but it does not only relate to crime &amp; criminality. It is NOT necessarily evidence</a:t>
          </a:r>
        </a:p>
      </dsp:txBody>
      <dsp:txXfrm>
        <a:off x="49897" y="2607925"/>
        <a:ext cx="7760523" cy="16038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34B341-A93A-CE46-A678-23F25988EF42}">
      <dsp:nvSpPr>
        <dsp:cNvPr id="0" name=""/>
        <dsp:cNvSpPr/>
      </dsp:nvSpPr>
      <dsp:spPr>
        <a:xfrm>
          <a:off x="379476" y="0"/>
          <a:ext cx="5504687" cy="5504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1656AB-2230-0447-B140-50D63FAC66B9}">
      <dsp:nvSpPr>
        <dsp:cNvPr id="0" name=""/>
        <dsp:cNvSpPr/>
      </dsp:nvSpPr>
      <dsp:spPr>
        <a:xfrm>
          <a:off x="902421" y="522945"/>
          <a:ext cx="2146828" cy="214682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The National Decision Model is the basis of decision making </a:t>
          </a:r>
        </a:p>
      </dsp:txBody>
      <dsp:txXfrm>
        <a:off x="1007221" y="627745"/>
        <a:ext cx="1937228" cy="1937228"/>
      </dsp:txXfrm>
    </dsp:sp>
    <dsp:sp modelId="{9C10E8D0-A9FC-C44E-9363-3A1DA8CFC986}">
      <dsp:nvSpPr>
        <dsp:cNvPr id="0" name=""/>
        <dsp:cNvSpPr/>
      </dsp:nvSpPr>
      <dsp:spPr>
        <a:xfrm>
          <a:off x="3214390" y="522945"/>
          <a:ext cx="2146828" cy="2146828"/>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THRIVE provides a framework to support our decision making, informing a holistic understanding of the situation. </a:t>
          </a:r>
        </a:p>
      </dsp:txBody>
      <dsp:txXfrm>
        <a:off x="3319190" y="627745"/>
        <a:ext cx="1937228" cy="1937228"/>
      </dsp:txXfrm>
    </dsp:sp>
    <dsp:sp modelId="{16F846CE-46D9-D84A-8A84-39D7A3A28600}">
      <dsp:nvSpPr>
        <dsp:cNvPr id="0" name=""/>
        <dsp:cNvSpPr/>
      </dsp:nvSpPr>
      <dsp:spPr>
        <a:xfrm>
          <a:off x="902421" y="2834914"/>
          <a:ext cx="2146828" cy="2146828"/>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THRIVE is an integral part of our ethical decision making. </a:t>
          </a:r>
        </a:p>
      </dsp:txBody>
      <dsp:txXfrm>
        <a:off x="1007221" y="2939714"/>
        <a:ext cx="1937228" cy="1937228"/>
      </dsp:txXfrm>
    </dsp:sp>
    <dsp:sp modelId="{AC1BBA85-09DB-F844-86AB-8F76B0B2400E}">
      <dsp:nvSpPr>
        <dsp:cNvPr id="0" name=""/>
        <dsp:cNvSpPr/>
      </dsp:nvSpPr>
      <dsp:spPr>
        <a:xfrm>
          <a:off x="3214390" y="2834914"/>
          <a:ext cx="2146828" cy="214682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THRIVE will be used to assess situations where decision making, and management of risk has a range of considerations and responses related to the circumstances. </a:t>
          </a:r>
        </a:p>
      </dsp:txBody>
      <dsp:txXfrm>
        <a:off x="3319190" y="2939714"/>
        <a:ext cx="1937228" cy="193722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4B40E8-7B49-48AC-A4E8-620E02DEBF8F}">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D3B5E5B2-A133-4EDD-AD4C-5838EA094513}">
      <dsp:nvSpPr>
        <dsp:cNvPr id="0" name=""/>
        <dsp:cNvSpPr/>
      </dsp:nvSpPr>
      <dsp:spPr>
        <a:xfrm>
          <a:off x="8061"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kern="1200"/>
            <a:t>Improving performance</a:t>
          </a:r>
          <a:endParaRPr lang="en-US" sz="3100" kern="1200"/>
        </a:p>
      </dsp:txBody>
      <dsp:txXfrm>
        <a:off x="8061" y="5979"/>
        <a:ext cx="3034531" cy="1820718"/>
      </dsp:txXfrm>
    </dsp:sp>
    <dsp:sp modelId="{8D1943CF-461C-442C-BA48-058D4B02A213}">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A9824A9F-3ABF-4169-B5F4-E284D47CD9EE}">
      <dsp:nvSpPr>
        <dsp:cNvPr id="0" name=""/>
        <dsp:cNvSpPr/>
      </dsp:nvSpPr>
      <dsp:spPr>
        <a:xfrm>
          <a:off x="3740534"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kern="1200"/>
            <a:t>Preventing and detecting crime</a:t>
          </a:r>
          <a:endParaRPr lang="en-US" sz="3100" kern="1200"/>
        </a:p>
      </dsp:txBody>
      <dsp:txXfrm>
        <a:off x="3740534" y="5979"/>
        <a:ext cx="3034531" cy="1820718"/>
      </dsp:txXfrm>
    </dsp:sp>
    <dsp:sp modelId="{12F2A09C-795A-4853-949B-58F7688B2C74}">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98A4A19B-814B-4C31-930D-0F3F77CCB55E}">
      <dsp:nvSpPr>
        <dsp:cNvPr id="0" name=""/>
        <dsp:cNvSpPr/>
      </dsp:nvSpPr>
      <dsp:spPr>
        <a:xfrm>
          <a:off x="7473007"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kern="1200"/>
            <a:t>Freeing up police time</a:t>
          </a:r>
          <a:endParaRPr lang="en-US" sz="3100" kern="1200"/>
        </a:p>
      </dsp:txBody>
      <dsp:txXfrm>
        <a:off x="7473007" y="5979"/>
        <a:ext cx="3034531" cy="1820718"/>
      </dsp:txXfrm>
    </dsp:sp>
    <dsp:sp modelId="{BD897AAB-B5DF-49E5-AE59-1BF1756F590E}">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E8A60767-F231-4AC8-A1D9-269F0E07EBDF}">
      <dsp:nvSpPr>
        <dsp:cNvPr id="0" name=""/>
        <dsp:cNvSpPr/>
      </dsp:nvSpPr>
      <dsp:spPr>
        <a:xfrm>
          <a:off x="8061"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kern="1200"/>
            <a:t>Improving communication with the public</a:t>
          </a:r>
          <a:endParaRPr lang="en-US" sz="3100" kern="1200"/>
        </a:p>
      </dsp:txBody>
      <dsp:txXfrm>
        <a:off x="8061" y="2524640"/>
        <a:ext cx="3034531" cy="1820718"/>
      </dsp:txXfrm>
    </dsp:sp>
    <dsp:sp modelId="{5DA95A40-BBFB-4D7F-9DB0-E186A798C584}">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844C0DF7-1584-4944-BFEB-CD1D7877A263}">
      <dsp:nvSpPr>
        <dsp:cNvPr id="0" name=""/>
        <dsp:cNvSpPr/>
      </dsp:nvSpPr>
      <dsp:spPr>
        <a:xfrm>
          <a:off x="3740534"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kern="1200"/>
            <a:t>Transparency and trust</a:t>
          </a:r>
          <a:endParaRPr lang="en-US" sz="3100" kern="1200"/>
        </a:p>
      </dsp:txBody>
      <dsp:txXfrm>
        <a:off x="3740534" y="2524640"/>
        <a:ext cx="3034531" cy="1820718"/>
      </dsp:txXfrm>
    </dsp:sp>
    <dsp:sp modelId="{BB4C244A-1798-44BA-AD65-1DDC44AA4551}">
      <dsp:nvSpPr>
        <dsp:cNvPr id="0" name=""/>
        <dsp:cNvSpPr/>
      </dsp:nvSpPr>
      <dsp:spPr>
        <a:xfrm>
          <a:off x="7473007"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kern="1200"/>
            <a:t>Speeding up the CJS process</a:t>
          </a:r>
          <a:endParaRPr lang="en-US" sz="3100" kern="1200"/>
        </a:p>
      </dsp:txBody>
      <dsp:txXfrm>
        <a:off x="7473007" y="2524640"/>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37C803-B2B9-47BA-9F74-CECA8AE86F68}" type="datetimeFigureOut">
              <a:rPr lang="en-GB" smtClean="0"/>
              <a:t>25/03/2025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7063F2-DCF3-4A63-AEC4-745506F95EE1}" type="slidenum">
              <a:rPr lang="en-GB" smtClean="0"/>
              <a:t>‹#›</a:t>
            </a:fld>
            <a:endParaRPr lang="en-GB"/>
          </a:p>
        </p:txBody>
      </p:sp>
    </p:spTree>
    <p:extLst>
      <p:ext uri="{BB962C8B-B14F-4D97-AF65-F5344CB8AC3E}">
        <p14:creationId xmlns:p14="http://schemas.microsoft.com/office/powerpoint/2010/main" val="4158797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researchbriefings.files.parliament.uk/documents/POST-PN-0708/POST-PN-0708.pdf"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5D9B79-2AEF-4A73-9D30-BE9742DFC2C4}" type="slidenum">
              <a:rPr lang="en-GB" smtClean="0"/>
              <a:t>1</a:t>
            </a:fld>
            <a:endParaRPr lang="en-GB"/>
          </a:p>
        </p:txBody>
      </p:sp>
    </p:spTree>
    <p:extLst>
      <p:ext uri="{BB962C8B-B14F-4D97-AF65-F5344CB8AC3E}">
        <p14:creationId xmlns:p14="http://schemas.microsoft.com/office/powerpoint/2010/main" val="3027817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5D9B79-2AEF-4A73-9D30-BE9742DFC2C4}" type="slidenum">
              <a:rPr lang="en-GB" smtClean="0"/>
              <a:t>5</a:t>
            </a:fld>
            <a:endParaRPr lang="en-GB"/>
          </a:p>
        </p:txBody>
      </p:sp>
    </p:spTree>
    <p:extLst>
      <p:ext uri="{BB962C8B-B14F-4D97-AF65-F5344CB8AC3E}">
        <p14:creationId xmlns:p14="http://schemas.microsoft.com/office/powerpoint/2010/main" val="3027817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11</a:t>
            </a:fld>
            <a:endParaRPr lang="en-GB" altLang="en-US"/>
          </a:p>
        </p:txBody>
      </p:sp>
    </p:spTree>
    <p:extLst>
      <p:ext uri="{BB962C8B-B14F-4D97-AF65-F5344CB8AC3E}">
        <p14:creationId xmlns:p14="http://schemas.microsoft.com/office/powerpoint/2010/main" val="20662624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12</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The concept of the quadrant search i.e. splitting the subject into quarters, front and back.</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Why would they search a subject i.e. what are they looking for?</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b="1" kern="1200" dirty="0">
                <a:solidFill>
                  <a:schemeClr val="tx1"/>
                </a:solidFill>
                <a:effectLst/>
                <a:latin typeface="Arial" pitchFamily="34" charset="0"/>
                <a:ea typeface="ＭＳ Ｐゴシック" pitchFamily="-112" charset="-128"/>
                <a:cs typeface="ＭＳ Ｐゴシック" pitchFamily="-112" charset="-128"/>
              </a:rPr>
              <a:t>T – Tamper with evidence</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I – Injure themselves/you/another</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E – Escape</a:t>
            </a:r>
          </a:p>
          <a:p>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Demonstrate an effective quadrant search, emphasizing: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Personal safety i.e. gloves</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Control of subject i.e. would they handcuff?</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of concealment.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Not putting hands where you cannot see.</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Recovery of exhibits i.e. where to </a:t>
            </a:r>
            <a:r>
              <a:rPr lang="en-GB" sz="1200" kern="1200" dirty="0" err="1">
                <a:solidFill>
                  <a:schemeClr val="tx1"/>
                </a:solidFill>
                <a:effectLst/>
                <a:latin typeface="Arial" pitchFamily="34" charset="0"/>
                <a:ea typeface="ＭＳ Ｐゴシック" pitchFamily="-112" charset="-128"/>
                <a:cs typeface="ＭＳ Ｐゴシック" pitchFamily="-112" charset="-128"/>
              </a:rPr>
              <a:t>stowe</a:t>
            </a:r>
            <a:r>
              <a:rPr lang="en-GB" sz="1200" kern="1200" dirty="0">
                <a:solidFill>
                  <a:schemeClr val="tx1"/>
                </a:solidFill>
                <a:effectLst/>
                <a:latin typeface="Arial" pitchFamily="34" charset="0"/>
                <a:ea typeface="ＭＳ Ｐゴシック" pitchFamily="-112" charset="-128"/>
                <a:cs typeface="ＭＳ Ｐゴシック" pitchFamily="-112" charset="-128"/>
              </a:rPr>
              <a: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routinely missed i.e. ankle area of socks, waistband.</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JOG i.e. removal of Jacket, Outer Clothing and Gloves.</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MOUTH SEARCHES.</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u="none" strike="noStrike"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mouth search, consider safety of officers carrying out this search, consider Duty of Care to officers and subject.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Officers to be extremely mindful of the injury potential on themselves when placing hands, fingers, objects into the subject’s mouth.  Also the danger to the subject and the risk of pushing the item further into the subject’s throat.  </a:t>
            </a:r>
            <a:r>
              <a:rPr lang="en-US" sz="1200" b="1" kern="1200" dirty="0">
                <a:solidFill>
                  <a:schemeClr val="tx1"/>
                </a:solidFill>
                <a:effectLst/>
                <a:latin typeface="Arial" pitchFamily="34" charset="0"/>
                <a:ea typeface="ＭＳ Ｐゴシック" pitchFamily="-112" charset="-128"/>
                <a:cs typeface="ＭＳ Ｐゴシック" pitchFamily="-112" charset="-128"/>
              </a:rPr>
              <a:t>JPLANE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If the matter becomes a life threatening situation, the subject must be treated as a medical emergency and evacuated to hospital.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All officers have a duty of care towards all those they interact with appropriate first aid techniques for a choking subject must then be followed.</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PRONE SEARCHING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prone searching, consider safety of officers carrying out this search, consider Duty of Care to officers and subject. </a:t>
            </a:r>
          </a:p>
          <a:p>
            <a:endParaRPr lang="en-US"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Students will have covered this in OST but Trainer to refresh if necessary. Student pairs up and practice a</a:t>
            </a:r>
            <a:r>
              <a:rPr lang="en-US" sz="1200" kern="1200" baseline="0" dirty="0">
                <a:solidFill>
                  <a:schemeClr val="tx1"/>
                </a:solidFill>
                <a:effectLst/>
                <a:latin typeface="Arial" pitchFamily="34" charset="0"/>
                <a:ea typeface="ＭＳ Ｐゴシック" pitchFamily="-112" charset="-128"/>
                <a:cs typeface="ＭＳ Ｐゴシック" pitchFamily="-112" charset="-128"/>
              </a:rPr>
              <a:t> </a:t>
            </a:r>
            <a:r>
              <a:rPr lang="en-US" sz="1200" kern="1200" dirty="0">
                <a:solidFill>
                  <a:schemeClr val="tx1"/>
                </a:solidFill>
                <a:effectLst/>
                <a:latin typeface="Arial" pitchFamily="34" charset="0"/>
                <a:ea typeface="ＭＳ Ｐゴシック" pitchFamily="-112" charset="-128"/>
                <a:cs typeface="ＭＳ Ｐゴシック" pitchFamily="-112" charset="-128"/>
              </a:rPr>
              <a:t>quadrant search.</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13</a:t>
            </a:fld>
            <a:endParaRPr lang="en-GB" altLang="en-US"/>
          </a:p>
        </p:txBody>
      </p:sp>
    </p:spTree>
    <p:extLst>
      <p:ext uri="{BB962C8B-B14F-4D97-AF65-F5344CB8AC3E}">
        <p14:creationId xmlns:p14="http://schemas.microsoft.com/office/powerpoint/2010/main" val="2305777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7063F2-DCF3-4A63-AEC4-745506F95EE1}" type="slidenum">
              <a:rPr lang="en-GB" smtClean="0"/>
              <a:t>14</a:t>
            </a:fld>
            <a:endParaRPr lang="en-GB"/>
          </a:p>
        </p:txBody>
      </p:sp>
    </p:spTree>
    <p:extLst>
      <p:ext uri="{BB962C8B-B14F-4D97-AF65-F5344CB8AC3E}">
        <p14:creationId xmlns:p14="http://schemas.microsoft.com/office/powerpoint/2010/main" val="38289728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F8EF0C-9743-7C49-8B45-E35661F404B1}" type="slidenum">
              <a:rPr lang="en-US" smtClean="0"/>
              <a:t>15</a:t>
            </a:fld>
            <a:endParaRPr lang="en-US"/>
          </a:p>
        </p:txBody>
      </p:sp>
    </p:spTree>
    <p:extLst>
      <p:ext uri="{BB962C8B-B14F-4D97-AF65-F5344CB8AC3E}">
        <p14:creationId xmlns:p14="http://schemas.microsoft.com/office/powerpoint/2010/main" val="30192030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spcAft>
                <a:spcPts val="0"/>
              </a:spcAft>
              <a:defRPr/>
            </a:pPr>
            <a:r>
              <a:rPr lang="en-GB" sz="1100" dirty="0">
                <a:latin typeface="Arial"/>
                <a:ea typeface="Times New Roman"/>
                <a:cs typeface="Times New Roman"/>
              </a:rPr>
              <a:t> </a:t>
            </a:r>
            <a:endParaRPr lang="en-GB" sz="1100" kern="1200" dirty="0">
              <a:solidFill>
                <a:schemeClr val="tx1"/>
              </a:solidFill>
              <a:latin typeface="Arial" charset="0"/>
              <a:ea typeface="Times New Roman"/>
              <a:cs typeface="Times New Roman"/>
            </a:endParaRPr>
          </a:p>
          <a:p>
            <a:pPr algn="just">
              <a:lnSpc>
                <a:spcPct val="100000"/>
              </a:lnSpc>
              <a:spcAft>
                <a:spcPts val="0"/>
              </a:spcAft>
              <a:defRPr/>
            </a:pPr>
            <a:r>
              <a:rPr lang="en-GB" sz="1100" dirty="0">
                <a:latin typeface="Arial"/>
                <a:ea typeface="Times New Roman"/>
                <a:cs typeface="Times New Roman"/>
              </a:rPr>
              <a:t>It aims to ensure that policing is delivered in a targeted manner through the development of information and intelligence. NIM is applicable to all aspects of operational policing because it enables managers to prioritise activities and resources. </a:t>
            </a:r>
          </a:p>
          <a:p>
            <a:pPr algn="just">
              <a:lnSpc>
                <a:spcPct val="100000"/>
              </a:lnSpc>
              <a:spcAft>
                <a:spcPts val="0"/>
              </a:spcAft>
              <a:defRPr/>
            </a:pPr>
            <a:endParaRPr lang="en-GB" sz="1100" dirty="0">
              <a:latin typeface="Arial"/>
              <a:ea typeface="Times New Roman"/>
              <a:cs typeface="Times New Roman"/>
            </a:endParaRPr>
          </a:p>
          <a:p>
            <a:pPr algn="just">
              <a:lnSpc>
                <a:spcPct val="100000"/>
              </a:lnSpc>
              <a:spcAft>
                <a:spcPts val="0"/>
              </a:spcAft>
              <a:defRPr/>
            </a:pPr>
            <a:endParaRPr lang="en-GB" sz="1100" dirty="0">
              <a:latin typeface="Arial"/>
              <a:ea typeface="Times New Roman"/>
              <a:cs typeface="Times New Roman"/>
            </a:endParaRPr>
          </a:p>
          <a:p>
            <a:pPr eaLnBrk="1" hangingPunct="1">
              <a:lnSpc>
                <a:spcPct val="100000"/>
              </a:lnSpc>
              <a:defRPr/>
            </a:pPr>
            <a:r>
              <a:rPr lang="en-GB" sz="1100" b="1" dirty="0"/>
              <a:t>It is important to note that the NIM is NOT just about crime and NOT just about intelligence - it is a model that can be used for most areas of policing.</a:t>
            </a:r>
            <a:r>
              <a:rPr lang="en-GB" sz="1200" b="0" i="0" kern="1200" dirty="0">
                <a:solidFill>
                  <a:schemeClr val="tx1"/>
                </a:solidFill>
                <a:effectLst/>
                <a:latin typeface="Arial" charset="0"/>
                <a:ea typeface="+mn-ea"/>
                <a:cs typeface="Arial" charset="0"/>
              </a:rPr>
              <a:t> The </a:t>
            </a:r>
            <a:r>
              <a:rPr lang="en-GB" sz="1200" b="1" i="0" kern="1200" dirty="0">
                <a:solidFill>
                  <a:schemeClr val="tx1"/>
                </a:solidFill>
                <a:effectLst/>
                <a:latin typeface="Arial" charset="0"/>
                <a:ea typeface="+mn-ea"/>
                <a:cs typeface="Arial" charset="0"/>
              </a:rPr>
              <a:t>National</a:t>
            </a:r>
            <a:r>
              <a:rPr lang="en-GB" sz="1200" b="0" i="0" kern="1200" dirty="0">
                <a:solidFill>
                  <a:schemeClr val="tx1"/>
                </a:solidFill>
                <a:effectLst/>
                <a:latin typeface="Arial" charset="0"/>
                <a:ea typeface="+mn-ea"/>
                <a:cs typeface="Arial" charset="0"/>
              </a:rPr>
              <a:t> </a:t>
            </a:r>
            <a:r>
              <a:rPr lang="en-GB" sz="1200" b="1" i="0" kern="1200" dirty="0">
                <a:solidFill>
                  <a:schemeClr val="tx1"/>
                </a:solidFill>
                <a:effectLst/>
                <a:latin typeface="Arial" charset="0"/>
                <a:ea typeface="+mn-ea"/>
                <a:cs typeface="Arial" charset="0"/>
              </a:rPr>
              <a:t>Intelligence</a:t>
            </a:r>
            <a:r>
              <a:rPr lang="en-GB" sz="1200" b="0" i="0" kern="1200" dirty="0">
                <a:solidFill>
                  <a:schemeClr val="tx1"/>
                </a:solidFill>
                <a:effectLst/>
                <a:latin typeface="Arial" charset="0"/>
                <a:ea typeface="+mn-ea"/>
                <a:cs typeface="Arial" charset="0"/>
              </a:rPr>
              <a:t> </a:t>
            </a:r>
            <a:r>
              <a:rPr lang="en-GB" sz="1200" b="1" i="0" kern="1200" dirty="0">
                <a:solidFill>
                  <a:schemeClr val="tx1"/>
                </a:solidFill>
                <a:effectLst/>
                <a:latin typeface="Arial" charset="0"/>
                <a:ea typeface="+mn-ea"/>
                <a:cs typeface="Arial" charset="0"/>
              </a:rPr>
              <a:t>Model</a:t>
            </a:r>
            <a:r>
              <a:rPr lang="en-GB" sz="1200" b="0" i="0" kern="1200" dirty="0">
                <a:solidFill>
                  <a:schemeClr val="tx1"/>
                </a:solidFill>
                <a:effectLst/>
                <a:latin typeface="Arial" charset="0"/>
                <a:ea typeface="+mn-ea"/>
                <a:cs typeface="Arial" charset="0"/>
              </a:rPr>
              <a:t> brings all the best practices in intelligence-led policing together, offering a blueprint for those who wish to develop better their ability to answer critical questions about strategy and tactics</a:t>
            </a:r>
            <a:endParaRPr lang="en-GB" sz="1100" dirty="0"/>
          </a:p>
          <a:p>
            <a:pPr>
              <a:lnSpc>
                <a:spcPct val="100000"/>
              </a:lnSpc>
            </a:pPr>
            <a:endParaRPr lang="en-GB" altLang="en-US" sz="1100" b="1" dirty="0">
              <a:solidFill>
                <a:srgbClr val="FF3300"/>
              </a:solidFill>
              <a:latin typeface="Arial" panose="020B0604020202020204" pitchFamily="34" charset="0"/>
              <a:cs typeface="Arial" panose="020B0604020202020204" pitchFamily="34" charset="0"/>
            </a:endParaRPr>
          </a:p>
          <a:p>
            <a:pPr>
              <a:lnSpc>
                <a:spcPct val="100000"/>
              </a:lnSpc>
            </a:pPr>
            <a:r>
              <a:rPr lang="en-GB" altLang="en-US" sz="1100" b="1" dirty="0">
                <a:solidFill>
                  <a:srgbClr val="FF3300"/>
                </a:solidFill>
                <a:latin typeface="Arial" panose="020B0604020202020204" pitchFamily="34" charset="0"/>
                <a:cs typeface="Arial" panose="020B0604020202020204" pitchFamily="34" charset="0"/>
              </a:rPr>
              <a:t>NIM</a:t>
            </a:r>
            <a:r>
              <a:rPr lang="en-GB" altLang="en-US" sz="1100" dirty="0">
                <a:latin typeface="Arial" panose="020B0604020202020204" pitchFamily="34" charset="0"/>
                <a:cs typeface="Arial" panose="020B0604020202020204" pitchFamily="34" charset="0"/>
              </a:rPr>
              <a:t> is: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concerned with using intelligence to determine priorities</a:t>
            </a:r>
            <a:r>
              <a:rPr lang="en-GB" altLang="en-US" sz="1100" baseline="0" dirty="0">
                <a:latin typeface="Arial" panose="020B0604020202020204" pitchFamily="34" charset="0"/>
                <a:cs typeface="Arial" panose="020B0604020202020204" pitchFamily="34" charset="0"/>
              </a:rPr>
              <a:t> for policing.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It is a model for policing that senior managers can use to help them to determine the strategic direction and make tactical decisions about resourcing and operational policing to support local and national objectives </a:t>
            </a:r>
          </a:p>
          <a:p>
            <a:pPr marL="171450" indent="-171450">
              <a:lnSpc>
                <a:spcPct val="100000"/>
              </a:lnSpc>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it also helps manage risk. </a:t>
            </a:r>
          </a:p>
          <a:p>
            <a:pPr>
              <a:lnSpc>
                <a:spcPct val="100000"/>
              </a:lnSpc>
            </a:pPr>
            <a:r>
              <a:rPr lang="en-GB" altLang="en-US" sz="1100" dirty="0">
                <a:latin typeface="Arial" panose="020B0604020202020204" pitchFamily="34" charset="0"/>
                <a:cs typeface="Arial" panose="020B0604020202020204" pitchFamily="34" charset="0"/>
              </a:rPr>
              <a:t>Therefore, </a:t>
            </a:r>
            <a:r>
              <a:rPr lang="en-GB" altLang="en-US" sz="1100" b="1" dirty="0">
                <a:solidFill>
                  <a:srgbClr val="FF3300"/>
                </a:solidFill>
                <a:latin typeface="Arial" panose="020B0604020202020204" pitchFamily="34" charset="0"/>
                <a:cs typeface="Arial" panose="020B0604020202020204" pitchFamily="34" charset="0"/>
              </a:rPr>
              <a:t>NIM</a:t>
            </a:r>
            <a:r>
              <a:rPr lang="en-GB" altLang="en-US" sz="1100" dirty="0">
                <a:latin typeface="Arial" panose="020B0604020202020204" pitchFamily="34" charset="0"/>
                <a:cs typeface="Arial" panose="020B0604020202020204" pitchFamily="34" charset="0"/>
              </a:rPr>
              <a:t> is not just about intelligence gathering, it is also </a:t>
            </a:r>
            <a:r>
              <a:rPr lang="en-GB" altLang="en-US" sz="1100" b="1" dirty="0">
                <a:latin typeface="Arial" panose="020B0604020202020204" pitchFamily="34" charset="0"/>
                <a:cs typeface="Arial" panose="020B0604020202020204" pitchFamily="34" charset="0"/>
              </a:rPr>
              <a:t>a business process </a:t>
            </a:r>
            <a:r>
              <a:rPr lang="en-GB" altLang="en-US" sz="1100" dirty="0">
                <a:latin typeface="Arial" panose="020B0604020202020204" pitchFamily="34" charset="0"/>
                <a:cs typeface="Arial" panose="020B0604020202020204" pitchFamily="34" charset="0"/>
              </a:rPr>
              <a:t>model that can be used to guide all activities of a police force.</a:t>
            </a: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sz="1100" b="1" kern="1200" dirty="0">
                <a:solidFill>
                  <a:schemeClr val="tx1"/>
                </a:solidFill>
                <a:effectLst/>
                <a:latin typeface="Arial" charset="0"/>
                <a:ea typeface="+mn-ea"/>
                <a:cs typeface="Arial" charset="0"/>
              </a:rPr>
              <a:t>Advantages of NIM:</a:t>
            </a:r>
          </a:p>
          <a:p>
            <a:pPr marL="171450" indent="-171450">
              <a:lnSpc>
                <a:spcPct val="100000"/>
              </a:lnSpc>
              <a:buFont typeface="Arial" panose="020B0604020202020204" pitchFamily="34" charset="0"/>
              <a:buChar char="•"/>
            </a:pPr>
            <a:r>
              <a:rPr lang="en-GB" sz="1100" kern="1200" baseline="0" dirty="0">
                <a:solidFill>
                  <a:schemeClr val="tx1"/>
                </a:solidFill>
                <a:effectLst/>
                <a:latin typeface="Arial" charset="0"/>
                <a:ea typeface="+mn-ea"/>
                <a:cs typeface="Arial" charset="0"/>
              </a:rPr>
              <a:t>a</a:t>
            </a:r>
            <a:r>
              <a:rPr lang="en-GB" sz="1100" kern="1200" dirty="0">
                <a:solidFill>
                  <a:schemeClr val="tx1"/>
                </a:solidFill>
                <a:effectLst/>
                <a:latin typeface="Arial" charset="0"/>
                <a:ea typeface="+mn-ea"/>
                <a:cs typeface="Arial" charset="0"/>
              </a:rPr>
              <a:t>llows operational strategies to focus on key priorities</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allows more officers to focus on solving priority problems and targeting the most prolific and active offenders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informs the management of risk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provides more informed business planning and a greater link to operational policing issues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the direction and briefing of patrols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integration with partner agencies</a:t>
            </a:r>
          </a:p>
          <a:p>
            <a:endParaRPr lang="en-US" altLang="en-US"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16</a:t>
            </a:fld>
            <a:endParaRPr lang="en-GB" altLang="en-US"/>
          </a:p>
        </p:txBody>
      </p:sp>
    </p:spTree>
    <p:extLst>
      <p:ext uri="{BB962C8B-B14F-4D97-AF65-F5344CB8AC3E}">
        <p14:creationId xmlns:p14="http://schemas.microsoft.com/office/powerpoint/2010/main" val="30163112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Font typeface="Arial" panose="020B0604020202020204" pitchFamily="34" charset="0"/>
              <a:buNone/>
              <a:defRPr/>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17</a:t>
            </a:fld>
            <a:endParaRPr lang="en-GB" altLang="en-US"/>
          </a:p>
        </p:txBody>
      </p:sp>
    </p:spTree>
    <p:extLst>
      <p:ext uri="{BB962C8B-B14F-4D97-AF65-F5344CB8AC3E}">
        <p14:creationId xmlns:p14="http://schemas.microsoft.com/office/powerpoint/2010/main" val="38148168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19</a:t>
            </a:fld>
            <a:endParaRPr lang="en-GB" altLang="en-US"/>
          </a:p>
        </p:txBody>
      </p:sp>
    </p:spTree>
    <p:extLst>
      <p:ext uri="{BB962C8B-B14F-4D97-AF65-F5344CB8AC3E}">
        <p14:creationId xmlns:p14="http://schemas.microsoft.com/office/powerpoint/2010/main" val="27294834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20</a:t>
            </a:fld>
            <a:endParaRPr lang="en-GB" altLang="en-US"/>
          </a:p>
        </p:txBody>
      </p:sp>
    </p:spTree>
    <p:extLst>
      <p:ext uri="{BB962C8B-B14F-4D97-AF65-F5344CB8AC3E}">
        <p14:creationId xmlns:p14="http://schemas.microsoft.com/office/powerpoint/2010/main" val="40434963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28</a:t>
            </a:fld>
            <a:endParaRPr lang="en-GB"/>
          </a:p>
        </p:txBody>
      </p:sp>
    </p:spTree>
    <p:extLst>
      <p:ext uri="{BB962C8B-B14F-4D97-AF65-F5344CB8AC3E}">
        <p14:creationId xmlns:p14="http://schemas.microsoft.com/office/powerpoint/2010/main" val="15326980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29</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30</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31</a:t>
            </a:fld>
            <a:endParaRPr lang="en-GB"/>
          </a:p>
        </p:txBody>
      </p:sp>
    </p:spTree>
    <p:extLst>
      <p:ext uri="{BB962C8B-B14F-4D97-AF65-F5344CB8AC3E}">
        <p14:creationId xmlns:p14="http://schemas.microsoft.com/office/powerpoint/2010/main" val="3299150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32</a:t>
            </a:fld>
            <a:endParaRPr lang="en-GB"/>
          </a:p>
        </p:txBody>
      </p:sp>
    </p:spTree>
    <p:extLst>
      <p:ext uri="{BB962C8B-B14F-4D97-AF65-F5344CB8AC3E}">
        <p14:creationId xmlns:p14="http://schemas.microsoft.com/office/powerpoint/2010/main" val="37695036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33</a:t>
            </a:fld>
            <a:endParaRPr lang="en-GB"/>
          </a:p>
        </p:txBody>
      </p:sp>
    </p:spTree>
    <p:extLst>
      <p:ext uri="{BB962C8B-B14F-4D97-AF65-F5344CB8AC3E}">
        <p14:creationId xmlns:p14="http://schemas.microsoft.com/office/powerpoint/2010/main" val="32442430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34</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393939"/>
                </a:solidFill>
                <a:effectLst/>
                <a:latin typeface="national"/>
              </a:rPr>
              <a:t>crime prevention, for example predictive policing using AI to predict hotspots for future crime (</a:t>
            </a:r>
            <a:r>
              <a:rPr lang="en-GB" b="0" i="0" u="sng" dirty="0">
                <a:solidFill>
                  <a:srgbClr val="2B57AB"/>
                </a:solidFill>
                <a:effectLst/>
                <a:latin typeface="national"/>
                <a:hlinkClick r:id="rId3"/>
              </a:rPr>
              <a:t>PN708</a:t>
            </a:r>
            <a:r>
              <a:rPr lang="en-GB" b="0" i="0" dirty="0">
                <a:solidFill>
                  <a:srgbClr val="393939"/>
                </a:solidFill>
                <a:effectLst/>
                <a:latin typeface="national"/>
              </a:rPr>
              <a:t>)</a:t>
            </a:r>
          </a:p>
          <a:p>
            <a:pPr algn="l">
              <a:buFont typeface="Arial" panose="020B0604020202020204" pitchFamily="34" charset="0"/>
              <a:buChar char="•"/>
            </a:pPr>
            <a:r>
              <a:rPr lang="en-GB" b="0" i="0" dirty="0">
                <a:solidFill>
                  <a:srgbClr val="393939"/>
                </a:solidFill>
                <a:effectLst/>
                <a:latin typeface="national"/>
              </a:rPr>
              <a:t>mobility, such as autonomous vehicles and drones</a:t>
            </a:r>
          </a:p>
          <a:p>
            <a:pPr algn="l">
              <a:buFont typeface="Arial" panose="020B0604020202020204" pitchFamily="34" charset="0"/>
              <a:buChar char="•"/>
            </a:pPr>
            <a:r>
              <a:rPr lang="en-GB" b="0" i="0" dirty="0">
                <a:solidFill>
                  <a:srgbClr val="393939"/>
                </a:solidFill>
                <a:effectLst/>
                <a:latin typeface="national"/>
              </a:rPr>
              <a:t>identification and tracing, for example, automatic number plate recognition</a:t>
            </a:r>
          </a:p>
          <a:p>
            <a:pPr algn="l">
              <a:buFont typeface="Arial" panose="020B0604020202020204" pitchFamily="34" charset="0"/>
              <a:buChar char="•"/>
            </a:pPr>
            <a:r>
              <a:rPr lang="en-GB" b="0" i="0" dirty="0">
                <a:solidFill>
                  <a:srgbClr val="393939"/>
                </a:solidFill>
                <a:effectLst/>
                <a:latin typeface="national"/>
              </a:rPr>
              <a:t>surveillance and sensing, including face recognition technologies</a:t>
            </a:r>
          </a:p>
          <a:p>
            <a:pPr algn="l">
              <a:buFont typeface="Arial" panose="020B0604020202020204" pitchFamily="34" charset="0"/>
              <a:buChar char="•"/>
            </a:pPr>
            <a:r>
              <a:rPr lang="en-GB" b="0" i="0" dirty="0">
                <a:solidFill>
                  <a:srgbClr val="393939"/>
                </a:solidFill>
                <a:effectLst/>
                <a:latin typeface="national"/>
              </a:rPr>
              <a:t>analytics, using AI-enabled approaches</a:t>
            </a:r>
          </a:p>
          <a:p>
            <a:pPr algn="l">
              <a:buFont typeface="Arial" panose="020B0604020202020204" pitchFamily="34" charset="0"/>
              <a:buChar char="•"/>
            </a:pPr>
            <a:r>
              <a:rPr lang="en-GB" b="0" i="0" dirty="0">
                <a:solidFill>
                  <a:srgbClr val="393939"/>
                </a:solidFill>
                <a:effectLst/>
                <a:latin typeface="national"/>
              </a:rPr>
              <a:t>communications and interconnectivity, such as automated updates for victims or AI technology used to support call and response routing</a:t>
            </a:r>
          </a:p>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51</a:t>
            </a:fld>
            <a:endParaRPr lang="en-GB"/>
          </a:p>
        </p:txBody>
      </p:sp>
    </p:spTree>
    <p:extLst>
      <p:ext uri="{BB962C8B-B14F-4D97-AF65-F5344CB8AC3E}">
        <p14:creationId xmlns:p14="http://schemas.microsoft.com/office/powerpoint/2010/main" val="6804633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52</a:t>
            </a:fld>
            <a:endParaRPr lang="en-GB"/>
          </a:p>
        </p:txBody>
      </p:sp>
    </p:spTree>
    <p:extLst>
      <p:ext uri="{BB962C8B-B14F-4D97-AF65-F5344CB8AC3E}">
        <p14:creationId xmlns:p14="http://schemas.microsoft.com/office/powerpoint/2010/main" val="3475110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79A5D-8E90-3C16-B5A5-AFB74D2129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7D3B39B-DF49-F56E-B18E-E45C314138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A2E8F5-A75E-3E38-FC03-62B962087D55}"/>
              </a:ext>
            </a:extLst>
          </p:cNvPr>
          <p:cNvSpPr>
            <a:spLocks noGrp="1"/>
          </p:cNvSpPr>
          <p:nvPr>
            <p:ph type="dt" sz="half" idx="10"/>
          </p:nvPr>
        </p:nvSpPr>
        <p:spPr/>
        <p:txBody>
          <a:bodyPr/>
          <a:lstStyle/>
          <a:p>
            <a:fld id="{FD9BCC3B-084F-40AB-B676-A53EFAF81F5A}" type="datetimeFigureOut">
              <a:rPr lang="en-GB" smtClean="0"/>
              <a:t>25/03/2025</a:t>
            </a:fld>
            <a:endParaRPr lang="en-GB"/>
          </a:p>
        </p:txBody>
      </p:sp>
      <p:sp>
        <p:nvSpPr>
          <p:cNvPr id="5" name="Footer Placeholder 4">
            <a:extLst>
              <a:ext uri="{FF2B5EF4-FFF2-40B4-BE49-F238E27FC236}">
                <a16:creationId xmlns:a16="http://schemas.microsoft.com/office/drawing/2014/main" id="{4E195BF5-2EE8-F0F0-B01F-B49E425C93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7F9541-D172-B9BB-EB7B-08C41E187178}"/>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387370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9E690-FD09-5CEB-0171-5DD9E3750D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33C624-3F91-C976-2308-2281CB4D33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932B54-77CE-44CE-0BAD-2E13435E7B9E}"/>
              </a:ext>
            </a:extLst>
          </p:cNvPr>
          <p:cNvSpPr>
            <a:spLocks noGrp="1"/>
          </p:cNvSpPr>
          <p:nvPr>
            <p:ph type="dt" sz="half" idx="10"/>
          </p:nvPr>
        </p:nvSpPr>
        <p:spPr/>
        <p:txBody>
          <a:bodyPr/>
          <a:lstStyle/>
          <a:p>
            <a:fld id="{FD9BCC3B-084F-40AB-B676-A53EFAF81F5A}" type="datetimeFigureOut">
              <a:rPr lang="en-GB" smtClean="0"/>
              <a:t>25/03/2025</a:t>
            </a:fld>
            <a:endParaRPr lang="en-GB"/>
          </a:p>
        </p:txBody>
      </p:sp>
      <p:sp>
        <p:nvSpPr>
          <p:cNvPr id="5" name="Footer Placeholder 4">
            <a:extLst>
              <a:ext uri="{FF2B5EF4-FFF2-40B4-BE49-F238E27FC236}">
                <a16:creationId xmlns:a16="http://schemas.microsoft.com/office/drawing/2014/main" id="{DDF8AE9A-BB26-087F-3E7B-E8033A79BA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613CB2-40F3-75C6-ECEB-C8FA9B4EA9A2}"/>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4150181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27FF4-C73A-5334-26E7-4CAF3FA071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7E9D156-F720-50F5-3493-9D27C9C6BDF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4A2DB3-D171-6952-1AF0-37E219074F18}"/>
              </a:ext>
            </a:extLst>
          </p:cNvPr>
          <p:cNvSpPr>
            <a:spLocks noGrp="1"/>
          </p:cNvSpPr>
          <p:nvPr>
            <p:ph type="dt" sz="half" idx="10"/>
          </p:nvPr>
        </p:nvSpPr>
        <p:spPr/>
        <p:txBody>
          <a:bodyPr/>
          <a:lstStyle/>
          <a:p>
            <a:fld id="{FD9BCC3B-084F-40AB-B676-A53EFAF81F5A}" type="datetimeFigureOut">
              <a:rPr lang="en-GB" smtClean="0"/>
              <a:t>25/03/2025</a:t>
            </a:fld>
            <a:endParaRPr lang="en-GB"/>
          </a:p>
        </p:txBody>
      </p:sp>
      <p:sp>
        <p:nvSpPr>
          <p:cNvPr id="5" name="Footer Placeholder 4">
            <a:extLst>
              <a:ext uri="{FF2B5EF4-FFF2-40B4-BE49-F238E27FC236}">
                <a16:creationId xmlns:a16="http://schemas.microsoft.com/office/drawing/2014/main" id="{7BFF17CD-ED69-F12A-4FD1-F9B7FAE90E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5C7E2E-87A8-1149-DE50-F97419A6BE08}"/>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2682079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7A5C4-36EA-4293-DB03-32841124DA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190F64-136D-23E2-B0F2-7BA80EBA89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BAAFEE-AEA0-CF91-FC54-67254A0F3D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047B37-E75A-DD18-1547-A5BC58A4243A}"/>
              </a:ext>
            </a:extLst>
          </p:cNvPr>
          <p:cNvSpPr>
            <a:spLocks noGrp="1"/>
          </p:cNvSpPr>
          <p:nvPr>
            <p:ph type="dt" sz="half" idx="10"/>
          </p:nvPr>
        </p:nvSpPr>
        <p:spPr/>
        <p:txBody>
          <a:bodyPr/>
          <a:lstStyle/>
          <a:p>
            <a:fld id="{FD9BCC3B-084F-40AB-B676-A53EFAF81F5A}" type="datetimeFigureOut">
              <a:rPr lang="en-GB" smtClean="0"/>
              <a:t>25/03/2025</a:t>
            </a:fld>
            <a:endParaRPr lang="en-GB"/>
          </a:p>
        </p:txBody>
      </p:sp>
      <p:sp>
        <p:nvSpPr>
          <p:cNvPr id="6" name="Footer Placeholder 5">
            <a:extLst>
              <a:ext uri="{FF2B5EF4-FFF2-40B4-BE49-F238E27FC236}">
                <a16:creationId xmlns:a16="http://schemas.microsoft.com/office/drawing/2014/main" id="{33D0B39B-1D0E-742C-67D4-A7B13434B0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ED83F2-D22C-F3C9-92BD-DE66B5C68511}"/>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2259376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09EF5-1B8E-D100-0F2D-12F46EC32D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28F080-1E9E-EF1B-EF84-8C0FCAC1C1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0B0E41-2E44-5033-BAB7-90105986D1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87C84D-BA9A-0147-7931-B4B23EEF05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B78D0D-B958-AD90-F611-761EEEA8CCE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ACFA64-0B2F-8BEC-99A5-B25E9B776FD7}"/>
              </a:ext>
            </a:extLst>
          </p:cNvPr>
          <p:cNvSpPr>
            <a:spLocks noGrp="1"/>
          </p:cNvSpPr>
          <p:nvPr>
            <p:ph type="dt" sz="half" idx="10"/>
          </p:nvPr>
        </p:nvSpPr>
        <p:spPr/>
        <p:txBody>
          <a:bodyPr/>
          <a:lstStyle/>
          <a:p>
            <a:fld id="{FD9BCC3B-084F-40AB-B676-A53EFAF81F5A}" type="datetimeFigureOut">
              <a:rPr lang="en-GB" smtClean="0"/>
              <a:t>25/03/2025</a:t>
            </a:fld>
            <a:endParaRPr lang="en-GB"/>
          </a:p>
        </p:txBody>
      </p:sp>
      <p:sp>
        <p:nvSpPr>
          <p:cNvPr id="8" name="Footer Placeholder 7">
            <a:extLst>
              <a:ext uri="{FF2B5EF4-FFF2-40B4-BE49-F238E27FC236}">
                <a16:creationId xmlns:a16="http://schemas.microsoft.com/office/drawing/2014/main" id="{5C225F91-3C1D-1879-24B5-A94BBEB636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6E5589-44E4-0240-E4DE-BF42B23B03FF}"/>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431245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548CC-9221-A5FC-44EA-3970A72AB5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2BD473-B971-8A48-DFB9-1938C55177DD}"/>
              </a:ext>
            </a:extLst>
          </p:cNvPr>
          <p:cNvSpPr>
            <a:spLocks noGrp="1"/>
          </p:cNvSpPr>
          <p:nvPr>
            <p:ph type="dt" sz="half" idx="10"/>
          </p:nvPr>
        </p:nvSpPr>
        <p:spPr/>
        <p:txBody>
          <a:bodyPr/>
          <a:lstStyle/>
          <a:p>
            <a:fld id="{FD9BCC3B-084F-40AB-B676-A53EFAF81F5A}" type="datetimeFigureOut">
              <a:rPr lang="en-GB" smtClean="0"/>
              <a:t>25/03/2025</a:t>
            </a:fld>
            <a:endParaRPr lang="en-GB"/>
          </a:p>
        </p:txBody>
      </p:sp>
      <p:sp>
        <p:nvSpPr>
          <p:cNvPr id="4" name="Footer Placeholder 3">
            <a:extLst>
              <a:ext uri="{FF2B5EF4-FFF2-40B4-BE49-F238E27FC236}">
                <a16:creationId xmlns:a16="http://schemas.microsoft.com/office/drawing/2014/main" id="{6461522C-5F63-72C1-C39E-550415746E7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0CF0E1-3524-AA2B-CF51-13B5C6F241DC}"/>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1276858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807123-73FE-711D-6E47-849F9CEC1D78}"/>
              </a:ext>
            </a:extLst>
          </p:cNvPr>
          <p:cNvSpPr>
            <a:spLocks noGrp="1"/>
          </p:cNvSpPr>
          <p:nvPr>
            <p:ph type="dt" sz="half" idx="10"/>
          </p:nvPr>
        </p:nvSpPr>
        <p:spPr/>
        <p:txBody>
          <a:bodyPr/>
          <a:lstStyle/>
          <a:p>
            <a:fld id="{FD9BCC3B-084F-40AB-B676-A53EFAF81F5A}" type="datetimeFigureOut">
              <a:rPr lang="en-GB" smtClean="0"/>
              <a:t>25/03/2025</a:t>
            </a:fld>
            <a:endParaRPr lang="en-GB"/>
          </a:p>
        </p:txBody>
      </p:sp>
      <p:sp>
        <p:nvSpPr>
          <p:cNvPr id="3" name="Footer Placeholder 2">
            <a:extLst>
              <a:ext uri="{FF2B5EF4-FFF2-40B4-BE49-F238E27FC236}">
                <a16:creationId xmlns:a16="http://schemas.microsoft.com/office/drawing/2014/main" id="{B6DCDAD8-C1A5-331E-91D2-103EBF9B29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013568C-FFF4-9519-32FF-92C80524D0AB}"/>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3345296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77F8F-3832-9739-533A-269BD6A32F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1DADECF-35A6-31A5-3DB8-9433080D67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1DCC5B-1245-121F-196C-468D0C0EF0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8807A-847D-1559-7E44-C10C0029D387}"/>
              </a:ext>
            </a:extLst>
          </p:cNvPr>
          <p:cNvSpPr>
            <a:spLocks noGrp="1"/>
          </p:cNvSpPr>
          <p:nvPr>
            <p:ph type="dt" sz="half" idx="10"/>
          </p:nvPr>
        </p:nvSpPr>
        <p:spPr/>
        <p:txBody>
          <a:bodyPr/>
          <a:lstStyle/>
          <a:p>
            <a:fld id="{FD9BCC3B-084F-40AB-B676-A53EFAF81F5A}" type="datetimeFigureOut">
              <a:rPr lang="en-GB" smtClean="0"/>
              <a:t>25/03/2025</a:t>
            </a:fld>
            <a:endParaRPr lang="en-GB"/>
          </a:p>
        </p:txBody>
      </p:sp>
      <p:sp>
        <p:nvSpPr>
          <p:cNvPr id="6" name="Footer Placeholder 5">
            <a:extLst>
              <a:ext uri="{FF2B5EF4-FFF2-40B4-BE49-F238E27FC236}">
                <a16:creationId xmlns:a16="http://schemas.microsoft.com/office/drawing/2014/main" id="{C089EDAB-03E7-DE31-AF3D-2425DE8FE0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B37E83-CD2C-FFFB-B96E-EE634F4C47A1}"/>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2298716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3D26-2FF9-7FBA-28F7-9880B5E313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5DD16A-26AC-83D3-1D71-51FFC46F37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7FB99F7-25B8-432F-9A64-47C96DDABC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06211A-4DEA-0C24-DE0C-F9D0F6F2FAF1}"/>
              </a:ext>
            </a:extLst>
          </p:cNvPr>
          <p:cNvSpPr>
            <a:spLocks noGrp="1"/>
          </p:cNvSpPr>
          <p:nvPr>
            <p:ph type="dt" sz="half" idx="10"/>
          </p:nvPr>
        </p:nvSpPr>
        <p:spPr/>
        <p:txBody>
          <a:bodyPr/>
          <a:lstStyle/>
          <a:p>
            <a:fld id="{FD9BCC3B-084F-40AB-B676-A53EFAF81F5A}" type="datetimeFigureOut">
              <a:rPr lang="en-GB" smtClean="0"/>
              <a:t>25/03/2025</a:t>
            </a:fld>
            <a:endParaRPr lang="en-GB"/>
          </a:p>
        </p:txBody>
      </p:sp>
      <p:sp>
        <p:nvSpPr>
          <p:cNvPr id="6" name="Footer Placeholder 5">
            <a:extLst>
              <a:ext uri="{FF2B5EF4-FFF2-40B4-BE49-F238E27FC236}">
                <a16:creationId xmlns:a16="http://schemas.microsoft.com/office/drawing/2014/main" id="{D1805027-7647-24A1-F0FB-2A48E85F21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BD0199-7D25-8898-F617-63007D2649CA}"/>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2648593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89A3D-0DE7-92C7-32A5-A281E3858A1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001408-7A37-8087-C3CB-F68ACB0D3A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B9BEE6-3E52-124E-4CEF-BD0C73F1144B}"/>
              </a:ext>
            </a:extLst>
          </p:cNvPr>
          <p:cNvSpPr>
            <a:spLocks noGrp="1"/>
          </p:cNvSpPr>
          <p:nvPr>
            <p:ph type="dt" sz="half" idx="10"/>
          </p:nvPr>
        </p:nvSpPr>
        <p:spPr/>
        <p:txBody>
          <a:bodyPr/>
          <a:lstStyle/>
          <a:p>
            <a:fld id="{FD9BCC3B-084F-40AB-B676-A53EFAF81F5A}" type="datetimeFigureOut">
              <a:rPr lang="en-GB" smtClean="0"/>
              <a:t>25/03/2025</a:t>
            </a:fld>
            <a:endParaRPr lang="en-GB"/>
          </a:p>
        </p:txBody>
      </p:sp>
      <p:sp>
        <p:nvSpPr>
          <p:cNvPr id="5" name="Footer Placeholder 4">
            <a:extLst>
              <a:ext uri="{FF2B5EF4-FFF2-40B4-BE49-F238E27FC236}">
                <a16:creationId xmlns:a16="http://schemas.microsoft.com/office/drawing/2014/main" id="{DFD9A642-FD34-56CA-EEFF-810846A142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A83D16-9F9E-BB5B-A9B1-5F440AF0BCA7}"/>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2077490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C65D10-83EC-DF07-3632-01F55D0032F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12A6D2-B302-3A00-9712-70E1F2EAF1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1D750D-9489-86B5-4021-7EC23206FD7B}"/>
              </a:ext>
            </a:extLst>
          </p:cNvPr>
          <p:cNvSpPr>
            <a:spLocks noGrp="1"/>
          </p:cNvSpPr>
          <p:nvPr>
            <p:ph type="dt" sz="half" idx="10"/>
          </p:nvPr>
        </p:nvSpPr>
        <p:spPr/>
        <p:txBody>
          <a:bodyPr/>
          <a:lstStyle/>
          <a:p>
            <a:fld id="{FD9BCC3B-084F-40AB-B676-A53EFAF81F5A}" type="datetimeFigureOut">
              <a:rPr lang="en-GB" smtClean="0"/>
              <a:t>25/03/2025</a:t>
            </a:fld>
            <a:endParaRPr lang="en-GB"/>
          </a:p>
        </p:txBody>
      </p:sp>
      <p:sp>
        <p:nvSpPr>
          <p:cNvPr id="5" name="Footer Placeholder 4">
            <a:extLst>
              <a:ext uri="{FF2B5EF4-FFF2-40B4-BE49-F238E27FC236}">
                <a16:creationId xmlns:a16="http://schemas.microsoft.com/office/drawing/2014/main" id="{EEF4C968-2A37-77FA-6A3A-1BA4F9C1E8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90332A-FA50-DE41-5256-35E2B8C90324}"/>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2809644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DF978A-280E-754E-EA77-69A381280D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27191E-E291-DF83-B9C3-F0DC0228EA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917FB1-3086-A2D8-E2CA-D5609D67D7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D9BCC3B-084F-40AB-B676-A53EFAF81F5A}" type="datetimeFigureOut">
              <a:rPr lang="en-GB" smtClean="0"/>
              <a:t>25/03/2025</a:t>
            </a:fld>
            <a:endParaRPr lang="en-GB"/>
          </a:p>
        </p:txBody>
      </p:sp>
      <p:sp>
        <p:nvSpPr>
          <p:cNvPr id="5" name="Footer Placeholder 4">
            <a:extLst>
              <a:ext uri="{FF2B5EF4-FFF2-40B4-BE49-F238E27FC236}">
                <a16:creationId xmlns:a16="http://schemas.microsoft.com/office/drawing/2014/main" id="{C912A130-05F3-6EB3-0E6D-C5663E316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7610265-5E13-591E-2BEF-7D1E425023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83A8D81-9C02-4273-8598-93A099410A82}" type="slidenum">
              <a:rPr lang="en-GB" smtClean="0"/>
              <a:t>‹#›</a:t>
            </a:fld>
            <a:endParaRPr lang="en-GB"/>
          </a:p>
        </p:txBody>
      </p:sp>
    </p:spTree>
    <p:extLst>
      <p:ext uri="{BB962C8B-B14F-4D97-AF65-F5344CB8AC3E}">
        <p14:creationId xmlns:p14="http://schemas.microsoft.com/office/powerpoint/2010/main" val="28046697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0.jpe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1.jpeg"/><Relationship Id="rId9" Type="http://schemas.microsoft.com/office/2007/relationships/diagramDrawing" Target="../diagrams/drawing1.xml"/></Relationships>
</file>

<file path=ppt/slides/_rels/slide12.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3.jpeg"/></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4.pn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hyperlink" Target="https://www.app.college.police.uk/app-content/intelligence-management/"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34.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 Id="rId4" Type="http://schemas.openxmlformats.org/officeDocument/2006/relationships/image" Target="../media/image47.jpeg"/></Relationships>
</file>

<file path=ppt/slides/_rels/slide4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9.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53.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D0D3101C-8C87-FA78-8683-32CDB4705B59}"/>
              </a:ext>
            </a:extLst>
          </p:cNvPr>
          <p:cNvSpPr>
            <a:spLocks noGrp="1"/>
          </p:cNvSpPr>
          <p:nvPr>
            <p:ph type="ctrTitle"/>
          </p:nvPr>
        </p:nvSpPr>
        <p:spPr>
          <a:xfrm>
            <a:off x="1932903" y="949325"/>
            <a:ext cx="8071706" cy="2387600"/>
          </a:xfrm>
        </p:spPr>
        <p:txBody>
          <a:bodyPr>
            <a:normAutofit/>
          </a:bodyPr>
          <a:lstStyle/>
          <a:p>
            <a:pPr algn="l"/>
            <a:r>
              <a:rPr lang="en-GB" sz="6600">
                <a:solidFill>
                  <a:schemeClr val="bg1"/>
                </a:solidFill>
              </a:rPr>
              <a:t>Revision session </a:t>
            </a:r>
          </a:p>
        </p:txBody>
      </p:sp>
      <p:sp>
        <p:nvSpPr>
          <p:cNvPr id="3" name="Subtitle 2">
            <a:extLst>
              <a:ext uri="{FF2B5EF4-FFF2-40B4-BE49-F238E27FC236}">
                <a16:creationId xmlns:a16="http://schemas.microsoft.com/office/drawing/2014/main" id="{38DA4FC2-D6FF-620D-2134-C81C67CCEEEF}"/>
              </a:ext>
            </a:extLst>
          </p:cNvPr>
          <p:cNvSpPr>
            <a:spLocks noGrp="1"/>
          </p:cNvSpPr>
          <p:nvPr>
            <p:ph type="subTitle" idx="1"/>
          </p:nvPr>
        </p:nvSpPr>
        <p:spPr>
          <a:xfrm>
            <a:off x="1932902" y="3429000"/>
            <a:ext cx="8071697" cy="1655762"/>
          </a:xfrm>
        </p:spPr>
        <p:txBody>
          <a:bodyPr>
            <a:normAutofit/>
          </a:bodyPr>
          <a:lstStyle/>
          <a:p>
            <a:pPr algn="l"/>
            <a:r>
              <a:rPr lang="en-GB" sz="3200">
                <a:solidFill>
                  <a:schemeClr val="bg1"/>
                </a:solidFill>
              </a:rPr>
              <a:t>Level 4</a:t>
            </a:r>
          </a:p>
        </p:txBody>
      </p:sp>
      <p:cxnSp>
        <p:nvCxnSpPr>
          <p:cNvPr id="207" name="Straight Connector 206">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6392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alendar on top of a flat yellow surface">
            <a:extLst>
              <a:ext uri="{FF2B5EF4-FFF2-40B4-BE49-F238E27FC236}">
                <a16:creationId xmlns:a16="http://schemas.microsoft.com/office/drawing/2014/main" id="{0F3CD1CF-59B3-7E15-2052-A4C24E6AF173}"/>
              </a:ext>
            </a:extLst>
          </p:cNvPr>
          <p:cNvPicPr>
            <a:picLocks noChangeAspect="1"/>
          </p:cNvPicPr>
          <p:nvPr/>
        </p:nvPicPr>
        <p:blipFill>
          <a:blip r:embed="rId2"/>
          <a:srcRect r="47341" b="-2"/>
          <a:stretch/>
        </p:blipFill>
        <p:spPr>
          <a:xfrm>
            <a:off x="-1" y="-2"/>
            <a:ext cx="5410198" cy="6858002"/>
          </a:xfrm>
          <a:prstGeom prst="rect">
            <a:avLst/>
          </a:prstGeom>
        </p:spPr>
      </p:pic>
      <p:sp>
        <p:nvSpPr>
          <p:cNvPr id="2" name="Title 1">
            <a:extLst>
              <a:ext uri="{FF2B5EF4-FFF2-40B4-BE49-F238E27FC236}">
                <a16:creationId xmlns:a16="http://schemas.microsoft.com/office/drawing/2014/main" id="{B3CECEEC-4244-F4F1-2617-16D8D15303EF}"/>
              </a:ext>
            </a:extLst>
          </p:cNvPr>
          <p:cNvSpPr>
            <a:spLocks noGrp="1"/>
          </p:cNvSpPr>
          <p:nvPr>
            <p:ph type="title"/>
          </p:nvPr>
        </p:nvSpPr>
        <p:spPr>
          <a:xfrm>
            <a:off x="6115317" y="405685"/>
            <a:ext cx="5464968" cy="1559301"/>
          </a:xfrm>
        </p:spPr>
        <p:txBody>
          <a:bodyPr>
            <a:normAutofit/>
          </a:bodyPr>
          <a:lstStyle/>
          <a:p>
            <a:r>
              <a:rPr lang="en-GB" sz="4000"/>
              <a:t>Examination details</a:t>
            </a:r>
          </a:p>
        </p:txBody>
      </p:sp>
      <p:sp>
        <p:nvSpPr>
          <p:cNvPr id="3" name="Content Placeholder 2">
            <a:extLst>
              <a:ext uri="{FF2B5EF4-FFF2-40B4-BE49-F238E27FC236}">
                <a16:creationId xmlns:a16="http://schemas.microsoft.com/office/drawing/2014/main" id="{215999D3-502E-78A9-4292-9B5C9ED46BD1}"/>
              </a:ext>
            </a:extLst>
          </p:cNvPr>
          <p:cNvSpPr>
            <a:spLocks noGrp="1"/>
          </p:cNvSpPr>
          <p:nvPr>
            <p:ph idx="1"/>
          </p:nvPr>
        </p:nvSpPr>
        <p:spPr>
          <a:xfrm>
            <a:off x="6115317" y="2743200"/>
            <a:ext cx="5247340" cy="3496878"/>
          </a:xfrm>
        </p:spPr>
        <p:txBody>
          <a:bodyPr anchor="ctr">
            <a:normAutofit/>
          </a:bodyPr>
          <a:lstStyle/>
          <a:p>
            <a:r>
              <a:rPr lang="en-GB" sz="2000" dirty="0"/>
              <a:t>May 2025 – date has been sent to your </a:t>
            </a:r>
            <a:r>
              <a:rPr lang="en-GB" sz="2000" dirty="0" err="1"/>
              <a:t>mytsd</a:t>
            </a:r>
            <a:endParaRPr lang="en-GB" sz="2000" dirty="0"/>
          </a:p>
          <a:p>
            <a:r>
              <a:rPr lang="en-GB" sz="2000" dirty="0"/>
              <a:t>Short answer  and Multiple choice questions.</a:t>
            </a:r>
          </a:p>
          <a:p>
            <a:r>
              <a:rPr lang="en-GB" sz="2000" dirty="0"/>
              <a:t>Answer all questions. </a:t>
            </a:r>
          </a:p>
          <a:p>
            <a:pPr marL="0" indent="0">
              <a:buNone/>
            </a:pPr>
            <a:r>
              <a:rPr lang="en-GB" sz="2000" dirty="0"/>
              <a:t>    1 hours long. </a:t>
            </a:r>
          </a:p>
          <a:p>
            <a:r>
              <a:rPr lang="en-GB" sz="2000" dirty="0"/>
              <a:t>Look at the points allocated to the question</a:t>
            </a:r>
          </a:p>
        </p:txBody>
      </p:sp>
    </p:spTree>
    <p:extLst>
      <p:ext uri="{BB962C8B-B14F-4D97-AF65-F5344CB8AC3E}">
        <p14:creationId xmlns:p14="http://schemas.microsoft.com/office/powerpoint/2010/main" val="1521228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1148D-BAAC-64AB-11F5-A7DF3117C53C}"/>
              </a:ext>
            </a:extLst>
          </p:cNvPr>
          <p:cNvSpPr>
            <a:spLocks noGrp="1"/>
          </p:cNvSpPr>
          <p:nvPr>
            <p:ph type="title"/>
          </p:nvPr>
        </p:nvSpPr>
        <p:spPr>
          <a:xfrm>
            <a:off x="1136397" y="502020"/>
            <a:ext cx="5323715" cy="1642970"/>
          </a:xfrm>
        </p:spPr>
        <p:txBody>
          <a:bodyPr anchor="b">
            <a:normAutofit/>
          </a:bodyPr>
          <a:lstStyle/>
          <a:p>
            <a:r>
              <a:rPr lang="en-GB" sz="4000" dirty="0"/>
              <a:t>Remember….</a:t>
            </a:r>
          </a:p>
        </p:txBody>
      </p:sp>
      <p:sp>
        <p:nvSpPr>
          <p:cNvPr id="3" name="Content Placeholder 2">
            <a:extLst>
              <a:ext uri="{FF2B5EF4-FFF2-40B4-BE49-F238E27FC236}">
                <a16:creationId xmlns:a16="http://schemas.microsoft.com/office/drawing/2014/main" id="{46DAAB9A-088B-60BC-CA38-52CEE412048D}"/>
              </a:ext>
            </a:extLst>
          </p:cNvPr>
          <p:cNvSpPr>
            <a:spLocks noGrp="1"/>
          </p:cNvSpPr>
          <p:nvPr>
            <p:ph idx="1"/>
          </p:nvPr>
        </p:nvSpPr>
        <p:spPr>
          <a:xfrm>
            <a:off x="1144923" y="2405894"/>
            <a:ext cx="5315189" cy="3535083"/>
          </a:xfrm>
        </p:spPr>
        <p:txBody>
          <a:bodyPr anchor="t">
            <a:normAutofit/>
          </a:bodyPr>
          <a:lstStyle/>
          <a:p>
            <a:r>
              <a:rPr lang="en-GB" sz="2400" dirty="0"/>
              <a:t>Take your time.</a:t>
            </a:r>
          </a:p>
          <a:p>
            <a:r>
              <a:rPr lang="en-GB" sz="2400" dirty="0"/>
              <a:t>Read the question fully. </a:t>
            </a:r>
          </a:p>
          <a:p>
            <a:r>
              <a:rPr lang="en-GB" sz="2400" dirty="0"/>
              <a:t>Think about the answer.</a:t>
            </a:r>
          </a:p>
          <a:p>
            <a:endParaRPr lang="en-GB" sz="2400" dirty="0"/>
          </a:p>
          <a:p>
            <a:r>
              <a:rPr lang="en-GB" sz="2400" dirty="0"/>
              <a:t>Do not use this presentation as your soul revision point. Revisit all sessions in full.  </a:t>
            </a:r>
          </a:p>
        </p:txBody>
      </p:sp>
      <p:pic>
        <p:nvPicPr>
          <p:cNvPr id="5" name="Picture 4">
            <a:extLst>
              <a:ext uri="{FF2B5EF4-FFF2-40B4-BE49-F238E27FC236}">
                <a16:creationId xmlns:a16="http://schemas.microsoft.com/office/drawing/2014/main" id="{D4C67696-791E-3F60-FFBC-0DC605EDD659}"/>
              </a:ext>
            </a:extLst>
          </p:cNvPr>
          <p:cNvPicPr>
            <a:picLocks noChangeAspect="1"/>
          </p:cNvPicPr>
          <p:nvPr/>
        </p:nvPicPr>
        <p:blipFill>
          <a:blip r:embed="rId2"/>
          <a:stretch>
            <a:fillRect/>
          </a:stretch>
        </p:blipFill>
        <p:spPr>
          <a:xfrm>
            <a:off x="7230603" y="909081"/>
            <a:ext cx="3861257" cy="5071731"/>
          </a:xfrm>
          <a:prstGeom prst="rect">
            <a:avLst/>
          </a:prstGeom>
        </p:spPr>
      </p:pic>
    </p:spTree>
    <p:extLst>
      <p:ext uri="{BB962C8B-B14F-4D97-AF65-F5344CB8AC3E}">
        <p14:creationId xmlns:p14="http://schemas.microsoft.com/office/powerpoint/2010/main" val="3988370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3AB33A-0AAA-FCF5-D693-029F8F5321B1}"/>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Areas to revisit</a:t>
            </a:r>
          </a:p>
        </p:txBody>
      </p:sp>
      <p:sp>
        <p:nvSpPr>
          <p:cNvPr id="3" name="Subtitle 2">
            <a:extLst>
              <a:ext uri="{FF2B5EF4-FFF2-40B4-BE49-F238E27FC236}">
                <a16:creationId xmlns:a16="http://schemas.microsoft.com/office/drawing/2014/main" id="{EB8AB357-F2C2-E9AF-F84E-695502891A80}"/>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indent="-228600" algn="l">
              <a:buFont typeface="Arial" panose="020B0604020202020204" pitchFamily="34" charset="0"/>
              <a:buChar char="•"/>
            </a:pPr>
            <a:r>
              <a:rPr lang="en-US" sz="2000"/>
              <a:t>Discretion and decision making</a:t>
            </a:r>
          </a:p>
          <a:p>
            <a:pPr indent="-228600" algn="l">
              <a:buFont typeface="Arial" panose="020B0604020202020204" pitchFamily="34" charset="0"/>
              <a:buChar char="•"/>
            </a:pPr>
            <a:r>
              <a:rPr lang="en-US" sz="2000"/>
              <a:t>Stop Search</a:t>
            </a:r>
          </a:p>
          <a:p>
            <a:pPr indent="-228600" algn="l">
              <a:buFont typeface="Arial" panose="020B0604020202020204" pitchFamily="34" charset="0"/>
              <a:buChar char="•"/>
            </a:pPr>
            <a:r>
              <a:rPr lang="en-US" sz="2000"/>
              <a:t>Crime Scene Management</a:t>
            </a:r>
          </a:p>
          <a:p>
            <a:pPr indent="-228600" algn="l">
              <a:buFont typeface="Arial" panose="020B0604020202020204" pitchFamily="34" charset="0"/>
              <a:buChar char="•"/>
            </a:pPr>
            <a:r>
              <a:rPr lang="en-US" sz="2000"/>
              <a:t>Risk Assessment and Thrive</a:t>
            </a:r>
          </a:p>
          <a:p>
            <a:pPr indent="-228600" algn="l">
              <a:buFont typeface="Arial" panose="020B0604020202020204" pitchFamily="34" charset="0"/>
              <a:buChar char="•"/>
            </a:pPr>
            <a:r>
              <a:rPr lang="en-US" sz="2000"/>
              <a:t>Arrest Powers</a:t>
            </a:r>
          </a:p>
          <a:p>
            <a:pPr indent="-228600" algn="l">
              <a:buFont typeface="Arial" panose="020B0604020202020204" pitchFamily="34" charset="0"/>
              <a:buChar char="•"/>
            </a:pPr>
            <a:r>
              <a:rPr lang="en-US" sz="2000"/>
              <a:t>Information and intelligence</a:t>
            </a:r>
          </a:p>
          <a:p>
            <a:pPr indent="-228600" algn="l">
              <a:buFont typeface="Arial" panose="020B0604020202020204" pitchFamily="34" charset="0"/>
              <a:buChar char="•"/>
            </a:pPr>
            <a:r>
              <a:rPr lang="en-US" sz="2000"/>
              <a:t>Jesip</a:t>
            </a:r>
          </a:p>
          <a:p>
            <a:pPr indent="-228600" algn="l">
              <a:buFont typeface="Arial" panose="020B0604020202020204" pitchFamily="34" charset="0"/>
              <a:buChar char="•"/>
            </a:pPr>
            <a:r>
              <a:rPr lang="en-US" sz="2000"/>
              <a:t>Technology use within policing</a:t>
            </a:r>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2364358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3101C-8C87-FA78-8683-32CDB4705B59}"/>
              </a:ext>
            </a:extLst>
          </p:cNvPr>
          <p:cNvSpPr>
            <a:spLocks noGrp="1"/>
          </p:cNvSpPr>
          <p:nvPr>
            <p:ph type="ctrTitle"/>
          </p:nvPr>
        </p:nvSpPr>
        <p:spPr>
          <a:xfrm>
            <a:off x="1386865" y="818984"/>
            <a:ext cx="6596245" cy="3268520"/>
          </a:xfrm>
        </p:spPr>
        <p:txBody>
          <a:bodyPr>
            <a:normAutofit/>
          </a:bodyPr>
          <a:lstStyle/>
          <a:p>
            <a:pPr algn="r"/>
            <a:r>
              <a:rPr lang="en-GB" sz="4800">
                <a:solidFill>
                  <a:srgbClr val="FFFFFF"/>
                </a:solidFill>
              </a:rPr>
              <a:t>Revision session </a:t>
            </a:r>
          </a:p>
        </p:txBody>
      </p:sp>
      <p:sp>
        <p:nvSpPr>
          <p:cNvPr id="3" name="Subtitle 2">
            <a:extLst>
              <a:ext uri="{FF2B5EF4-FFF2-40B4-BE49-F238E27FC236}">
                <a16:creationId xmlns:a16="http://schemas.microsoft.com/office/drawing/2014/main" id="{38DA4FC2-D6FF-620D-2134-C81C67CCEEEF}"/>
              </a:ext>
            </a:extLst>
          </p:cNvPr>
          <p:cNvSpPr>
            <a:spLocks noGrp="1"/>
          </p:cNvSpPr>
          <p:nvPr>
            <p:ph type="subTitle" idx="1"/>
          </p:nvPr>
        </p:nvSpPr>
        <p:spPr>
          <a:xfrm>
            <a:off x="1931874" y="4797188"/>
            <a:ext cx="6051236" cy="1241828"/>
          </a:xfrm>
        </p:spPr>
        <p:txBody>
          <a:bodyPr>
            <a:normAutofit/>
          </a:bodyPr>
          <a:lstStyle/>
          <a:p>
            <a:pPr algn="r"/>
            <a:r>
              <a:rPr lang="en-GB" dirty="0">
                <a:solidFill>
                  <a:srgbClr val="FFFFFF"/>
                </a:solidFill>
              </a:rPr>
              <a:t>Level 4</a:t>
            </a:r>
          </a:p>
        </p:txBody>
      </p:sp>
      <p:pic>
        <p:nvPicPr>
          <p:cNvPr id="5" name="Picture 4">
            <a:extLst>
              <a:ext uri="{FF2B5EF4-FFF2-40B4-BE49-F238E27FC236}">
                <a16:creationId xmlns:a16="http://schemas.microsoft.com/office/drawing/2014/main" id="{7109E917-4C32-044B-D6AD-C4248B9ADE0B}"/>
              </a:ext>
            </a:extLst>
          </p:cNvPr>
          <p:cNvPicPr>
            <a:picLocks noChangeAspect="1"/>
          </p:cNvPicPr>
          <p:nvPr/>
        </p:nvPicPr>
        <p:blipFill>
          <a:blip r:embed="rId3"/>
          <a:stretch>
            <a:fillRect/>
          </a:stretch>
        </p:blipFill>
        <p:spPr>
          <a:xfrm>
            <a:off x="300321" y="305979"/>
            <a:ext cx="11451078" cy="6246042"/>
          </a:xfrm>
          <a:prstGeom prst="rect">
            <a:avLst/>
          </a:prstGeom>
        </p:spPr>
      </p:pic>
    </p:spTree>
    <p:extLst>
      <p:ext uri="{BB962C8B-B14F-4D97-AF65-F5344CB8AC3E}">
        <p14:creationId xmlns:p14="http://schemas.microsoft.com/office/powerpoint/2010/main" val="1109321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person holding a sign&#10;&#10;AI-generated content may be incorrect.">
            <a:extLst>
              <a:ext uri="{FF2B5EF4-FFF2-40B4-BE49-F238E27FC236}">
                <a16:creationId xmlns:a16="http://schemas.microsoft.com/office/drawing/2014/main" id="{8325FCED-56DE-48C1-D724-412C26113F2A}"/>
              </a:ext>
            </a:extLst>
          </p:cNvPr>
          <p:cNvPicPr>
            <a:picLocks noGrp="1" noChangeAspect="1"/>
          </p:cNvPicPr>
          <p:nvPr>
            <p:ph idx="1"/>
          </p:nvPr>
        </p:nvPicPr>
        <p:blipFill>
          <a:blip r:embed="rId2"/>
          <a:srcRect l="1315"/>
          <a:stretch/>
        </p:blipFill>
        <p:spPr>
          <a:xfrm>
            <a:off x="20" y="1282"/>
            <a:ext cx="12191980" cy="6856718"/>
          </a:xfrm>
          <a:prstGeom prst="rect">
            <a:avLst/>
          </a:prstGeom>
        </p:spPr>
      </p:pic>
    </p:spTree>
    <p:extLst>
      <p:ext uri="{BB962C8B-B14F-4D97-AF65-F5344CB8AC3E}">
        <p14:creationId xmlns:p14="http://schemas.microsoft.com/office/powerpoint/2010/main" val="2933894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diagram of a diagram of ethics&#10;&#10;AI-generated content may be incorrect.">
            <a:extLst>
              <a:ext uri="{FF2B5EF4-FFF2-40B4-BE49-F238E27FC236}">
                <a16:creationId xmlns:a16="http://schemas.microsoft.com/office/drawing/2014/main" id="{2DAC237C-3099-1602-4142-BB69784D3D7D}"/>
              </a:ext>
            </a:extLst>
          </p:cNvPr>
          <p:cNvPicPr>
            <a:picLocks noGrp="1" noChangeAspect="1"/>
          </p:cNvPicPr>
          <p:nvPr>
            <p:ph idx="1"/>
          </p:nvPr>
        </p:nvPicPr>
        <p:blipFill>
          <a:blip r:embed="rId2"/>
          <a:srcRect r="1760"/>
          <a:stretch/>
        </p:blipFill>
        <p:spPr>
          <a:xfrm>
            <a:off x="20" y="1282"/>
            <a:ext cx="12191980" cy="6856718"/>
          </a:xfrm>
          <a:prstGeom prst="rect">
            <a:avLst/>
          </a:prstGeom>
        </p:spPr>
      </p:pic>
    </p:spTree>
    <p:extLst>
      <p:ext uri="{BB962C8B-B14F-4D97-AF65-F5344CB8AC3E}">
        <p14:creationId xmlns:p14="http://schemas.microsoft.com/office/powerpoint/2010/main" val="3482453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C679609A-DBDF-6FD9-49AA-0E5400AED74E}"/>
              </a:ext>
            </a:extLst>
          </p:cNvPr>
          <p:cNvPicPr>
            <a:picLocks noGrp="1" noChangeAspect="1"/>
          </p:cNvPicPr>
          <p:nvPr>
            <p:ph idx="1"/>
          </p:nvPr>
        </p:nvPicPr>
        <p:blipFill>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1716840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621A33EE-5FF8-FB74-F5CF-0ABD5B4BD681}"/>
              </a:ext>
            </a:extLst>
          </p:cNvPr>
          <p:cNvPicPr>
            <a:picLocks noGrp="1" noChangeAspect="1"/>
          </p:cNvPicPr>
          <p:nvPr>
            <p:ph idx="1"/>
          </p:nvPr>
        </p:nvPicPr>
        <p:blipFill>
          <a:blip r:embed="rId2"/>
          <a:srcRect l="871" r="1" b="1"/>
          <a:stretch/>
        </p:blipFill>
        <p:spPr>
          <a:xfrm>
            <a:off x="20" y="1282"/>
            <a:ext cx="12191980" cy="6856718"/>
          </a:xfrm>
          <a:prstGeom prst="rect">
            <a:avLst/>
          </a:prstGeom>
        </p:spPr>
      </p:pic>
    </p:spTree>
    <p:extLst>
      <p:ext uri="{BB962C8B-B14F-4D97-AF65-F5344CB8AC3E}">
        <p14:creationId xmlns:p14="http://schemas.microsoft.com/office/powerpoint/2010/main" val="25641925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lice use of stop and search rises after years of decline | Financial Times">
            <a:extLst>
              <a:ext uri="{FF2B5EF4-FFF2-40B4-BE49-F238E27FC236}">
                <a16:creationId xmlns:a16="http://schemas.microsoft.com/office/drawing/2014/main" id="{1960B396-0D37-5620-4F30-F924ACE9D7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788" r="-1"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eddlu' on the streets of Glasgow as Welsh police officers deployed at COP26">
            <a:extLst>
              <a:ext uri="{FF2B5EF4-FFF2-40B4-BE49-F238E27FC236}">
                <a16:creationId xmlns:a16="http://schemas.microsoft.com/office/drawing/2014/main" id="{94281498-438E-53D5-F977-A9A028C1D8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74" b="3014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E3CD1EF-F530-F58A-9FB5-CE8576C3BC1D}"/>
              </a:ext>
            </a:extLst>
          </p:cNvPr>
          <p:cNvSpPr>
            <a:spLocks noGrp="1"/>
          </p:cNvSpPr>
          <p:nvPr>
            <p:ph type="ctrTitle"/>
          </p:nvPr>
        </p:nvSpPr>
        <p:spPr>
          <a:xfrm>
            <a:off x="438912" y="1524659"/>
            <a:ext cx="5019074" cy="2774088"/>
          </a:xfrm>
        </p:spPr>
        <p:txBody>
          <a:bodyPr>
            <a:normAutofit/>
          </a:bodyPr>
          <a:lstStyle/>
          <a:p>
            <a:pPr algn="l"/>
            <a:r>
              <a:rPr lang="en-US" sz="5400"/>
              <a:t>Response Policing </a:t>
            </a:r>
          </a:p>
        </p:txBody>
      </p:sp>
      <p:sp>
        <p:nvSpPr>
          <p:cNvPr id="3" name="Subtitle 2">
            <a:extLst>
              <a:ext uri="{FF2B5EF4-FFF2-40B4-BE49-F238E27FC236}">
                <a16:creationId xmlns:a16="http://schemas.microsoft.com/office/drawing/2014/main" id="{FFD09D12-18C7-46FE-3457-88F30F7EA278}"/>
              </a:ext>
            </a:extLst>
          </p:cNvPr>
          <p:cNvSpPr>
            <a:spLocks noGrp="1"/>
          </p:cNvSpPr>
          <p:nvPr>
            <p:ph type="subTitle" idx="1"/>
          </p:nvPr>
        </p:nvSpPr>
        <p:spPr>
          <a:xfrm>
            <a:off x="298174" y="4665829"/>
            <a:ext cx="5789159" cy="1335024"/>
          </a:xfrm>
        </p:spPr>
        <p:txBody>
          <a:bodyPr>
            <a:normAutofit/>
          </a:bodyPr>
          <a:lstStyle/>
          <a:p>
            <a:pPr algn="l"/>
            <a:r>
              <a:rPr lang="en-US" sz="2800" dirty="0"/>
              <a:t>Police &amp; Criminal Evidence Act 1984</a:t>
            </a:r>
            <a:br>
              <a:rPr lang="en-US" sz="2800" dirty="0"/>
            </a:br>
            <a:r>
              <a:rPr lang="en-US" sz="2800" dirty="0"/>
              <a:t>Section 1. Stop &amp; Search </a:t>
            </a:r>
          </a:p>
        </p:txBody>
      </p:sp>
    </p:spTree>
    <p:extLst>
      <p:ext uri="{BB962C8B-B14F-4D97-AF65-F5344CB8AC3E}">
        <p14:creationId xmlns:p14="http://schemas.microsoft.com/office/powerpoint/2010/main" val="2337381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Police Misuse of Stop &amp; Search Powers: A Vicious Circle – Iain Gould-  Actions Against the Police Solicitor">
            <a:extLst>
              <a:ext uri="{FF2B5EF4-FFF2-40B4-BE49-F238E27FC236}">
                <a16:creationId xmlns:a16="http://schemas.microsoft.com/office/drawing/2014/main" id="{C51DF00A-EBA6-64E4-0965-995F0126BE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7963" y="4514851"/>
            <a:ext cx="3470275" cy="213360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JA calls for government to repeal section 60 stop and search power |  Criminal Justice Alliance">
            <a:extLst>
              <a:ext uri="{FF2B5EF4-FFF2-40B4-BE49-F238E27FC236}">
                <a16:creationId xmlns:a16="http://schemas.microsoft.com/office/drawing/2014/main" id="{3FBDC142-F89B-4172-B0CC-BF40F45B99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8199" y="209549"/>
            <a:ext cx="3470275" cy="230931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Diagram 12"/>
          <p:cNvGraphicFramePr/>
          <p:nvPr/>
        </p:nvGraphicFramePr>
        <p:xfrm>
          <a:off x="405061" y="1264264"/>
          <a:ext cx="8424936" cy="51758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C3BBE073-477F-02A8-62DF-E4116B8FA26C}"/>
              </a:ext>
            </a:extLst>
          </p:cNvPr>
          <p:cNvSpPr txBox="1"/>
          <p:nvPr/>
        </p:nvSpPr>
        <p:spPr>
          <a:xfrm>
            <a:off x="1366838" y="417871"/>
            <a:ext cx="6100762" cy="584775"/>
          </a:xfrm>
          <a:prstGeom prst="rect">
            <a:avLst/>
          </a:prstGeom>
          <a:noFill/>
        </p:spPr>
        <p:txBody>
          <a:bodyPr wrap="square">
            <a:spAutoFit/>
          </a:bodyPr>
          <a:lstStyle/>
          <a:p>
            <a:pPr algn="ctr"/>
            <a:r>
              <a:rPr lang="en-GB" sz="3200" b="1" dirty="0"/>
              <a:t>Current Stop &amp; Search Powers</a:t>
            </a:r>
          </a:p>
        </p:txBody>
      </p:sp>
    </p:spTree>
    <p:extLst>
      <p:ext uri="{BB962C8B-B14F-4D97-AF65-F5344CB8AC3E}">
        <p14:creationId xmlns:p14="http://schemas.microsoft.com/office/powerpoint/2010/main" val="3515586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7B5D3364-711D-B54D-A23F-FAAF97125EF0}"/>
                                            </p:graphicEl>
                                          </p:spTgt>
                                        </p:tgtEl>
                                        <p:attrNameLst>
                                          <p:attrName>style.visibility</p:attrName>
                                        </p:attrNameLst>
                                      </p:cBhvr>
                                      <p:to>
                                        <p:strVal val="visible"/>
                                      </p:to>
                                    </p:set>
                                    <p:animEffect transition="in" filter="fade">
                                      <p:cBhvr>
                                        <p:cTn id="7" dur="500"/>
                                        <p:tgtEl>
                                          <p:spTgt spid="13">
                                            <p:graphicEl>
                                              <a:dgm id="{7B5D3364-711D-B54D-A23F-FAAF97125EF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BE785EB0-9F77-C345-87AE-A88096A0AB9D}"/>
                                            </p:graphicEl>
                                          </p:spTgt>
                                        </p:tgtEl>
                                        <p:attrNameLst>
                                          <p:attrName>style.visibility</p:attrName>
                                        </p:attrNameLst>
                                      </p:cBhvr>
                                      <p:to>
                                        <p:strVal val="visible"/>
                                      </p:to>
                                    </p:set>
                                    <p:animEffect transition="in" filter="fade">
                                      <p:cBhvr>
                                        <p:cTn id="12" dur="500"/>
                                        <p:tgtEl>
                                          <p:spTgt spid="13">
                                            <p:graphicEl>
                                              <a:dgm id="{BE785EB0-9F77-C345-87AE-A88096A0AB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5656267F-9C47-DA44-BA80-84E9E07A850D}"/>
                                            </p:graphicEl>
                                          </p:spTgt>
                                        </p:tgtEl>
                                        <p:attrNameLst>
                                          <p:attrName>style.visibility</p:attrName>
                                        </p:attrNameLst>
                                      </p:cBhvr>
                                      <p:to>
                                        <p:strVal val="visible"/>
                                      </p:to>
                                    </p:set>
                                    <p:animEffect transition="in" filter="fade">
                                      <p:cBhvr>
                                        <p:cTn id="17" dur="500"/>
                                        <p:tgtEl>
                                          <p:spTgt spid="13">
                                            <p:graphicEl>
                                              <a:dgm id="{5656267F-9C47-DA44-BA80-84E9E07A850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2C2E52F1-B3F2-F54C-93F8-C234F81930EF}"/>
                                            </p:graphicEl>
                                          </p:spTgt>
                                        </p:tgtEl>
                                        <p:attrNameLst>
                                          <p:attrName>style.visibility</p:attrName>
                                        </p:attrNameLst>
                                      </p:cBhvr>
                                      <p:to>
                                        <p:strVal val="visible"/>
                                      </p:to>
                                    </p:set>
                                    <p:animEffect transition="in" filter="fade">
                                      <p:cBhvr>
                                        <p:cTn id="22" dur="500"/>
                                        <p:tgtEl>
                                          <p:spTgt spid="13">
                                            <p:graphicEl>
                                              <a:dgm id="{2C2E52F1-B3F2-F54C-93F8-C234F81930E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88E79970-7970-A546-9027-4C50ED5F4351}"/>
                                            </p:graphicEl>
                                          </p:spTgt>
                                        </p:tgtEl>
                                        <p:attrNameLst>
                                          <p:attrName>style.visibility</p:attrName>
                                        </p:attrNameLst>
                                      </p:cBhvr>
                                      <p:to>
                                        <p:strVal val="visible"/>
                                      </p:to>
                                    </p:set>
                                    <p:animEffect transition="in" filter="fade">
                                      <p:cBhvr>
                                        <p:cTn id="27" dur="500"/>
                                        <p:tgtEl>
                                          <p:spTgt spid="13">
                                            <p:graphicEl>
                                              <a:dgm id="{88E79970-7970-A546-9027-4C50ED5F43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093" y="365128"/>
            <a:ext cx="7886700" cy="543594"/>
          </a:xfrm>
          <a:solidFill>
            <a:schemeClr val="tx2"/>
          </a:solidFill>
        </p:spPr>
        <p:txBody>
          <a:bodyPr>
            <a:noAutofit/>
          </a:bodyPr>
          <a:lstStyle/>
          <a:p>
            <a:pPr algn="ctr"/>
            <a:r>
              <a:rPr lang="en-GB" sz="3600" b="1" dirty="0">
                <a:solidFill>
                  <a:schemeClr val="bg1"/>
                </a:solidFill>
                <a:latin typeface="+mn-lt"/>
              </a:rPr>
              <a:t>Quadrant Search</a:t>
            </a:r>
          </a:p>
        </p:txBody>
      </p:sp>
      <p:pic>
        <p:nvPicPr>
          <p:cNvPr id="4" name="Picture 3"/>
          <p:cNvPicPr>
            <a:picLocks noChangeAspect="1"/>
          </p:cNvPicPr>
          <p:nvPr/>
        </p:nvPicPr>
        <p:blipFill>
          <a:blip r:embed="rId3"/>
          <a:stretch>
            <a:fillRect/>
          </a:stretch>
        </p:blipFill>
        <p:spPr>
          <a:xfrm>
            <a:off x="6528048" y="1331951"/>
            <a:ext cx="5150094" cy="5160921"/>
          </a:xfrm>
          <a:prstGeom prst="rect">
            <a:avLst/>
          </a:prstGeom>
        </p:spPr>
      </p:pic>
      <p:graphicFrame>
        <p:nvGraphicFramePr>
          <p:cNvPr id="5" name="Diagram 4"/>
          <p:cNvGraphicFramePr/>
          <p:nvPr/>
        </p:nvGraphicFramePr>
        <p:xfrm>
          <a:off x="0" y="1331952"/>
          <a:ext cx="6781598" cy="5160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D103BE44-B431-1029-B9DD-F319D679B560}"/>
              </a:ext>
            </a:extLst>
          </p:cNvPr>
          <p:cNvSpPr txBox="1"/>
          <p:nvPr/>
        </p:nvSpPr>
        <p:spPr>
          <a:xfrm rot="1369578">
            <a:off x="10306542" y="716721"/>
            <a:ext cx="1967948" cy="769441"/>
          </a:xfrm>
          <a:prstGeom prst="rect">
            <a:avLst/>
          </a:prstGeom>
          <a:noFill/>
        </p:spPr>
        <p:txBody>
          <a:bodyPr wrap="square" rtlCol="0">
            <a:spAutoFit/>
          </a:bodyPr>
          <a:lstStyle/>
          <a:p>
            <a:r>
              <a:rPr lang="en-US" sz="4400" dirty="0"/>
              <a:t>TIE</a:t>
            </a:r>
            <a:r>
              <a:rPr lang="en-US" dirty="0"/>
              <a:t> </a:t>
            </a:r>
          </a:p>
        </p:txBody>
      </p:sp>
    </p:spTree>
    <p:extLst>
      <p:ext uri="{BB962C8B-B14F-4D97-AF65-F5344CB8AC3E}">
        <p14:creationId xmlns:p14="http://schemas.microsoft.com/office/powerpoint/2010/main" val="19225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85AE680-B236-4F75-B0BB-51203BF1DC13}"/>
                                            </p:graphicEl>
                                          </p:spTgt>
                                        </p:tgtEl>
                                        <p:attrNameLst>
                                          <p:attrName>style.visibility</p:attrName>
                                        </p:attrNameLst>
                                      </p:cBhvr>
                                      <p:to>
                                        <p:strVal val="visible"/>
                                      </p:to>
                                    </p:set>
                                    <p:animEffect transition="in" filter="fade">
                                      <p:cBhvr>
                                        <p:cTn id="12" dur="500"/>
                                        <p:tgtEl>
                                          <p:spTgt spid="5">
                                            <p:graphicEl>
                                              <a:dgm id="{385AE680-B236-4F75-B0BB-51203BF1DC1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9E3AFEC-B8B2-4CFC-B5F3-B4199C6A509B}"/>
                                            </p:graphicEl>
                                          </p:spTgt>
                                        </p:tgtEl>
                                        <p:attrNameLst>
                                          <p:attrName>style.visibility</p:attrName>
                                        </p:attrNameLst>
                                      </p:cBhvr>
                                      <p:to>
                                        <p:strVal val="visible"/>
                                      </p:to>
                                    </p:set>
                                    <p:animEffect transition="in" filter="fade">
                                      <p:cBhvr>
                                        <p:cTn id="17" dur="500"/>
                                        <p:tgtEl>
                                          <p:spTgt spid="5">
                                            <p:graphicEl>
                                              <a:dgm id="{B9E3AFEC-B8B2-4CFC-B5F3-B4199C6A509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E0FA83BC-D3C2-4084-AD0E-18654CAB3657}"/>
                                            </p:graphicEl>
                                          </p:spTgt>
                                        </p:tgtEl>
                                        <p:attrNameLst>
                                          <p:attrName>style.visibility</p:attrName>
                                        </p:attrNameLst>
                                      </p:cBhvr>
                                      <p:to>
                                        <p:strVal val="visible"/>
                                      </p:to>
                                    </p:set>
                                    <p:animEffect transition="in" filter="fade">
                                      <p:cBhvr>
                                        <p:cTn id="20" dur="500"/>
                                        <p:tgtEl>
                                          <p:spTgt spid="5">
                                            <p:graphicEl>
                                              <a:dgm id="{E0FA83BC-D3C2-4084-AD0E-18654CAB365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CC92139-FAF6-4C2F-9EAD-1BC8D092FC04}"/>
                                            </p:graphicEl>
                                          </p:spTgt>
                                        </p:tgtEl>
                                        <p:attrNameLst>
                                          <p:attrName>style.visibility</p:attrName>
                                        </p:attrNameLst>
                                      </p:cBhvr>
                                      <p:to>
                                        <p:strVal val="visible"/>
                                      </p:to>
                                    </p:set>
                                    <p:animEffect transition="in" filter="fade">
                                      <p:cBhvr>
                                        <p:cTn id="25" dur="500"/>
                                        <p:tgtEl>
                                          <p:spTgt spid="5">
                                            <p:graphicEl>
                                              <a:dgm id="{4CC92139-FAF6-4C2F-9EAD-1BC8D092FC0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223231E7-9EA6-44FD-B577-D1AB489C34DF}"/>
                                            </p:graphicEl>
                                          </p:spTgt>
                                        </p:tgtEl>
                                        <p:attrNameLst>
                                          <p:attrName>style.visibility</p:attrName>
                                        </p:attrNameLst>
                                      </p:cBhvr>
                                      <p:to>
                                        <p:strVal val="visible"/>
                                      </p:to>
                                    </p:set>
                                    <p:animEffect transition="in" filter="fade">
                                      <p:cBhvr>
                                        <p:cTn id="28" dur="500"/>
                                        <p:tgtEl>
                                          <p:spTgt spid="5">
                                            <p:graphicEl>
                                              <a:dgm id="{223231E7-9EA6-44FD-B577-D1AB489C34D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AE6CD333-5C1F-4170-BA32-1B05DE736538}"/>
                                            </p:graphicEl>
                                          </p:spTgt>
                                        </p:tgtEl>
                                        <p:attrNameLst>
                                          <p:attrName>style.visibility</p:attrName>
                                        </p:attrNameLst>
                                      </p:cBhvr>
                                      <p:to>
                                        <p:strVal val="visible"/>
                                      </p:to>
                                    </p:set>
                                    <p:animEffect transition="in" filter="fade">
                                      <p:cBhvr>
                                        <p:cTn id="33" dur="500"/>
                                        <p:tgtEl>
                                          <p:spTgt spid="5">
                                            <p:graphicEl>
                                              <a:dgm id="{AE6CD333-5C1F-4170-BA32-1B05DE73653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35E68FE2-94F3-4B8A-BF39-BB976A322BAC}"/>
                                            </p:graphicEl>
                                          </p:spTgt>
                                        </p:tgtEl>
                                        <p:attrNameLst>
                                          <p:attrName>style.visibility</p:attrName>
                                        </p:attrNameLst>
                                      </p:cBhvr>
                                      <p:to>
                                        <p:strVal val="visible"/>
                                      </p:to>
                                    </p:set>
                                    <p:animEffect transition="in" filter="fade">
                                      <p:cBhvr>
                                        <p:cTn id="36" dur="500"/>
                                        <p:tgtEl>
                                          <p:spTgt spid="5">
                                            <p:graphicEl>
                                              <a:dgm id="{35E68FE2-94F3-4B8A-BF39-BB976A322BA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D2C82C3B-7D62-4FE7-9FF3-D99B8391832E}"/>
                                            </p:graphicEl>
                                          </p:spTgt>
                                        </p:tgtEl>
                                        <p:attrNameLst>
                                          <p:attrName>style.visibility</p:attrName>
                                        </p:attrNameLst>
                                      </p:cBhvr>
                                      <p:to>
                                        <p:strVal val="visible"/>
                                      </p:to>
                                    </p:set>
                                    <p:animEffect transition="in" filter="fade">
                                      <p:cBhvr>
                                        <p:cTn id="41" dur="500"/>
                                        <p:tgtEl>
                                          <p:spTgt spid="5">
                                            <p:graphicEl>
                                              <a:dgm id="{D2C82C3B-7D62-4FE7-9FF3-D99B8391832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0902FA34-684E-4A27-902B-98CCB12D35E3}"/>
                                            </p:graphicEl>
                                          </p:spTgt>
                                        </p:tgtEl>
                                        <p:attrNameLst>
                                          <p:attrName>style.visibility</p:attrName>
                                        </p:attrNameLst>
                                      </p:cBhvr>
                                      <p:to>
                                        <p:strVal val="visible"/>
                                      </p:to>
                                    </p:set>
                                    <p:animEffect transition="in" filter="fade">
                                      <p:cBhvr>
                                        <p:cTn id="44" dur="500"/>
                                        <p:tgtEl>
                                          <p:spTgt spid="5">
                                            <p:graphicEl>
                                              <a:dgm id="{0902FA34-684E-4A27-902B-98CCB12D35E3}"/>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graphicEl>
                                              <a:dgm id="{742F4AD2-3A7C-4E42-B68C-D5744D222658}"/>
                                            </p:graphicEl>
                                          </p:spTgt>
                                        </p:tgtEl>
                                        <p:attrNameLst>
                                          <p:attrName>style.visibility</p:attrName>
                                        </p:attrNameLst>
                                      </p:cBhvr>
                                      <p:to>
                                        <p:strVal val="visible"/>
                                      </p:to>
                                    </p:set>
                                    <p:animEffect transition="in" filter="fade">
                                      <p:cBhvr>
                                        <p:cTn id="49" dur="500"/>
                                        <p:tgtEl>
                                          <p:spTgt spid="5">
                                            <p:graphicEl>
                                              <a:dgm id="{742F4AD2-3A7C-4E42-B68C-D5744D222658}"/>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5">
                                            <p:graphicEl>
                                              <a:dgm id="{F4CF9539-14EF-43E9-8D0F-0E0ABEF5898C}"/>
                                            </p:graphicEl>
                                          </p:spTgt>
                                        </p:tgtEl>
                                        <p:attrNameLst>
                                          <p:attrName>style.visibility</p:attrName>
                                        </p:attrNameLst>
                                      </p:cBhvr>
                                      <p:to>
                                        <p:strVal val="visible"/>
                                      </p:to>
                                    </p:set>
                                    <p:animEffect transition="in" filter="fade">
                                      <p:cBhvr>
                                        <p:cTn id="52" dur="500"/>
                                        <p:tgtEl>
                                          <p:spTgt spid="5">
                                            <p:graphicEl>
                                              <a:dgm id="{F4CF9539-14EF-43E9-8D0F-0E0ABEF589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062665-5BBA-B220-D2FF-70CE8EE9D0EF}"/>
              </a:ext>
            </a:extLst>
          </p:cNvPr>
          <p:cNvSpPr>
            <a:spLocks noGrp="1"/>
          </p:cNvSpPr>
          <p:nvPr>
            <p:ph type="title"/>
          </p:nvPr>
        </p:nvSpPr>
        <p:spPr>
          <a:xfrm>
            <a:off x="1115568" y="548640"/>
            <a:ext cx="10168128" cy="1179576"/>
          </a:xfrm>
        </p:spPr>
        <p:txBody>
          <a:bodyPr vert="horz" lIns="91440" tIns="45720" rIns="91440" bIns="45720" rtlCol="0" anchor="ctr">
            <a:normAutofit/>
          </a:bodyPr>
          <a:lstStyle/>
          <a:p>
            <a:r>
              <a:rPr lang="en-US" sz="4000"/>
              <a:t>Intimate searches</a:t>
            </a:r>
          </a:p>
        </p:txBody>
      </p:sp>
      <p:sp>
        <p:nvSpPr>
          <p:cNvPr id="16" name="Rectangle 15">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98939BBA-CC55-9838-FD8A-0D0A181FBD24}"/>
              </a:ext>
            </a:extLst>
          </p:cNvPr>
          <p:cNvPicPr>
            <a:picLocks noChangeAspect="1"/>
          </p:cNvPicPr>
          <p:nvPr/>
        </p:nvPicPr>
        <p:blipFill>
          <a:blip r:embed="rId3"/>
          <a:srcRect r="-1" b="7959"/>
          <a:stretch/>
        </p:blipFill>
        <p:spPr>
          <a:xfrm>
            <a:off x="908304" y="2478024"/>
            <a:ext cx="6009855" cy="3694176"/>
          </a:xfrm>
          <a:prstGeom prst="rect">
            <a:avLst/>
          </a:prstGeom>
        </p:spPr>
      </p:pic>
      <p:sp>
        <p:nvSpPr>
          <p:cNvPr id="3" name="TextBox 2">
            <a:extLst>
              <a:ext uri="{FF2B5EF4-FFF2-40B4-BE49-F238E27FC236}">
                <a16:creationId xmlns:a16="http://schemas.microsoft.com/office/drawing/2014/main" id="{7E635A65-5C6B-F701-62E3-C6FA05CA1F4B}"/>
              </a:ext>
            </a:extLst>
          </p:cNvPr>
          <p:cNvSpPr txBox="1"/>
          <p:nvPr/>
        </p:nvSpPr>
        <p:spPr>
          <a:xfrm>
            <a:off x="7411453" y="2478024"/>
            <a:ext cx="3872243" cy="369417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dirty="0"/>
              <a:t>When undertaking a stop search using either section 1 of PACE OR Section 23 Misuse of Drugs Act 1971, you cannot expose intimate parts of the body. </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If a further search is needed, then this must take place at a police station.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3385703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What is Intelligence-Led Policing? (ILP)">
            <a:extLst>
              <a:ext uri="{FF2B5EF4-FFF2-40B4-BE49-F238E27FC236}">
                <a16:creationId xmlns:a16="http://schemas.microsoft.com/office/drawing/2014/main" id="{6FFE088D-47F9-2D45-A04E-60F5A2B666F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r="-1" b="8406"/>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olice intelligence officer 'told to doctor reports' about terrorism  informant | News | The Times">
            <a:extLst>
              <a:ext uri="{FF2B5EF4-FFF2-40B4-BE49-F238E27FC236}">
                <a16:creationId xmlns:a16="http://schemas.microsoft.com/office/drawing/2014/main" id="{F5DF357C-F37A-274D-B456-30CE681BE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207" r="-1" b="11584"/>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529838D-01A5-D04C-BB2D-6FF0E1916632}"/>
              </a:ext>
            </a:extLst>
          </p:cNvPr>
          <p:cNvSpPr>
            <a:spLocks noGrp="1"/>
          </p:cNvSpPr>
          <p:nvPr>
            <p:ph type="ctrTitle"/>
          </p:nvPr>
        </p:nvSpPr>
        <p:spPr>
          <a:xfrm>
            <a:off x="838200" y="1115219"/>
            <a:ext cx="5395912" cy="2387600"/>
          </a:xfrm>
        </p:spPr>
        <p:txBody>
          <a:bodyPr>
            <a:normAutofit/>
          </a:bodyPr>
          <a:lstStyle/>
          <a:p>
            <a:pPr algn="l"/>
            <a:r>
              <a:rPr lang="en-US" sz="5000" dirty="0" err="1">
                <a:solidFill>
                  <a:schemeClr val="bg1"/>
                </a:solidFill>
              </a:rPr>
              <a:t>Intell</a:t>
            </a:r>
            <a:endParaRPr lang="en-US" sz="5000" dirty="0">
              <a:solidFill>
                <a:schemeClr val="bg1"/>
              </a:solidFill>
            </a:endParaRPr>
          </a:p>
        </p:txBody>
      </p:sp>
      <p:sp>
        <p:nvSpPr>
          <p:cNvPr id="3" name="Subtitle 2">
            <a:extLst>
              <a:ext uri="{FF2B5EF4-FFF2-40B4-BE49-F238E27FC236}">
                <a16:creationId xmlns:a16="http://schemas.microsoft.com/office/drawing/2014/main" id="{9CD2F64F-395C-F343-89E1-1FBC023D7975}"/>
              </a:ext>
            </a:extLst>
          </p:cNvPr>
          <p:cNvSpPr>
            <a:spLocks noGrp="1"/>
          </p:cNvSpPr>
          <p:nvPr>
            <p:ph type="subTitle" idx="1"/>
          </p:nvPr>
        </p:nvSpPr>
        <p:spPr>
          <a:xfrm>
            <a:off x="838200" y="3902075"/>
            <a:ext cx="5395912" cy="1655762"/>
          </a:xfrm>
        </p:spPr>
        <p:txBody>
          <a:bodyPr>
            <a:normAutofit/>
          </a:bodyPr>
          <a:lstStyle/>
          <a:p>
            <a:pPr algn="l"/>
            <a:r>
              <a:rPr lang="en-US" sz="2000">
                <a:solidFill>
                  <a:schemeClr val="bg1"/>
                </a:solidFill>
              </a:rPr>
              <a:t>Intelligence </a:t>
            </a:r>
          </a:p>
        </p:txBody>
      </p:sp>
    </p:spTree>
    <p:extLst>
      <p:ext uri="{BB962C8B-B14F-4D97-AF65-F5344CB8AC3E}">
        <p14:creationId xmlns:p14="http://schemas.microsoft.com/office/powerpoint/2010/main" val="1539960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3"/>
          <p:cNvSpPr txBox="1">
            <a:spLocks noChangeArrowheads="1"/>
          </p:cNvSpPr>
          <p:nvPr/>
        </p:nvSpPr>
        <p:spPr bwMode="auto">
          <a:xfrm>
            <a:off x="207819" y="297031"/>
            <a:ext cx="8496944"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a:t>
            </a:r>
            <a:r>
              <a:rPr lang="en-GB" altLang="en-US" sz="3600" b="1" u="sng" dirty="0">
                <a:solidFill>
                  <a:schemeClr val="accent1"/>
                </a:solidFill>
                <a:latin typeface="+mn-lt"/>
              </a:rPr>
              <a:t>N</a:t>
            </a:r>
            <a:r>
              <a:rPr lang="en-GB" altLang="en-US" sz="3600" b="1" dirty="0">
                <a:solidFill>
                  <a:schemeClr val="bg1"/>
                </a:solidFill>
                <a:latin typeface="+mn-lt"/>
              </a:rPr>
              <a:t>ational </a:t>
            </a:r>
            <a:r>
              <a:rPr lang="en-GB" altLang="en-US" sz="3600" b="1" u="sng" dirty="0">
                <a:solidFill>
                  <a:schemeClr val="accent1"/>
                </a:solidFill>
                <a:latin typeface="+mn-lt"/>
              </a:rPr>
              <a:t>I</a:t>
            </a:r>
            <a:r>
              <a:rPr lang="en-GB" altLang="en-US" sz="3600" b="1" dirty="0">
                <a:solidFill>
                  <a:schemeClr val="bg1"/>
                </a:solidFill>
                <a:latin typeface="+mn-lt"/>
              </a:rPr>
              <a:t>ntelligence </a:t>
            </a:r>
            <a:r>
              <a:rPr lang="en-GB" altLang="en-US" sz="3600" b="1" u="sng" dirty="0">
                <a:solidFill>
                  <a:schemeClr val="accent1"/>
                </a:solidFill>
                <a:latin typeface="+mn-lt"/>
              </a:rPr>
              <a:t>M</a:t>
            </a:r>
            <a:r>
              <a:rPr lang="en-GB" altLang="en-US" sz="3600" b="1" dirty="0">
                <a:solidFill>
                  <a:schemeClr val="bg1"/>
                </a:solidFill>
                <a:latin typeface="+mn-lt"/>
              </a:rPr>
              <a:t>odel (NIM)</a:t>
            </a:r>
          </a:p>
        </p:txBody>
      </p:sp>
      <p:graphicFrame>
        <p:nvGraphicFramePr>
          <p:cNvPr id="2" name="Diagram 1">
            <a:extLst>
              <a:ext uri="{FF2B5EF4-FFF2-40B4-BE49-F238E27FC236}">
                <a16:creationId xmlns:a16="http://schemas.microsoft.com/office/drawing/2014/main" id="{FCEFA1F1-AF5E-44D4-B5AA-C055F6F77F34}"/>
              </a:ext>
            </a:extLst>
          </p:cNvPr>
          <p:cNvGraphicFramePr/>
          <p:nvPr/>
        </p:nvGraphicFramePr>
        <p:xfrm>
          <a:off x="207819" y="1682007"/>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College of Policing - What Works Network">
            <a:extLst>
              <a:ext uri="{FF2B5EF4-FFF2-40B4-BE49-F238E27FC236}">
                <a16:creationId xmlns:a16="http://schemas.microsoft.com/office/drawing/2014/main" id="{1EE4B854-61EA-C141-923D-DECF76766F3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41028" y="1536948"/>
            <a:ext cx="4610100" cy="17653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5748BA7-30BD-474A-9B4E-FBB62493ABCA}"/>
              </a:ext>
            </a:extLst>
          </p:cNvPr>
          <p:cNvSpPr txBox="1"/>
          <p:nvPr/>
        </p:nvSpPr>
        <p:spPr>
          <a:xfrm>
            <a:off x="8946078" y="6353008"/>
            <a:ext cx="3562597" cy="369332"/>
          </a:xfrm>
          <a:prstGeom prst="rect">
            <a:avLst/>
          </a:prstGeom>
          <a:noFill/>
        </p:spPr>
        <p:txBody>
          <a:bodyPr wrap="square" rtlCol="0">
            <a:spAutoFit/>
          </a:bodyPr>
          <a:lstStyle/>
          <a:p>
            <a:r>
              <a:rPr lang="en-US" dirty="0"/>
              <a:t>Click </a:t>
            </a:r>
            <a:r>
              <a:rPr lang="en-US" u="sng" dirty="0">
                <a:hlinkClick r:id="rId9"/>
              </a:rPr>
              <a:t>here</a:t>
            </a:r>
            <a:r>
              <a:rPr lang="en-US" dirty="0"/>
              <a:t> for further reading </a:t>
            </a:r>
          </a:p>
        </p:txBody>
      </p:sp>
      <p:sp>
        <p:nvSpPr>
          <p:cNvPr id="7" name="TextBox 6">
            <a:extLst>
              <a:ext uri="{FF2B5EF4-FFF2-40B4-BE49-F238E27FC236}">
                <a16:creationId xmlns:a16="http://schemas.microsoft.com/office/drawing/2014/main" id="{503609EF-6923-5B4C-9E66-FDDA3DE2225E}"/>
              </a:ext>
            </a:extLst>
          </p:cNvPr>
          <p:cNvSpPr txBox="1"/>
          <p:nvPr/>
        </p:nvSpPr>
        <p:spPr>
          <a:xfrm>
            <a:off x="6544788" y="3566726"/>
            <a:ext cx="5223659" cy="1754326"/>
          </a:xfrm>
          <a:prstGeom prst="rect">
            <a:avLst/>
          </a:prstGeom>
          <a:noFill/>
        </p:spPr>
        <p:txBody>
          <a:bodyPr wrap="square">
            <a:spAutoFit/>
          </a:bodyPr>
          <a:lstStyle/>
          <a:p>
            <a:pPr algn="just">
              <a:lnSpc>
                <a:spcPct val="100000"/>
              </a:lnSpc>
              <a:spcAft>
                <a:spcPts val="0"/>
              </a:spcAft>
              <a:defRPr/>
            </a:pPr>
            <a:r>
              <a:rPr lang="en-GB" sz="1800" dirty="0">
                <a:latin typeface="Arial"/>
                <a:ea typeface="Times New Roman"/>
                <a:cs typeface="Times New Roman"/>
              </a:rPr>
              <a:t>Aim of NIM:</a:t>
            </a:r>
            <a:r>
              <a:rPr lang="en-GB" dirty="0">
                <a:latin typeface="Arial"/>
                <a:ea typeface="Times New Roman"/>
                <a:cs typeface="Times New Roman"/>
              </a:rPr>
              <a:t> t</a:t>
            </a:r>
            <a:r>
              <a:rPr lang="en-GB" sz="1800" dirty="0">
                <a:latin typeface="Arial"/>
                <a:ea typeface="Times New Roman"/>
                <a:cs typeface="Times New Roman"/>
              </a:rPr>
              <a:t>o ensure that policing is delivered in a targeted manner through the development of information and intelligence. NIM is applicable to all aspects of operational policing because it enables managers to prioritise activities and resources. </a:t>
            </a:r>
          </a:p>
        </p:txBody>
      </p:sp>
    </p:spTree>
    <p:extLst>
      <p:ext uri="{BB962C8B-B14F-4D97-AF65-F5344CB8AC3E}">
        <p14:creationId xmlns:p14="http://schemas.microsoft.com/office/powerpoint/2010/main" val="31924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4A6E5DF-D26B-4897-9E17-4AA3ED711979}"/>
                                            </p:graphicEl>
                                          </p:spTgt>
                                        </p:tgtEl>
                                        <p:attrNameLst>
                                          <p:attrName>style.visibility</p:attrName>
                                        </p:attrNameLst>
                                      </p:cBhvr>
                                      <p:to>
                                        <p:strVal val="visible"/>
                                      </p:to>
                                    </p:set>
                                    <p:animEffect transition="in" filter="fade">
                                      <p:cBhvr>
                                        <p:cTn id="7" dur="500"/>
                                        <p:tgtEl>
                                          <p:spTgt spid="2">
                                            <p:graphicEl>
                                              <a:dgm id="{74A6E5DF-D26B-4897-9E17-4AA3ED71197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FC356CF-AA63-4249-B15D-48DBB6ABCABF}"/>
                                            </p:graphicEl>
                                          </p:spTgt>
                                        </p:tgtEl>
                                        <p:attrNameLst>
                                          <p:attrName>style.visibility</p:attrName>
                                        </p:attrNameLst>
                                      </p:cBhvr>
                                      <p:to>
                                        <p:strVal val="visible"/>
                                      </p:to>
                                    </p:set>
                                    <p:animEffect transition="in" filter="fade">
                                      <p:cBhvr>
                                        <p:cTn id="12" dur="500"/>
                                        <p:tgtEl>
                                          <p:spTgt spid="2">
                                            <p:graphicEl>
                                              <a:dgm id="{1FC356CF-AA63-4249-B15D-48DBB6ABCAB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103EA53-7975-4DAE-96BC-7B63BB114687}"/>
                                            </p:graphicEl>
                                          </p:spTgt>
                                        </p:tgtEl>
                                        <p:attrNameLst>
                                          <p:attrName>style.visibility</p:attrName>
                                        </p:attrNameLst>
                                      </p:cBhvr>
                                      <p:to>
                                        <p:strVal val="visible"/>
                                      </p:to>
                                    </p:set>
                                    <p:animEffect transition="in" filter="fade">
                                      <p:cBhvr>
                                        <p:cTn id="15" dur="500"/>
                                        <p:tgtEl>
                                          <p:spTgt spid="2">
                                            <p:graphicEl>
                                              <a:dgm id="{1103EA53-7975-4DAE-96BC-7B63BB11468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p:cNvSpPr/>
          <p:nvPr/>
        </p:nvSpPr>
        <p:spPr bwMode="auto">
          <a:xfrm>
            <a:off x="2422566" y="696612"/>
            <a:ext cx="7327076" cy="4819949"/>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5" name="Isosceles Triangle 4"/>
          <p:cNvSpPr/>
          <p:nvPr/>
        </p:nvSpPr>
        <p:spPr bwMode="auto">
          <a:xfrm>
            <a:off x="3568700" y="620688"/>
            <a:ext cx="5119588" cy="3528392"/>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6" name="Isosceles Triangle 5"/>
          <p:cNvSpPr/>
          <p:nvPr/>
        </p:nvSpPr>
        <p:spPr bwMode="auto">
          <a:xfrm>
            <a:off x="4656138" y="620714"/>
            <a:ext cx="2952750" cy="2016125"/>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7" name="TextBox 15"/>
          <p:cNvSpPr txBox="1">
            <a:spLocks noChangeArrowheads="1"/>
          </p:cNvSpPr>
          <p:nvPr/>
        </p:nvSpPr>
        <p:spPr bwMode="auto">
          <a:xfrm>
            <a:off x="810360" y="1321247"/>
            <a:ext cx="3845778"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National Intelligence</a:t>
            </a:r>
          </a:p>
          <a:p>
            <a:pPr algn="ctr">
              <a:spcBef>
                <a:spcPct val="0"/>
              </a:spcBef>
              <a:buNone/>
              <a:defRPr/>
            </a:pPr>
            <a:r>
              <a:rPr lang="en-GB" altLang="en-US" sz="2200" b="1" kern="0" dirty="0">
                <a:solidFill>
                  <a:srgbClr val="FF0000"/>
                </a:solidFill>
                <a:latin typeface="+mn-lt"/>
              </a:rPr>
              <a:t>National Crime Agency</a:t>
            </a:r>
          </a:p>
        </p:txBody>
      </p:sp>
      <p:sp>
        <p:nvSpPr>
          <p:cNvPr id="8" name="TextBox 14"/>
          <p:cNvSpPr txBox="1">
            <a:spLocks noChangeArrowheads="1"/>
          </p:cNvSpPr>
          <p:nvPr/>
        </p:nvSpPr>
        <p:spPr bwMode="auto">
          <a:xfrm>
            <a:off x="494338" y="3006726"/>
            <a:ext cx="3185387"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Regional Intelligence </a:t>
            </a:r>
            <a:r>
              <a:rPr lang="en-GB" altLang="en-US" sz="2200" b="1" kern="0" dirty="0">
                <a:solidFill>
                  <a:srgbClr val="FF0000"/>
                </a:solidFill>
                <a:latin typeface="+mn-lt"/>
              </a:rPr>
              <a:t>Force Intelligence Bureau</a:t>
            </a:r>
          </a:p>
        </p:txBody>
      </p:sp>
      <p:sp>
        <p:nvSpPr>
          <p:cNvPr id="9" name="TextBox 12"/>
          <p:cNvSpPr txBox="1">
            <a:spLocks noChangeArrowheads="1"/>
          </p:cNvSpPr>
          <p:nvPr/>
        </p:nvSpPr>
        <p:spPr bwMode="auto">
          <a:xfrm>
            <a:off x="-127036" y="4571058"/>
            <a:ext cx="277711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Local </a:t>
            </a:r>
            <a:r>
              <a:rPr lang="en-GB" altLang="en-US" sz="2100" b="1" kern="0" dirty="0">
                <a:latin typeface="+mn-lt"/>
              </a:rPr>
              <a:t>Intelligence</a:t>
            </a:r>
          </a:p>
          <a:p>
            <a:pPr algn="ctr">
              <a:spcBef>
                <a:spcPct val="0"/>
              </a:spcBef>
              <a:buNone/>
              <a:defRPr/>
            </a:pPr>
            <a:r>
              <a:rPr lang="en-GB" altLang="en-US" sz="2200" b="1" kern="0" dirty="0">
                <a:solidFill>
                  <a:srgbClr val="FF0000"/>
                </a:solidFill>
                <a:latin typeface="+mn-lt"/>
              </a:rPr>
              <a:t>Local Intel Units</a:t>
            </a:r>
          </a:p>
        </p:txBody>
      </p:sp>
      <p:sp>
        <p:nvSpPr>
          <p:cNvPr id="10" name="TextBox 17"/>
          <p:cNvSpPr txBox="1">
            <a:spLocks noChangeArrowheads="1"/>
          </p:cNvSpPr>
          <p:nvPr/>
        </p:nvSpPr>
        <p:spPr bwMode="auto">
          <a:xfrm>
            <a:off x="4866481" y="1871871"/>
            <a:ext cx="24749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National and International</a:t>
            </a:r>
          </a:p>
        </p:txBody>
      </p:sp>
      <p:sp>
        <p:nvSpPr>
          <p:cNvPr id="11" name="TextBox 11"/>
          <p:cNvSpPr txBox="1">
            <a:spLocks noChangeArrowheads="1"/>
          </p:cNvSpPr>
          <p:nvPr/>
        </p:nvSpPr>
        <p:spPr bwMode="auto">
          <a:xfrm>
            <a:off x="5116514" y="1341439"/>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3</a:t>
            </a:r>
          </a:p>
        </p:txBody>
      </p:sp>
      <p:sp>
        <p:nvSpPr>
          <p:cNvPr id="12" name="TextBox 10"/>
          <p:cNvSpPr txBox="1">
            <a:spLocks noChangeArrowheads="1"/>
          </p:cNvSpPr>
          <p:nvPr/>
        </p:nvSpPr>
        <p:spPr bwMode="auto">
          <a:xfrm>
            <a:off x="5119689" y="30067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2</a:t>
            </a:r>
          </a:p>
        </p:txBody>
      </p:sp>
      <p:sp>
        <p:nvSpPr>
          <p:cNvPr id="13" name="TextBox 16"/>
          <p:cNvSpPr txBox="1">
            <a:spLocks noChangeArrowheads="1"/>
          </p:cNvSpPr>
          <p:nvPr/>
        </p:nvSpPr>
        <p:spPr bwMode="auto">
          <a:xfrm>
            <a:off x="4414838" y="3470275"/>
            <a:ext cx="37385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Force and Neighbouring Forces</a:t>
            </a:r>
          </a:p>
        </p:txBody>
      </p:sp>
      <p:sp>
        <p:nvSpPr>
          <p:cNvPr id="14" name="TextBox 9"/>
          <p:cNvSpPr txBox="1">
            <a:spLocks noChangeArrowheads="1"/>
          </p:cNvSpPr>
          <p:nvPr/>
        </p:nvSpPr>
        <p:spPr bwMode="auto">
          <a:xfrm>
            <a:off x="5095876" y="43402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1</a:t>
            </a:r>
          </a:p>
        </p:txBody>
      </p:sp>
      <p:sp>
        <p:nvSpPr>
          <p:cNvPr id="15" name="TextBox 13"/>
          <p:cNvSpPr txBox="1">
            <a:spLocks noChangeArrowheads="1"/>
          </p:cNvSpPr>
          <p:nvPr/>
        </p:nvSpPr>
        <p:spPr bwMode="auto">
          <a:xfrm>
            <a:off x="4114800" y="4741864"/>
            <a:ext cx="4038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Neighbourhood and BCU </a:t>
            </a:r>
          </a:p>
        </p:txBody>
      </p:sp>
      <p:sp>
        <p:nvSpPr>
          <p:cNvPr id="16" name="TextBox 15"/>
          <p:cNvSpPr txBox="1">
            <a:spLocks noChangeArrowheads="1"/>
          </p:cNvSpPr>
          <p:nvPr/>
        </p:nvSpPr>
        <p:spPr bwMode="auto">
          <a:xfrm>
            <a:off x="7327815" y="320285"/>
            <a:ext cx="4393130" cy="954107"/>
          </a:xfrm>
          <a:prstGeom prst="rect">
            <a:avLst/>
          </a:prstGeom>
          <a:solidFill>
            <a:schemeClr val="accent1">
              <a:lumMod val="40000"/>
              <a:lumOff val="60000"/>
            </a:schemeClr>
          </a:solidFill>
          <a:ln>
            <a:noFill/>
          </a:ln>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800" b="1" kern="0" dirty="0">
                <a:solidFill>
                  <a:schemeClr val="bg1"/>
                </a:solidFill>
              </a:rPr>
              <a:t>National Intelligence Model (NIM)</a:t>
            </a:r>
          </a:p>
        </p:txBody>
      </p:sp>
      <p:sp>
        <p:nvSpPr>
          <p:cNvPr id="4" name="Right Arrow 3">
            <a:extLst>
              <a:ext uri="{FF2B5EF4-FFF2-40B4-BE49-F238E27FC236}">
                <a16:creationId xmlns:a16="http://schemas.microsoft.com/office/drawing/2014/main" id="{2DCD51CB-668A-4140-A17F-D700B53C0217}"/>
              </a:ext>
            </a:extLst>
          </p:cNvPr>
          <p:cNvSpPr/>
          <p:nvPr/>
        </p:nvSpPr>
        <p:spPr>
          <a:xfrm>
            <a:off x="4251366" y="170596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Arrow 16">
            <a:extLst>
              <a:ext uri="{FF2B5EF4-FFF2-40B4-BE49-F238E27FC236}">
                <a16:creationId xmlns:a16="http://schemas.microsoft.com/office/drawing/2014/main" id="{0D531555-BE8D-1C4D-99D7-8E7C69065875}"/>
              </a:ext>
            </a:extLst>
          </p:cNvPr>
          <p:cNvSpPr/>
          <p:nvPr/>
        </p:nvSpPr>
        <p:spPr>
          <a:xfrm>
            <a:off x="3616036" y="3279925"/>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Arrow 17">
            <a:extLst>
              <a:ext uri="{FF2B5EF4-FFF2-40B4-BE49-F238E27FC236}">
                <a16:creationId xmlns:a16="http://schemas.microsoft.com/office/drawing/2014/main" id="{7CE8546E-04A1-3E40-92E1-B70E6B737985}"/>
              </a:ext>
            </a:extLst>
          </p:cNvPr>
          <p:cNvSpPr/>
          <p:nvPr/>
        </p:nvSpPr>
        <p:spPr>
          <a:xfrm>
            <a:off x="2650079" y="482904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4030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5-minute guide to the intelligence grading process and its application  in OSINT">
            <a:extLst>
              <a:ext uri="{FF2B5EF4-FFF2-40B4-BE49-F238E27FC236}">
                <a16:creationId xmlns:a16="http://schemas.microsoft.com/office/drawing/2014/main" id="{0387E8E3-AD16-1F4E-9F4B-0088DEF344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050" y="1066800"/>
            <a:ext cx="11391900" cy="472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154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7453336" y="1221488"/>
            <a:ext cx="4320480" cy="31957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defRPr/>
            </a:pPr>
            <a:endParaRPr lang="en-GB" sz="2400" dirty="0">
              <a:solidFill>
                <a:srgbClr val="002060"/>
              </a:solidFill>
              <a:latin typeface="Calibri"/>
            </a:endParaRPr>
          </a:p>
        </p:txBody>
      </p:sp>
      <p:sp>
        <p:nvSpPr>
          <p:cNvPr id="5" name="TextBox 3"/>
          <p:cNvSpPr txBox="1">
            <a:spLocks noChangeArrowheads="1"/>
          </p:cNvSpPr>
          <p:nvPr/>
        </p:nvSpPr>
        <p:spPr bwMode="auto">
          <a:xfrm>
            <a:off x="0" y="897452"/>
            <a:ext cx="799288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a:t>
            </a:r>
          </a:p>
        </p:txBody>
      </p:sp>
      <p:graphicFrame>
        <p:nvGraphicFramePr>
          <p:cNvPr id="6" name="Diagram 5">
            <a:extLst>
              <a:ext uri="{FF2B5EF4-FFF2-40B4-BE49-F238E27FC236}">
                <a16:creationId xmlns:a16="http://schemas.microsoft.com/office/drawing/2014/main" id="{09178F80-BA06-44B9-8AFF-943F2F7E67CE}"/>
              </a:ext>
            </a:extLst>
          </p:cNvPr>
          <p:cNvGraphicFramePr/>
          <p:nvPr/>
        </p:nvGraphicFramePr>
        <p:xfrm>
          <a:off x="241739" y="2584698"/>
          <a:ext cx="5193256" cy="3764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What the loss of records from the Police National Computer means | Police |  The Guardian">
            <a:extLst>
              <a:ext uri="{FF2B5EF4-FFF2-40B4-BE49-F238E27FC236}">
                <a16:creationId xmlns:a16="http://schemas.microsoft.com/office/drawing/2014/main" id="{19797EEE-DF44-CC46-A343-AC834F7DD6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92888" y="116588"/>
            <a:ext cx="3683000" cy="2209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5CDB31E-D270-604C-A311-4043232C2F36}"/>
              </a:ext>
            </a:extLst>
          </p:cNvPr>
          <p:cNvSpPr txBox="1"/>
          <p:nvPr/>
        </p:nvSpPr>
        <p:spPr>
          <a:xfrm>
            <a:off x="9869214" y="4466897"/>
            <a:ext cx="184731" cy="369332"/>
          </a:xfrm>
          <a:prstGeom prst="rect">
            <a:avLst/>
          </a:prstGeom>
          <a:noFill/>
        </p:spPr>
        <p:txBody>
          <a:bodyPr wrap="none" rtlCol="0">
            <a:spAutoFit/>
          </a:bodyPr>
          <a:lstStyle/>
          <a:p>
            <a:endParaRPr lang="en-US" dirty="0"/>
          </a:p>
        </p:txBody>
      </p:sp>
      <p:sp>
        <p:nvSpPr>
          <p:cNvPr id="8" name="TextBox 7">
            <a:extLst>
              <a:ext uri="{FF2B5EF4-FFF2-40B4-BE49-F238E27FC236}">
                <a16:creationId xmlns:a16="http://schemas.microsoft.com/office/drawing/2014/main" id="{A003C7D0-E9A6-3444-95DB-00B788681D20}"/>
              </a:ext>
            </a:extLst>
          </p:cNvPr>
          <p:cNvSpPr txBox="1"/>
          <p:nvPr/>
        </p:nvSpPr>
        <p:spPr>
          <a:xfrm>
            <a:off x="5843752" y="2819387"/>
            <a:ext cx="6106509" cy="3631763"/>
          </a:xfrm>
          <a:prstGeom prst="rect">
            <a:avLst/>
          </a:prstGeom>
          <a:noFill/>
        </p:spPr>
        <p:txBody>
          <a:bodyPr wrap="square">
            <a:spAutoFit/>
          </a:bodyPr>
          <a:lstStyle/>
          <a:p>
            <a:endParaRPr lang="en-GB" sz="2000" dirty="0">
              <a:solidFill>
                <a:srgbClr val="002060"/>
              </a:solidFill>
            </a:endParaRP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Everyday the police collect information,</a:t>
            </a:r>
            <a:r>
              <a:rPr lang="en-GB" altLang="en-US" sz="1400" baseline="0" dirty="0">
                <a:solidFill>
                  <a:srgbClr val="002060"/>
                </a:solidFill>
                <a:cs typeface="Arial" panose="020B0604020202020204" pitchFamily="34" charset="0"/>
              </a:rPr>
              <a:t> but it should only be collected if deemed </a:t>
            </a:r>
            <a:r>
              <a:rPr lang="en-GB" altLang="en-US" sz="1400" b="1" u="sng" baseline="0" dirty="0">
                <a:solidFill>
                  <a:srgbClr val="002060"/>
                </a:solidFill>
                <a:cs typeface="Arial" panose="020B0604020202020204" pitchFamily="34" charset="0"/>
              </a:rPr>
              <a:t>relevant for a policing purpose</a:t>
            </a:r>
            <a:r>
              <a:rPr lang="en-GB" altLang="en-US" sz="1400" baseline="0" dirty="0">
                <a:solidFill>
                  <a:srgbClr val="002060"/>
                </a:solidFill>
                <a:cs typeface="Arial" panose="020B0604020202020204" pitchFamily="34" charset="0"/>
              </a:rPr>
              <a:t>.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This provides the police a legal basis to deal with the information, i.e. recording, sharing it with other agencies or simply retaining it for a future use.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Information </a:t>
            </a:r>
            <a:r>
              <a:rPr lang="en-GB" altLang="en-US" sz="1400" dirty="0">
                <a:solidFill>
                  <a:srgbClr val="002060"/>
                </a:solidFill>
                <a:cs typeface="Arial" panose="020B0604020202020204" pitchFamily="34" charset="0"/>
              </a:rPr>
              <a:t>normally comes from a source that needs no confidentiality, constraints or protection.  </a:t>
            </a:r>
          </a:p>
          <a:p>
            <a:r>
              <a:rPr lang="en-GB" altLang="en-US" sz="1400" dirty="0">
                <a:solidFill>
                  <a:srgbClr val="002060"/>
                </a:solidFill>
                <a:cs typeface="Arial" panose="020B0604020202020204" pitchFamily="34" charset="0"/>
              </a:rPr>
              <a:t> </a:t>
            </a: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A member of the public calling to report an incident would fit this definition.</a:t>
            </a:r>
          </a:p>
          <a:p>
            <a:endParaRPr lang="en-GB" altLang="en-US" sz="1400" dirty="0">
              <a:solidFill>
                <a:srgbClr val="002060"/>
              </a:solidFill>
              <a:cs typeface="Arial" panose="020B0604020202020204" pitchFamily="34"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All the information obtained must be recorded.</a:t>
            </a:r>
          </a:p>
          <a:p>
            <a:endParaRPr lang="en-GB" sz="1400" kern="1200" dirty="0">
              <a:solidFill>
                <a:srgbClr val="002060"/>
              </a:solidFill>
              <a:effectLst/>
              <a:ea typeface="+mn-ea"/>
              <a:cs typeface="Arial"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It is essential that all police information is managed lawfully, from its initial collection to its final disposal in order to ensure its lawfulness.</a:t>
            </a:r>
            <a:r>
              <a:rPr lang="en-GB" sz="1400" kern="1200" baseline="0" dirty="0">
                <a:solidFill>
                  <a:srgbClr val="002060"/>
                </a:solidFill>
                <a:effectLst/>
                <a:ea typeface="+mn-ea"/>
                <a:cs typeface="Arial" charset="0"/>
              </a:rPr>
              <a:t> </a:t>
            </a:r>
          </a:p>
        </p:txBody>
      </p:sp>
    </p:spTree>
    <p:extLst>
      <p:ext uri="{BB962C8B-B14F-4D97-AF65-F5344CB8AC3E}">
        <p14:creationId xmlns:p14="http://schemas.microsoft.com/office/powerpoint/2010/main" val="2183370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98C8997-06D6-4829-80B6-02C8ABB3014B}"/>
                                            </p:graphicEl>
                                          </p:spTgt>
                                        </p:tgtEl>
                                        <p:attrNameLst>
                                          <p:attrName>style.visibility</p:attrName>
                                        </p:attrNameLst>
                                      </p:cBhvr>
                                      <p:to>
                                        <p:strVal val="visible"/>
                                      </p:to>
                                    </p:set>
                                    <p:animEffect transition="in" filter="fade">
                                      <p:cBhvr>
                                        <p:cTn id="7" dur="500"/>
                                        <p:tgtEl>
                                          <p:spTgt spid="6">
                                            <p:graphicEl>
                                              <a:dgm id="{A98C8997-06D6-4829-80B6-02C8ABB301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F55E47F-3CE6-497F-9A9F-50709D421498}"/>
                                            </p:graphicEl>
                                          </p:spTgt>
                                        </p:tgtEl>
                                        <p:attrNameLst>
                                          <p:attrName>style.visibility</p:attrName>
                                        </p:attrNameLst>
                                      </p:cBhvr>
                                      <p:to>
                                        <p:strVal val="visible"/>
                                      </p:to>
                                    </p:set>
                                    <p:animEffect transition="in" filter="fade">
                                      <p:cBhvr>
                                        <p:cTn id="12" dur="500"/>
                                        <p:tgtEl>
                                          <p:spTgt spid="6">
                                            <p:graphicEl>
                                              <a:dgm id="{0F55E47F-3CE6-497F-9A9F-50709D42149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0298B860-DB12-472B-8F99-0A80F5652F76}"/>
                                            </p:graphicEl>
                                          </p:spTgt>
                                        </p:tgtEl>
                                        <p:attrNameLst>
                                          <p:attrName>style.visibility</p:attrName>
                                        </p:attrNameLst>
                                      </p:cBhvr>
                                      <p:to>
                                        <p:strVal val="visible"/>
                                      </p:to>
                                    </p:set>
                                    <p:animEffect transition="in" filter="fade">
                                      <p:cBhvr>
                                        <p:cTn id="15" dur="500"/>
                                        <p:tgtEl>
                                          <p:spTgt spid="6">
                                            <p:graphicEl>
                                              <a:dgm id="{0298B860-DB12-472B-8F99-0A80F5652F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a:spLocks noChangeArrowheads="1"/>
          </p:cNvSpPr>
          <p:nvPr/>
        </p:nvSpPr>
        <p:spPr bwMode="auto">
          <a:xfrm>
            <a:off x="1294411" y="225022"/>
            <a:ext cx="9951522" cy="1200329"/>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the different between </a:t>
            </a:r>
            <a:br>
              <a:rPr lang="en-GB" altLang="en-US" sz="3600" b="1" dirty="0">
                <a:solidFill>
                  <a:schemeClr val="bg1"/>
                </a:solidFill>
                <a:latin typeface="+mn-lt"/>
              </a:rPr>
            </a:br>
            <a:r>
              <a:rPr lang="en-GB" altLang="en-US" sz="3600" b="1" dirty="0">
                <a:solidFill>
                  <a:schemeClr val="bg1"/>
                </a:solidFill>
                <a:latin typeface="+mn-lt"/>
              </a:rPr>
              <a:t>‘Information’ and  ‘Intelligence’?</a:t>
            </a:r>
          </a:p>
        </p:txBody>
      </p:sp>
      <p:graphicFrame>
        <p:nvGraphicFramePr>
          <p:cNvPr id="3" name="Diagram 2">
            <a:extLst>
              <a:ext uri="{FF2B5EF4-FFF2-40B4-BE49-F238E27FC236}">
                <a16:creationId xmlns:a16="http://schemas.microsoft.com/office/drawing/2014/main" id="{BE95F733-F85E-45F7-BBDE-0594F17A935E}"/>
              </a:ext>
            </a:extLst>
          </p:cNvPr>
          <p:cNvGraphicFramePr/>
          <p:nvPr/>
        </p:nvGraphicFramePr>
        <p:xfrm>
          <a:off x="594914" y="2021271"/>
          <a:ext cx="7860317" cy="4264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Research Forum: The Attitudes of Police Managers Toward Intelligence-Led  Policing — LEB">
            <a:extLst>
              <a:ext uri="{FF2B5EF4-FFF2-40B4-BE49-F238E27FC236}">
                <a16:creationId xmlns:a16="http://schemas.microsoft.com/office/drawing/2014/main" id="{BD8AF131-C8A2-964F-8445-53F96B64602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0486" y="3310255"/>
            <a:ext cx="3276600" cy="247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913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02C4F101-366B-49A1-BFFB-B2FFA3F4785E}"/>
                                            </p:graphicEl>
                                          </p:spTgt>
                                        </p:tgtEl>
                                        <p:attrNameLst>
                                          <p:attrName>style.visibility</p:attrName>
                                        </p:attrNameLst>
                                      </p:cBhvr>
                                      <p:to>
                                        <p:strVal val="visible"/>
                                      </p:to>
                                    </p:set>
                                    <p:animEffect transition="in" filter="fade">
                                      <p:cBhvr>
                                        <p:cTn id="7" dur="500"/>
                                        <p:tgtEl>
                                          <p:spTgt spid="3">
                                            <p:graphicEl>
                                              <a:dgm id="{02C4F101-366B-49A1-BFFB-B2FFA3F4785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91FE2E0-6548-47A7-9BB4-DB075CE623FF}"/>
                                            </p:graphicEl>
                                          </p:spTgt>
                                        </p:tgtEl>
                                        <p:attrNameLst>
                                          <p:attrName>style.visibility</p:attrName>
                                        </p:attrNameLst>
                                      </p:cBhvr>
                                      <p:to>
                                        <p:strVal val="visible"/>
                                      </p:to>
                                    </p:set>
                                    <p:animEffect transition="in" filter="fade">
                                      <p:cBhvr>
                                        <p:cTn id="12" dur="500"/>
                                        <p:tgtEl>
                                          <p:spTgt spid="3">
                                            <p:graphicEl>
                                              <a:dgm id="{D91FE2E0-6548-47A7-9BB4-DB075CE623F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CB9D155A-B515-4688-B733-71EF3E71DE5D}"/>
                                            </p:graphicEl>
                                          </p:spTgt>
                                        </p:tgtEl>
                                        <p:attrNameLst>
                                          <p:attrName>style.visibility</p:attrName>
                                        </p:attrNameLst>
                                      </p:cBhvr>
                                      <p:to>
                                        <p:strVal val="visible"/>
                                      </p:to>
                                    </p:set>
                                    <p:animEffect transition="in" filter="fade">
                                      <p:cBhvr>
                                        <p:cTn id="15" dur="500"/>
                                        <p:tgtEl>
                                          <p:spTgt spid="3">
                                            <p:graphicEl>
                                              <a:dgm id="{CB9D155A-B515-4688-B733-71EF3E71DE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728664" y="1422400"/>
            <a:ext cx="5505448" cy="2387600"/>
          </a:xfrm>
        </p:spPr>
        <p:txBody>
          <a:bodyPr>
            <a:normAutofit/>
          </a:bodyPr>
          <a:lstStyle/>
          <a:p>
            <a:pPr algn="l"/>
            <a:r>
              <a:rPr lang="en-GB" sz="4200" dirty="0">
                <a:solidFill>
                  <a:schemeClr val="bg1"/>
                </a:solidFill>
              </a:rPr>
              <a:t>	Introduction to JESIP</a:t>
            </a:r>
          </a:p>
        </p:txBody>
      </p:sp>
      <p:sp>
        <p:nvSpPr>
          <p:cNvPr id="9" name="Subtitle 8">
            <a:extLst>
              <a:ext uri="{FF2B5EF4-FFF2-40B4-BE49-F238E27FC236}">
                <a16:creationId xmlns:a16="http://schemas.microsoft.com/office/drawing/2014/main" id="{475EE8DB-EA7F-0AC3-7F07-4280F5EB3E7A}"/>
              </a:ext>
            </a:extLst>
          </p:cNvPr>
          <p:cNvSpPr>
            <a:spLocks noGrp="1"/>
          </p:cNvSpPr>
          <p:nvPr>
            <p:ph type="subTitle" idx="1"/>
          </p:nvPr>
        </p:nvSpPr>
        <p:spPr>
          <a:xfrm>
            <a:off x="728663" y="3902075"/>
            <a:ext cx="5505449" cy="1655762"/>
          </a:xfrm>
        </p:spPr>
        <p:txBody>
          <a:bodyPr>
            <a:normAutofit/>
          </a:bodyPr>
          <a:lstStyle/>
          <a:p>
            <a:pPr algn="l"/>
            <a:r>
              <a:rPr lang="en-GB" sz="5400" dirty="0" err="1"/>
              <a:t>Jesip</a:t>
            </a:r>
            <a:endParaRPr lang="en-GB" sz="5400" dirty="0"/>
          </a:p>
        </p:txBody>
      </p:sp>
      <p:pic>
        <p:nvPicPr>
          <p:cNvPr id="7" name="Picture 6" descr="A group of people in yellow jackets&#10;&#10;Description automatically generated">
            <a:extLst>
              <a:ext uri="{FF2B5EF4-FFF2-40B4-BE49-F238E27FC236}">
                <a16:creationId xmlns:a16="http://schemas.microsoft.com/office/drawing/2014/main" id="{3C389635-9DEC-A23F-F69F-90C306708462}"/>
              </a:ext>
            </a:extLst>
          </p:cNvPr>
          <p:cNvPicPr>
            <a:picLocks noChangeAspect="1"/>
          </p:cNvPicPr>
          <p:nvPr/>
        </p:nvPicPr>
        <p:blipFill>
          <a:blip r:embed="rId2"/>
          <a:srcRect l="2298" r="2341" b="-1"/>
          <a:stretch/>
        </p:blipFill>
        <p:spPr>
          <a:xfrm>
            <a:off x="7112787" y="115194"/>
            <a:ext cx="4953007" cy="3313806"/>
          </a:xfrm>
          <a:prstGeom prst="rect">
            <a:avLst/>
          </a:prstGeom>
        </p:spPr>
      </p:pic>
      <p:pic>
        <p:nvPicPr>
          <p:cNvPr id="5" name="Picture 4" descr="A group of people standing next to a car on fire&#10;&#10;Description automatically generated">
            <a:extLst>
              <a:ext uri="{FF2B5EF4-FFF2-40B4-BE49-F238E27FC236}">
                <a16:creationId xmlns:a16="http://schemas.microsoft.com/office/drawing/2014/main" id="{A932DCAE-C27A-356C-7D3B-E64BCCCAD608}"/>
              </a:ext>
            </a:extLst>
          </p:cNvPr>
          <p:cNvPicPr>
            <a:picLocks noChangeAspect="1"/>
          </p:cNvPicPr>
          <p:nvPr/>
        </p:nvPicPr>
        <p:blipFill>
          <a:blip r:embed="rId3"/>
          <a:srcRect l="28386" r="24038" b="1"/>
          <a:stretch/>
        </p:blipFill>
        <p:spPr>
          <a:xfrm>
            <a:off x="7112786" y="3429000"/>
            <a:ext cx="4953007" cy="3313806"/>
          </a:xfrm>
          <a:prstGeom prst="rect">
            <a:avLst/>
          </a:prstGeom>
        </p:spPr>
      </p:pic>
    </p:spTree>
    <p:extLst>
      <p:ext uri="{BB962C8B-B14F-4D97-AF65-F5344CB8AC3E}">
        <p14:creationId xmlns:p14="http://schemas.microsoft.com/office/powerpoint/2010/main" val="377079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46815-7210-B41C-1181-5B39EC3142E1}"/>
              </a:ext>
            </a:extLst>
          </p:cNvPr>
          <p:cNvSpPr>
            <a:spLocks noGrp="1"/>
          </p:cNvSpPr>
          <p:nvPr>
            <p:ph type="title"/>
          </p:nvPr>
        </p:nvSpPr>
        <p:spPr/>
        <p:txBody>
          <a:bodyPr/>
          <a:lstStyle/>
          <a:p>
            <a:r>
              <a:rPr lang="en-GB" dirty="0"/>
              <a:t>What is a major incident?</a:t>
            </a:r>
          </a:p>
        </p:txBody>
      </p:sp>
      <p:sp>
        <p:nvSpPr>
          <p:cNvPr id="3" name="Content Placeholder 2">
            <a:extLst>
              <a:ext uri="{FF2B5EF4-FFF2-40B4-BE49-F238E27FC236}">
                <a16:creationId xmlns:a16="http://schemas.microsoft.com/office/drawing/2014/main" id="{484C6B96-8D97-62D4-2635-7048C004AEF6}"/>
              </a:ext>
            </a:extLst>
          </p:cNvPr>
          <p:cNvSpPr>
            <a:spLocks noGrp="1"/>
          </p:cNvSpPr>
          <p:nvPr>
            <p:ph idx="1"/>
          </p:nvPr>
        </p:nvSpPr>
        <p:spPr/>
        <p:txBody>
          <a:bodyPr/>
          <a:lstStyle/>
          <a:p>
            <a:pPr marL="0" indent="0" algn="ctr">
              <a:buNone/>
            </a:pPr>
            <a:r>
              <a:rPr lang="en-GB" altLang="en-US" dirty="0"/>
              <a:t>An event or situation which threatens serious damage to </a:t>
            </a:r>
            <a:r>
              <a:rPr lang="en-GB" altLang="en-US" dirty="0">
                <a:solidFill>
                  <a:srgbClr val="FF0000"/>
                </a:solidFill>
              </a:rPr>
              <a:t>human welfare</a:t>
            </a:r>
            <a:r>
              <a:rPr lang="en-GB" altLang="en-US" dirty="0"/>
              <a:t>…</a:t>
            </a:r>
          </a:p>
          <a:p>
            <a:pPr algn="ctr"/>
            <a:endParaRPr lang="en-GB" altLang="en-US" sz="1000" dirty="0"/>
          </a:p>
          <a:p>
            <a:pPr algn="ctr"/>
            <a:endParaRPr lang="en-GB" altLang="en-US" sz="1000" dirty="0"/>
          </a:p>
          <a:p>
            <a:pPr marL="0" indent="0" algn="ctr">
              <a:buNone/>
            </a:pPr>
            <a:r>
              <a:rPr lang="en-GB" altLang="en-US" dirty="0"/>
              <a:t> in a </a:t>
            </a:r>
            <a:r>
              <a:rPr lang="en-GB" altLang="en-US" u="sng" dirty="0">
                <a:solidFill>
                  <a:srgbClr val="FF0000"/>
                </a:solidFill>
              </a:rPr>
              <a:t>place</a:t>
            </a:r>
            <a:r>
              <a:rPr lang="en-GB" altLang="en-US" dirty="0"/>
              <a:t> in the UK;</a:t>
            </a:r>
          </a:p>
          <a:p>
            <a:pPr algn="ctr"/>
            <a:endParaRPr lang="en-GB" altLang="en-US" sz="1000" dirty="0"/>
          </a:p>
          <a:p>
            <a:pPr marL="0" indent="0" algn="ctr">
              <a:buNone/>
            </a:pPr>
            <a:r>
              <a:rPr lang="en-GB" altLang="en-US" dirty="0"/>
              <a:t>to the </a:t>
            </a:r>
            <a:r>
              <a:rPr lang="en-GB" altLang="en-US" u="sng" dirty="0">
                <a:solidFill>
                  <a:srgbClr val="FF0000"/>
                </a:solidFill>
              </a:rPr>
              <a:t>environment</a:t>
            </a:r>
            <a:r>
              <a:rPr lang="en-GB" altLang="en-US" dirty="0"/>
              <a:t> of a place in the UK;</a:t>
            </a:r>
          </a:p>
          <a:p>
            <a:pPr algn="ctr"/>
            <a:endParaRPr lang="en-GB" altLang="en-US" sz="1000" dirty="0"/>
          </a:p>
          <a:p>
            <a:pPr marL="0" indent="0" algn="ctr">
              <a:buNone/>
            </a:pPr>
            <a:r>
              <a:rPr lang="en-GB" altLang="en-US" dirty="0"/>
              <a:t>or war or terrorism which threatens serious damage to the </a:t>
            </a:r>
            <a:r>
              <a:rPr lang="en-GB" altLang="en-US" u="sng" dirty="0">
                <a:solidFill>
                  <a:srgbClr val="FF0000"/>
                </a:solidFill>
              </a:rPr>
              <a:t>security</a:t>
            </a:r>
            <a:r>
              <a:rPr lang="en-GB" altLang="en-US" dirty="0"/>
              <a:t> of the UK            </a:t>
            </a:r>
          </a:p>
          <a:p>
            <a:pPr marL="3657600" lvl="8" indent="0" algn="just">
              <a:buNone/>
            </a:pPr>
            <a:r>
              <a:rPr lang="en-GB" altLang="en-US" dirty="0"/>
              <a:t>                                                                                                       (Baker et al 2010)</a:t>
            </a:r>
            <a:endParaRPr lang="en-GB" dirty="0"/>
          </a:p>
          <a:p>
            <a:endParaRPr lang="en-GB" dirty="0"/>
          </a:p>
        </p:txBody>
      </p:sp>
    </p:spTree>
    <p:extLst>
      <p:ext uri="{BB962C8B-B14F-4D97-AF65-F5344CB8AC3E}">
        <p14:creationId xmlns:p14="http://schemas.microsoft.com/office/powerpoint/2010/main" val="36060246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5E2617F-A9FB-3287-DDF3-F30C4DACEEEC}"/>
              </a:ext>
            </a:extLst>
          </p:cNvPr>
          <p:cNvPicPr>
            <a:picLocks noChangeAspect="1"/>
          </p:cNvPicPr>
          <p:nvPr/>
        </p:nvPicPr>
        <p:blipFill>
          <a:blip r:embed="rId2"/>
          <a:stretch>
            <a:fillRect/>
          </a:stretch>
        </p:blipFill>
        <p:spPr>
          <a:xfrm>
            <a:off x="866422" y="787032"/>
            <a:ext cx="10459156" cy="2562493"/>
          </a:xfrm>
          <a:prstGeom prst="rect">
            <a:avLst/>
          </a:prstGeom>
        </p:spPr>
      </p:pic>
      <p:sp>
        <p:nvSpPr>
          <p:cNvPr id="3" name="Content Placeholder 2">
            <a:extLst>
              <a:ext uri="{FF2B5EF4-FFF2-40B4-BE49-F238E27FC236}">
                <a16:creationId xmlns:a16="http://schemas.microsoft.com/office/drawing/2014/main" id="{0AE4D60C-8980-6E28-4A73-8ECF3A863E8A}"/>
              </a:ext>
            </a:extLst>
          </p:cNvPr>
          <p:cNvSpPr>
            <a:spLocks noGrp="1"/>
          </p:cNvSpPr>
          <p:nvPr>
            <p:ph idx="1"/>
          </p:nvPr>
        </p:nvSpPr>
        <p:spPr>
          <a:xfrm>
            <a:off x="5987844" y="3854885"/>
            <a:ext cx="5365955" cy="2384552"/>
          </a:xfrm>
        </p:spPr>
        <p:txBody>
          <a:bodyPr>
            <a:normAutofit/>
          </a:bodyPr>
          <a:lstStyle/>
          <a:p>
            <a:pPr marL="0" indent="0">
              <a:buNone/>
            </a:pPr>
            <a:r>
              <a:rPr lang="en-GB" sz="2000"/>
              <a:t>JESIP principles can be applied to any type of major incident. </a:t>
            </a:r>
          </a:p>
        </p:txBody>
      </p:sp>
    </p:spTree>
    <p:extLst>
      <p:ext uri="{BB962C8B-B14F-4D97-AF65-F5344CB8AC3E}">
        <p14:creationId xmlns:p14="http://schemas.microsoft.com/office/powerpoint/2010/main" val="31131633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3D8B7-F816-E9C4-3E5E-ADE3145000E8}"/>
              </a:ext>
            </a:extLst>
          </p:cNvPr>
          <p:cNvSpPr>
            <a:spLocks noGrp="1"/>
          </p:cNvSpPr>
          <p:nvPr>
            <p:ph type="title"/>
          </p:nvPr>
        </p:nvSpPr>
        <p:spPr/>
        <p:txBody>
          <a:bodyPr>
            <a:normAutofit/>
          </a:bodyPr>
          <a:lstStyle/>
          <a:p>
            <a:r>
              <a:rPr lang="en-GB" sz="4000" dirty="0"/>
              <a:t>Major incidents are covered by the….</a:t>
            </a:r>
          </a:p>
        </p:txBody>
      </p:sp>
      <p:sp>
        <p:nvSpPr>
          <p:cNvPr id="3" name="Content Placeholder 2">
            <a:extLst>
              <a:ext uri="{FF2B5EF4-FFF2-40B4-BE49-F238E27FC236}">
                <a16:creationId xmlns:a16="http://schemas.microsoft.com/office/drawing/2014/main" id="{28F89E67-A50D-C113-D82F-34AA681439BD}"/>
              </a:ext>
            </a:extLst>
          </p:cNvPr>
          <p:cNvSpPr>
            <a:spLocks noGrp="1"/>
          </p:cNvSpPr>
          <p:nvPr>
            <p:ph idx="1"/>
          </p:nvPr>
        </p:nvSpPr>
        <p:spPr/>
        <p:txBody>
          <a:bodyPr/>
          <a:lstStyle/>
          <a:p>
            <a:pPr marL="0" indent="0">
              <a:buNone/>
            </a:pPr>
            <a:r>
              <a:rPr lang="en-GB" dirty="0"/>
              <a:t>Civil Contingencies Act 2004</a:t>
            </a:r>
          </a:p>
          <a:p>
            <a:endParaRPr lang="en-GB" dirty="0"/>
          </a:p>
          <a:p>
            <a:pPr marL="0" indent="0">
              <a:buNone/>
            </a:pPr>
            <a:r>
              <a:rPr lang="en-GB" dirty="0"/>
              <a:t>There are four categories namely;</a:t>
            </a:r>
          </a:p>
          <a:p>
            <a:pPr marL="514350" indent="-514350">
              <a:buFont typeface="+mj-lt"/>
              <a:buAutoNum type="arabicPeriod"/>
              <a:defRPr/>
            </a:pPr>
            <a:r>
              <a:rPr lang="en-GB" dirty="0"/>
              <a:t>Natural</a:t>
            </a:r>
          </a:p>
          <a:p>
            <a:pPr marL="514350" indent="-514350">
              <a:buFont typeface="+mj-lt"/>
              <a:buAutoNum type="arabicPeriod"/>
              <a:defRPr/>
            </a:pPr>
            <a:r>
              <a:rPr lang="en-GB" dirty="0"/>
              <a:t>Hostile</a:t>
            </a:r>
          </a:p>
          <a:p>
            <a:pPr marL="514350" indent="-514350">
              <a:buFont typeface="+mj-lt"/>
              <a:buAutoNum type="arabicPeriod"/>
              <a:defRPr/>
            </a:pPr>
            <a:r>
              <a:rPr lang="en-GB" dirty="0"/>
              <a:t>Technological</a:t>
            </a:r>
          </a:p>
          <a:p>
            <a:pPr marL="514350" indent="-514350">
              <a:buFont typeface="+mj-lt"/>
              <a:buAutoNum type="arabicPeriod"/>
              <a:defRPr/>
            </a:pPr>
            <a:r>
              <a:rPr lang="en-GB" dirty="0"/>
              <a:t>Health related </a:t>
            </a:r>
          </a:p>
          <a:p>
            <a:endParaRPr lang="en-GB" dirty="0"/>
          </a:p>
          <a:p>
            <a:endParaRPr lang="en-GB" dirty="0"/>
          </a:p>
        </p:txBody>
      </p:sp>
      <p:pic>
        <p:nvPicPr>
          <p:cNvPr id="5" name="Picture 4">
            <a:extLst>
              <a:ext uri="{FF2B5EF4-FFF2-40B4-BE49-F238E27FC236}">
                <a16:creationId xmlns:a16="http://schemas.microsoft.com/office/drawing/2014/main" id="{B94A1D27-2606-21AA-B274-8532DCC0C999}"/>
              </a:ext>
            </a:extLst>
          </p:cNvPr>
          <p:cNvPicPr>
            <a:picLocks noChangeAspect="1"/>
          </p:cNvPicPr>
          <p:nvPr/>
        </p:nvPicPr>
        <p:blipFill>
          <a:blip r:embed="rId2"/>
          <a:stretch>
            <a:fillRect/>
          </a:stretch>
        </p:blipFill>
        <p:spPr>
          <a:xfrm>
            <a:off x="7703402" y="4256411"/>
            <a:ext cx="4334849" cy="1690446"/>
          </a:xfrm>
          <a:prstGeom prst="rect">
            <a:avLst/>
          </a:prstGeom>
        </p:spPr>
      </p:pic>
    </p:spTree>
    <p:extLst>
      <p:ext uri="{BB962C8B-B14F-4D97-AF65-F5344CB8AC3E}">
        <p14:creationId xmlns:p14="http://schemas.microsoft.com/office/powerpoint/2010/main" val="22458130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1E112E-BBEA-3716-9938-02DF81AE8D3C}"/>
              </a:ext>
            </a:extLst>
          </p:cNvPr>
          <p:cNvSpPr>
            <a:spLocks noGrp="1"/>
          </p:cNvSpPr>
          <p:nvPr>
            <p:ph type="title"/>
          </p:nvPr>
        </p:nvSpPr>
        <p:spPr>
          <a:xfrm>
            <a:off x="5894962" y="479493"/>
            <a:ext cx="5458838" cy="1325563"/>
          </a:xfrm>
        </p:spPr>
        <p:txBody>
          <a:bodyPr>
            <a:normAutofit/>
          </a:bodyPr>
          <a:lstStyle/>
          <a:p>
            <a:r>
              <a:rPr lang="en-GB"/>
              <a:t>What are the aims of JESIP?</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05A05620-FBF1-6176-8B9B-C2A12F996D38}"/>
              </a:ext>
            </a:extLst>
          </p:cNvPr>
          <p:cNvPicPr>
            <a:picLocks noChangeAspect="1"/>
          </p:cNvPicPr>
          <p:nvPr/>
        </p:nvPicPr>
        <p:blipFill>
          <a:blip r:embed="rId2"/>
          <a:stretch>
            <a:fillRect/>
          </a:stretch>
        </p:blipFill>
        <p:spPr>
          <a:xfrm>
            <a:off x="811440" y="511293"/>
            <a:ext cx="4560864"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DED67D9D-A4E9-8152-F8CD-AFE26B71B75A}"/>
              </a:ext>
            </a:extLst>
          </p:cNvPr>
          <p:cNvSpPr>
            <a:spLocks noGrp="1"/>
          </p:cNvSpPr>
          <p:nvPr>
            <p:ph idx="1"/>
          </p:nvPr>
        </p:nvSpPr>
        <p:spPr>
          <a:xfrm>
            <a:off x="5894962" y="1984443"/>
            <a:ext cx="5458838" cy="4192520"/>
          </a:xfrm>
        </p:spPr>
        <p:txBody>
          <a:bodyPr>
            <a:normAutofit/>
          </a:bodyPr>
          <a:lstStyle/>
          <a:p>
            <a:pPr marL="0" indent="0">
              <a:buNone/>
            </a:pPr>
            <a:r>
              <a:rPr lang="en-GB" sz="2000" b="0" i="0" dirty="0">
                <a:effectLst/>
                <a:latin typeface="Arial" panose="020B0604020202020204" pitchFamily="34" charset="0"/>
                <a:cs typeface="Arial" panose="020B0604020202020204" pitchFamily="34" charset="0"/>
              </a:rPr>
              <a:t>To achieve our overarching aim of ‘working together, saving lives, reducing harm’, we need to put people at the centre of the incident, from planning, through to response and recovery.</a:t>
            </a:r>
          </a:p>
          <a:p>
            <a:pPr marL="0" indent="0">
              <a:buNone/>
            </a:pPr>
            <a:r>
              <a:rPr lang="en-GB" sz="2000" b="0" i="0" dirty="0">
                <a:effectLst/>
                <a:latin typeface="Arial" panose="020B0604020202020204" pitchFamily="34" charset="0"/>
                <a:cs typeface="Arial" panose="020B0604020202020204" pitchFamily="34" charset="0"/>
              </a:rPr>
              <a:t>JESIP models and principles have become the standard for interoperability in the UK</a:t>
            </a:r>
            <a:r>
              <a:rPr lang="en-GB" sz="2000" dirty="0">
                <a:latin typeface="Arial" panose="020B0604020202020204" pitchFamily="34" charset="0"/>
                <a:cs typeface="Arial" panose="020B0604020202020204" pitchFamily="34" charset="0"/>
              </a:rPr>
              <a:t>.</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Sets out a standard approach to multi-agency working. </a:t>
            </a:r>
          </a:p>
          <a:p>
            <a:pPr marL="0" indent="0">
              <a:buNone/>
            </a:pPr>
            <a:r>
              <a:rPr lang="en-GB" sz="2000" dirty="0">
                <a:latin typeface="Arial" panose="020B0604020202020204" pitchFamily="34" charset="0"/>
                <a:cs typeface="Arial" panose="020B0604020202020204" pitchFamily="34" charset="0"/>
              </a:rPr>
              <a:t>Training and awareness – helping agencies to train staff. </a:t>
            </a:r>
          </a:p>
        </p:txBody>
      </p:sp>
    </p:spTree>
    <p:extLst>
      <p:ext uri="{BB962C8B-B14F-4D97-AF65-F5344CB8AC3E}">
        <p14:creationId xmlns:p14="http://schemas.microsoft.com/office/powerpoint/2010/main" val="26405953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1DBF8-4C81-981D-C5E9-33BC804F391E}"/>
              </a:ext>
            </a:extLst>
          </p:cNvPr>
          <p:cNvSpPr>
            <a:spLocks noGrp="1"/>
          </p:cNvSpPr>
          <p:nvPr>
            <p:ph type="title"/>
          </p:nvPr>
        </p:nvSpPr>
        <p:spPr/>
        <p:txBody>
          <a:bodyPr/>
          <a:lstStyle/>
          <a:p>
            <a:r>
              <a:rPr lang="en-GB" dirty="0"/>
              <a:t>Officers first actions at a scene of a major incident</a:t>
            </a:r>
          </a:p>
        </p:txBody>
      </p:sp>
      <p:sp>
        <p:nvSpPr>
          <p:cNvPr id="4" name="Content Placeholder 3">
            <a:extLst>
              <a:ext uri="{FF2B5EF4-FFF2-40B4-BE49-F238E27FC236}">
                <a16:creationId xmlns:a16="http://schemas.microsoft.com/office/drawing/2014/main" id="{688C6F74-E2F8-7789-A11B-C1C9E759CA1B}"/>
              </a:ext>
            </a:extLst>
          </p:cNvPr>
          <p:cNvSpPr>
            <a:spLocks noGrp="1"/>
          </p:cNvSpPr>
          <p:nvPr>
            <p:ph sz="half" idx="2"/>
          </p:nvPr>
        </p:nvSpPr>
        <p:spPr/>
        <p:txBody>
          <a:bodyPr>
            <a:normAutofit fontScale="62500" lnSpcReduction="20000"/>
          </a:bodyPr>
          <a:lstStyle/>
          <a:p>
            <a:r>
              <a:rPr lang="en-GB" dirty="0"/>
              <a:t>Officer attending must inform control room Major incident has been declared</a:t>
            </a:r>
          </a:p>
          <a:p>
            <a:r>
              <a:rPr lang="en-GB" dirty="0"/>
              <a:t>Provide control room with exact location, providing address and post code / grid reference if possible</a:t>
            </a:r>
          </a:p>
          <a:p>
            <a:r>
              <a:rPr lang="en-GB" dirty="0"/>
              <a:t>Identify any hazards to themselves, members of the public and other agencies who will be attending</a:t>
            </a:r>
          </a:p>
          <a:p>
            <a:r>
              <a:rPr lang="en-GB" dirty="0"/>
              <a:t>Provide information as to how to access the location, any problems with access and where is the most appropriate place for agencies to meet</a:t>
            </a:r>
          </a:p>
          <a:p>
            <a:r>
              <a:rPr lang="en-GB" dirty="0"/>
              <a:t>Provide Information on number of casualties, type of casualties and potential further casualties.</a:t>
            </a:r>
          </a:p>
          <a:p>
            <a:r>
              <a:rPr lang="en-GB" dirty="0"/>
              <a:t>Request additional resources from own service and identify what other services are required and if possible, roles to be carried out.</a:t>
            </a:r>
          </a:p>
          <a:p>
            <a:endParaRPr lang="en-GB" dirty="0"/>
          </a:p>
        </p:txBody>
      </p:sp>
      <p:pic>
        <p:nvPicPr>
          <p:cNvPr id="5" name="Picture 2" descr="https://www.jesip.org.uk/wp-content/uploads/2022/03/METHANE_3_column_OCT2021.jpg">
            <a:extLst>
              <a:ext uri="{FF2B5EF4-FFF2-40B4-BE49-F238E27FC236}">
                <a16:creationId xmlns:a16="http://schemas.microsoft.com/office/drawing/2014/main" id="{3CCF50F5-82F3-6BD1-1A65-BE6CE1CFDC41}"/>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1969126" y="1825625"/>
            <a:ext cx="2919747" cy="4351338"/>
          </a:xfrm>
          <a:prstGeom prst="rect">
            <a:avLst/>
          </a:prstGeom>
          <a:noFill/>
          <a:extLst>
            <a:ext uri="{909E8E84-426E-40DD-AFC4-6F175D3DCCD1}">
              <a14:hiddenFill xmlns:a14="http://schemas.microsoft.com/office/drawing/2010/main">
                <a:solidFill>
                  <a:srgbClr val="FFFFFF"/>
                </a:solidFill>
              </a14:hiddenFill>
            </a:ext>
          </a:extLst>
        </p:spPr>
      </p:pic>
      <p:pic>
        <p:nvPicPr>
          <p:cNvPr id="6" name="Content Placeholder 5">
            <a:extLst>
              <a:ext uri="{FF2B5EF4-FFF2-40B4-BE49-F238E27FC236}">
                <a16:creationId xmlns:a16="http://schemas.microsoft.com/office/drawing/2014/main" id="{6C154099-60BE-E6B5-293B-F2BFDA915B70}"/>
              </a:ext>
            </a:extLst>
          </p:cNvPr>
          <p:cNvPicPr>
            <a:picLocks noChangeAspect="1"/>
          </p:cNvPicPr>
          <p:nvPr/>
        </p:nvPicPr>
        <p:blipFill>
          <a:blip r:embed="rId3"/>
          <a:stretch>
            <a:fillRect/>
          </a:stretch>
        </p:blipFill>
        <p:spPr>
          <a:xfrm>
            <a:off x="445061" y="5604680"/>
            <a:ext cx="1294727" cy="812304"/>
          </a:xfrm>
          <a:prstGeom prst="rect">
            <a:avLst/>
          </a:prstGeom>
        </p:spPr>
      </p:pic>
    </p:spTree>
    <p:extLst>
      <p:ext uri="{BB962C8B-B14F-4D97-AF65-F5344CB8AC3E}">
        <p14:creationId xmlns:p14="http://schemas.microsoft.com/office/powerpoint/2010/main" val="532427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a:solidFill>
                  <a:schemeClr val="bg1"/>
                </a:solidFill>
                <a:latin typeface="+mj-lt"/>
                <a:ea typeface="+mj-ea"/>
                <a:cs typeface="+mj-cs"/>
              </a:rPr>
              <a:t>Arrest:</a:t>
            </a:r>
          </a:p>
          <a:p>
            <a:pPr>
              <a:lnSpc>
                <a:spcPct val="90000"/>
              </a:lnSpc>
              <a:spcBef>
                <a:spcPct val="0"/>
              </a:spcBef>
              <a:spcAft>
                <a:spcPts val="600"/>
              </a:spcAft>
            </a:pPr>
            <a:r>
              <a:rPr lang="en-US" sz="6700">
                <a:solidFill>
                  <a:schemeClr val="bg1"/>
                </a:solidFill>
                <a:latin typeface="+mj-lt"/>
                <a:ea typeface="+mj-ea"/>
                <a:cs typeface="+mj-cs"/>
              </a:rPr>
              <a:t>What does it mean? </a:t>
            </a:r>
            <a:endParaRPr lang="en-US" sz="6700" dirty="0">
              <a:solidFill>
                <a:schemeClr val="bg1"/>
              </a:solidFill>
              <a:latin typeface="+mj-lt"/>
              <a:ea typeface="+mj-ea"/>
              <a:cs typeface="+mj-cs"/>
            </a:endParaRP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52084796-39D6-05FE-7D3A-D05952DC00F6}"/>
              </a:ext>
            </a:extLst>
          </p:cNvPr>
          <p:cNvPicPr>
            <a:picLocks noChangeAspect="1"/>
          </p:cNvPicPr>
          <p:nvPr/>
        </p:nvPicPr>
        <p:blipFill>
          <a:blip r:embed="rId3"/>
          <a:stretch>
            <a:fillRect/>
          </a:stretch>
        </p:blipFill>
        <p:spPr>
          <a:xfrm>
            <a:off x="1028700" y="590550"/>
            <a:ext cx="10763250" cy="5676900"/>
          </a:xfrm>
          <a:prstGeom prst="rect">
            <a:avLst/>
          </a:prstGeom>
        </p:spPr>
      </p:pic>
    </p:spTree>
    <p:extLst>
      <p:ext uri="{BB962C8B-B14F-4D97-AF65-F5344CB8AC3E}">
        <p14:creationId xmlns:p14="http://schemas.microsoft.com/office/powerpoint/2010/main" val="8137595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586680" y="4752713"/>
            <a:ext cx="9254613" cy="561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b="1" kern="0" dirty="0">
              <a:solidFill>
                <a:srgbClr val="333399"/>
              </a:solidFill>
              <a:latin typeface="Arial" panose="020B0604020202020204" pitchFamily="34" charset="0"/>
              <a:cs typeface="Arial" panose="020B0604020202020204" pitchFamily="34" charset="0"/>
            </a:endParaRPr>
          </a:p>
          <a:p>
            <a:pPr eaLnBrk="1" hangingPunct="1">
              <a:spcBef>
                <a:spcPct val="0"/>
              </a:spcBef>
              <a:defRPr/>
            </a:pPr>
            <a:r>
              <a:rPr lang="en-GB" altLang="en-US" sz="3600" b="1" kern="0" dirty="0">
                <a:solidFill>
                  <a:srgbClr val="333399"/>
                </a:solidFill>
                <a:latin typeface="Arial" panose="020B0604020202020204" pitchFamily="34" charset="0"/>
                <a:cs typeface="Arial" panose="020B0604020202020204" pitchFamily="34" charset="0"/>
              </a:rPr>
              <a:t>***Arrests </a:t>
            </a:r>
            <a:r>
              <a:rPr lang="en-GB" altLang="en-US" sz="3600" b="1" kern="0" dirty="0">
                <a:solidFill>
                  <a:schemeClr val="accent6"/>
                </a:solidFill>
                <a:latin typeface="Arial" panose="020B0604020202020204" pitchFamily="34" charset="0"/>
                <a:cs typeface="Arial" panose="020B0604020202020204" pitchFamily="34" charset="0"/>
              </a:rPr>
              <a:t>MUST</a:t>
            </a:r>
            <a:r>
              <a:rPr lang="en-GB" altLang="en-US" sz="3600" b="1" kern="0" dirty="0">
                <a:solidFill>
                  <a:srgbClr val="333399"/>
                </a:solidFill>
                <a:latin typeface="Arial" panose="020B0604020202020204" pitchFamily="34" charset="0"/>
                <a:cs typeface="Arial" panose="020B0604020202020204" pitchFamily="34" charset="0"/>
              </a:rPr>
              <a:t>  be </a:t>
            </a:r>
            <a:r>
              <a:rPr lang="en-GB" altLang="en-US" sz="3600" b="1" kern="0" dirty="0">
                <a:solidFill>
                  <a:schemeClr val="accent6"/>
                </a:solidFill>
                <a:latin typeface="Arial" panose="020B0604020202020204" pitchFamily="34" charset="0"/>
                <a:cs typeface="Arial" panose="020B0604020202020204" pitchFamily="34" charset="0"/>
              </a:rPr>
              <a:t>NECESSARY</a:t>
            </a:r>
            <a:r>
              <a:rPr lang="en-GB" altLang="en-US" sz="3600" b="1" kern="0" dirty="0">
                <a:solidFill>
                  <a:srgbClr val="333399"/>
                </a:solidFill>
                <a:latin typeface="Arial" panose="020B0604020202020204" pitchFamily="34" charset="0"/>
                <a:cs typeface="Arial" panose="020B0604020202020204" pitchFamily="34" charset="0"/>
              </a:rPr>
              <a:t>!***</a:t>
            </a:r>
          </a:p>
        </p:txBody>
      </p:sp>
      <p:sp>
        <p:nvSpPr>
          <p:cNvPr id="4" name="TextBox 3"/>
          <p:cNvSpPr txBox="1"/>
          <p:nvPr/>
        </p:nvSpPr>
        <p:spPr>
          <a:xfrm>
            <a:off x="0" y="182817"/>
            <a:ext cx="7848872" cy="646331"/>
          </a:xfrm>
          <a:prstGeom prst="rect">
            <a:avLst/>
          </a:prstGeom>
          <a:solidFill>
            <a:srgbClr val="00B050"/>
          </a:solidFill>
        </p:spPr>
        <p:txBody>
          <a:bodyPr wrap="square" rtlCol="0">
            <a:spAutoFit/>
          </a:bodyPr>
          <a:lstStyle/>
          <a:p>
            <a:r>
              <a:rPr lang="en-GB" sz="3600" b="1" dirty="0">
                <a:solidFill>
                  <a:schemeClr val="bg1"/>
                </a:solidFill>
              </a:rPr>
              <a:t>What does it mean? Arrest</a:t>
            </a:r>
          </a:p>
        </p:txBody>
      </p:sp>
      <p:pic>
        <p:nvPicPr>
          <p:cNvPr id="2050" name="Picture 2" descr="Nine arrests at unauthorised gathering | Essex Police">
            <a:extLst>
              <a:ext uri="{FF2B5EF4-FFF2-40B4-BE49-F238E27FC236}">
                <a16:creationId xmlns:a16="http://schemas.microsoft.com/office/drawing/2014/main" id="{DF448129-B197-1D49-B076-184D1BEF14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571" y="2503988"/>
            <a:ext cx="3175447" cy="19541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0981B7-8C80-444F-8C4F-F20D3670B93B}"/>
              </a:ext>
            </a:extLst>
          </p:cNvPr>
          <p:cNvSpPr txBox="1"/>
          <p:nvPr/>
        </p:nvSpPr>
        <p:spPr>
          <a:xfrm>
            <a:off x="322006" y="1343403"/>
            <a:ext cx="6189406" cy="646331"/>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kern="0" dirty="0">
                <a:solidFill>
                  <a:srgbClr val="333399"/>
                </a:solidFill>
                <a:latin typeface="Arial" panose="020B0604020202020204" pitchFamily="34" charset="0"/>
                <a:cs typeface="Arial" panose="020B0604020202020204" pitchFamily="34" charset="0"/>
              </a:rPr>
              <a:t>An arrest is the taking of a person’s liberty and preventing them from going about their lawful business  </a:t>
            </a:r>
          </a:p>
        </p:txBody>
      </p:sp>
      <p:sp>
        <p:nvSpPr>
          <p:cNvPr id="8" name="TextBox 7">
            <a:extLst>
              <a:ext uri="{FF2B5EF4-FFF2-40B4-BE49-F238E27FC236}">
                <a16:creationId xmlns:a16="http://schemas.microsoft.com/office/drawing/2014/main" id="{C3B7B14D-6A80-E642-952C-43F03BFCB50D}"/>
              </a:ext>
            </a:extLst>
          </p:cNvPr>
          <p:cNvSpPr txBox="1"/>
          <p:nvPr/>
        </p:nvSpPr>
        <p:spPr>
          <a:xfrm>
            <a:off x="322006" y="2503989"/>
            <a:ext cx="6189406" cy="923330"/>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Occurs when a police officer states to an individual that they are arresting them, or when they use force to restrain the individual concerned </a:t>
            </a:r>
          </a:p>
        </p:txBody>
      </p:sp>
      <p:sp>
        <p:nvSpPr>
          <p:cNvPr id="7" name="TextBox 6">
            <a:extLst>
              <a:ext uri="{FF2B5EF4-FFF2-40B4-BE49-F238E27FC236}">
                <a16:creationId xmlns:a16="http://schemas.microsoft.com/office/drawing/2014/main" id="{D82AEC43-B415-A344-B0D0-ED185075225C}"/>
              </a:ext>
            </a:extLst>
          </p:cNvPr>
          <p:cNvSpPr txBox="1"/>
          <p:nvPr/>
        </p:nvSpPr>
        <p:spPr>
          <a:xfrm>
            <a:off x="10747099" y="829148"/>
            <a:ext cx="988156" cy="6475840"/>
          </a:xfrm>
          <a:prstGeom prst="rect">
            <a:avLst/>
          </a:prstGeom>
          <a:noFill/>
        </p:spPr>
        <p:txBody>
          <a:bodyPr vert="wordArtVert" wrap="square" rtlCol="0">
            <a:spAutoFit/>
          </a:bodyPr>
          <a:lstStyle/>
          <a:p>
            <a:r>
              <a:rPr lang="en-US" sz="4400" b="1" dirty="0">
                <a:solidFill>
                  <a:schemeClr val="accent6"/>
                </a:solidFill>
              </a:rPr>
              <a:t>JPLANE</a:t>
            </a:r>
            <a:r>
              <a:rPr lang="en-US" dirty="0"/>
              <a:t> </a:t>
            </a:r>
          </a:p>
        </p:txBody>
      </p:sp>
      <p:sp>
        <p:nvSpPr>
          <p:cNvPr id="11" name="TextBox 10">
            <a:extLst>
              <a:ext uri="{FF2B5EF4-FFF2-40B4-BE49-F238E27FC236}">
                <a16:creationId xmlns:a16="http://schemas.microsoft.com/office/drawing/2014/main" id="{CD8640E1-CDCD-0F4E-A5A3-E48555B2A8C4}"/>
              </a:ext>
            </a:extLst>
          </p:cNvPr>
          <p:cNvSpPr txBox="1"/>
          <p:nvPr/>
        </p:nvSpPr>
        <p:spPr>
          <a:xfrm>
            <a:off x="322006" y="3785870"/>
            <a:ext cx="6238568" cy="923330"/>
          </a:xfrm>
          <a:prstGeom prst="rect">
            <a:avLst/>
          </a:prstGeom>
          <a:noFill/>
        </p:spPr>
        <p:txBody>
          <a:bodyPr wrap="square">
            <a:spAutoFit/>
          </a:bodyPr>
          <a:lstStyle/>
          <a:p>
            <a:pPr marL="285750" indent="-28575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Also occurs when, by words or conduct, they make it clear that they will, </a:t>
            </a:r>
            <a:r>
              <a:rPr lang="en-GB" altLang="en-US" sz="1800" b="1" kern="0" dirty="0">
                <a:solidFill>
                  <a:schemeClr val="accent6"/>
                </a:solidFill>
                <a:latin typeface="Arial" panose="020B0604020202020204" pitchFamily="34" charset="0"/>
                <a:cs typeface="Arial" panose="020B0604020202020204" pitchFamily="34" charset="0"/>
              </a:rPr>
              <a:t>if necessary</a:t>
            </a:r>
            <a:r>
              <a:rPr lang="en-GB" altLang="en-US" sz="1800" kern="0" dirty="0">
                <a:solidFill>
                  <a:srgbClr val="333399"/>
                </a:solidFill>
                <a:latin typeface="Arial" panose="020B0604020202020204" pitchFamily="34" charset="0"/>
                <a:cs typeface="Arial" panose="020B0604020202020204" pitchFamily="34" charset="0"/>
              </a:rPr>
              <a:t>, use force to prevent the individual from going where they may want to go.</a:t>
            </a:r>
          </a:p>
        </p:txBody>
      </p:sp>
    </p:spTree>
    <p:extLst>
      <p:ext uri="{BB962C8B-B14F-4D97-AF65-F5344CB8AC3E}">
        <p14:creationId xmlns:p14="http://schemas.microsoft.com/office/powerpoint/2010/main" val="178128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243572" y="1007720"/>
            <a:ext cx="7704856" cy="4842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80000"/>
              </a:lnSpc>
              <a:buClr>
                <a:srgbClr val="333399"/>
              </a:buClr>
              <a:buNone/>
              <a:defRPr/>
            </a:pPr>
            <a:endParaRPr lang="en-US" altLang="en-US" sz="2000" kern="0" dirty="0">
              <a:solidFill>
                <a:srgbClr val="333399"/>
              </a:solidFill>
              <a:latin typeface="Arial" panose="020B0604020202020204" pitchFamily="34" charset="0"/>
              <a:cs typeface="Arial" panose="020B0604020202020204" pitchFamily="34" charset="0"/>
            </a:endParaRPr>
          </a:p>
          <a:p>
            <a:pPr marL="0" indent="0" algn="ctr" eaLnBrk="1" hangingPunct="1">
              <a:lnSpc>
                <a:spcPct val="80000"/>
              </a:lnSpc>
              <a:buClr>
                <a:srgbClr val="333399"/>
              </a:buClr>
              <a:buNone/>
              <a:defRPr/>
            </a:pPr>
            <a:r>
              <a:rPr lang="en-US" altLang="en-US" kern="0" dirty="0">
                <a:solidFill>
                  <a:srgbClr val="333399"/>
                </a:solidFill>
                <a:latin typeface="Arial" panose="020B0604020202020204" pitchFamily="34" charset="0"/>
                <a:cs typeface="Arial" panose="020B0604020202020204" pitchFamily="34" charset="0"/>
              </a:rPr>
              <a:t>A constable may arrest without a warrant anyone who:</a:t>
            </a:r>
          </a:p>
          <a:p>
            <a:pPr marL="0" indent="0" algn="ctr"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about</a:t>
            </a:r>
            <a:r>
              <a:rPr lang="en-US" altLang="en-US" kern="0" dirty="0">
                <a:solidFill>
                  <a:srgbClr val="333399"/>
                </a:solidFill>
                <a:latin typeface="Arial" panose="020B0604020202020204" pitchFamily="34" charset="0"/>
                <a:cs typeface="Arial" panose="020B0604020202020204" pitchFamily="34" charset="0"/>
              </a:rPr>
              <a:t> to commit an offence.</a:t>
            </a: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in the act </a:t>
            </a:r>
            <a:r>
              <a:rPr lang="en-US" altLang="en-US" kern="0" dirty="0">
                <a:solidFill>
                  <a:srgbClr val="333399"/>
                </a:solidFill>
                <a:latin typeface="Arial" panose="020B0604020202020204" pitchFamily="34" charset="0"/>
                <a:cs typeface="Arial" panose="020B0604020202020204" pitchFamily="34" charset="0"/>
              </a:rPr>
              <a:t>of committing an offence.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They have </a:t>
            </a:r>
            <a:r>
              <a:rPr lang="en-US" altLang="en-US" kern="0" dirty="0">
                <a:solidFill>
                  <a:srgbClr val="FF0000"/>
                </a:solidFill>
                <a:latin typeface="Arial" panose="020B0604020202020204" pitchFamily="34" charset="0"/>
                <a:cs typeface="Arial" panose="020B0604020202020204" pitchFamily="34" charset="0"/>
              </a:rPr>
              <a:t>reasonable grounds to suspect </a:t>
            </a:r>
            <a:r>
              <a:rPr lang="en-US" altLang="en-US" kern="0" dirty="0">
                <a:solidFill>
                  <a:srgbClr val="333399"/>
                </a:solidFill>
                <a:latin typeface="Arial" panose="020B0604020202020204" pitchFamily="34" charset="0"/>
                <a:cs typeface="Arial" panose="020B0604020202020204" pitchFamily="34" charset="0"/>
              </a:rPr>
              <a:t>to be: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a:t>
            </a:r>
            <a:r>
              <a:rPr lang="en-US" altLang="en-US" kern="0" dirty="0">
                <a:solidFill>
                  <a:srgbClr val="FF0000"/>
                </a:solidFill>
                <a:latin typeface="Arial" panose="020B0604020202020204" pitchFamily="34" charset="0"/>
                <a:cs typeface="Arial" panose="020B0604020202020204" pitchFamily="34" charset="0"/>
              </a:rPr>
              <a:t> 	 </a:t>
            </a:r>
            <a:r>
              <a:rPr lang="en-US" altLang="en-US" kern="0" dirty="0">
                <a:solidFill>
                  <a:srgbClr val="000099"/>
                </a:solidFill>
                <a:latin typeface="Arial" panose="020B0604020202020204" pitchFamily="34" charset="0"/>
                <a:cs typeface="Arial" panose="020B0604020202020204" pitchFamily="34" charset="0"/>
              </a:rPr>
              <a:t>a)</a:t>
            </a:r>
            <a:r>
              <a:rPr lang="en-US" altLang="en-US" kern="0" dirty="0">
                <a:solidFill>
                  <a:srgbClr val="FF0000"/>
                </a:solidFill>
                <a:latin typeface="Arial" panose="020B0604020202020204" pitchFamily="34" charset="0"/>
                <a:cs typeface="Arial" panose="020B0604020202020204" pitchFamily="34" charset="0"/>
              </a:rPr>
              <a:t> about </a:t>
            </a:r>
            <a:r>
              <a:rPr lang="en-US" altLang="en-US" kern="0" dirty="0">
                <a:solidFill>
                  <a:srgbClr val="333399"/>
                </a:solidFill>
                <a:latin typeface="Arial" panose="020B0604020202020204" pitchFamily="34" charset="0"/>
                <a:cs typeface="Arial" panose="020B0604020202020204" pitchFamily="34" charset="0"/>
              </a:rPr>
              <a:t>to commit an offence or</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b)</a:t>
            </a:r>
            <a:r>
              <a:rPr lang="en-US" altLang="en-US" kern="0" dirty="0">
                <a:solidFill>
                  <a:srgbClr val="FF0000"/>
                </a:solidFill>
                <a:latin typeface="Arial" panose="020B0604020202020204" pitchFamily="34" charset="0"/>
                <a:cs typeface="Arial" panose="020B0604020202020204" pitchFamily="34" charset="0"/>
              </a:rPr>
              <a:t> in the act of committing </a:t>
            </a:r>
            <a:r>
              <a:rPr lang="en-US" altLang="en-US" kern="0" dirty="0">
                <a:solidFill>
                  <a:srgbClr val="333399"/>
                </a:solidFill>
                <a:latin typeface="Arial" panose="020B0604020202020204" pitchFamily="34" charset="0"/>
                <a:cs typeface="Arial" panose="020B0604020202020204" pitchFamily="34" charset="0"/>
              </a:rPr>
              <a:t>an offence.</a:t>
            </a:r>
          </a:p>
        </p:txBody>
      </p:sp>
      <p:sp>
        <p:nvSpPr>
          <p:cNvPr id="4" name="TextBox 3"/>
          <p:cNvSpPr txBox="1"/>
          <p:nvPr/>
        </p:nvSpPr>
        <p:spPr>
          <a:xfrm>
            <a:off x="0" y="17235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24(1) PACE 1984</a:t>
            </a:r>
          </a:p>
        </p:txBody>
      </p:sp>
    </p:spTree>
    <p:extLst>
      <p:ext uri="{BB962C8B-B14F-4D97-AF65-F5344CB8AC3E}">
        <p14:creationId xmlns:p14="http://schemas.microsoft.com/office/powerpoint/2010/main" val="260161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122237" y="1628800"/>
            <a:ext cx="7666942"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officer has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that an offence </a:t>
            </a:r>
            <a:r>
              <a:rPr lang="en-US" altLang="en-US" kern="0" dirty="0">
                <a:solidFill>
                  <a:srgbClr val="FF0000"/>
                </a:solidFill>
                <a:latin typeface="Arial" panose="020B0604020202020204" pitchFamily="34" charset="0"/>
                <a:cs typeface="Arial" panose="020B0604020202020204" pitchFamily="34" charset="0"/>
              </a:rPr>
              <a:t>has been committed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they </a:t>
            </a:r>
            <a:r>
              <a:rPr lang="en-US" altLang="en-US" kern="0" dirty="0">
                <a:solidFill>
                  <a:srgbClr val="333399"/>
                </a:solidFill>
                <a:latin typeface="Arial" panose="020B0604020202020204" pitchFamily="34" charset="0"/>
                <a:cs typeface="Arial" panose="020B0604020202020204" pitchFamily="34" charset="0"/>
              </a:rPr>
              <a:t>may arrest anyone whom they have </a:t>
            </a:r>
          </a:p>
          <a:p>
            <a:pPr marL="0" indent="0" algn="ctr" eaLnBrk="1" hangingPunct="1">
              <a:spcBef>
                <a:spcPts val="0"/>
              </a:spcBef>
              <a:spcAft>
                <a:spcPts val="1800"/>
              </a:spcAft>
              <a:buNone/>
              <a:defRPr/>
            </a:pPr>
            <a:r>
              <a:rPr lang="en-US" altLang="en-US" kern="0" dirty="0">
                <a:solidFill>
                  <a:srgbClr val="FF0000"/>
                </a:solidFill>
                <a:latin typeface="Arial" panose="020B0604020202020204" pitchFamily="34" charset="0"/>
                <a:cs typeface="Arial" panose="020B0604020202020204" pitchFamily="34" charset="0"/>
              </a:rPr>
              <a:t>reasonable grounds to suspect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of being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8"/>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24(2) PACE 1984</a:t>
            </a:r>
          </a:p>
        </p:txBody>
      </p:sp>
    </p:spTree>
    <p:extLst>
      <p:ext uri="{BB962C8B-B14F-4D97-AF65-F5344CB8AC3E}">
        <p14:creationId xmlns:p14="http://schemas.microsoft.com/office/powerpoint/2010/main" val="3049693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423592" y="2060848"/>
            <a:ext cx="7070108"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offence </a:t>
            </a:r>
            <a:r>
              <a:rPr lang="en-US" altLang="en-US" kern="0" dirty="0">
                <a:solidFill>
                  <a:srgbClr val="FF0000"/>
                </a:solidFill>
                <a:latin typeface="Arial" panose="020B0604020202020204" pitchFamily="34" charset="0"/>
                <a:cs typeface="Arial" panose="020B0604020202020204" pitchFamily="34" charset="0"/>
              </a:rPr>
              <a:t>has been committed</a:t>
            </a:r>
            <a:r>
              <a:rPr lang="en-US" altLang="en-US" kern="0" dirty="0">
                <a:solidFill>
                  <a:srgbClr val="333399"/>
                </a:solidFill>
                <a:latin typeface="Arial" panose="020B0604020202020204" pitchFamily="34" charset="0"/>
                <a:cs typeface="Arial" panose="020B0604020202020204" pitchFamily="34" charset="0"/>
              </a:rPr>
              <a:t>, an officer may arrest anyone who: </a:t>
            </a:r>
          </a:p>
          <a:p>
            <a:pPr marL="0" indent="0" algn="ctr"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a.  </a:t>
            </a:r>
            <a:r>
              <a:rPr lang="en-US" altLang="en-US" kern="0" dirty="0">
                <a:solidFill>
                  <a:srgbClr val="FF0000"/>
                </a:solidFill>
                <a:latin typeface="Arial" panose="020B0604020202020204" pitchFamily="34" charset="0"/>
                <a:cs typeface="Arial" panose="020B0604020202020204" pitchFamily="34" charset="0"/>
              </a:rPr>
              <a:t>Is guilty </a:t>
            </a:r>
            <a:r>
              <a:rPr lang="en-US" altLang="en-US" kern="0" dirty="0">
                <a:solidFill>
                  <a:srgbClr val="333399"/>
                </a:solidFill>
                <a:latin typeface="Arial" panose="020B0604020202020204" pitchFamily="34" charset="0"/>
                <a:cs typeface="Arial" panose="020B0604020202020204" pitchFamily="34" charset="0"/>
              </a:rPr>
              <a:t>of the offence </a:t>
            </a:r>
          </a:p>
          <a:p>
            <a:pPr marL="439738" indent="-439738" algn="ctr" eaLnBrk="1" hangingPunct="1">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    b.  they have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to be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24(3) PACE 1984</a:t>
            </a:r>
          </a:p>
        </p:txBody>
      </p:sp>
    </p:spTree>
    <p:extLst>
      <p:ext uri="{BB962C8B-B14F-4D97-AF65-F5344CB8AC3E}">
        <p14:creationId xmlns:p14="http://schemas.microsoft.com/office/powerpoint/2010/main" val="153202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E961FB31-041F-9A65-86F9-2019C67C10B1}"/>
              </a:ext>
            </a:extLst>
          </p:cNvPr>
          <p:cNvPicPr>
            <a:picLocks noGrp="1" noChangeAspect="1"/>
          </p:cNvPicPr>
          <p:nvPr>
            <p:ph idx="1"/>
          </p:nvPr>
        </p:nvPicPr>
        <p:blipFill>
          <a:blip r:embed="rId2"/>
          <a:srcRect l="1075" r="685"/>
          <a:stretch/>
        </p:blipFill>
        <p:spPr>
          <a:xfrm>
            <a:off x="20" y="1282"/>
            <a:ext cx="12191980" cy="6856718"/>
          </a:xfrm>
          <a:prstGeom prst="rect">
            <a:avLst/>
          </a:prstGeom>
        </p:spPr>
      </p:pic>
    </p:spTree>
    <p:extLst>
      <p:ext uri="{BB962C8B-B14F-4D97-AF65-F5344CB8AC3E}">
        <p14:creationId xmlns:p14="http://schemas.microsoft.com/office/powerpoint/2010/main" val="35545802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Sample being pipetted into a petri dish">
            <a:extLst>
              <a:ext uri="{FF2B5EF4-FFF2-40B4-BE49-F238E27FC236}">
                <a16:creationId xmlns:a16="http://schemas.microsoft.com/office/drawing/2014/main" id="{7E243388-B2F1-4869-981E-A29CF9518067}"/>
              </a:ext>
            </a:extLst>
          </p:cNvPr>
          <p:cNvPicPr>
            <a:picLocks noChangeAspect="1"/>
          </p:cNvPicPr>
          <p:nvPr/>
        </p:nvPicPr>
        <p:blipFill rotWithShape="1">
          <a:blip r:embed="rId2">
            <a:alphaModFix/>
          </a:blip>
          <a:srcRect t="30012" r="-1" b="5559"/>
          <a:stretch/>
        </p:blipFill>
        <p:spPr>
          <a:xfrm>
            <a:off x="4547937" y="-5"/>
            <a:ext cx="7644062" cy="3681406"/>
          </a:xfrm>
          <a:prstGeom prst="rect">
            <a:avLst/>
          </a:prstGeom>
        </p:spPr>
      </p:pic>
      <p:pic>
        <p:nvPicPr>
          <p:cNvPr id="3074" name="Picture 2" descr="Blackstone's Police">
            <a:extLst>
              <a:ext uri="{FF2B5EF4-FFF2-40B4-BE49-F238E27FC236}">
                <a16:creationId xmlns:a16="http://schemas.microsoft.com/office/drawing/2014/main" id="{58EB6C51-E960-4742-8F9D-DAD4FB9B3DC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224"/>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DC003C8-D049-3C81-EF42-59DA2960BE8D}"/>
              </a:ext>
            </a:extLst>
          </p:cNvPr>
          <p:cNvSpPr txBox="1"/>
          <p:nvPr/>
        </p:nvSpPr>
        <p:spPr>
          <a:xfrm>
            <a:off x="838200" y="1115219"/>
            <a:ext cx="5395912"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kern="1200" dirty="0">
                <a:solidFill>
                  <a:schemeClr val="bg1"/>
                </a:solidFill>
                <a:latin typeface="+mj-lt"/>
                <a:ea typeface="+mj-ea"/>
                <a:cs typeface="+mj-cs"/>
              </a:rPr>
              <a:t>Crime Scene Considerations</a:t>
            </a:r>
          </a:p>
        </p:txBody>
      </p:sp>
      <p:cxnSp>
        <p:nvCxnSpPr>
          <p:cNvPr id="3083" name="Straight Connector 3082">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35983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orce contact &amp; control | Gwent Police">
            <a:extLst>
              <a:ext uri="{FF2B5EF4-FFF2-40B4-BE49-F238E27FC236}">
                <a16:creationId xmlns:a16="http://schemas.microsoft.com/office/drawing/2014/main" id="{391005C1-D72B-04E0-D3BE-36CE11C92405}"/>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5920" r="1" b="1"/>
          <a:stretch/>
        </p:blipFill>
        <p:spPr bwMode="auto">
          <a:xfrm>
            <a:off x="5800734" y="1057275"/>
            <a:ext cx="5917401" cy="47434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ational decision model | College of Policing">
            <a:extLst>
              <a:ext uri="{FF2B5EF4-FFF2-40B4-BE49-F238E27FC236}">
                <a16:creationId xmlns:a16="http://schemas.microsoft.com/office/drawing/2014/main" id="{58571D4F-E59A-273B-44F8-236D1C3C06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8747" y="3443478"/>
            <a:ext cx="3421074" cy="3172829"/>
          </a:xfrm>
          <a:prstGeom prst="rect">
            <a:avLst/>
          </a:prstGeom>
          <a:solidFill>
            <a:schemeClr val="bg1"/>
          </a:solidFill>
        </p:spPr>
      </p:pic>
      <p:sp>
        <p:nvSpPr>
          <p:cNvPr id="2" name="Title 1">
            <a:extLst>
              <a:ext uri="{FF2B5EF4-FFF2-40B4-BE49-F238E27FC236}">
                <a16:creationId xmlns:a16="http://schemas.microsoft.com/office/drawing/2014/main" id="{3E04D60B-150B-9837-284B-B8E1EA99B9D4}"/>
              </a:ext>
            </a:extLst>
          </p:cNvPr>
          <p:cNvSpPr>
            <a:spLocks noGrp="1"/>
          </p:cNvSpPr>
          <p:nvPr>
            <p:ph type="title"/>
          </p:nvPr>
        </p:nvSpPr>
        <p:spPr>
          <a:xfrm>
            <a:off x="898928" y="600086"/>
            <a:ext cx="4605340" cy="2387600"/>
          </a:xfrm>
          <a:solidFill>
            <a:schemeClr val="bg1"/>
          </a:solidFill>
        </p:spPr>
        <p:txBody>
          <a:bodyPr vert="horz" lIns="91440" tIns="45720" rIns="91440" bIns="45720" rtlCol="0" anchor="b">
            <a:normAutofit/>
          </a:bodyPr>
          <a:lstStyle/>
          <a:p>
            <a:pPr algn="ctr"/>
            <a:r>
              <a:rPr lang="en-US" sz="5000" dirty="0">
                <a:solidFill>
                  <a:schemeClr val="accent1"/>
                </a:solidFill>
              </a:rPr>
              <a:t>What happens when you dial 999/101? </a:t>
            </a:r>
          </a:p>
        </p:txBody>
      </p:sp>
    </p:spTree>
    <p:extLst>
      <p:ext uri="{BB962C8B-B14F-4D97-AF65-F5344CB8AC3E}">
        <p14:creationId xmlns:p14="http://schemas.microsoft.com/office/powerpoint/2010/main" val="412955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1071901" y="-1628073"/>
            <a:ext cx="3808268" cy="5504688"/>
          </a:xfrm>
        </p:spPr>
        <p:txBody>
          <a:bodyPr>
            <a:normAutofit/>
          </a:bodyPr>
          <a:lstStyle/>
          <a:p>
            <a:r>
              <a:rPr lang="en-US" sz="6000" dirty="0"/>
              <a:t>THRIVE</a:t>
            </a:r>
            <a:r>
              <a:rPr lang="en-US" sz="6000" dirty="0">
                <a:solidFill>
                  <a:schemeClr val="bg1"/>
                </a:solidFill>
              </a:rPr>
              <a:t>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59971" y="2457425"/>
            <a:ext cx="4045017" cy="3970318"/>
          </a:xfrm>
          <a:prstGeom prst="rect">
            <a:avLst/>
          </a:prstGeom>
          <a:noFill/>
        </p:spPr>
        <p:txBody>
          <a:bodyPr wrap="square">
            <a:spAutoFit/>
          </a:bodyPr>
          <a:lstStyle/>
          <a:p>
            <a:pPr marL="285750" indent="-285750">
              <a:buFont typeface="Arial" panose="020B0604020202020204" pitchFamily="34" charset="0"/>
              <a:buChar char="•"/>
            </a:pPr>
            <a:r>
              <a:rPr lang="en-GB" dirty="0"/>
              <a:t>All Police Officers and Staff who deal with calls for service, reports or the management of investigations from the public.</a:t>
            </a:r>
          </a:p>
          <a:p>
            <a:endParaRPr lang="en-GB" dirty="0"/>
          </a:p>
          <a:p>
            <a:pPr marL="285750" indent="-285750">
              <a:buFont typeface="Arial" panose="020B0604020202020204" pitchFamily="34" charset="0"/>
              <a:buChar char="•"/>
            </a:pPr>
            <a:r>
              <a:rPr lang="en-GB" dirty="0"/>
              <a:t>THRIVE is designed to jointly assess risk and decision making in a consistent way using the National Decision Model. </a:t>
            </a:r>
            <a:br>
              <a:rPr lang="en-GB" dirty="0"/>
            </a:br>
            <a:endParaRPr lang="en-GB" dirty="0"/>
          </a:p>
          <a:p>
            <a:pPr marL="285750" indent="-285750">
              <a:buFont typeface="Arial" panose="020B0604020202020204" pitchFamily="34" charset="0"/>
              <a:buChar char="•"/>
            </a:pPr>
            <a:r>
              <a:rPr lang="en-GB" dirty="0"/>
              <a:t>THRIVE aligns to the Code of Ethics and National Decision-Making model and helps police respond at pace. THRIVE has WMP values at its heart. </a:t>
            </a:r>
            <a:endParaRPr lang="en-US" dirty="0"/>
          </a:p>
        </p:txBody>
      </p:sp>
    </p:spTree>
    <p:extLst>
      <p:ext uri="{BB962C8B-B14F-4D97-AF65-F5344CB8AC3E}">
        <p14:creationId xmlns:p14="http://schemas.microsoft.com/office/powerpoint/2010/main" val="40175448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341305"/>
            <a:ext cx="6100548" cy="4247317"/>
          </a:xfrm>
          <a:prstGeom prst="rect">
            <a:avLst/>
          </a:prstGeom>
          <a:noFill/>
        </p:spPr>
        <p:txBody>
          <a:bodyPr wrap="square">
            <a:spAutoFit/>
          </a:bodyPr>
          <a:lstStyle/>
          <a:p>
            <a:pPr algn="l"/>
            <a:r>
              <a:rPr lang="en-GB" dirty="0">
                <a:solidFill>
                  <a:srgbClr val="333333"/>
                </a:solidFill>
                <a:latin typeface="Arial" panose="020B0604020202020204" pitchFamily="34" charset="0"/>
              </a:rPr>
              <a:t>The theory that anyone</a:t>
            </a:r>
            <a:r>
              <a:rPr lang="en-GB" b="0" i="0" dirty="0">
                <a:solidFill>
                  <a:srgbClr val="333333"/>
                </a:solidFill>
                <a:effectLst/>
                <a:latin typeface="Arial" panose="020B0604020202020204" pitchFamily="34" charset="0"/>
              </a:rPr>
              <a:t> who enters a scene both takes something of the scene away with them and leaves something of themselves behind</a:t>
            </a:r>
            <a:r>
              <a:rPr lang="en-GB" dirty="0">
                <a:solidFill>
                  <a:srgbClr val="333333"/>
                </a:solidFill>
                <a:latin typeface="Arial" panose="020B0604020202020204" pitchFamily="34" charset="0"/>
              </a:rPr>
              <a:t> (including police!)</a:t>
            </a:r>
            <a:endParaRPr lang="en-GB" b="0" i="0" dirty="0">
              <a:solidFill>
                <a:srgbClr val="333333"/>
              </a:solidFill>
              <a:effectLst/>
              <a:latin typeface="Arial" panose="020B0604020202020204" pitchFamily="34" charset="0"/>
            </a:endParaRPr>
          </a:p>
          <a:p>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N</a:t>
            </a:r>
            <a:r>
              <a:rPr lang="en-GB" dirty="0">
                <a:solidFill>
                  <a:srgbClr val="333333"/>
                </a:solidFill>
                <a:latin typeface="Arial" panose="020B0604020202020204" pitchFamily="34" charset="0"/>
              </a:rPr>
              <a:t>ormally caused by objects / substances coming into contact with one another, leaving a minute sample on  contact surfaces. </a:t>
            </a:r>
            <a:endParaRPr lang="en-GB" b="0" i="0" dirty="0">
              <a:solidFill>
                <a:srgbClr val="333333"/>
              </a:solidFill>
              <a:effectLst/>
              <a:latin typeface="Arial" panose="020B0604020202020204" pitchFamily="34" charset="0"/>
            </a:endParaRPr>
          </a:p>
          <a:p>
            <a:pPr algn="l"/>
            <a:endParaRPr lang="en-GB" dirty="0">
              <a:solidFill>
                <a:srgbClr val="333333"/>
              </a:solidFill>
              <a:latin typeface="Arial" panose="020B0604020202020204" pitchFamily="34" charset="0"/>
            </a:endParaRPr>
          </a:p>
          <a:p>
            <a:pPr algn="l"/>
            <a:r>
              <a:rPr lang="en-GB" dirty="0">
                <a:solidFill>
                  <a:srgbClr val="333333"/>
                </a:solidFill>
                <a:latin typeface="Arial" panose="020B0604020202020204" pitchFamily="34" charset="0"/>
              </a:rPr>
              <a:t>E</a:t>
            </a:r>
            <a:r>
              <a:rPr lang="en-GB" b="0" i="0" dirty="0">
                <a:solidFill>
                  <a:srgbClr val="333333"/>
                </a:solidFill>
                <a:effectLst/>
                <a:latin typeface="Arial" panose="020B0604020202020204" pitchFamily="34" charset="0"/>
              </a:rPr>
              <a:t>xamples:</a:t>
            </a:r>
          </a:p>
          <a:p>
            <a:pPr algn="l"/>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err="1">
                <a:solidFill>
                  <a:srgbClr val="333333"/>
                </a:solidFill>
                <a:latin typeface="Arial" panose="020B0604020202020204" pitchFamily="34" charset="0"/>
              </a:rPr>
              <a:t>Fi</a:t>
            </a:r>
            <a:r>
              <a:rPr lang="en-GB" b="0" i="0" dirty="0" err="1">
                <a:solidFill>
                  <a:srgbClr val="333333"/>
                </a:solidFill>
                <a:effectLst/>
                <a:latin typeface="Arial" panose="020B0604020202020204" pitchFamily="34" charset="0"/>
              </a:rPr>
              <a:t>ngermarks</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DNA</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ibres</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ootwear marks</a:t>
            </a: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7410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Forensic Science BSc (Hons) degree course - London undergraduate courses -  Kingston University London">
            <a:extLst>
              <a:ext uri="{FF2B5EF4-FFF2-40B4-BE49-F238E27FC236}">
                <a16:creationId xmlns:a16="http://schemas.microsoft.com/office/drawing/2014/main" id="{4B17F115-E163-D845-9A83-AF62F44549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42" r="2" b="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5844" name="Picture 4" descr="Clear Stepping Plates - Anti-Contamination | Forensic Pathways">
            <a:extLst>
              <a:ext uri="{FF2B5EF4-FFF2-40B4-BE49-F238E27FC236}">
                <a16:creationId xmlns:a16="http://schemas.microsoft.com/office/drawing/2014/main" id="{A8C73C33-7945-2444-8CA5-104D53D0BD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129" r="-2" b="8897"/>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49140" y="179303"/>
            <a:ext cx="4832802" cy="1243584"/>
          </a:xfrm>
        </p:spPr>
        <p:txBody>
          <a:bodyPr vert="horz" lIns="91440" tIns="45720" rIns="91440" bIns="45720" rtlCol="0" anchor="ctr">
            <a:normAutofit/>
          </a:bodyPr>
          <a:lstStyle/>
          <a:p>
            <a:pPr algn="ctr"/>
            <a:r>
              <a:rPr lang="en-US" sz="3400" kern="1200" dirty="0">
                <a:solidFill>
                  <a:srgbClr val="FF0000"/>
                </a:solidFill>
                <a:latin typeface="+mj-lt"/>
                <a:ea typeface="+mj-ea"/>
                <a:cs typeface="+mj-cs"/>
              </a:rPr>
              <a:t>IMPORTANT!</a:t>
            </a:r>
            <a:br>
              <a:rPr lang="en-US" sz="3400" kern="1200" dirty="0">
                <a:solidFill>
                  <a:srgbClr val="FF0000"/>
                </a:solidFill>
                <a:latin typeface="+mj-lt"/>
                <a:ea typeface="+mj-ea"/>
                <a:cs typeface="+mj-cs"/>
              </a:rPr>
            </a:br>
            <a:r>
              <a:rPr lang="en-US" sz="3400" kern="1200" dirty="0">
                <a:solidFill>
                  <a:srgbClr val="FF0000"/>
                </a:solidFill>
                <a:latin typeface="+mj-lt"/>
                <a:ea typeface="+mj-ea"/>
                <a:cs typeface="+mj-cs"/>
              </a:rPr>
              <a:t>Cross Contamination</a:t>
            </a:r>
          </a:p>
        </p:txBody>
      </p:sp>
      <p:sp>
        <p:nvSpPr>
          <p:cNvPr id="5" name="TextBox 4">
            <a:extLst>
              <a:ext uri="{FF2B5EF4-FFF2-40B4-BE49-F238E27FC236}">
                <a16:creationId xmlns:a16="http://schemas.microsoft.com/office/drawing/2014/main" id="{62A67EB6-8B27-AC4C-9E39-F808AD977704}"/>
              </a:ext>
            </a:extLst>
          </p:cNvPr>
          <p:cNvSpPr txBox="1"/>
          <p:nvPr/>
        </p:nvSpPr>
        <p:spPr>
          <a:xfrm>
            <a:off x="448056" y="2512611"/>
            <a:ext cx="4832803" cy="3664351"/>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2800" b="0" i="0" dirty="0">
                <a:effectLst/>
              </a:rPr>
              <a:t>If procedures and practices are not adopted to prevent it, cross contamination WILL happen! </a:t>
            </a:r>
          </a:p>
          <a:p>
            <a:pPr>
              <a:lnSpc>
                <a:spcPct val="90000"/>
              </a:lnSpc>
              <a:spcAft>
                <a:spcPts val="600"/>
              </a:spcAft>
            </a:pPr>
            <a:endParaRPr lang="en-US" sz="2800" dirty="0"/>
          </a:p>
          <a:p>
            <a:pPr>
              <a:lnSpc>
                <a:spcPct val="90000"/>
              </a:lnSpc>
              <a:spcAft>
                <a:spcPts val="600"/>
              </a:spcAft>
            </a:pPr>
            <a:r>
              <a:rPr lang="en-US" sz="2800" dirty="0"/>
              <a:t>1.Think of  scenarios where this could happen?</a:t>
            </a:r>
          </a:p>
          <a:p>
            <a:pPr>
              <a:lnSpc>
                <a:spcPct val="90000"/>
              </a:lnSpc>
              <a:spcAft>
                <a:spcPts val="600"/>
              </a:spcAft>
            </a:pPr>
            <a:endParaRPr lang="en-US" sz="2800" dirty="0"/>
          </a:p>
          <a:p>
            <a:pPr>
              <a:lnSpc>
                <a:spcPct val="90000"/>
              </a:lnSpc>
              <a:spcAft>
                <a:spcPts val="600"/>
              </a:spcAft>
            </a:pPr>
            <a:r>
              <a:rPr lang="en-US" sz="2800" dirty="0"/>
              <a:t>2.What procedures / practices?</a:t>
            </a:r>
          </a:p>
          <a:p>
            <a:pPr>
              <a:lnSpc>
                <a:spcPct val="90000"/>
              </a:lnSpc>
              <a:spcAft>
                <a:spcPts val="600"/>
              </a:spcAft>
            </a:pPr>
            <a:endParaRPr lang="en-US" sz="2800" dirty="0"/>
          </a:p>
          <a:p>
            <a:pPr>
              <a:lnSpc>
                <a:spcPct val="90000"/>
              </a:lnSpc>
              <a:spcAft>
                <a:spcPts val="600"/>
              </a:spcAft>
            </a:pPr>
            <a:r>
              <a:rPr lang="en-US" sz="2800" dirty="0"/>
              <a:t>(Some are common sense!)</a:t>
            </a:r>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p:txBody>
      </p:sp>
      <p:sp>
        <p:nvSpPr>
          <p:cNvPr id="14" name="TextBox 13">
            <a:extLst>
              <a:ext uri="{FF2B5EF4-FFF2-40B4-BE49-F238E27FC236}">
                <a16:creationId xmlns:a16="http://schemas.microsoft.com/office/drawing/2014/main" id="{98AFD903-5C4F-7445-8C2C-81EE670E5C98}"/>
              </a:ext>
            </a:extLst>
          </p:cNvPr>
          <p:cNvSpPr txBox="1"/>
          <p:nvPr/>
        </p:nvSpPr>
        <p:spPr>
          <a:xfrm>
            <a:off x="444357" y="1326533"/>
            <a:ext cx="4832802" cy="646331"/>
          </a:xfrm>
          <a:prstGeom prst="rect">
            <a:avLst/>
          </a:prstGeom>
          <a:noFill/>
        </p:spPr>
        <p:txBody>
          <a:bodyPr wrap="square">
            <a:spAutoFit/>
          </a:bodyPr>
          <a:lstStyle/>
          <a:p>
            <a:r>
              <a:rPr lang="en-GB" b="0" i="0" dirty="0">
                <a:solidFill>
                  <a:srgbClr val="333333"/>
                </a:solidFill>
                <a:effectLst/>
                <a:latin typeface="Arial" panose="020B0604020202020204" pitchFamily="34" charset="0"/>
              </a:rPr>
              <a:t>The techniques of crime scene management are based on </a:t>
            </a:r>
            <a:r>
              <a:rPr lang="en-GB" b="0" i="0" dirty="0" err="1">
                <a:solidFill>
                  <a:srgbClr val="333333"/>
                </a:solidFill>
                <a:effectLst/>
                <a:latin typeface="Arial" panose="020B0604020202020204" pitchFamily="34" charset="0"/>
              </a:rPr>
              <a:t>Locard’s</a:t>
            </a:r>
            <a:r>
              <a:rPr lang="en-GB" b="0" i="0" dirty="0">
                <a:solidFill>
                  <a:srgbClr val="333333"/>
                </a:solidFill>
                <a:effectLst/>
                <a:latin typeface="Arial" panose="020B0604020202020204" pitchFamily="34" charset="0"/>
              </a:rPr>
              <a:t> Principle of Exchange</a:t>
            </a:r>
            <a:endParaRPr lang="en-GB" dirty="0"/>
          </a:p>
        </p:txBody>
      </p:sp>
    </p:spTree>
    <p:extLst>
      <p:ext uri="{BB962C8B-B14F-4D97-AF65-F5344CB8AC3E}">
        <p14:creationId xmlns:p14="http://schemas.microsoft.com/office/powerpoint/2010/main" val="26603467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Diagram&#10;&#10;Description automatically generated">
            <a:extLst>
              <a:ext uri="{FF2B5EF4-FFF2-40B4-BE49-F238E27FC236}">
                <a16:creationId xmlns:a16="http://schemas.microsoft.com/office/drawing/2014/main" id="{A6C4CEBD-D57A-EA46-AD59-03440FFAB933}"/>
              </a:ext>
            </a:extLst>
          </p:cNvPr>
          <p:cNvPicPr>
            <a:picLocks noGrp="1" noChangeAspect="1"/>
          </p:cNvPicPr>
          <p:nvPr>
            <p:ph sz="half" idx="2"/>
          </p:nvPr>
        </p:nvPicPr>
        <p:blipFill>
          <a:blip r:embed="rId2"/>
          <a:stretch>
            <a:fillRect/>
          </a:stretch>
        </p:blipFill>
        <p:spPr>
          <a:xfrm>
            <a:off x="643467" y="716365"/>
            <a:ext cx="10905066" cy="5425269"/>
          </a:xfrm>
          <a:prstGeom prst="rect">
            <a:avLst/>
          </a:prstGeom>
          <a:ln>
            <a:noFill/>
          </a:ln>
        </p:spPr>
      </p:pic>
    </p:spTree>
    <p:extLst>
      <p:ext uri="{BB962C8B-B14F-4D97-AF65-F5344CB8AC3E}">
        <p14:creationId xmlns:p14="http://schemas.microsoft.com/office/powerpoint/2010/main" val="19822882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Illuminated server room panel">
            <a:extLst>
              <a:ext uri="{FF2B5EF4-FFF2-40B4-BE49-F238E27FC236}">
                <a16:creationId xmlns:a16="http://schemas.microsoft.com/office/drawing/2014/main" id="{61C2CAE3-8552-08E6-C7E1-636114C97764}"/>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D776A6F3-9B01-B8AA-F139-E2B901FEC468}"/>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Technology in Response Policing</a:t>
            </a:r>
          </a:p>
        </p:txBody>
      </p:sp>
      <p:sp>
        <p:nvSpPr>
          <p:cNvPr id="3" name="Subtitle 2">
            <a:extLst>
              <a:ext uri="{FF2B5EF4-FFF2-40B4-BE49-F238E27FC236}">
                <a16:creationId xmlns:a16="http://schemas.microsoft.com/office/drawing/2014/main" id="{A4EEC8DD-E493-5B80-A02B-7B1028548C0A}"/>
              </a:ext>
            </a:extLst>
          </p:cNvPr>
          <p:cNvSpPr>
            <a:spLocks noGrp="1"/>
          </p:cNvSpPr>
          <p:nvPr>
            <p:ph type="subTitle" idx="1"/>
          </p:nvPr>
        </p:nvSpPr>
        <p:spPr>
          <a:xfrm>
            <a:off x="1524000" y="4159404"/>
            <a:ext cx="9144000" cy="1098395"/>
          </a:xfrm>
        </p:spPr>
        <p:txBody>
          <a:bodyPr>
            <a:normAutofit/>
          </a:bodyPr>
          <a:lstStyle/>
          <a:p>
            <a:endParaRPr lang="en-GB" dirty="0">
              <a:solidFill>
                <a:srgbClr val="FFFFFF"/>
              </a:solidFill>
            </a:endParaRPr>
          </a:p>
        </p:txBody>
      </p:sp>
    </p:spTree>
    <p:extLst>
      <p:ext uri="{BB962C8B-B14F-4D97-AF65-F5344CB8AC3E}">
        <p14:creationId xmlns:p14="http://schemas.microsoft.com/office/powerpoint/2010/main" val="3663904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nodePh="1">
                                  <p:stCondLst>
                                    <p:cond delay="1500"/>
                                  </p:stCondLst>
                                  <p:endCondLst>
                                    <p:cond evt="begin" delay="0">
                                      <p:tn val="8"/>
                                    </p:cond>
                                  </p:end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398CC9F-8D20-7C2A-1F2D-A75691B8AF16}"/>
              </a:ext>
            </a:extLst>
          </p:cNvPr>
          <p:cNvPicPr>
            <a:picLocks noGrp="1" noChangeAspect="1"/>
          </p:cNvPicPr>
          <p:nvPr>
            <p:ph idx="1"/>
          </p:nvPr>
        </p:nvPicPr>
        <p:blipFill>
          <a:blip r:embed="rId2"/>
          <a:srcRect l="391"/>
          <a:stretch/>
        </p:blipFill>
        <p:spPr>
          <a:xfrm>
            <a:off x="-6588" y="10"/>
            <a:ext cx="12198588" cy="6857990"/>
          </a:xfrm>
          <a:prstGeom prst="rect">
            <a:avLst/>
          </a:prstGeom>
        </p:spPr>
      </p:pic>
    </p:spTree>
    <p:extLst>
      <p:ext uri="{BB962C8B-B14F-4D97-AF65-F5344CB8AC3E}">
        <p14:creationId xmlns:p14="http://schemas.microsoft.com/office/powerpoint/2010/main" val="34604083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yellow and black sign with a black and white text&#10;&#10;Description automatically generated">
            <a:extLst>
              <a:ext uri="{FF2B5EF4-FFF2-40B4-BE49-F238E27FC236}">
                <a16:creationId xmlns:a16="http://schemas.microsoft.com/office/drawing/2014/main" id="{275085A6-F0F4-3607-77A4-9F1B6F46D7BA}"/>
              </a:ext>
            </a:extLst>
          </p:cNvPr>
          <p:cNvPicPr>
            <a:picLocks noGrp="1" noChangeAspect="1"/>
          </p:cNvPicPr>
          <p:nvPr>
            <p:ph idx="1"/>
          </p:nvPr>
        </p:nvPicPr>
        <p:blipFill>
          <a:blip r:embed="rId2"/>
          <a:srcRect l="1280"/>
          <a:stretch/>
        </p:blipFill>
        <p:spPr>
          <a:xfrm>
            <a:off x="-6588" y="10"/>
            <a:ext cx="12198588" cy="6857990"/>
          </a:xfrm>
          <a:prstGeom prst="rect">
            <a:avLst/>
          </a:prstGeom>
        </p:spPr>
      </p:pic>
    </p:spTree>
    <p:extLst>
      <p:ext uri="{BB962C8B-B14F-4D97-AF65-F5344CB8AC3E}">
        <p14:creationId xmlns:p14="http://schemas.microsoft.com/office/powerpoint/2010/main" val="14903695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D775912-714F-E58E-2B18-5340810EE943}"/>
              </a:ext>
            </a:extLst>
          </p:cNvPr>
          <p:cNvPicPr>
            <a:picLocks noGrp="1" noChangeAspect="1"/>
          </p:cNvPicPr>
          <p:nvPr>
            <p:ph idx="1"/>
          </p:nvPr>
        </p:nvPicPr>
        <p:blipFill>
          <a:blip r:embed="rId2"/>
          <a:srcRect l="391"/>
          <a:stretch/>
        </p:blipFill>
        <p:spPr>
          <a:xfrm>
            <a:off x="-6588" y="10"/>
            <a:ext cx="12198588" cy="6857990"/>
          </a:xfrm>
          <a:prstGeom prst="rect">
            <a:avLst/>
          </a:prstGeom>
        </p:spPr>
      </p:pic>
    </p:spTree>
    <p:extLst>
      <p:ext uri="{BB962C8B-B14F-4D97-AF65-F5344CB8AC3E}">
        <p14:creationId xmlns:p14="http://schemas.microsoft.com/office/powerpoint/2010/main" val="17859421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8A4C7A3-38B0-33C9-9802-8228B895E3C0}"/>
              </a:ext>
            </a:extLst>
          </p:cNvPr>
          <p:cNvPicPr>
            <a:picLocks noGrp="1" noChangeAspect="1"/>
          </p:cNvPicPr>
          <p:nvPr>
            <p:ph idx="1"/>
          </p:nvPr>
        </p:nvPicPr>
        <p:blipFill>
          <a:blip r:embed="rId2"/>
          <a:srcRect l="1280"/>
          <a:stretch/>
        </p:blipFill>
        <p:spPr>
          <a:xfrm>
            <a:off x="-6588" y="10"/>
            <a:ext cx="12198588" cy="6857990"/>
          </a:xfrm>
          <a:prstGeom prst="rect">
            <a:avLst/>
          </a:prstGeom>
        </p:spPr>
      </p:pic>
    </p:spTree>
    <p:extLst>
      <p:ext uri="{BB962C8B-B14F-4D97-AF65-F5344CB8AC3E}">
        <p14:creationId xmlns:p14="http://schemas.microsoft.com/office/powerpoint/2010/main" val="6831961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F6C9715-2A77-7F30-E981-5BFF2CF005B7}"/>
              </a:ext>
            </a:extLst>
          </p:cNvPr>
          <p:cNvPicPr>
            <a:picLocks noChangeAspect="1"/>
          </p:cNvPicPr>
          <p:nvPr/>
        </p:nvPicPr>
        <p:blipFill>
          <a:blip r:embed="rId3"/>
          <a:srcRect t="2909" b="5281"/>
          <a:stretch/>
        </p:blipFill>
        <p:spPr>
          <a:xfrm>
            <a:off x="4762122" y="10"/>
            <a:ext cx="7429875" cy="6857990"/>
          </a:xfrm>
          <a:prstGeom prst="rect">
            <a:avLst/>
          </a:prstGeom>
        </p:spPr>
      </p:pic>
      <p:sp>
        <p:nvSpPr>
          <p:cNvPr id="2" name="Title 1">
            <a:extLst>
              <a:ext uri="{FF2B5EF4-FFF2-40B4-BE49-F238E27FC236}">
                <a16:creationId xmlns:a16="http://schemas.microsoft.com/office/drawing/2014/main" id="{EA93F4A1-A9E3-33B1-692A-884217575DB6}"/>
              </a:ext>
            </a:extLst>
          </p:cNvPr>
          <p:cNvSpPr>
            <a:spLocks noGrp="1"/>
          </p:cNvSpPr>
          <p:nvPr>
            <p:ph type="title"/>
          </p:nvPr>
        </p:nvSpPr>
        <p:spPr>
          <a:xfrm>
            <a:off x="838200" y="365125"/>
            <a:ext cx="3822189" cy="1899912"/>
          </a:xfrm>
        </p:spPr>
        <p:txBody>
          <a:bodyPr>
            <a:normAutofit/>
          </a:bodyPr>
          <a:lstStyle/>
          <a:p>
            <a:r>
              <a:rPr lang="en-GB" sz="4000"/>
              <a:t>The use of technology</a:t>
            </a:r>
          </a:p>
        </p:txBody>
      </p:sp>
      <p:sp>
        <p:nvSpPr>
          <p:cNvPr id="3" name="Content Placeholder 2">
            <a:extLst>
              <a:ext uri="{FF2B5EF4-FFF2-40B4-BE49-F238E27FC236}">
                <a16:creationId xmlns:a16="http://schemas.microsoft.com/office/drawing/2014/main" id="{5C07BA1E-E197-A763-6C55-577DFBBB3140}"/>
              </a:ext>
            </a:extLst>
          </p:cNvPr>
          <p:cNvSpPr>
            <a:spLocks noGrp="1"/>
          </p:cNvSpPr>
          <p:nvPr>
            <p:ph idx="1"/>
          </p:nvPr>
        </p:nvSpPr>
        <p:spPr>
          <a:xfrm>
            <a:off x="838200" y="2434201"/>
            <a:ext cx="3822189" cy="3742762"/>
          </a:xfrm>
        </p:spPr>
        <p:txBody>
          <a:bodyPr>
            <a:normAutofit/>
          </a:bodyPr>
          <a:lstStyle/>
          <a:p>
            <a:pPr marL="0" indent="0">
              <a:buNone/>
            </a:pPr>
            <a:r>
              <a:rPr lang="en-GB" sz="2000" b="0" i="0" dirty="0">
                <a:effectLst/>
                <a:latin typeface="national"/>
              </a:rPr>
              <a:t>Police forces are already making use of new technologies.</a:t>
            </a:r>
          </a:p>
          <a:p>
            <a:pPr marL="0" indent="0">
              <a:buNone/>
            </a:pPr>
            <a:endParaRPr lang="en-GB" sz="2000" dirty="0">
              <a:latin typeface="national"/>
            </a:endParaRPr>
          </a:p>
          <a:p>
            <a:pPr marL="0" indent="0">
              <a:buNone/>
            </a:pPr>
            <a:r>
              <a:rPr lang="en-GB" sz="2000" b="0" i="0" dirty="0">
                <a:effectLst/>
                <a:latin typeface="national"/>
              </a:rPr>
              <a:t>Crime prevention</a:t>
            </a:r>
          </a:p>
          <a:p>
            <a:pPr marL="0" indent="0">
              <a:buNone/>
            </a:pPr>
            <a:r>
              <a:rPr lang="en-GB" sz="2000" dirty="0">
                <a:latin typeface="national"/>
              </a:rPr>
              <a:t>Mobility (drones)</a:t>
            </a:r>
          </a:p>
          <a:p>
            <a:pPr marL="0" indent="0">
              <a:buNone/>
            </a:pPr>
            <a:r>
              <a:rPr lang="en-GB" sz="2000" b="0" i="0" dirty="0">
                <a:effectLst/>
                <a:latin typeface="national"/>
              </a:rPr>
              <a:t>Identification and tracing</a:t>
            </a:r>
          </a:p>
          <a:p>
            <a:pPr marL="0" indent="0">
              <a:buNone/>
            </a:pPr>
            <a:r>
              <a:rPr lang="en-GB" sz="2000" dirty="0">
                <a:latin typeface="national"/>
              </a:rPr>
              <a:t>Surveillance</a:t>
            </a:r>
          </a:p>
          <a:p>
            <a:pPr marL="0" indent="0">
              <a:buNone/>
            </a:pPr>
            <a:r>
              <a:rPr lang="en-GB" sz="2000" b="0" i="0" dirty="0">
                <a:effectLst/>
                <a:latin typeface="national"/>
              </a:rPr>
              <a:t>Commun</a:t>
            </a:r>
            <a:r>
              <a:rPr lang="en-GB" sz="2000" dirty="0">
                <a:latin typeface="national"/>
              </a:rPr>
              <a:t>ications</a:t>
            </a:r>
            <a:endParaRPr lang="en-GB" sz="2000" b="0" i="0" dirty="0">
              <a:effectLst/>
              <a:latin typeface="national"/>
            </a:endParaRPr>
          </a:p>
          <a:p>
            <a:pPr marL="0" indent="0">
              <a:buNone/>
            </a:pPr>
            <a:r>
              <a:rPr lang="en-GB" sz="2000" dirty="0">
                <a:latin typeface="national"/>
              </a:rPr>
              <a:t>(Low, 2024)</a:t>
            </a:r>
          </a:p>
          <a:p>
            <a:pPr marL="0" indent="0">
              <a:buNone/>
            </a:pPr>
            <a:endParaRPr lang="en-GB" sz="2000" dirty="0">
              <a:latin typeface="national"/>
            </a:endParaRPr>
          </a:p>
        </p:txBody>
      </p:sp>
    </p:spTree>
    <p:extLst>
      <p:ext uri="{BB962C8B-B14F-4D97-AF65-F5344CB8AC3E}">
        <p14:creationId xmlns:p14="http://schemas.microsoft.com/office/powerpoint/2010/main" val="63424222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C304B-9316-B949-85C2-34D3F10D9AFA}"/>
              </a:ext>
            </a:extLst>
          </p:cNvPr>
          <p:cNvSpPr>
            <a:spLocks noGrp="1"/>
          </p:cNvSpPr>
          <p:nvPr>
            <p:ph type="title"/>
          </p:nvPr>
        </p:nvSpPr>
        <p:spPr/>
        <p:txBody>
          <a:bodyPr/>
          <a:lstStyle/>
          <a:p>
            <a:r>
              <a:rPr lang="en-GB" dirty="0"/>
              <a:t>Benefits</a:t>
            </a:r>
          </a:p>
        </p:txBody>
      </p:sp>
      <p:graphicFrame>
        <p:nvGraphicFramePr>
          <p:cNvPr id="5" name="Content Placeholder 2">
            <a:extLst>
              <a:ext uri="{FF2B5EF4-FFF2-40B4-BE49-F238E27FC236}">
                <a16:creationId xmlns:a16="http://schemas.microsoft.com/office/drawing/2014/main" id="{DB86A972-4503-6E14-4DC2-339FA6F6B0B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839520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E26D7AC-487C-825E-0BA3-CEC45AAA8D7B}"/>
              </a:ext>
            </a:extLst>
          </p:cNvPr>
          <p:cNvPicPr>
            <a:picLocks noGrp="1" noChangeAspect="1"/>
          </p:cNvPicPr>
          <p:nvPr>
            <p:ph idx="1"/>
          </p:nvPr>
        </p:nvPicPr>
        <p:blipFill rotWithShape="1">
          <a:blip r:embed="rId2"/>
          <a:srcRect b="2192"/>
          <a:stretch/>
        </p:blipFill>
        <p:spPr>
          <a:xfrm>
            <a:off x="20" y="1282"/>
            <a:ext cx="12191980" cy="6856718"/>
          </a:xfrm>
          <a:prstGeom prst="rect">
            <a:avLst/>
          </a:prstGeom>
        </p:spPr>
      </p:pic>
    </p:spTree>
    <p:extLst>
      <p:ext uri="{BB962C8B-B14F-4D97-AF65-F5344CB8AC3E}">
        <p14:creationId xmlns:p14="http://schemas.microsoft.com/office/powerpoint/2010/main" val="207498160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115</TotalTime>
  <Words>2542</Words>
  <Application>Microsoft Office PowerPoint</Application>
  <PresentationFormat>Widescreen</PresentationFormat>
  <Paragraphs>338</Paragraphs>
  <Slides>53</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53</vt:i4>
      </vt:variant>
    </vt:vector>
  </HeadingPairs>
  <TitlesOfParts>
    <vt:vector size="60" baseType="lpstr">
      <vt:lpstr>Aptos</vt:lpstr>
      <vt:lpstr>Aptos Display</vt:lpstr>
      <vt:lpstr>Arial</vt:lpstr>
      <vt:lpstr>Bradley Hand</vt:lpstr>
      <vt:lpstr>Calibri</vt:lpstr>
      <vt:lpstr>national</vt:lpstr>
      <vt:lpstr>Office Theme</vt:lpstr>
      <vt:lpstr>Revision session </vt:lpstr>
      <vt:lpstr>Examination details</vt:lpstr>
      <vt:lpstr>Remember….</vt:lpstr>
      <vt:lpstr>Areas to revisit</vt:lpstr>
      <vt:lpstr>Revision session </vt:lpstr>
      <vt:lpstr>PowerPoint Presentation</vt:lpstr>
      <vt:lpstr>PowerPoint Presentation</vt:lpstr>
      <vt:lpstr>PowerPoint Presentation</vt:lpstr>
      <vt:lpstr>PowerPoint Presentation</vt:lpstr>
      <vt:lpstr>Response Policing </vt:lpstr>
      <vt:lpstr>PowerPoint Presentation</vt:lpstr>
      <vt:lpstr>Section 1 PACE</vt:lpstr>
      <vt:lpstr>Quadrant Search</vt:lpstr>
      <vt:lpstr>Intimate searches</vt:lpstr>
      <vt:lpstr>Intell</vt:lpstr>
      <vt:lpstr>PowerPoint Presentation</vt:lpstr>
      <vt:lpstr>PowerPoint Presentation</vt:lpstr>
      <vt:lpstr>PowerPoint Presentation</vt:lpstr>
      <vt:lpstr>PowerPoint Presentation</vt:lpstr>
      <vt:lpstr>PowerPoint Presentation</vt:lpstr>
      <vt:lpstr> Introduction to JESIP</vt:lpstr>
      <vt:lpstr>What is a major incident?</vt:lpstr>
      <vt:lpstr>PowerPoint Presentation</vt:lpstr>
      <vt:lpstr>Major incidents are covered by the….</vt:lpstr>
      <vt:lpstr>What are the aims of JESIP?</vt:lpstr>
      <vt:lpstr>Officers first actions at a scene of a major incident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happens when you dial 999/101? </vt:lpstr>
      <vt:lpstr>THRIVE </vt:lpstr>
      <vt:lpstr>PowerPoint Presentation</vt:lpstr>
      <vt:lpstr>PowerPoint Presentation</vt:lpstr>
      <vt:lpstr>IMPORTANT! Cross Contamination</vt:lpstr>
      <vt:lpstr>Sources of Forensic Evidence </vt:lpstr>
      <vt:lpstr>“The Golden Hour” </vt:lpstr>
      <vt:lpstr>PowerPoint Presentation</vt:lpstr>
      <vt:lpstr>PowerPoint Presentation</vt:lpstr>
      <vt:lpstr>Technology in Response Policing</vt:lpstr>
      <vt:lpstr>PowerPoint Presentation</vt:lpstr>
      <vt:lpstr>PowerPoint Presentation</vt:lpstr>
      <vt:lpstr>PowerPoint Presentation</vt:lpstr>
      <vt:lpstr>PowerPoint Presentation</vt:lpstr>
      <vt:lpstr>The use of technology</vt:lpstr>
      <vt:lpstr>Benefits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4</cp:revision>
  <dcterms:created xsi:type="dcterms:W3CDTF">2025-02-26T14:29:50Z</dcterms:created>
  <dcterms:modified xsi:type="dcterms:W3CDTF">2025-03-25T08:36:26Z</dcterms:modified>
</cp:coreProperties>
</file>