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7910" autoAdjust="0"/>
  </p:normalViewPr>
  <p:slideViewPr>
    <p:cSldViewPr snapToGrid="0">
      <p:cViewPr varScale="1">
        <p:scale>
          <a:sx n="84" d="100"/>
          <a:sy n="84" d="100"/>
        </p:scale>
        <p:origin x="112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A9F2BF-3BBA-46E2-A74C-7403147BE43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4B5CE90-4EB6-42D2-BA9F-78AC9774C3D3}">
      <dgm:prSet/>
      <dgm:spPr/>
      <dgm:t>
        <a:bodyPr/>
        <a:lstStyle/>
        <a:p>
          <a:r>
            <a:rPr lang="en-US"/>
            <a:t>Description of NaturaGlow’s business concept.</a:t>
          </a:r>
        </a:p>
      </dgm:t>
    </dgm:pt>
    <dgm:pt modelId="{172E07F7-9A01-4ED8-9CE0-971E135F4E7C}" type="parTrans" cxnId="{1726CF8B-ADCE-4E47-B49E-213B3E4F1F42}">
      <dgm:prSet/>
      <dgm:spPr/>
      <dgm:t>
        <a:bodyPr/>
        <a:lstStyle/>
        <a:p>
          <a:endParaRPr lang="en-US"/>
        </a:p>
      </dgm:t>
    </dgm:pt>
    <dgm:pt modelId="{252F9582-54D5-41D0-8664-F6AF33EC8EE7}" type="sibTrans" cxnId="{1726CF8B-ADCE-4E47-B49E-213B3E4F1F42}">
      <dgm:prSet/>
      <dgm:spPr/>
      <dgm:t>
        <a:bodyPr/>
        <a:lstStyle/>
        <a:p>
          <a:endParaRPr lang="en-US"/>
        </a:p>
      </dgm:t>
    </dgm:pt>
    <dgm:pt modelId="{E7CEB202-4C81-4939-BCD4-5C255C8A808C}">
      <dgm:prSet/>
      <dgm:spPr/>
      <dgm:t>
        <a:bodyPr/>
        <a:lstStyle/>
        <a:p>
          <a:r>
            <a:rPr lang="en-US"/>
            <a:t>The market potential for organic skincare in the UK.</a:t>
          </a:r>
        </a:p>
      </dgm:t>
    </dgm:pt>
    <dgm:pt modelId="{AAF19655-66C8-4E19-AA1C-8805EFDE2E53}" type="parTrans" cxnId="{9017B842-3C58-48EF-B3B2-EDEA2251E96A}">
      <dgm:prSet/>
      <dgm:spPr/>
      <dgm:t>
        <a:bodyPr/>
        <a:lstStyle/>
        <a:p>
          <a:endParaRPr lang="en-US"/>
        </a:p>
      </dgm:t>
    </dgm:pt>
    <dgm:pt modelId="{37D4396D-0383-4A5D-A109-D995FC7E6B56}" type="sibTrans" cxnId="{9017B842-3C58-48EF-B3B2-EDEA2251E96A}">
      <dgm:prSet/>
      <dgm:spPr/>
      <dgm:t>
        <a:bodyPr/>
        <a:lstStyle/>
        <a:p>
          <a:endParaRPr lang="en-US"/>
        </a:p>
      </dgm:t>
    </dgm:pt>
    <dgm:pt modelId="{D4FAFC6E-80CD-4960-AC1E-2E94E9BFA3B0}">
      <dgm:prSet/>
      <dgm:spPr/>
      <dgm:t>
        <a:bodyPr/>
        <a:lstStyle/>
        <a:p>
          <a:r>
            <a:rPr lang="en-US"/>
            <a:t>Detailed overview of NaturaGlow's product lines.</a:t>
          </a:r>
        </a:p>
      </dgm:t>
    </dgm:pt>
    <dgm:pt modelId="{722B2000-57BF-4D20-B2DC-5C3BCE3309FB}" type="parTrans" cxnId="{3D6FA3D3-5A70-45B9-9BC5-58DCD5FF78F5}">
      <dgm:prSet/>
      <dgm:spPr/>
      <dgm:t>
        <a:bodyPr/>
        <a:lstStyle/>
        <a:p>
          <a:endParaRPr lang="en-US"/>
        </a:p>
      </dgm:t>
    </dgm:pt>
    <dgm:pt modelId="{03770320-3A6D-4BF9-B7DC-03FC68995CA3}" type="sibTrans" cxnId="{3D6FA3D3-5A70-45B9-9BC5-58DCD5FF78F5}">
      <dgm:prSet/>
      <dgm:spPr/>
      <dgm:t>
        <a:bodyPr/>
        <a:lstStyle/>
        <a:p>
          <a:endParaRPr lang="en-US"/>
        </a:p>
      </dgm:t>
    </dgm:pt>
    <dgm:pt modelId="{73728CE0-E235-4E33-AC5E-4152550F9600}">
      <dgm:prSet/>
      <dgm:spPr/>
      <dgm:t>
        <a:bodyPr/>
        <a:lstStyle/>
        <a:p>
          <a:r>
            <a:rPr lang="en-US"/>
            <a:t>Unique selling propositions of the products.</a:t>
          </a:r>
        </a:p>
      </dgm:t>
    </dgm:pt>
    <dgm:pt modelId="{AA665518-12D5-4904-A1B1-267E051A23E4}" type="parTrans" cxnId="{BBE479E2-1215-4D7A-AB7D-DFC79980AD16}">
      <dgm:prSet/>
      <dgm:spPr/>
      <dgm:t>
        <a:bodyPr/>
        <a:lstStyle/>
        <a:p>
          <a:endParaRPr lang="en-US"/>
        </a:p>
      </dgm:t>
    </dgm:pt>
    <dgm:pt modelId="{11B56BE2-6A46-4DF6-8A16-84973F814AA0}" type="sibTrans" cxnId="{BBE479E2-1215-4D7A-AB7D-DFC79980AD16}">
      <dgm:prSet/>
      <dgm:spPr/>
      <dgm:t>
        <a:bodyPr/>
        <a:lstStyle/>
        <a:p>
          <a:endParaRPr lang="en-US"/>
        </a:p>
      </dgm:t>
    </dgm:pt>
    <dgm:pt modelId="{E3EFEE73-B1A5-4A8D-87B8-ECB2DBCF463E}" type="pres">
      <dgm:prSet presAssocID="{7AA9F2BF-3BBA-46E2-A74C-7403147BE43C}" presName="linear" presStyleCnt="0">
        <dgm:presLayoutVars>
          <dgm:animLvl val="lvl"/>
          <dgm:resizeHandles val="exact"/>
        </dgm:presLayoutVars>
      </dgm:prSet>
      <dgm:spPr/>
    </dgm:pt>
    <dgm:pt modelId="{AE9E43FB-BCFF-4F15-AB05-AD0390266EFA}" type="pres">
      <dgm:prSet presAssocID="{14B5CE90-4EB6-42D2-BA9F-78AC9774C3D3}" presName="parentText" presStyleLbl="node1" presStyleIdx="0" presStyleCnt="4">
        <dgm:presLayoutVars>
          <dgm:chMax val="0"/>
          <dgm:bulletEnabled val="1"/>
        </dgm:presLayoutVars>
      </dgm:prSet>
      <dgm:spPr/>
    </dgm:pt>
    <dgm:pt modelId="{68BDC279-48A0-4399-80F7-E0DE16352176}" type="pres">
      <dgm:prSet presAssocID="{252F9582-54D5-41D0-8664-F6AF33EC8EE7}" presName="spacer" presStyleCnt="0"/>
      <dgm:spPr/>
    </dgm:pt>
    <dgm:pt modelId="{4E1E58A9-C96A-4CE1-AD24-DAB62E1FD3CF}" type="pres">
      <dgm:prSet presAssocID="{E7CEB202-4C81-4939-BCD4-5C255C8A808C}" presName="parentText" presStyleLbl="node1" presStyleIdx="1" presStyleCnt="4">
        <dgm:presLayoutVars>
          <dgm:chMax val="0"/>
          <dgm:bulletEnabled val="1"/>
        </dgm:presLayoutVars>
      </dgm:prSet>
      <dgm:spPr/>
    </dgm:pt>
    <dgm:pt modelId="{F43B336D-497E-45A5-A239-072E4A60D6C1}" type="pres">
      <dgm:prSet presAssocID="{37D4396D-0383-4A5D-A109-D995FC7E6B56}" presName="spacer" presStyleCnt="0"/>
      <dgm:spPr/>
    </dgm:pt>
    <dgm:pt modelId="{32BAFBB2-CD51-497A-809B-766FCE47A69E}" type="pres">
      <dgm:prSet presAssocID="{D4FAFC6E-80CD-4960-AC1E-2E94E9BFA3B0}" presName="parentText" presStyleLbl="node1" presStyleIdx="2" presStyleCnt="4">
        <dgm:presLayoutVars>
          <dgm:chMax val="0"/>
          <dgm:bulletEnabled val="1"/>
        </dgm:presLayoutVars>
      </dgm:prSet>
      <dgm:spPr/>
    </dgm:pt>
    <dgm:pt modelId="{5E7C23E6-D595-429A-942D-8F02CCD6D7A0}" type="pres">
      <dgm:prSet presAssocID="{03770320-3A6D-4BF9-B7DC-03FC68995CA3}" presName="spacer" presStyleCnt="0"/>
      <dgm:spPr/>
    </dgm:pt>
    <dgm:pt modelId="{ACF027EA-875E-4651-BF0F-C7A0476008D8}" type="pres">
      <dgm:prSet presAssocID="{73728CE0-E235-4E33-AC5E-4152550F9600}" presName="parentText" presStyleLbl="node1" presStyleIdx="3" presStyleCnt="4">
        <dgm:presLayoutVars>
          <dgm:chMax val="0"/>
          <dgm:bulletEnabled val="1"/>
        </dgm:presLayoutVars>
      </dgm:prSet>
      <dgm:spPr/>
    </dgm:pt>
  </dgm:ptLst>
  <dgm:cxnLst>
    <dgm:cxn modelId="{62F44541-E249-45B1-B2B3-D51FE020FF34}" type="presOf" srcId="{E7CEB202-4C81-4939-BCD4-5C255C8A808C}" destId="{4E1E58A9-C96A-4CE1-AD24-DAB62E1FD3CF}" srcOrd="0" destOrd="0" presId="urn:microsoft.com/office/officeart/2005/8/layout/vList2"/>
    <dgm:cxn modelId="{9017B842-3C58-48EF-B3B2-EDEA2251E96A}" srcId="{7AA9F2BF-3BBA-46E2-A74C-7403147BE43C}" destId="{E7CEB202-4C81-4939-BCD4-5C255C8A808C}" srcOrd="1" destOrd="0" parTransId="{AAF19655-66C8-4E19-AA1C-8805EFDE2E53}" sibTransId="{37D4396D-0383-4A5D-A109-D995FC7E6B56}"/>
    <dgm:cxn modelId="{B36A576C-33BA-4A03-A1C1-1A56D31704E6}" type="presOf" srcId="{14B5CE90-4EB6-42D2-BA9F-78AC9774C3D3}" destId="{AE9E43FB-BCFF-4F15-AB05-AD0390266EFA}" srcOrd="0" destOrd="0" presId="urn:microsoft.com/office/officeart/2005/8/layout/vList2"/>
    <dgm:cxn modelId="{1726CF8B-ADCE-4E47-B49E-213B3E4F1F42}" srcId="{7AA9F2BF-3BBA-46E2-A74C-7403147BE43C}" destId="{14B5CE90-4EB6-42D2-BA9F-78AC9774C3D3}" srcOrd="0" destOrd="0" parTransId="{172E07F7-9A01-4ED8-9CE0-971E135F4E7C}" sibTransId="{252F9582-54D5-41D0-8664-F6AF33EC8EE7}"/>
    <dgm:cxn modelId="{16006E8D-ABBE-4B43-94CB-CA3BD503ED28}" type="presOf" srcId="{73728CE0-E235-4E33-AC5E-4152550F9600}" destId="{ACF027EA-875E-4651-BF0F-C7A0476008D8}" srcOrd="0" destOrd="0" presId="urn:microsoft.com/office/officeart/2005/8/layout/vList2"/>
    <dgm:cxn modelId="{6DC92490-D0E0-44BC-9644-BEB6835DA282}" type="presOf" srcId="{7AA9F2BF-3BBA-46E2-A74C-7403147BE43C}" destId="{E3EFEE73-B1A5-4A8D-87B8-ECB2DBCF463E}" srcOrd="0" destOrd="0" presId="urn:microsoft.com/office/officeart/2005/8/layout/vList2"/>
    <dgm:cxn modelId="{EBB6EDA1-F2EC-4646-B2D5-65F0F0003044}" type="presOf" srcId="{D4FAFC6E-80CD-4960-AC1E-2E94E9BFA3B0}" destId="{32BAFBB2-CD51-497A-809B-766FCE47A69E}" srcOrd="0" destOrd="0" presId="urn:microsoft.com/office/officeart/2005/8/layout/vList2"/>
    <dgm:cxn modelId="{3D6FA3D3-5A70-45B9-9BC5-58DCD5FF78F5}" srcId="{7AA9F2BF-3BBA-46E2-A74C-7403147BE43C}" destId="{D4FAFC6E-80CD-4960-AC1E-2E94E9BFA3B0}" srcOrd="2" destOrd="0" parTransId="{722B2000-57BF-4D20-B2DC-5C3BCE3309FB}" sibTransId="{03770320-3A6D-4BF9-B7DC-03FC68995CA3}"/>
    <dgm:cxn modelId="{BBE479E2-1215-4D7A-AB7D-DFC79980AD16}" srcId="{7AA9F2BF-3BBA-46E2-A74C-7403147BE43C}" destId="{73728CE0-E235-4E33-AC5E-4152550F9600}" srcOrd="3" destOrd="0" parTransId="{AA665518-12D5-4904-A1B1-267E051A23E4}" sibTransId="{11B56BE2-6A46-4DF6-8A16-84973F814AA0}"/>
    <dgm:cxn modelId="{51B1872F-240B-4B79-9B62-BD85FD61C43F}" type="presParOf" srcId="{E3EFEE73-B1A5-4A8D-87B8-ECB2DBCF463E}" destId="{AE9E43FB-BCFF-4F15-AB05-AD0390266EFA}" srcOrd="0" destOrd="0" presId="urn:microsoft.com/office/officeart/2005/8/layout/vList2"/>
    <dgm:cxn modelId="{8BBC3C59-2205-411A-8DAA-19F7AE7E2BE8}" type="presParOf" srcId="{E3EFEE73-B1A5-4A8D-87B8-ECB2DBCF463E}" destId="{68BDC279-48A0-4399-80F7-E0DE16352176}" srcOrd="1" destOrd="0" presId="urn:microsoft.com/office/officeart/2005/8/layout/vList2"/>
    <dgm:cxn modelId="{24A23A2F-2D92-4CD9-845A-FAD8FB2F3823}" type="presParOf" srcId="{E3EFEE73-B1A5-4A8D-87B8-ECB2DBCF463E}" destId="{4E1E58A9-C96A-4CE1-AD24-DAB62E1FD3CF}" srcOrd="2" destOrd="0" presId="urn:microsoft.com/office/officeart/2005/8/layout/vList2"/>
    <dgm:cxn modelId="{CC265A08-8279-4138-BB59-E094D01E33E0}" type="presParOf" srcId="{E3EFEE73-B1A5-4A8D-87B8-ECB2DBCF463E}" destId="{F43B336D-497E-45A5-A239-072E4A60D6C1}" srcOrd="3" destOrd="0" presId="urn:microsoft.com/office/officeart/2005/8/layout/vList2"/>
    <dgm:cxn modelId="{B6EF445C-4D3A-40A1-98B3-AB21C0103E50}" type="presParOf" srcId="{E3EFEE73-B1A5-4A8D-87B8-ECB2DBCF463E}" destId="{32BAFBB2-CD51-497A-809B-766FCE47A69E}" srcOrd="4" destOrd="0" presId="urn:microsoft.com/office/officeart/2005/8/layout/vList2"/>
    <dgm:cxn modelId="{634790E6-D62E-4B44-B434-242151B9A8BA}" type="presParOf" srcId="{E3EFEE73-B1A5-4A8D-87B8-ECB2DBCF463E}" destId="{5E7C23E6-D595-429A-942D-8F02CCD6D7A0}" srcOrd="5" destOrd="0" presId="urn:microsoft.com/office/officeart/2005/8/layout/vList2"/>
    <dgm:cxn modelId="{CE6ACA22-A82E-4EB7-B0E5-3A4E1F3E76B6}" type="presParOf" srcId="{E3EFEE73-B1A5-4A8D-87B8-ECB2DBCF463E}" destId="{ACF027EA-875E-4651-BF0F-C7A0476008D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92697F-2B7E-4C2C-AA21-AB00699AE011}"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52499162-9E77-4533-BCCE-053D4BE14154}">
      <dgm:prSet/>
      <dgm:spPr/>
      <dgm:t>
        <a:bodyPr/>
        <a:lstStyle/>
        <a:p>
          <a:pPr>
            <a:lnSpc>
              <a:spcPct val="100000"/>
            </a:lnSpc>
          </a:pPr>
          <a:r>
            <a:rPr lang="en-US"/>
            <a:t>Explanation of the choice of a Limited Liability Company (LLC) for NaturaGlow.</a:t>
          </a:r>
        </a:p>
      </dgm:t>
    </dgm:pt>
    <dgm:pt modelId="{0DAF3CD8-6463-45EC-9F2E-391E5A0B3A1B}" type="parTrans" cxnId="{1835DADF-EBDE-49FA-96CB-EDF8AADF6DF6}">
      <dgm:prSet/>
      <dgm:spPr/>
      <dgm:t>
        <a:bodyPr/>
        <a:lstStyle/>
        <a:p>
          <a:endParaRPr lang="en-US"/>
        </a:p>
      </dgm:t>
    </dgm:pt>
    <dgm:pt modelId="{ACA45EB1-7C20-403B-A5C5-41C81E7C3E0F}" type="sibTrans" cxnId="{1835DADF-EBDE-49FA-96CB-EDF8AADF6DF6}">
      <dgm:prSet/>
      <dgm:spPr/>
      <dgm:t>
        <a:bodyPr/>
        <a:lstStyle/>
        <a:p>
          <a:endParaRPr lang="en-US"/>
        </a:p>
      </dgm:t>
    </dgm:pt>
    <dgm:pt modelId="{E92DEA15-DE8F-49A4-A26A-8E61A24669EC}">
      <dgm:prSet/>
      <dgm:spPr/>
      <dgm:t>
        <a:bodyPr/>
        <a:lstStyle/>
        <a:p>
          <a:pPr>
            <a:lnSpc>
              <a:spcPct val="100000"/>
            </a:lnSpc>
          </a:pPr>
          <a:r>
            <a:rPr lang="en-US"/>
            <a:t>Benefits of an LLC in the UK context.</a:t>
          </a:r>
        </a:p>
      </dgm:t>
    </dgm:pt>
    <dgm:pt modelId="{5020D205-125E-4F1C-97DA-9F5B20E83729}" type="parTrans" cxnId="{54B10202-4EE4-4BA4-B7B3-C59C67E376D4}">
      <dgm:prSet/>
      <dgm:spPr/>
      <dgm:t>
        <a:bodyPr/>
        <a:lstStyle/>
        <a:p>
          <a:endParaRPr lang="en-US"/>
        </a:p>
      </dgm:t>
    </dgm:pt>
    <dgm:pt modelId="{C825FEDC-4686-438E-8EDE-3C178D5971A2}" type="sibTrans" cxnId="{54B10202-4EE4-4BA4-B7B3-C59C67E376D4}">
      <dgm:prSet/>
      <dgm:spPr/>
      <dgm:t>
        <a:bodyPr/>
        <a:lstStyle/>
        <a:p>
          <a:endParaRPr lang="en-US"/>
        </a:p>
      </dgm:t>
    </dgm:pt>
    <dgm:pt modelId="{F33AEE7F-6BF4-4102-9058-EDD6C2FC3507}">
      <dgm:prSet/>
      <dgm:spPr/>
      <dgm:t>
        <a:bodyPr/>
        <a:lstStyle/>
        <a:p>
          <a:pPr>
            <a:lnSpc>
              <a:spcPct val="100000"/>
            </a:lnSpc>
          </a:pPr>
          <a:r>
            <a:rPr lang="en-US"/>
            <a:t>Legal implications and advantages for NaturaGlow.</a:t>
          </a:r>
        </a:p>
      </dgm:t>
    </dgm:pt>
    <dgm:pt modelId="{7214B87F-36C5-4BA3-8DDE-29170B22858A}" type="parTrans" cxnId="{F092BCFD-ACE7-40A9-87E8-DC3742BD0A08}">
      <dgm:prSet/>
      <dgm:spPr/>
      <dgm:t>
        <a:bodyPr/>
        <a:lstStyle/>
        <a:p>
          <a:endParaRPr lang="en-US"/>
        </a:p>
      </dgm:t>
    </dgm:pt>
    <dgm:pt modelId="{70C55621-B5E3-49C0-9299-CD3DB5657058}" type="sibTrans" cxnId="{F092BCFD-ACE7-40A9-87E8-DC3742BD0A08}">
      <dgm:prSet/>
      <dgm:spPr/>
      <dgm:t>
        <a:bodyPr/>
        <a:lstStyle/>
        <a:p>
          <a:endParaRPr lang="en-US"/>
        </a:p>
      </dgm:t>
    </dgm:pt>
    <dgm:pt modelId="{D77935FF-7B57-4D4E-8134-EDDA7F011468}" type="pres">
      <dgm:prSet presAssocID="{6A92697F-2B7E-4C2C-AA21-AB00699AE011}" presName="root" presStyleCnt="0">
        <dgm:presLayoutVars>
          <dgm:dir/>
          <dgm:resizeHandles val="exact"/>
        </dgm:presLayoutVars>
      </dgm:prSet>
      <dgm:spPr/>
    </dgm:pt>
    <dgm:pt modelId="{F9A2D3C0-CC62-4C72-9C52-24A546E5E0BC}" type="pres">
      <dgm:prSet presAssocID="{52499162-9E77-4533-BCCE-053D4BE14154}" presName="compNode" presStyleCnt="0"/>
      <dgm:spPr/>
    </dgm:pt>
    <dgm:pt modelId="{87A6BF20-9BFA-4EED-A5D1-CA72BCCCCA5B}" type="pres">
      <dgm:prSet presAssocID="{52499162-9E77-4533-BCCE-053D4BE14154}" presName="bgRect" presStyleLbl="bgShp" presStyleIdx="0" presStyleCnt="3"/>
      <dgm:spPr/>
    </dgm:pt>
    <dgm:pt modelId="{9886BFFC-1FF0-4FE5-8B18-A49792225987}" type="pres">
      <dgm:prSet presAssocID="{52499162-9E77-4533-BCCE-053D4BE1415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BE69C618-4285-4BCF-96D4-5D388559339D}" type="pres">
      <dgm:prSet presAssocID="{52499162-9E77-4533-BCCE-053D4BE14154}" presName="spaceRect" presStyleCnt="0"/>
      <dgm:spPr/>
    </dgm:pt>
    <dgm:pt modelId="{38AF4061-87FA-419E-A62D-C23243D89BA7}" type="pres">
      <dgm:prSet presAssocID="{52499162-9E77-4533-BCCE-053D4BE14154}" presName="parTx" presStyleLbl="revTx" presStyleIdx="0" presStyleCnt="3">
        <dgm:presLayoutVars>
          <dgm:chMax val="0"/>
          <dgm:chPref val="0"/>
        </dgm:presLayoutVars>
      </dgm:prSet>
      <dgm:spPr/>
    </dgm:pt>
    <dgm:pt modelId="{CECB4D60-95F3-43FD-9856-5C859907E157}" type="pres">
      <dgm:prSet presAssocID="{ACA45EB1-7C20-403B-A5C5-41C81E7C3E0F}" presName="sibTrans" presStyleCnt="0"/>
      <dgm:spPr/>
    </dgm:pt>
    <dgm:pt modelId="{A492D6C3-CB1A-4795-B61D-4DDD2FD8B216}" type="pres">
      <dgm:prSet presAssocID="{E92DEA15-DE8F-49A4-A26A-8E61A24669EC}" presName="compNode" presStyleCnt="0"/>
      <dgm:spPr/>
    </dgm:pt>
    <dgm:pt modelId="{F36A8E05-3E26-4C96-B1E5-526E73AA64D7}" type="pres">
      <dgm:prSet presAssocID="{E92DEA15-DE8F-49A4-A26A-8E61A24669EC}" presName="bgRect" presStyleLbl="bgShp" presStyleIdx="1" presStyleCnt="3"/>
      <dgm:spPr/>
    </dgm:pt>
    <dgm:pt modelId="{E82B1AAE-3CFD-482B-9828-D87C6F243A02}" type="pres">
      <dgm:prSet presAssocID="{E92DEA15-DE8F-49A4-A26A-8E61A24669E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4D9589D1-78CC-4393-A097-9D161C138202}" type="pres">
      <dgm:prSet presAssocID="{E92DEA15-DE8F-49A4-A26A-8E61A24669EC}" presName="spaceRect" presStyleCnt="0"/>
      <dgm:spPr/>
    </dgm:pt>
    <dgm:pt modelId="{6F4B215F-48E7-4D02-87B3-E58711DD7BA5}" type="pres">
      <dgm:prSet presAssocID="{E92DEA15-DE8F-49A4-A26A-8E61A24669EC}" presName="parTx" presStyleLbl="revTx" presStyleIdx="1" presStyleCnt="3">
        <dgm:presLayoutVars>
          <dgm:chMax val="0"/>
          <dgm:chPref val="0"/>
        </dgm:presLayoutVars>
      </dgm:prSet>
      <dgm:spPr/>
    </dgm:pt>
    <dgm:pt modelId="{DD1ACF43-7B2E-480E-99AD-045AC439EE84}" type="pres">
      <dgm:prSet presAssocID="{C825FEDC-4686-438E-8EDE-3C178D5971A2}" presName="sibTrans" presStyleCnt="0"/>
      <dgm:spPr/>
    </dgm:pt>
    <dgm:pt modelId="{0EA44FA1-3FA6-4936-99BD-7C12029E72D6}" type="pres">
      <dgm:prSet presAssocID="{F33AEE7F-6BF4-4102-9058-EDD6C2FC3507}" presName="compNode" presStyleCnt="0"/>
      <dgm:spPr/>
    </dgm:pt>
    <dgm:pt modelId="{32A217A3-0593-441B-BAB1-CFA63034FFF0}" type="pres">
      <dgm:prSet presAssocID="{F33AEE7F-6BF4-4102-9058-EDD6C2FC3507}" presName="bgRect" presStyleLbl="bgShp" presStyleIdx="2" presStyleCnt="3"/>
      <dgm:spPr/>
    </dgm:pt>
    <dgm:pt modelId="{4BF00AEE-5B4C-49A1-9E91-B326EC94A079}" type="pres">
      <dgm:prSet presAssocID="{F33AEE7F-6BF4-4102-9058-EDD6C2FC35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8145527D-1F31-4747-AE6A-EE602B066CBD}" type="pres">
      <dgm:prSet presAssocID="{F33AEE7F-6BF4-4102-9058-EDD6C2FC3507}" presName="spaceRect" presStyleCnt="0"/>
      <dgm:spPr/>
    </dgm:pt>
    <dgm:pt modelId="{E15D6CBD-DB72-4276-9906-FCFACAEF2DC1}" type="pres">
      <dgm:prSet presAssocID="{F33AEE7F-6BF4-4102-9058-EDD6C2FC3507}" presName="parTx" presStyleLbl="revTx" presStyleIdx="2" presStyleCnt="3">
        <dgm:presLayoutVars>
          <dgm:chMax val="0"/>
          <dgm:chPref val="0"/>
        </dgm:presLayoutVars>
      </dgm:prSet>
      <dgm:spPr/>
    </dgm:pt>
  </dgm:ptLst>
  <dgm:cxnLst>
    <dgm:cxn modelId="{54B10202-4EE4-4BA4-B7B3-C59C67E376D4}" srcId="{6A92697F-2B7E-4C2C-AA21-AB00699AE011}" destId="{E92DEA15-DE8F-49A4-A26A-8E61A24669EC}" srcOrd="1" destOrd="0" parTransId="{5020D205-125E-4F1C-97DA-9F5B20E83729}" sibTransId="{C825FEDC-4686-438E-8EDE-3C178D5971A2}"/>
    <dgm:cxn modelId="{B5CF7B0D-A83B-4019-8554-6468BEACE3D5}" type="presOf" srcId="{52499162-9E77-4533-BCCE-053D4BE14154}" destId="{38AF4061-87FA-419E-A62D-C23243D89BA7}" srcOrd="0" destOrd="0" presId="urn:microsoft.com/office/officeart/2018/2/layout/IconVerticalSolidList"/>
    <dgm:cxn modelId="{7F49CE31-D7A0-4EEC-872D-48D37F7CC4FA}" type="presOf" srcId="{F33AEE7F-6BF4-4102-9058-EDD6C2FC3507}" destId="{E15D6CBD-DB72-4276-9906-FCFACAEF2DC1}" srcOrd="0" destOrd="0" presId="urn:microsoft.com/office/officeart/2018/2/layout/IconVerticalSolidList"/>
    <dgm:cxn modelId="{C6BF8E7D-448D-478F-9988-B830A223DAB8}" type="presOf" srcId="{E92DEA15-DE8F-49A4-A26A-8E61A24669EC}" destId="{6F4B215F-48E7-4D02-87B3-E58711DD7BA5}" srcOrd="0" destOrd="0" presId="urn:microsoft.com/office/officeart/2018/2/layout/IconVerticalSolidList"/>
    <dgm:cxn modelId="{1835DADF-EBDE-49FA-96CB-EDF8AADF6DF6}" srcId="{6A92697F-2B7E-4C2C-AA21-AB00699AE011}" destId="{52499162-9E77-4533-BCCE-053D4BE14154}" srcOrd="0" destOrd="0" parTransId="{0DAF3CD8-6463-45EC-9F2E-391E5A0B3A1B}" sibTransId="{ACA45EB1-7C20-403B-A5C5-41C81E7C3E0F}"/>
    <dgm:cxn modelId="{3A6E01F7-73E9-4216-B4E9-BBD6F7C0C181}" type="presOf" srcId="{6A92697F-2B7E-4C2C-AA21-AB00699AE011}" destId="{D77935FF-7B57-4D4E-8134-EDDA7F011468}" srcOrd="0" destOrd="0" presId="urn:microsoft.com/office/officeart/2018/2/layout/IconVerticalSolidList"/>
    <dgm:cxn modelId="{F092BCFD-ACE7-40A9-87E8-DC3742BD0A08}" srcId="{6A92697F-2B7E-4C2C-AA21-AB00699AE011}" destId="{F33AEE7F-6BF4-4102-9058-EDD6C2FC3507}" srcOrd="2" destOrd="0" parTransId="{7214B87F-36C5-4BA3-8DDE-29170B22858A}" sibTransId="{70C55621-B5E3-49C0-9299-CD3DB5657058}"/>
    <dgm:cxn modelId="{93A3CB9F-3B3D-4853-BA6B-28C283D5B7D9}" type="presParOf" srcId="{D77935FF-7B57-4D4E-8134-EDDA7F011468}" destId="{F9A2D3C0-CC62-4C72-9C52-24A546E5E0BC}" srcOrd="0" destOrd="0" presId="urn:microsoft.com/office/officeart/2018/2/layout/IconVerticalSolidList"/>
    <dgm:cxn modelId="{C498B12A-CFAF-4542-A66E-DD809066D386}" type="presParOf" srcId="{F9A2D3C0-CC62-4C72-9C52-24A546E5E0BC}" destId="{87A6BF20-9BFA-4EED-A5D1-CA72BCCCCA5B}" srcOrd="0" destOrd="0" presId="urn:microsoft.com/office/officeart/2018/2/layout/IconVerticalSolidList"/>
    <dgm:cxn modelId="{A8030853-51DA-4819-8559-D3BCC81A5F33}" type="presParOf" srcId="{F9A2D3C0-CC62-4C72-9C52-24A546E5E0BC}" destId="{9886BFFC-1FF0-4FE5-8B18-A49792225987}" srcOrd="1" destOrd="0" presId="urn:microsoft.com/office/officeart/2018/2/layout/IconVerticalSolidList"/>
    <dgm:cxn modelId="{7A0F4886-EF69-4EDE-A210-F9B1120EE43E}" type="presParOf" srcId="{F9A2D3C0-CC62-4C72-9C52-24A546E5E0BC}" destId="{BE69C618-4285-4BCF-96D4-5D388559339D}" srcOrd="2" destOrd="0" presId="urn:microsoft.com/office/officeart/2018/2/layout/IconVerticalSolidList"/>
    <dgm:cxn modelId="{A1A3E16D-B1B4-4A0E-8EB4-F22B0C241BBF}" type="presParOf" srcId="{F9A2D3C0-CC62-4C72-9C52-24A546E5E0BC}" destId="{38AF4061-87FA-419E-A62D-C23243D89BA7}" srcOrd="3" destOrd="0" presId="urn:microsoft.com/office/officeart/2018/2/layout/IconVerticalSolidList"/>
    <dgm:cxn modelId="{4972E2FE-2666-4E98-A510-96F6372BEB13}" type="presParOf" srcId="{D77935FF-7B57-4D4E-8134-EDDA7F011468}" destId="{CECB4D60-95F3-43FD-9856-5C859907E157}" srcOrd="1" destOrd="0" presId="urn:microsoft.com/office/officeart/2018/2/layout/IconVerticalSolidList"/>
    <dgm:cxn modelId="{E6BDCEB0-50E3-4D98-9511-EB3BCD5DF7D8}" type="presParOf" srcId="{D77935FF-7B57-4D4E-8134-EDDA7F011468}" destId="{A492D6C3-CB1A-4795-B61D-4DDD2FD8B216}" srcOrd="2" destOrd="0" presId="urn:microsoft.com/office/officeart/2018/2/layout/IconVerticalSolidList"/>
    <dgm:cxn modelId="{1109A8B5-E7B4-43B0-AA62-84FD3DDF6826}" type="presParOf" srcId="{A492D6C3-CB1A-4795-B61D-4DDD2FD8B216}" destId="{F36A8E05-3E26-4C96-B1E5-526E73AA64D7}" srcOrd="0" destOrd="0" presId="urn:microsoft.com/office/officeart/2018/2/layout/IconVerticalSolidList"/>
    <dgm:cxn modelId="{5160DDA5-60C4-44D2-9591-2C346524ADB8}" type="presParOf" srcId="{A492D6C3-CB1A-4795-B61D-4DDD2FD8B216}" destId="{E82B1AAE-3CFD-482B-9828-D87C6F243A02}" srcOrd="1" destOrd="0" presId="urn:microsoft.com/office/officeart/2018/2/layout/IconVerticalSolidList"/>
    <dgm:cxn modelId="{6D498CDC-2E1C-4881-BB74-EB293556F06C}" type="presParOf" srcId="{A492D6C3-CB1A-4795-B61D-4DDD2FD8B216}" destId="{4D9589D1-78CC-4393-A097-9D161C138202}" srcOrd="2" destOrd="0" presId="urn:microsoft.com/office/officeart/2018/2/layout/IconVerticalSolidList"/>
    <dgm:cxn modelId="{4F95D342-B5C2-446F-B26D-868CE86D72FF}" type="presParOf" srcId="{A492D6C3-CB1A-4795-B61D-4DDD2FD8B216}" destId="{6F4B215F-48E7-4D02-87B3-E58711DD7BA5}" srcOrd="3" destOrd="0" presId="urn:microsoft.com/office/officeart/2018/2/layout/IconVerticalSolidList"/>
    <dgm:cxn modelId="{A149EC79-9B2F-4DD1-86DD-8A897F97D4C9}" type="presParOf" srcId="{D77935FF-7B57-4D4E-8134-EDDA7F011468}" destId="{DD1ACF43-7B2E-480E-99AD-045AC439EE84}" srcOrd="3" destOrd="0" presId="urn:microsoft.com/office/officeart/2018/2/layout/IconVerticalSolidList"/>
    <dgm:cxn modelId="{70DCAAB1-6319-459F-A479-C34645B28818}" type="presParOf" srcId="{D77935FF-7B57-4D4E-8134-EDDA7F011468}" destId="{0EA44FA1-3FA6-4936-99BD-7C12029E72D6}" srcOrd="4" destOrd="0" presId="urn:microsoft.com/office/officeart/2018/2/layout/IconVerticalSolidList"/>
    <dgm:cxn modelId="{7DC0B3F7-873A-4924-B1E6-4D07CDFEAFF0}" type="presParOf" srcId="{0EA44FA1-3FA6-4936-99BD-7C12029E72D6}" destId="{32A217A3-0593-441B-BAB1-CFA63034FFF0}" srcOrd="0" destOrd="0" presId="urn:microsoft.com/office/officeart/2018/2/layout/IconVerticalSolidList"/>
    <dgm:cxn modelId="{B59179A7-52EC-4B2B-BAE7-83F1D4317D3C}" type="presParOf" srcId="{0EA44FA1-3FA6-4936-99BD-7C12029E72D6}" destId="{4BF00AEE-5B4C-49A1-9E91-B326EC94A079}" srcOrd="1" destOrd="0" presId="urn:microsoft.com/office/officeart/2018/2/layout/IconVerticalSolidList"/>
    <dgm:cxn modelId="{FD7CBC5F-8B48-4F88-8F32-50F0CD6479F1}" type="presParOf" srcId="{0EA44FA1-3FA6-4936-99BD-7C12029E72D6}" destId="{8145527D-1F31-4747-AE6A-EE602B066CBD}" srcOrd="2" destOrd="0" presId="urn:microsoft.com/office/officeart/2018/2/layout/IconVerticalSolidList"/>
    <dgm:cxn modelId="{AC7696F4-9380-49B1-9C40-A1D176F3C0E1}" type="presParOf" srcId="{0EA44FA1-3FA6-4936-99BD-7C12029E72D6}" destId="{E15D6CBD-DB72-4276-9906-FCFACAEF2D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FA9988-3D01-4F5B-AFB8-7B74FC1A304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D18CD6-E0D1-49ED-9428-B95A40C572BB}">
      <dgm:prSet/>
      <dgm:spPr/>
      <dgm:t>
        <a:bodyPr/>
        <a:lstStyle/>
        <a:p>
          <a:r>
            <a:rPr lang="en-US"/>
            <a:t>Profile of Ms. Eleanor Thompson, CEO.</a:t>
          </a:r>
        </a:p>
      </dgm:t>
    </dgm:pt>
    <dgm:pt modelId="{A46EBF52-4E09-4D27-8D46-F7B90A3D3B18}" type="parTrans" cxnId="{F089AAFC-0FD0-4808-B482-D62587870211}">
      <dgm:prSet/>
      <dgm:spPr/>
      <dgm:t>
        <a:bodyPr/>
        <a:lstStyle/>
        <a:p>
          <a:endParaRPr lang="en-US"/>
        </a:p>
      </dgm:t>
    </dgm:pt>
    <dgm:pt modelId="{8DD86806-BC1C-4666-BB09-C3A72866FF30}" type="sibTrans" cxnId="{F089AAFC-0FD0-4808-B482-D62587870211}">
      <dgm:prSet/>
      <dgm:spPr/>
      <dgm:t>
        <a:bodyPr/>
        <a:lstStyle/>
        <a:p>
          <a:endParaRPr lang="en-US"/>
        </a:p>
      </dgm:t>
    </dgm:pt>
    <dgm:pt modelId="{7155D58E-3E44-4B5C-A634-2A7A5B63DC84}">
      <dgm:prSet/>
      <dgm:spPr/>
      <dgm:t>
        <a:bodyPr/>
        <a:lstStyle/>
        <a:p>
          <a:r>
            <a:rPr lang="en-US"/>
            <a:t>Overview of the management team’s expertise.</a:t>
          </a:r>
        </a:p>
      </dgm:t>
    </dgm:pt>
    <dgm:pt modelId="{95D45F53-3725-4903-9965-18033C342B3D}" type="parTrans" cxnId="{929DEA86-F95E-4FA9-89B0-EFD8CF01B453}">
      <dgm:prSet/>
      <dgm:spPr/>
      <dgm:t>
        <a:bodyPr/>
        <a:lstStyle/>
        <a:p>
          <a:endParaRPr lang="en-US"/>
        </a:p>
      </dgm:t>
    </dgm:pt>
    <dgm:pt modelId="{BE84C3DE-4FD1-4F48-9EBD-359E1C71D3E8}" type="sibTrans" cxnId="{929DEA86-F95E-4FA9-89B0-EFD8CF01B453}">
      <dgm:prSet/>
      <dgm:spPr/>
      <dgm:t>
        <a:bodyPr/>
        <a:lstStyle/>
        <a:p>
          <a:endParaRPr lang="en-US"/>
        </a:p>
      </dgm:t>
    </dgm:pt>
    <dgm:pt modelId="{F575297F-1BFB-46DF-A387-4665DB37AE01}">
      <dgm:prSet/>
      <dgm:spPr/>
      <dgm:t>
        <a:bodyPr/>
        <a:lstStyle/>
        <a:p>
          <a:r>
            <a:rPr lang="en-US"/>
            <a:t>Role of external partners like 'FinSight Accounting'.</a:t>
          </a:r>
        </a:p>
      </dgm:t>
    </dgm:pt>
    <dgm:pt modelId="{DA3948AA-FBFA-4431-816E-DEBEC3E2D56A}" type="parTrans" cxnId="{80C64094-1A5A-43D8-A6DB-CA17BC07DA14}">
      <dgm:prSet/>
      <dgm:spPr/>
      <dgm:t>
        <a:bodyPr/>
        <a:lstStyle/>
        <a:p>
          <a:endParaRPr lang="en-US"/>
        </a:p>
      </dgm:t>
    </dgm:pt>
    <dgm:pt modelId="{C1FD1845-0714-4651-9430-3BE10DC50B88}" type="sibTrans" cxnId="{80C64094-1A5A-43D8-A6DB-CA17BC07DA14}">
      <dgm:prSet/>
      <dgm:spPr/>
      <dgm:t>
        <a:bodyPr/>
        <a:lstStyle/>
        <a:p>
          <a:endParaRPr lang="en-US"/>
        </a:p>
      </dgm:t>
    </dgm:pt>
    <dgm:pt modelId="{5BC15915-0273-4EEE-8FAF-A88A576DC94C}">
      <dgm:prSet/>
      <dgm:spPr/>
      <dgm:t>
        <a:bodyPr/>
        <a:lstStyle/>
        <a:p>
          <a:r>
            <a:rPr lang="en-US"/>
            <a:t>Management strategies for growth and sustainability.</a:t>
          </a:r>
        </a:p>
      </dgm:t>
    </dgm:pt>
    <dgm:pt modelId="{A77E76E5-EA6E-484A-A161-428CD75F24D8}" type="parTrans" cxnId="{786289AF-65FD-4E49-A9DB-C893371AC5E4}">
      <dgm:prSet/>
      <dgm:spPr/>
      <dgm:t>
        <a:bodyPr/>
        <a:lstStyle/>
        <a:p>
          <a:endParaRPr lang="en-US"/>
        </a:p>
      </dgm:t>
    </dgm:pt>
    <dgm:pt modelId="{FF686E94-68BA-4C9D-A359-2D1303CE046E}" type="sibTrans" cxnId="{786289AF-65FD-4E49-A9DB-C893371AC5E4}">
      <dgm:prSet/>
      <dgm:spPr/>
      <dgm:t>
        <a:bodyPr/>
        <a:lstStyle/>
        <a:p>
          <a:endParaRPr lang="en-US"/>
        </a:p>
      </dgm:t>
    </dgm:pt>
    <dgm:pt modelId="{7279879A-A25D-45CA-B9B3-DC3519DC1526}" type="pres">
      <dgm:prSet presAssocID="{29FA9988-3D01-4F5B-AFB8-7B74FC1A3045}" presName="root" presStyleCnt="0">
        <dgm:presLayoutVars>
          <dgm:dir/>
          <dgm:resizeHandles val="exact"/>
        </dgm:presLayoutVars>
      </dgm:prSet>
      <dgm:spPr/>
    </dgm:pt>
    <dgm:pt modelId="{93E4F2BF-28C9-42E8-992D-91525875E54A}" type="pres">
      <dgm:prSet presAssocID="{48D18CD6-E0D1-49ED-9428-B95A40C572BB}" presName="compNode" presStyleCnt="0"/>
      <dgm:spPr/>
    </dgm:pt>
    <dgm:pt modelId="{E5463403-3C46-4C51-99C3-85A92804EA9E}" type="pres">
      <dgm:prSet presAssocID="{48D18CD6-E0D1-49ED-9428-B95A40C572BB}" presName="bgRect" presStyleLbl="bgShp" presStyleIdx="0" presStyleCnt="4"/>
      <dgm:spPr/>
    </dgm:pt>
    <dgm:pt modelId="{FF8C32A8-227D-40E7-A68C-41B07197AE17}" type="pres">
      <dgm:prSet presAssocID="{48D18CD6-E0D1-49ED-9428-B95A40C572B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0428BB23-D1BA-4CC3-BAD3-8C56589216FD}" type="pres">
      <dgm:prSet presAssocID="{48D18CD6-E0D1-49ED-9428-B95A40C572BB}" presName="spaceRect" presStyleCnt="0"/>
      <dgm:spPr/>
    </dgm:pt>
    <dgm:pt modelId="{C2131262-7F10-41FD-84C4-18C07CDCF915}" type="pres">
      <dgm:prSet presAssocID="{48D18CD6-E0D1-49ED-9428-B95A40C572BB}" presName="parTx" presStyleLbl="revTx" presStyleIdx="0" presStyleCnt="4">
        <dgm:presLayoutVars>
          <dgm:chMax val="0"/>
          <dgm:chPref val="0"/>
        </dgm:presLayoutVars>
      </dgm:prSet>
      <dgm:spPr/>
    </dgm:pt>
    <dgm:pt modelId="{DEDEFCFA-4075-40B3-BB46-7D65665A923E}" type="pres">
      <dgm:prSet presAssocID="{8DD86806-BC1C-4666-BB09-C3A72866FF30}" presName="sibTrans" presStyleCnt="0"/>
      <dgm:spPr/>
    </dgm:pt>
    <dgm:pt modelId="{291E45B7-428B-45A7-BA83-88033B2A44E7}" type="pres">
      <dgm:prSet presAssocID="{7155D58E-3E44-4B5C-A634-2A7A5B63DC84}" presName="compNode" presStyleCnt="0"/>
      <dgm:spPr/>
    </dgm:pt>
    <dgm:pt modelId="{8073156E-CC82-4979-83D1-423A9CEAADC0}" type="pres">
      <dgm:prSet presAssocID="{7155D58E-3E44-4B5C-A634-2A7A5B63DC84}" presName="bgRect" presStyleLbl="bgShp" presStyleIdx="1" presStyleCnt="4"/>
      <dgm:spPr/>
    </dgm:pt>
    <dgm:pt modelId="{AEB4707F-166E-4148-A6B2-C2F330EDE837}" type="pres">
      <dgm:prSet presAssocID="{7155D58E-3E44-4B5C-A634-2A7A5B63DC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F05AE6AF-9042-43F9-889F-29556ADA803F}" type="pres">
      <dgm:prSet presAssocID="{7155D58E-3E44-4B5C-A634-2A7A5B63DC84}" presName="spaceRect" presStyleCnt="0"/>
      <dgm:spPr/>
    </dgm:pt>
    <dgm:pt modelId="{DD28FED0-4692-4654-AF40-F7F6586A4C5C}" type="pres">
      <dgm:prSet presAssocID="{7155D58E-3E44-4B5C-A634-2A7A5B63DC84}" presName="parTx" presStyleLbl="revTx" presStyleIdx="1" presStyleCnt="4">
        <dgm:presLayoutVars>
          <dgm:chMax val="0"/>
          <dgm:chPref val="0"/>
        </dgm:presLayoutVars>
      </dgm:prSet>
      <dgm:spPr/>
    </dgm:pt>
    <dgm:pt modelId="{5C8D3A98-FCD3-4CF0-BCCC-747D11EDB56F}" type="pres">
      <dgm:prSet presAssocID="{BE84C3DE-4FD1-4F48-9EBD-359E1C71D3E8}" presName="sibTrans" presStyleCnt="0"/>
      <dgm:spPr/>
    </dgm:pt>
    <dgm:pt modelId="{D1AB54DE-5796-4435-80E3-A7F3E5D5E3E1}" type="pres">
      <dgm:prSet presAssocID="{F575297F-1BFB-46DF-A387-4665DB37AE01}" presName="compNode" presStyleCnt="0"/>
      <dgm:spPr/>
    </dgm:pt>
    <dgm:pt modelId="{6922488B-D5A1-4F33-9E85-011B2730CF83}" type="pres">
      <dgm:prSet presAssocID="{F575297F-1BFB-46DF-A387-4665DB37AE01}" presName="bgRect" presStyleLbl="bgShp" presStyleIdx="2" presStyleCnt="4"/>
      <dgm:spPr/>
    </dgm:pt>
    <dgm:pt modelId="{528A8071-084B-4C97-B86F-66D279BBABE1}" type="pres">
      <dgm:prSet presAssocID="{F575297F-1BFB-46DF-A387-4665DB37AE0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4235FA2A-FD4D-432E-8BCB-09DE3C0CAF30}" type="pres">
      <dgm:prSet presAssocID="{F575297F-1BFB-46DF-A387-4665DB37AE01}" presName="spaceRect" presStyleCnt="0"/>
      <dgm:spPr/>
    </dgm:pt>
    <dgm:pt modelId="{5A99C36F-7570-41EC-81B6-992E335C0556}" type="pres">
      <dgm:prSet presAssocID="{F575297F-1BFB-46DF-A387-4665DB37AE01}" presName="parTx" presStyleLbl="revTx" presStyleIdx="2" presStyleCnt="4">
        <dgm:presLayoutVars>
          <dgm:chMax val="0"/>
          <dgm:chPref val="0"/>
        </dgm:presLayoutVars>
      </dgm:prSet>
      <dgm:spPr/>
    </dgm:pt>
    <dgm:pt modelId="{DCE65A14-0FF2-4D11-BFB3-AF519D8ED0F0}" type="pres">
      <dgm:prSet presAssocID="{C1FD1845-0714-4651-9430-3BE10DC50B88}" presName="sibTrans" presStyleCnt="0"/>
      <dgm:spPr/>
    </dgm:pt>
    <dgm:pt modelId="{84719445-8FB1-4E06-96E1-0909F92B7C1C}" type="pres">
      <dgm:prSet presAssocID="{5BC15915-0273-4EEE-8FAF-A88A576DC94C}" presName="compNode" presStyleCnt="0"/>
      <dgm:spPr/>
    </dgm:pt>
    <dgm:pt modelId="{9CB87029-1ED1-476A-BECB-B5E6877B5C68}" type="pres">
      <dgm:prSet presAssocID="{5BC15915-0273-4EEE-8FAF-A88A576DC94C}" presName="bgRect" presStyleLbl="bgShp" presStyleIdx="3" presStyleCnt="4"/>
      <dgm:spPr/>
    </dgm:pt>
    <dgm:pt modelId="{88B0F1BD-8747-4A41-8F3F-ECE7C6C10A80}" type="pres">
      <dgm:prSet presAssocID="{5BC15915-0273-4EEE-8FAF-A88A576DC94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261628CA-DC66-4C27-B4BB-BE5F4448F490}" type="pres">
      <dgm:prSet presAssocID="{5BC15915-0273-4EEE-8FAF-A88A576DC94C}" presName="spaceRect" presStyleCnt="0"/>
      <dgm:spPr/>
    </dgm:pt>
    <dgm:pt modelId="{36899073-DD49-4D7F-9B08-4D6118A1BE6C}" type="pres">
      <dgm:prSet presAssocID="{5BC15915-0273-4EEE-8FAF-A88A576DC94C}" presName="parTx" presStyleLbl="revTx" presStyleIdx="3" presStyleCnt="4">
        <dgm:presLayoutVars>
          <dgm:chMax val="0"/>
          <dgm:chPref val="0"/>
        </dgm:presLayoutVars>
      </dgm:prSet>
      <dgm:spPr/>
    </dgm:pt>
  </dgm:ptLst>
  <dgm:cxnLst>
    <dgm:cxn modelId="{AE35FD04-6474-436C-B3D1-B40747D695E9}" type="presOf" srcId="{48D18CD6-E0D1-49ED-9428-B95A40C572BB}" destId="{C2131262-7F10-41FD-84C4-18C07CDCF915}" srcOrd="0" destOrd="0" presId="urn:microsoft.com/office/officeart/2018/2/layout/IconVerticalSolidList"/>
    <dgm:cxn modelId="{7785596C-1140-445B-BCB6-2F96655B5F90}" type="presOf" srcId="{F575297F-1BFB-46DF-A387-4665DB37AE01}" destId="{5A99C36F-7570-41EC-81B6-992E335C0556}" srcOrd="0" destOrd="0" presId="urn:microsoft.com/office/officeart/2018/2/layout/IconVerticalSolidList"/>
    <dgm:cxn modelId="{54336D72-DD9A-4420-9C40-6E6B3315DEE6}" type="presOf" srcId="{29FA9988-3D01-4F5B-AFB8-7B74FC1A3045}" destId="{7279879A-A25D-45CA-B9B3-DC3519DC1526}" srcOrd="0" destOrd="0" presId="urn:microsoft.com/office/officeart/2018/2/layout/IconVerticalSolidList"/>
    <dgm:cxn modelId="{929DEA86-F95E-4FA9-89B0-EFD8CF01B453}" srcId="{29FA9988-3D01-4F5B-AFB8-7B74FC1A3045}" destId="{7155D58E-3E44-4B5C-A634-2A7A5B63DC84}" srcOrd="1" destOrd="0" parTransId="{95D45F53-3725-4903-9965-18033C342B3D}" sibTransId="{BE84C3DE-4FD1-4F48-9EBD-359E1C71D3E8}"/>
    <dgm:cxn modelId="{80C64094-1A5A-43D8-A6DB-CA17BC07DA14}" srcId="{29FA9988-3D01-4F5B-AFB8-7B74FC1A3045}" destId="{F575297F-1BFB-46DF-A387-4665DB37AE01}" srcOrd="2" destOrd="0" parTransId="{DA3948AA-FBFA-4431-816E-DEBEC3E2D56A}" sibTransId="{C1FD1845-0714-4651-9430-3BE10DC50B88}"/>
    <dgm:cxn modelId="{786289AF-65FD-4E49-A9DB-C893371AC5E4}" srcId="{29FA9988-3D01-4F5B-AFB8-7B74FC1A3045}" destId="{5BC15915-0273-4EEE-8FAF-A88A576DC94C}" srcOrd="3" destOrd="0" parTransId="{A77E76E5-EA6E-484A-A161-428CD75F24D8}" sibTransId="{FF686E94-68BA-4C9D-A359-2D1303CE046E}"/>
    <dgm:cxn modelId="{2F1FDFD7-44AA-4595-BFF9-EA8CD4554655}" type="presOf" srcId="{5BC15915-0273-4EEE-8FAF-A88A576DC94C}" destId="{36899073-DD49-4D7F-9B08-4D6118A1BE6C}" srcOrd="0" destOrd="0" presId="urn:microsoft.com/office/officeart/2018/2/layout/IconVerticalSolidList"/>
    <dgm:cxn modelId="{643613D8-1710-4266-B069-6A21B0EA50DA}" type="presOf" srcId="{7155D58E-3E44-4B5C-A634-2A7A5B63DC84}" destId="{DD28FED0-4692-4654-AF40-F7F6586A4C5C}" srcOrd="0" destOrd="0" presId="urn:microsoft.com/office/officeart/2018/2/layout/IconVerticalSolidList"/>
    <dgm:cxn modelId="{F089AAFC-0FD0-4808-B482-D62587870211}" srcId="{29FA9988-3D01-4F5B-AFB8-7B74FC1A3045}" destId="{48D18CD6-E0D1-49ED-9428-B95A40C572BB}" srcOrd="0" destOrd="0" parTransId="{A46EBF52-4E09-4D27-8D46-F7B90A3D3B18}" sibTransId="{8DD86806-BC1C-4666-BB09-C3A72866FF30}"/>
    <dgm:cxn modelId="{75D856E3-7637-4B08-B3A5-E54648B87961}" type="presParOf" srcId="{7279879A-A25D-45CA-B9B3-DC3519DC1526}" destId="{93E4F2BF-28C9-42E8-992D-91525875E54A}" srcOrd="0" destOrd="0" presId="urn:microsoft.com/office/officeart/2018/2/layout/IconVerticalSolidList"/>
    <dgm:cxn modelId="{0F2F4938-2727-4376-9CC1-4D98CB21C3FE}" type="presParOf" srcId="{93E4F2BF-28C9-42E8-992D-91525875E54A}" destId="{E5463403-3C46-4C51-99C3-85A92804EA9E}" srcOrd="0" destOrd="0" presId="urn:microsoft.com/office/officeart/2018/2/layout/IconVerticalSolidList"/>
    <dgm:cxn modelId="{A44E7E67-85AC-4165-B160-AE10CB147661}" type="presParOf" srcId="{93E4F2BF-28C9-42E8-992D-91525875E54A}" destId="{FF8C32A8-227D-40E7-A68C-41B07197AE17}" srcOrd="1" destOrd="0" presId="urn:microsoft.com/office/officeart/2018/2/layout/IconVerticalSolidList"/>
    <dgm:cxn modelId="{81590D83-5839-42EC-8C30-C20A218655C7}" type="presParOf" srcId="{93E4F2BF-28C9-42E8-992D-91525875E54A}" destId="{0428BB23-D1BA-4CC3-BAD3-8C56589216FD}" srcOrd="2" destOrd="0" presId="urn:microsoft.com/office/officeart/2018/2/layout/IconVerticalSolidList"/>
    <dgm:cxn modelId="{04086F34-8632-4462-BD08-88800396D52F}" type="presParOf" srcId="{93E4F2BF-28C9-42E8-992D-91525875E54A}" destId="{C2131262-7F10-41FD-84C4-18C07CDCF915}" srcOrd="3" destOrd="0" presId="urn:microsoft.com/office/officeart/2018/2/layout/IconVerticalSolidList"/>
    <dgm:cxn modelId="{532A77D1-D009-4BA6-A1B6-61D2E6AD0FA4}" type="presParOf" srcId="{7279879A-A25D-45CA-B9B3-DC3519DC1526}" destId="{DEDEFCFA-4075-40B3-BB46-7D65665A923E}" srcOrd="1" destOrd="0" presId="urn:microsoft.com/office/officeart/2018/2/layout/IconVerticalSolidList"/>
    <dgm:cxn modelId="{EDDFD01B-FD5D-403F-9CCA-C381EC1B62B7}" type="presParOf" srcId="{7279879A-A25D-45CA-B9B3-DC3519DC1526}" destId="{291E45B7-428B-45A7-BA83-88033B2A44E7}" srcOrd="2" destOrd="0" presId="urn:microsoft.com/office/officeart/2018/2/layout/IconVerticalSolidList"/>
    <dgm:cxn modelId="{80B2F076-E742-47C7-8441-F173C846DE47}" type="presParOf" srcId="{291E45B7-428B-45A7-BA83-88033B2A44E7}" destId="{8073156E-CC82-4979-83D1-423A9CEAADC0}" srcOrd="0" destOrd="0" presId="urn:microsoft.com/office/officeart/2018/2/layout/IconVerticalSolidList"/>
    <dgm:cxn modelId="{DB48F41F-DC7F-478E-B07C-B972A6863A5E}" type="presParOf" srcId="{291E45B7-428B-45A7-BA83-88033B2A44E7}" destId="{AEB4707F-166E-4148-A6B2-C2F330EDE837}" srcOrd="1" destOrd="0" presId="urn:microsoft.com/office/officeart/2018/2/layout/IconVerticalSolidList"/>
    <dgm:cxn modelId="{5A157087-09B5-4485-99B0-523CCDD6AAD5}" type="presParOf" srcId="{291E45B7-428B-45A7-BA83-88033B2A44E7}" destId="{F05AE6AF-9042-43F9-889F-29556ADA803F}" srcOrd="2" destOrd="0" presId="urn:microsoft.com/office/officeart/2018/2/layout/IconVerticalSolidList"/>
    <dgm:cxn modelId="{E01E3FE8-1275-4364-BE52-C0B011515E67}" type="presParOf" srcId="{291E45B7-428B-45A7-BA83-88033B2A44E7}" destId="{DD28FED0-4692-4654-AF40-F7F6586A4C5C}" srcOrd="3" destOrd="0" presId="urn:microsoft.com/office/officeart/2018/2/layout/IconVerticalSolidList"/>
    <dgm:cxn modelId="{302AF4CE-53F1-415E-A778-3FECBBDE5F7A}" type="presParOf" srcId="{7279879A-A25D-45CA-B9B3-DC3519DC1526}" destId="{5C8D3A98-FCD3-4CF0-BCCC-747D11EDB56F}" srcOrd="3" destOrd="0" presId="urn:microsoft.com/office/officeart/2018/2/layout/IconVerticalSolidList"/>
    <dgm:cxn modelId="{96F936FF-EB8B-48A7-A0FB-5C4A5EA8C274}" type="presParOf" srcId="{7279879A-A25D-45CA-B9B3-DC3519DC1526}" destId="{D1AB54DE-5796-4435-80E3-A7F3E5D5E3E1}" srcOrd="4" destOrd="0" presId="urn:microsoft.com/office/officeart/2018/2/layout/IconVerticalSolidList"/>
    <dgm:cxn modelId="{100C29C5-8592-48C2-9F94-F09EDCB1E531}" type="presParOf" srcId="{D1AB54DE-5796-4435-80E3-A7F3E5D5E3E1}" destId="{6922488B-D5A1-4F33-9E85-011B2730CF83}" srcOrd="0" destOrd="0" presId="urn:microsoft.com/office/officeart/2018/2/layout/IconVerticalSolidList"/>
    <dgm:cxn modelId="{11FBE18E-E429-4804-88B4-ADB782452E94}" type="presParOf" srcId="{D1AB54DE-5796-4435-80E3-A7F3E5D5E3E1}" destId="{528A8071-084B-4C97-B86F-66D279BBABE1}" srcOrd="1" destOrd="0" presId="urn:microsoft.com/office/officeart/2018/2/layout/IconVerticalSolidList"/>
    <dgm:cxn modelId="{6EC60BCB-68A2-499A-A834-6CBFB8F64A2C}" type="presParOf" srcId="{D1AB54DE-5796-4435-80E3-A7F3E5D5E3E1}" destId="{4235FA2A-FD4D-432E-8BCB-09DE3C0CAF30}" srcOrd="2" destOrd="0" presId="urn:microsoft.com/office/officeart/2018/2/layout/IconVerticalSolidList"/>
    <dgm:cxn modelId="{9BD916A6-C5F8-4064-A64C-EA1A95273B3C}" type="presParOf" srcId="{D1AB54DE-5796-4435-80E3-A7F3E5D5E3E1}" destId="{5A99C36F-7570-41EC-81B6-992E335C0556}" srcOrd="3" destOrd="0" presId="urn:microsoft.com/office/officeart/2018/2/layout/IconVerticalSolidList"/>
    <dgm:cxn modelId="{D2CF9767-0B53-4DF6-B991-4925AE231234}" type="presParOf" srcId="{7279879A-A25D-45CA-B9B3-DC3519DC1526}" destId="{DCE65A14-0FF2-4D11-BFB3-AF519D8ED0F0}" srcOrd="5" destOrd="0" presId="urn:microsoft.com/office/officeart/2018/2/layout/IconVerticalSolidList"/>
    <dgm:cxn modelId="{BB6C3E95-51DF-42E4-B211-BE40B18FF06A}" type="presParOf" srcId="{7279879A-A25D-45CA-B9B3-DC3519DC1526}" destId="{84719445-8FB1-4E06-96E1-0909F92B7C1C}" srcOrd="6" destOrd="0" presId="urn:microsoft.com/office/officeart/2018/2/layout/IconVerticalSolidList"/>
    <dgm:cxn modelId="{4F31A8F1-BAF1-41DA-981B-001D8B03A620}" type="presParOf" srcId="{84719445-8FB1-4E06-96E1-0909F92B7C1C}" destId="{9CB87029-1ED1-476A-BECB-B5E6877B5C68}" srcOrd="0" destOrd="0" presId="urn:microsoft.com/office/officeart/2018/2/layout/IconVerticalSolidList"/>
    <dgm:cxn modelId="{BF04D51B-CC8F-42D5-B919-3455BE783277}" type="presParOf" srcId="{84719445-8FB1-4E06-96E1-0909F92B7C1C}" destId="{88B0F1BD-8747-4A41-8F3F-ECE7C6C10A80}" srcOrd="1" destOrd="0" presId="urn:microsoft.com/office/officeart/2018/2/layout/IconVerticalSolidList"/>
    <dgm:cxn modelId="{4791308E-3519-4D01-9539-D7145DF58D77}" type="presParOf" srcId="{84719445-8FB1-4E06-96E1-0909F92B7C1C}" destId="{261628CA-DC66-4C27-B4BB-BE5F4448F490}" srcOrd="2" destOrd="0" presId="urn:microsoft.com/office/officeart/2018/2/layout/IconVerticalSolidList"/>
    <dgm:cxn modelId="{E3083E62-8582-40AD-B1A7-232259AA57FC}" type="presParOf" srcId="{84719445-8FB1-4E06-96E1-0909F92B7C1C}" destId="{36899073-DD49-4D7F-9B08-4D6118A1BE6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CCD617-1AB9-44E3-8D35-AA9FC645AF3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79EBB6D-A433-4FAB-9D17-3D6756AD6EFA}">
      <dgm:prSet/>
      <dgm:spPr/>
      <dgm:t>
        <a:bodyPr/>
        <a:lstStyle/>
        <a:p>
          <a:r>
            <a:rPr lang="en-US"/>
            <a:t>Strengths: Organic focus, leadership, local sourcing.</a:t>
          </a:r>
        </a:p>
      </dgm:t>
    </dgm:pt>
    <dgm:pt modelId="{2DECDA0C-085A-4AB8-A387-21AB5F821ECF}" type="parTrans" cxnId="{3C04554C-FE50-4B82-A4DF-E08732784EBF}">
      <dgm:prSet/>
      <dgm:spPr/>
      <dgm:t>
        <a:bodyPr/>
        <a:lstStyle/>
        <a:p>
          <a:endParaRPr lang="en-US"/>
        </a:p>
      </dgm:t>
    </dgm:pt>
    <dgm:pt modelId="{8F33D687-182A-4FC1-825A-FBFA4D3F9C71}" type="sibTrans" cxnId="{3C04554C-FE50-4B82-A4DF-E08732784EBF}">
      <dgm:prSet/>
      <dgm:spPr/>
      <dgm:t>
        <a:bodyPr/>
        <a:lstStyle/>
        <a:p>
          <a:endParaRPr lang="en-US"/>
        </a:p>
      </dgm:t>
    </dgm:pt>
    <dgm:pt modelId="{5C14C909-D36C-422A-8422-DACF787B1A0F}">
      <dgm:prSet/>
      <dgm:spPr/>
      <dgm:t>
        <a:bodyPr/>
        <a:lstStyle/>
        <a:p>
          <a:r>
            <a:rPr lang="en-US"/>
            <a:t>Weaknesses: Brand recognition, supplier dependence.</a:t>
          </a:r>
        </a:p>
      </dgm:t>
    </dgm:pt>
    <dgm:pt modelId="{A9058693-60E4-4BCD-809E-6AD7DC5A86DD}" type="parTrans" cxnId="{B16069EA-8BA3-4D0E-BD2D-83BB7ADC5B61}">
      <dgm:prSet/>
      <dgm:spPr/>
      <dgm:t>
        <a:bodyPr/>
        <a:lstStyle/>
        <a:p>
          <a:endParaRPr lang="en-US"/>
        </a:p>
      </dgm:t>
    </dgm:pt>
    <dgm:pt modelId="{A4D24198-FEB7-4A95-AD8F-D92BB5D013F2}" type="sibTrans" cxnId="{B16069EA-8BA3-4D0E-BD2D-83BB7ADC5B61}">
      <dgm:prSet/>
      <dgm:spPr/>
      <dgm:t>
        <a:bodyPr/>
        <a:lstStyle/>
        <a:p>
          <a:endParaRPr lang="en-US"/>
        </a:p>
      </dgm:t>
    </dgm:pt>
    <dgm:pt modelId="{953212BE-A7F7-4CAE-968F-1F07F5D428B2}">
      <dgm:prSet/>
      <dgm:spPr/>
      <dgm:t>
        <a:bodyPr/>
        <a:lstStyle/>
        <a:p>
          <a:r>
            <a:rPr lang="en-US"/>
            <a:t>Opportunities: Market growth, sustainable packaging trend, online sales potential.</a:t>
          </a:r>
        </a:p>
      </dgm:t>
    </dgm:pt>
    <dgm:pt modelId="{18EB85C5-3126-4506-8564-0A0D7C5AB84C}" type="parTrans" cxnId="{34824B04-5396-4392-8AED-C8D7C235B487}">
      <dgm:prSet/>
      <dgm:spPr/>
      <dgm:t>
        <a:bodyPr/>
        <a:lstStyle/>
        <a:p>
          <a:endParaRPr lang="en-US"/>
        </a:p>
      </dgm:t>
    </dgm:pt>
    <dgm:pt modelId="{925D0B10-E9F2-4AA7-A4C7-DF4CC1A56CBC}" type="sibTrans" cxnId="{34824B04-5396-4392-8AED-C8D7C235B487}">
      <dgm:prSet/>
      <dgm:spPr/>
      <dgm:t>
        <a:bodyPr/>
        <a:lstStyle/>
        <a:p>
          <a:endParaRPr lang="en-US"/>
        </a:p>
      </dgm:t>
    </dgm:pt>
    <dgm:pt modelId="{6C6C11B8-E43D-43C1-A7AB-71E30BEE80DC}">
      <dgm:prSet/>
      <dgm:spPr/>
      <dgm:t>
        <a:bodyPr/>
        <a:lstStyle/>
        <a:p>
          <a:r>
            <a:rPr lang="en-US"/>
            <a:t>Threats: Market saturation, regulatory changes.</a:t>
          </a:r>
        </a:p>
      </dgm:t>
    </dgm:pt>
    <dgm:pt modelId="{56F6A59C-5BDD-438A-A44F-277610E6275E}" type="parTrans" cxnId="{C18EDFFC-252D-4F6E-9F16-001610140D73}">
      <dgm:prSet/>
      <dgm:spPr/>
      <dgm:t>
        <a:bodyPr/>
        <a:lstStyle/>
        <a:p>
          <a:endParaRPr lang="en-US"/>
        </a:p>
      </dgm:t>
    </dgm:pt>
    <dgm:pt modelId="{9F474515-CFE4-4899-83B9-6B33BC4E9E68}" type="sibTrans" cxnId="{C18EDFFC-252D-4F6E-9F16-001610140D73}">
      <dgm:prSet/>
      <dgm:spPr/>
      <dgm:t>
        <a:bodyPr/>
        <a:lstStyle/>
        <a:p>
          <a:endParaRPr lang="en-US"/>
        </a:p>
      </dgm:t>
    </dgm:pt>
    <dgm:pt modelId="{C4E5EBD2-84DC-436F-8421-006F50EC7A60}" type="pres">
      <dgm:prSet presAssocID="{40CCD617-1AB9-44E3-8D35-AA9FC645AF3D}" presName="root" presStyleCnt="0">
        <dgm:presLayoutVars>
          <dgm:dir/>
          <dgm:resizeHandles val="exact"/>
        </dgm:presLayoutVars>
      </dgm:prSet>
      <dgm:spPr/>
    </dgm:pt>
    <dgm:pt modelId="{9921FCED-3206-4BB8-864F-5A66F0F052EE}" type="pres">
      <dgm:prSet presAssocID="{079EBB6D-A433-4FAB-9D17-3D6756AD6EFA}" presName="compNode" presStyleCnt="0"/>
      <dgm:spPr/>
    </dgm:pt>
    <dgm:pt modelId="{325F2EF0-DE43-49FE-9220-8A387EA7D0D4}" type="pres">
      <dgm:prSet presAssocID="{079EBB6D-A433-4FAB-9D17-3D6756AD6EFA}" presName="bgRect" presStyleLbl="bgShp" presStyleIdx="0" presStyleCnt="4"/>
      <dgm:spPr/>
    </dgm:pt>
    <dgm:pt modelId="{C4F98D29-9ED9-4C54-BF6A-FF5026B53027}" type="pres">
      <dgm:prSet presAssocID="{079EBB6D-A433-4FAB-9D17-3D6756AD6EF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06F4993-4C77-4306-B9CC-FF069C698572}" type="pres">
      <dgm:prSet presAssocID="{079EBB6D-A433-4FAB-9D17-3D6756AD6EFA}" presName="spaceRect" presStyleCnt="0"/>
      <dgm:spPr/>
    </dgm:pt>
    <dgm:pt modelId="{7D240975-58BF-4E4D-AA08-615B6838FE9A}" type="pres">
      <dgm:prSet presAssocID="{079EBB6D-A433-4FAB-9D17-3D6756AD6EFA}" presName="parTx" presStyleLbl="revTx" presStyleIdx="0" presStyleCnt="4">
        <dgm:presLayoutVars>
          <dgm:chMax val="0"/>
          <dgm:chPref val="0"/>
        </dgm:presLayoutVars>
      </dgm:prSet>
      <dgm:spPr/>
    </dgm:pt>
    <dgm:pt modelId="{9BE3981E-C123-43E4-942B-42AB556F5348}" type="pres">
      <dgm:prSet presAssocID="{8F33D687-182A-4FC1-825A-FBFA4D3F9C71}" presName="sibTrans" presStyleCnt="0"/>
      <dgm:spPr/>
    </dgm:pt>
    <dgm:pt modelId="{1ACBD93B-7B40-4178-942F-1B13D6EF5BDB}" type="pres">
      <dgm:prSet presAssocID="{5C14C909-D36C-422A-8422-DACF787B1A0F}" presName="compNode" presStyleCnt="0"/>
      <dgm:spPr/>
    </dgm:pt>
    <dgm:pt modelId="{02FD98B7-625D-483F-AA1F-F36981F181E2}" type="pres">
      <dgm:prSet presAssocID="{5C14C909-D36C-422A-8422-DACF787B1A0F}" presName="bgRect" presStyleLbl="bgShp" presStyleIdx="1" presStyleCnt="4"/>
      <dgm:spPr/>
    </dgm:pt>
    <dgm:pt modelId="{6A13207D-9F88-4AC7-824B-A775120DD1F0}" type="pres">
      <dgm:prSet presAssocID="{5C14C909-D36C-422A-8422-DACF787B1A0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16E37D95-37B2-4E4E-8CC2-2EC500E618F6}" type="pres">
      <dgm:prSet presAssocID="{5C14C909-D36C-422A-8422-DACF787B1A0F}" presName="spaceRect" presStyleCnt="0"/>
      <dgm:spPr/>
    </dgm:pt>
    <dgm:pt modelId="{38CDCDC3-5AAF-4843-954C-284518983B1B}" type="pres">
      <dgm:prSet presAssocID="{5C14C909-D36C-422A-8422-DACF787B1A0F}" presName="parTx" presStyleLbl="revTx" presStyleIdx="1" presStyleCnt="4">
        <dgm:presLayoutVars>
          <dgm:chMax val="0"/>
          <dgm:chPref val="0"/>
        </dgm:presLayoutVars>
      </dgm:prSet>
      <dgm:spPr/>
    </dgm:pt>
    <dgm:pt modelId="{4719714E-BD21-470F-95A4-1F8E86D086A4}" type="pres">
      <dgm:prSet presAssocID="{A4D24198-FEB7-4A95-AD8F-D92BB5D013F2}" presName="sibTrans" presStyleCnt="0"/>
      <dgm:spPr/>
    </dgm:pt>
    <dgm:pt modelId="{DA383B72-ACA8-4B9E-A46A-6D07A33C5B17}" type="pres">
      <dgm:prSet presAssocID="{953212BE-A7F7-4CAE-968F-1F07F5D428B2}" presName="compNode" presStyleCnt="0"/>
      <dgm:spPr/>
    </dgm:pt>
    <dgm:pt modelId="{03C50966-5C5D-4C64-BE2B-FF72449235A9}" type="pres">
      <dgm:prSet presAssocID="{953212BE-A7F7-4CAE-968F-1F07F5D428B2}" presName="bgRect" presStyleLbl="bgShp" presStyleIdx="2" presStyleCnt="4"/>
      <dgm:spPr/>
    </dgm:pt>
    <dgm:pt modelId="{6C018D03-824D-49E2-8BF1-3680A1D90665}" type="pres">
      <dgm:prSet presAssocID="{953212BE-A7F7-4CAE-968F-1F07F5D428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E9BF2145-7174-40FE-956A-A04D7AF848D0}" type="pres">
      <dgm:prSet presAssocID="{953212BE-A7F7-4CAE-968F-1F07F5D428B2}" presName="spaceRect" presStyleCnt="0"/>
      <dgm:spPr/>
    </dgm:pt>
    <dgm:pt modelId="{C0049452-2081-4A06-AC40-F9EBB130CE79}" type="pres">
      <dgm:prSet presAssocID="{953212BE-A7F7-4CAE-968F-1F07F5D428B2}" presName="parTx" presStyleLbl="revTx" presStyleIdx="2" presStyleCnt="4">
        <dgm:presLayoutVars>
          <dgm:chMax val="0"/>
          <dgm:chPref val="0"/>
        </dgm:presLayoutVars>
      </dgm:prSet>
      <dgm:spPr/>
    </dgm:pt>
    <dgm:pt modelId="{46B7C77C-23C6-4D69-9F29-867DC3D30B55}" type="pres">
      <dgm:prSet presAssocID="{925D0B10-E9F2-4AA7-A4C7-DF4CC1A56CBC}" presName="sibTrans" presStyleCnt="0"/>
      <dgm:spPr/>
    </dgm:pt>
    <dgm:pt modelId="{6AEE79C0-E7CA-4D6C-973B-535BD05139F2}" type="pres">
      <dgm:prSet presAssocID="{6C6C11B8-E43D-43C1-A7AB-71E30BEE80DC}" presName="compNode" presStyleCnt="0"/>
      <dgm:spPr/>
    </dgm:pt>
    <dgm:pt modelId="{F2ED3E71-05B9-4A45-85C4-ACF3B7BC6D72}" type="pres">
      <dgm:prSet presAssocID="{6C6C11B8-E43D-43C1-A7AB-71E30BEE80DC}" presName="bgRect" presStyleLbl="bgShp" presStyleIdx="3" presStyleCnt="4"/>
      <dgm:spPr/>
    </dgm:pt>
    <dgm:pt modelId="{BEBB0920-2433-4A7B-A75E-AF60FA9CD591}" type="pres">
      <dgm:prSet presAssocID="{6C6C11B8-E43D-43C1-A7AB-71E30BEE80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dioactive"/>
        </a:ext>
      </dgm:extLst>
    </dgm:pt>
    <dgm:pt modelId="{52999B80-09B0-45D6-AEEA-CD349E9300ED}" type="pres">
      <dgm:prSet presAssocID="{6C6C11B8-E43D-43C1-A7AB-71E30BEE80DC}" presName="spaceRect" presStyleCnt="0"/>
      <dgm:spPr/>
    </dgm:pt>
    <dgm:pt modelId="{C7D3396E-AB8F-4D0C-87E0-B9DD88963D6B}" type="pres">
      <dgm:prSet presAssocID="{6C6C11B8-E43D-43C1-A7AB-71E30BEE80DC}" presName="parTx" presStyleLbl="revTx" presStyleIdx="3" presStyleCnt="4">
        <dgm:presLayoutVars>
          <dgm:chMax val="0"/>
          <dgm:chPref val="0"/>
        </dgm:presLayoutVars>
      </dgm:prSet>
      <dgm:spPr/>
    </dgm:pt>
  </dgm:ptLst>
  <dgm:cxnLst>
    <dgm:cxn modelId="{34824B04-5396-4392-8AED-C8D7C235B487}" srcId="{40CCD617-1AB9-44E3-8D35-AA9FC645AF3D}" destId="{953212BE-A7F7-4CAE-968F-1F07F5D428B2}" srcOrd="2" destOrd="0" parTransId="{18EB85C5-3126-4506-8564-0A0D7C5AB84C}" sibTransId="{925D0B10-E9F2-4AA7-A4C7-DF4CC1A56CBC}"/>
    <dgm:cxn modelId="{3DBFF35B-68F3-4D57-8054-6A391BE7C92C}" type="presOf" srcId="{5C14C909-D36C-422A-8422-DACF787B1A0F}" destId="{38CDCDC3-5AAF-4843-954C-284518983B1B}" srcOrd="0" destOrd="0" presId="urn:microsoft.com/office/officeart/2018/2/layout/IconVerticalSolidList"/>
    <dgm:cxn modelId="{3C04554C-FE50-4B82-A4DF-E08732784EBF}" srcId="{40CCD617-1AB9-44E3-8D35-AA9FC645AF3D}" destId="{079EBB6D-A433-4FAB-9D17-3D6756AD6EFA}" srcOrd="0" destOrd="0" parTransId="{2DECDA0C-085A-4AB8-A387-21AB5F821ECF}" sibTransId="{8F33D687-182A-4FC1-825A-FBFA4D3F9C71}"/>
    <dgm:cxn modelId="{E21EE16C-7D65-4968-889C-EBD6E9709457}" type="presOf" srcId="{953212BE-A7F7-4CAE-968F-1F07F5D428B2}" destId="{C0049452-2081-4A06-AC40-F9EBB130CE79}" srcOrd="0" destOrd="0" presId="urn:microsoft.com/office/officeart/2018/2/layout/IconVerticalSolidList"/>
    <dgm:cxn modelId="{A054896D-6D1B-44EC-BC4B-26901D40886C}" type="presOf" srcId="{6C6C11B8-E43D-43C1-A7AB-71E30BEE80DC}" destId="{C7D3396E-AB8F-4D0C-87E0-B9DD88963D6B}" srcOrd="0" destOrd="0" presId="urn:microsoft.com/office/officeart/2018/2/layout/IconVerticalSolidList"/>
    <dgm:cxn modelId="{E990DD9B-3E7D-4687-828B-D995A58B9798}" type="presOf" srcId="{079EBB6D-A433-4FAB-9D17-3D6756AD6EFA}" destId="{7D240975-58BF-4E4D-AA08-615B6838FE9A}" srcOrd="0" destOrd="0" presId="urn:microsoft.com/office/officeart/2018/2/layout/IconVerticalSolidList"/>
    <dgm:cxn modelId="{527664CE-75BC-4D6F-89B1-5B0399801737}" type="presOf" srcId="{40CCD617-1AB9-44E3-8D35-AA9FC645AF3D}" destId="{C4E5EBD2-84DC-436F-8421-006F50EC7A60}" srcOrd="0" destOrd="0" presId="urn:microsoft.com/office/officeart/2018/2/layout/IconVerticalSolidList"/>
    <dgm:cxn modelId="{B16069EA-8BA3-4D0E-BD2D-83BB7ADC5B61}" srcId="{40CCD617-1AB9-44E3-8D35-AA9FC645AF3D}" destId="{5C14C909-D36C-422A-8422-DACF787B1A0F}" srcOrd="1" destOrd="0" parTransId="{A9058693-60E4-4BCD-809E-6AD7DC5A86DD}" sibTransId="{A4D24198-FEB7-4A95-AD8F-D92BB5D013F2}"/>
    <dgm:cxn modelId="{C18EDFFC-252D-4F6E-9F16-001610140D73}" srcId="{40CCD617-1AB9-44E3-8D35-AA9FC645AF3D}" destId="{6C6C11B8-E43D-43C1-A7AB-71E30BEE80DC}" srcOrd="3" destOrd="0" parTransId="{56F6A59C-5BDD-438A-A44F-277610E6275E}" sibTransId="{9F474515-CFE4-4899-83B9-6B33BC4E9E68}"/>
    <dgm:cxn modelId="{10F78035-999F-4BFA-9ADD-360A8299CC6B}" type="presParOf" srcId="{C4E5EBD2-84DC-436F-8421-006F50EC7A60}" destId="{9921FCED-3206-4BB8-864F-5A66F0F052EE}" srcOrd="0" destOrd="0" presId="urn:microsoft.com/office/officeart/2018/2/layout/IconVerticalSolidList"/>
    <dgm:cxn modelId="{C30FFD4C-04BE-4D73-ADA2-46138ED802DF}" type="presParOf" srcId="{9921FCED-3206-4BB8-864F-5A66F0F052EE}" destId="{325F2EF0-DE43-49FE-9220-8A387EA7D0D4}" srcOrd="0" destOrd="0" presId="urn:microsoft.com/office/officeart/2018/2/layout/IconVerticalSolidList"/>
    <dgm:cxn modelId="{1FE7F4D6-1088-4C27-A451-FDDFDDCBCFBB}" type="presParOf" srcId="{9921FCED-3206-4BB8-864F-5A66F0F052EE}" destId="{C4F98D29-9ED9-4C54-BF6A-FF5026B53027}" srcOrd="1" destOrd="0" presId="urn:microsoft.com/office/officeart/2018/2/layout/IconVerticalSolidList"/>
    <dgm:cxn modelId="{1CE47FDD-623D-4423-8280-5661B90FC8A8}" type="presParOf" srcId="{9921FCED-3206-4BB8-864F-5A66F0F052EE}" destId="{306F4993-4C77-4306-B9CC-FF069C698572}" srcOrd="2" destOrd="0" presId="urn:microsoft.com/office/officeart/2018/2/layout/IconVerticalSolidList"/>
    <dgm:cxn modelId="{ACCC3FC4-49F7-4863-83D3-DF9844E7D1DA}" type="presParOf" srcId="{9921FCED-3206-4BB8-864F-5A66F0F052EE}" destId="{7D240975-58BF-4E4D-AA08-615B6838FE9A}" srcOrd="3" destOrd="0" presId="urn:microsoft.com/office/officeart/2018/2/layout/IconVerticalSolidList"/>
    <dgm:cxn modelId="{15AA120E-FD59-4A62-BF69-204CE16A7062}" type="presParOf" srcId="{C4E5EBD2-84DC-436F-8421-006F50EC7A60}" destId="{9BE3981E-C123-43E4-942B-42AB556F5348}" srcOrd="1" destOrd="0" presId="urn:microsoft.com/office/officeart/2018/2/layout/IconVerticalSolidList"/>
    <dgm:cxn modelId="{93BC6496-CB4B-467E-A366-ABC063B50320}" type="presParOf" srcId="{C4E5EBD2-84DC-436F-8421-006F50EC7A60}" destId="{1ACBD93B-7B40-4178-942F-1B13D6EF5BDB}" srcOrd="2" destOrd="0" presId="urn:microsoft.com/office/officeart/2018/2/layout/IconVerticalSolidList"/>
    <dgm:cxn modelId="{126DBA2C-9EF0-41A3-B0E5-2A8D7A690A88}" type="presParOf" srcId="{1ACBD93B-7B40-4178-942F-1B13D6EF5BDB}" destId="{02FD98B7-625D-483F-AA1F-F36981F181E2}" srcOrd="0" destOrd="0" presId="urn:microsoft.com/office/officeart/2018/2/layout/IconVerticalSolidList"/>
    <dgm:cxn modelId="{9AF361C1-CB89-45F7-A571-4F55ED7F11EE}" type="presParOf" srcId="{1ACBD93B-7B40-4178-942F-1B13D6EF5BDB}" destId="{6A13207D-9F88-4AC7-824B-A775120DD1F0}" srcOrd="1" destOrd="0" presId="urn:microsoft.com/office/officeart/2018/2/layout/IconVerticalSolidList"/>
    <dgm:cxn modelId="{54FB43C4-3658-4A66-8F4C-1B83D98E7F66}" type="presParOf" srcId="{1ACBD93B-7B40-4178-942F-1B13D6EF5BDB}" destId="{16E37D95-37B2-4E4E-8CC2-2EC500E618F6}" srcOrd="2" destOrd="0" presId="urn:microsoft.com/office/officeart/2018/2/layout/IconVerticalSolidList"/>
    <dgm:cxn modelId="{0D0CA007-65B2-466B-8D03-B7499886F38C}" type="presParOf" srcId="{1ACBD93B-7B40-4178-942F-1B13D6EF5BDB}" destId="{38CDCDC3-5AAF-4843-954C-284518983B1B}" srcOrd="3" destOrd="0" presId="urn:microsoft.com/office/officeart/2018/2/layout/IconVerticalSolidList"/>
    <dgm:cxn modelId="{CC6199B3-2FA4-40E1-B368-97D35B16D209}" type="presParOf" srcId="{C4E5EBD2-84DC-436F-8421-006F50EC7A60}" destId="{4719714E-BD21-470F-95A4-1F8E86D086A4}" srcOrd="3" destOrd="0" presId="urn:microsoft.com/office/officeart/2018/2/layout/IconVerticalSolidList"/>
    <dgm:cxn modelId="{0FE3CC99-31DF-4964-81C5-30A301F47A9B}" type="presParOf" srcId="{C4E5EBD2-84DC-436F-8421-006F50EC7A60}" destId="{DA383B72-ACA8-4B9E-A46A-6D07A33C5B17}" srcOrd="4" destOrd="0" presId="urn:microsoft.com/office/officeart/2018/2/layout/IconVerticalSolidList"/>
    <dgm:cxn modelId="{BAC430BD-4C04-4365-83A6-657F3E0CDB64}" type="presParOf" srcId="{DA383B72-ACA8-4B9E-A46A-6D07A33C5B17}" destId="{03C50966-5C5D-4C64-BE2B-FF72449235A9}" srcOrd="0" destOrd="0" presId="urn:microsoft.com/office/officeart/2018/2/layout/IconVerticalSolidList"/>
    <dgm:cxn modelId="{7B564619-468D-4D80-BF2D-21877E474300}" type="presParOf" srcId="{DA383B72-ACA8-4B9E-A46A-6D07A33C5B17}" destId="{6C018D03-824D-49E2-8BF1-3680A1D90665}" srcOrd="1" destOrd="0" presId="urn:microsoft.com/office/officeart/2018/2/layout/IconVerticalSolidList"/>
    <dgm:cxn modelId="{6235F746-CA99-487F-9750-4B20079A2863}" type="presParOf" srcId="{DA383B72-ACA8-4B9E-A46A-6D07A33C5B17}" destId="{E9BF2145-7174-40FE-956A-A04D7AF848D0}" srcOrd="2" destOrd="0" presId="urn:microsoft.com/office/officeart/2018/2/layout/IconVerticalSolidList"/>
    <dgm:cxn modelId="{E98BBB78-B66D-4E9C-B1A5-53AF56ADDD1B}" type="presParOf" srcId="{DA383B72-ACA8-4B9E-A46A-6D07A33C5B17}" destId="{C0049452-2081-4A06-AC40-F9EBB130CE79}" srcOrd="3" destOrd="0" presId="urn:microsoft.com/office/officeart/2018/2/layout/IconVerticalSolidList"/>
    <dgm:cxn modelId="{E9E95795-6C61-4A15-8401-A6AA366DC9DD}" type="presParOf" srcId="{C4E5EBD2-84DC-436F-8421-006F50EC7A60}" destId="{46B7C77C-23C6-4D69-9F29-867DC3D30B55}" srcOrd="5" destOrd="0" presId="urn:microsoft.com/office/officeart/2018/2/layout/IconVerticalSolidList"/>
    <dgm:cxn modelId="{B297DEF8-3E5A-41E0-A0F8-2F3C12382602}" type="presParOf" srcId="{C4E5EBD2-84DC-436F-8421-006F50EC7A60}" destId="{6AEE79C0-E7CA-4D6C-973B-535BD05139F2}" srcOrd="6" destOrd="0" presId="urn:microsoft.com/office/officeart/2018/2/layout/IconVerticalSolidList"/>
    <dgm:cxn modelId="{E6457BB7-EEB6-413C-BE49-F78EBF5026B2}" type="presParOf" srcId="{6AEE79C0-E7CA-4D6C-973B-535BD05139F2}" destId="{F2ED3E71-05B9-4A45-85C4-ACF3B7BC6D72}" srcOrd="0" destOrd="0" presId="urn:microsoft.com/office/officeart/2018/2/layout/IconVerticalSolidList"/>
    <dgm:cxn modelId="{5DE361DE-2E52-4091-921C-0767F7B572B8}" type="presParOf" srcId="{6AEE79C0-E7CA-4D6C-973B-535BD05139F2}" destId="{BEBB0920-2433-4A7B-A75E-AF60FA9CD591}" srcOrd="1" destOrd="0" presId="urn:microsoft.com/office/officeart/2018/2/layout/IconVerticalSolidList"/>
    <dgm:cxn modelId="{9D19203D-4B86-455E-B23B-1EAFA811CB13}" type="presParOf" srcId="{6AEE79C0-E7CA-4D6C-973B-535BD05139F2}" destId="{52999B80-09B0-45D6-AEEA-CD349E9300ED}" srcOrd="2" destOrd="0" presId="urn:microsoft.com/office/officeart/2018/2/layout/IconVerticalSolidList"/>
    <dgm:cxn modelId="{BCE54EAE-DD4E-4E1D-85FC-DE2BCBBE0C01}" type="presParOf" srcId="{6AEE79C0-E7CA-4D6C-973B-535BD05139F2}" destId="{C7D3396E-AB8F-4D0C-87E0-B9DD88963D6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7AACCC-8FAD-43DB-9341-2B49092575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5012B7A-0FE4-41E8-ABE3-F1B655CF4D15}">
      <dgm:prSet/>
      <dgm:spPr/>
      <dgm:t>
        <a:bodyPr/>
        <a:lstStyle/>
        <a:p>
          <a:r>
            <a:rPr lang="en-US"/>
            <a:t>Summary of key findings from the report.</a:t>
          </a:r>
        </a:p>
      </dgm:t>
    </dgm:pt>
    <dgm:pt modelId="{60FBE719-2D1C-4362-A88C-8BEFCAF9C003}" type="parTrans" cxnId="{79F8C669-8AB5-4487-9BFA-4BDA138A18CC}">
      <dgm:prSet/>
      <dgm:spPr/>
      <dgm:t>
        <a:bodyPr/>
        <a:lstStyle/>
        <a:p>
          <a:endParaRPr lang="en-US"/>
        </a:p>
      </dgm:t>
    </dgm:pt>
    <dgm:pt modelId="{54DBF638-0ED1-4C2C-AA60-85BC80B340DE}" type="sibTrans" cxnId="{79F8C669-8AB5-4487-9BFA-4BDA138A18CC}">
      <dgm:prSet/>
      <dgm:spPr/>
      <dgm:t>
        <a:bodyPr/>
        <a:lstStyle/>
        <a:p>
          <a:endParaRPr lang="en-US"/>
        </a:p>
      </dgm:t>
    </dgm:pt>
    <dgm:pt modelId="{26B6BC09-3604-445D-B52A-8A705B450FCF}">
      <dgm:prSet/>
      <dgm:spPr/>
      <dgm:t>
        <a:bodyPr/>
        <a:lstStyle/>
        <a:p>
          <a:r>
            <a:rPr lang="en-US"/>
            <a:t>Final assessment of NaturaGlow’s business plan.</a:t>
          </a:r>
        </a:p>
      </dgm:t>
    </dgm:pt>
    <dgm:pt modelId="{85E1B693-E30F-4992-9879-75421FD519E4}" type="parTrans" cxnId="{F9D84084-8870-48D7-8006-66E971AA52F5}">
      <dgm:prSet/>
      <dgm:spPr/>
      <dgm:t>
        <a:bodyPr/>
        <a:lstStyle/>
        <a:p>
          <a:endParaRPr lang="en-US"/>
        </a:p>
      </dgm:t>
    </dgm:pt>
    <dgm:pt modelId="{70688491-6FC6-4B7B-9614-6FD352F6CFA3}" type="sibTrans" cxnId="{F9D84084-8870-48D7-8006-66E971AA52F5}">
      <dgm:prSet/>
      <dgm:spPr/>
      <dgm:t>
        <a:bodyPr/>
        <a:lstStyle/>
        <a:p>
          <a:endParaRPr lang="en-US"/>
        </a:p>
      </dgm:t>
    </dgm:pt>
    <dgm:pt modelId="{5E301DEF-9154-46F2-B7FC-0F76564C8D94}">
      <dgm:prSet/>
      <dgm:spPr/>
      <dgm:t>
        <a:bodyPr/>
        <a:lstStyle/>
        <a:p>
          <a:r>
            <a:rPr lang="en-US"/>
            <a:t>Recommendations for future strategies and growth.</a:t>
          </a:r>
        </a:p>
      </dgm:t>
    </dgm:pt>
    <dgm:pt modelId="{E1220042-69C0-4F82-8E3B-40F31DD0C69F}" type="parTrans" cxnId="{AD12962A-7259-4E39-A8FD-B8F887155FA1}">
      <dgm:prSet/>
      <dgm:spPr/>
      <dgm:t>
        <a:bodyPr/>
        <a:lstStyle/>
        <a:p>
          <a:endParaRPr lang="en-US"/>
        </a:p>
      </dgm:t>
    </dgm:pt>
    <dgm:pt modelId="{1D9476C8-DBA9-4E5E-9C79-21D2B54B24DD}" type="sibTrans" cxnId="{AD12962A-7259-4E39-A8FD-B8F887155FA1}">
      <dgm:prSet/>
      <dgm:spPr/>
      <dgm:t>
        <a:bodyPr/>
        <a:lstStyle/>
        <a:p>
          <a:endParaRPr lang="en-US"/>
        </a:p>
      </dgm:t>
    </dgm:pt>
    <dgm:pt modelId="{E188B673-4A31-4C5A-B731-ED98D2B84689}" type="pres">
      <dgm:prSet presAssocID="{B77AACCC-8FAD-43DB-9341-2B49092575AD}" presName="root" presStyleCnt="0">
        <dgm:presLayoutVars>
          <dgm:dir/>
          <dgm:resizeHandles val="exact"/>
        </dgm:presLayoutVars>
      </dgm:prSet>
      <dgm:spPr/>
    </dgm:pt>
    <dgm:pt modelId="{558EDCCA-1D5E-46B2-9BF8-AE0CA7731B65}" type="pres">
      <dgm:prSet presAssocID="{55012B7A-0FE4-41E8-ABE3-F1B655CF4D15}" presName="compNode" presStyleCnt="0"/>
      <dgm:spPr/>
    </dgm:pt>
    <dgm:pt modelId="{949D67DB-F6F2-4E44-BAB5-2335429B5F34}" type="pres">
      <dgm:prSet presAssocID="{55012B7A-0FE4-41E8-ABE3-F1B655CF4D15}" presName="bgRect" presStyleLbl="bgShp" presStyleIdx="0" presStyleCnt="3"/>
      <dgm:spPr/>
    </dgm:pt>
    <dgm:pt modelId="{A691E205-8438-4EEF-BC30-A6DADC736F2E}" type="pres">
      <dgm:prSet presAssocID="{55012B7A-0FE4-41E8-ABE3-F1B655CF4D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F3B53C40-254F-4E5E-8234-397871D6FB72}" type="pres">
      <dgm:prSet presAssocID="{55012B7A-0FE4-41E8-ABE3-F1B655CF4D15}" presName="spaceRect" presStyleCnt="0"/>
      <dgm:spPr/>
    </dgm:pt>
    <dgm:pt modelId="{181CF47F-981A-4CE3-BB98-88475244D32D}" type="pres">
      <dgm:prSet presAssocID="{55012B7A-0FE4-41E8-ABE3-F1B655CF4D15}" presName="parTx" presStyleLbl="revTx" presStyleIdx="0" presStyleCnt="3">
        <dgm:presLayoutVars>
          <dgm:chMax val="0"/>
          <dgm:chPref val="0"/>
        </dgm:presLayoutVars>
      </dgm:prSet>
      <dgm:spPr/>
    </dgm:pt>
    <dgm:pt modelId="{A283C663-4C40-41D9-A300-4E0DC495E497}" type="pres">
      <dgm:prSet presAssocID="{54DBF638-0ED1-4C2C-AA60-85BC80B340DE}" presName="sibTrans" presStyleCnt="0"/>
      <dgm:spPr/>
    </dgm:pt>
    <dgm:pt modelId="{6FAECA31-1643-462B-806D-1AE155A3D167}" type="pres">
      <dgm:prSet presAssocID="{26B6BC09-3604-445D-B52A-8A705B450FCF}" presName="compNode" presStyleCnt="0"/>
      <dgm:spPr/>
    </dgm:pt>
    <dgm:pt modelId="{CA02B666-1A3D-42FC-A3DF-6BD50E290BA9}" type="pres">
      <dgm:prSet presAssocID="{26B6BC09-3604-445D-B52A-8A705B450FCF}" presName="bgRect" presStyleLbl="bgShp" presStyleIdx="1" presStyleCnt="3"/>
      <dgm:spPr/>
    </dgm:pt>
    <dgm:pt modelId="{CDE69FA0-636A-4998-8788-0CB6408001E9}" type="pres">
      <dgm:prSet presAssocID="{26B6BC09-3604-445D-B52A-8A705B450F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59CC6563-251C-47EF-99AE-89F62D230C84}" type="pres">
      <dgm:prSet presAssocID="{26B6BC09-3604-445D-B52A-8A705B450FCF}" presName="spaceRect" presStyleCnt="0"/>
      <dgm:spPr/>
    </dgm:pt>
    <dgm:pt modelId="{2143D3ED-DC1F-4042-97CE-C49DA93C8713}" type="pres">
      <dgm:prSet presAssocID="{26B6BC09-3604-445D-B52A-8A705B450FCF}" presName="parTx" presStyleLbl="revTx" presStyleIdx="1" presStyleCnt="3">
        <dgm:presLayoutVars>
          <dgm:chMax val="0"/>
          <dgm:chPref val="0"/>
        </dgm:presLayoutVars>
      </dgm:prSet>
      <dgm:spPr/>
    </dgm:pt>
    <dgm:pt modelId="{E42E3E45-3A63-4BC1-80FD-B79CF839F024}" type="pres">
      <dgm:prSet presAssocID="{70688491-6FC6-4B7B-9614-6FD352F6CFA3}" presName="sibTrans" presStyleCnt="0"/>
      <dgm:spPr/>
    </dgm:pt>
    <dgm:pt modelId="{B7A9040C-CAAA-4E7A-962E-A76A435C690F}" type="pres">
      <dgm:prSet presAssocID="{5E301DEF-9154-46F2-B7FC-0F76564C8D94}" presName="compNode" presStyleCnt="0"/>
      <dgm:spPr/>
    </dgm:pt>
    <dgm:pt modelId="{24EEFBE4-198D-4392-BAAC-0EA99EEE95F4}" type="pres">
      <dgm:prSet presAssocID="{5E301DEF-9154-46F2-B7FC-0F76564C8D94}" presName="bgRect" presStyleLbl="bgShp" presStyleIdx="2" presStyleCnt="3"/>
      <dgm:spPr/>
    </dgm:pt>
    <dgm:pt modelId="{785A1BAA-FB0D-4DF9-914B-0FA1B1D92E15}" type="pres">
      <dgm:prSet presAssocID="{5E301DEF-9154-46F2-B7FC-0F76564C8D9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3BDB8002-AE7F-45D4-8AC6-76B13C997378}" type="pres">
      <dgm:prSet presAssocID="{5E301DEF-9154-46F2-B7FC-0F76564C8D94}" presName="spaceRect" presStyleCnt="0"/>
      <dgm:spPr/>
    </dgm:pt>
    <dgm:pt modelId="{A232FD50-9BA1-4154-A5FF-CD17AA3ACA86}" type="pres">
      <dgm:prSet presAssocID="{5E301DEF-9154-46F2-B7FC-0F76564C8D94}" presName="parTx" presStyleLbl="revTx" presStyleIdx="2" presStyleCnt="3">
        <dgm:presLayoutVars>
          <dgm:chMax val="0"/>
          <dgm:chPref val="0"/>
        </dgm:presLayoutVars>
      </dgm:prSet>
      <dgm:spPr/>
    </dgm:pt>
  </dgm:ptLst>
  <dgm:cxnLst>
    <dgm:cxn modelId="{AABBEE02-C12B-44FC-B389-8FB5C5EA4AFE}" type="presOf" srcId="{55012B7A-0FE4-41E8-ABE3-F1B655CF4D15}" destId="{181CF47F-981A-4CE3-BB98-88475244D32D}" srcOrd="0" destOrd="0" presId="urn:microsoft.com/office/officeart/2018/2/layout/IconVerticalSolidList"/>
    <dgm:cxn modelId="{75DA3303-20DE-427C-ACB4-AF660E665FEA}" type="presOf" srcId="{26B6BC09-3604-445D-B52A-8A705B450FCF}" destId="{2143D3ED-DC1F-4042-97CE-C49DA93C8713}" srcOrd="0" destOrd="0" presId="urn:microsoft.com/office/officeart/2018/2/layout/IconVerticalSolidList"/>
    <dgm:cxn modelId="{AD12962A-7259-4E39-A8FD-B8F887155FA1}" srcId="{B77AACCC-8FAD-43DB-9341-2B49092575AD}" destId="{5E301DEF-9154-46F2-B7FC-0F76564C8D94}" srcOrd="2" destOrd="0" parTransId="{E1220042-69C0-4F82-8E3B-40F31DD0C69F}" sibTransId="{1D9476C8-DBA9-4E5E-9C79-21D2B54B24DD}"/>
    <dgm:cxn modelId="{6593CC68-73AF-476F-B05C-EFF28A107F35}" type="presOf" srcId="{B77AACCC-8FAD-43DB-9341-2B49092575AD}" destId="{E188B673-4A31-4C5A-B731-ED98D2B84689}" srcOrd="0" destOrd="0" presId="urn:microsoft.com/office/officeart/2018/2/layout/IconVerticalSolidList"/>
    <dgm:cxn modelId="{79F8C669-8AB5-4487-9BFA-4BDA138A18CC}" srcId="{B77AACCC-8FAD-43DB-9341-2B49092575AD}" destId="{55012B7A-0FE4-41E8-ABE3-F1B655CF4D15}" srcOrd="0" destOrd="0" parTransId="{60FBE719-2D1C-4362-A88C-8BEFCAF9C003}" sibTransId="{54DBF638-0ED1-4C2C-AA60-85BC80B340DE}"/>
    <dgm:cxn modelId="{F9D84084-8870-48D7-8006-66E971AA52F5}" srcId="{B77AACCC-8FAD-43DB-9341-2B49092575AD}" destId="{26B6BC09-3604-445D-B52A-8A705B450FCF}" srcOrd="1" destOrd="0" parTransId="{85E1B693-E30F-4992-9879-75421FD519E4}" sibTransId="{70688491-6FC6-4B7B-9614-6FD352F6CFA3}"/>
    <dgm:cxn modelId="{788B0EC7-8107-410F-B8D9-D400045CD4E5}" type="presOf" srcId="{5E301DEF-9154-46F2-B7FC-0F76564C8D94}" destId="{A232FD50-9BA1-4154-A5FF-CD17AA3ACA86}" srcOrd="0" destOrd="0" presId="urn:microsoft.com/office/officeart/2018/2/layout/IconVerticalSolidList"/>
    <dgm:cxn modelId="{D8757726-29D2-4618-8204-8016FC96B8D1}" type="presParOf" srcId="{E188B673-4A31-4C5A-B731-ED98D2B84689}" destId="{558EDCCA-1D5E-46B2-9BF8-AE0CA7731B65}" srcOrd="0" destOrd="0" presId="urn:microsoft.com/office/officeart/2018/2/layout/IconVerticalSolidList"/>
    <dgm:cxn modelId="{D8C9FD6E-542E-4FCB-9F0F-7353B59CC5F6}" type="presParOf" srcId="{558EDCCA-1D5E-46B2-9BF8-AE0CA7731B65}" destId="{949D67DB-F6F2-4E44-BAB5-2335429B5F34}" srcOrd="0" destOrd="0" presId="urn:microsoft.com/office/officeart/2018/2/layout/IconVerticalSolidList"/>
    <dgm:cxn modelId="{D8C85162-A8A1-450D-8822-D6F88F69C5C6}" type="presParOf" srcId="{558EDCCA-1D5E-46B2-9BF8-AE0CA7731B65}" destId="{A691E205-8438-4EEF-BC30-A6DADC736F2E}" srcOrd="1" destOrd="0" presId="urn:microsoft.com/office/officeart/2018/2/layout/IconVerticalSolidList"/>
    <dgm:cxn modelId="{6B927AB7-EE9B-43A0-865F-158FFA49110B}" type="presParOf" srcId="{558EDCCA-1D5E-46B2-9BF8-AE0CA7731B65}" destId="{F3B53C40-254F-4E5E-8234-397871D6FB72}" srcOrd="2" destOrd="0" presId="urn:microsoft.com/office/officeart/2018/2/layout/IconVerticalSolidList"/>
    <dgm:cxn modelId="{93EF59BC-F28F-4047-9D9E-043D8653E6F8}" type="presParOf" srcId="{558EDCCA-1D5E-46B2-9BF8-AE0CA7731B65}" destId="{181CF47F-981A-4CE3-BB98-88475244D32D}" srcOrd="3" destOrd="0" presId="urn:microsoft.com/office/officeart/2018/2/layout/IconVerticalSolidList"/>
    <dgm:cxn modelId="{A193211F-85BE-419B-9B73-746ED9E9AFA2}" type="presParOf" srcId="{E188B673-4A31-4C5A-B731-ED98D2B84689}" destId="{A283C663-4C40-41D9-A300-4E0DC495E497}" srcOrd="1" destOrd="0" presId="urn:microsoft.com/office/officeart/2018/2/layout/IconVerticalSolidList"/>
    <dgm:cxn modelId="{7B2189D4-69B6-436C-8273-2113EEFBF1CF}" type="presParOf" srcId="{E188B673-4A31-4C5A-B731-ED98D2B84689}" destId="{6FAECA31-1643-462B-806D-1AE155A3D167}" srcOrd="2" destOrd="0" presId="urn:microsoft.com/office/officeart/2018/2/layout/IconVerticalSolidList"/>
    <dgm:cxn modelId="{B7ED62E8-F568-4693-9342-855A95D86916}" type="presParOf" srcId="{6FAECA31-1643-462B-806D-1AE155A3D167}" destId="{CA02B666-1A3D-42FC-A3DF-6BD50E290BA9}" srcOrd="0" destOrd="0" presId="urn:microsoft.com/office/officeart/2018/2/layout/IconVerticalSolidList"/>
    <dgm:cxn modelId="{1815B232-B2BF-4228-BC18-676E7DC0355A}" type="presParOf" srcId="{6FAECA31-1643-462B-806D-1AE155A3D167}" destId="{CDE69FA0-636A-4998-8788-0CB6408001E9}" srcOrd="1" destOrd="0" presId="urn:microsoft.com/office/officeart/2018/2/layout/IconVerticalSolidList"/>
    <dgm:cxn modelId="{CB17CA06-C331-488C-8356-6DFAAF45F3D8}" type="presParOf" srcId="{6FAECA31-1643-462B-806D-1AE155A3D167}" destId="{59CC6563-251C-47EF-99AE-89F62D230C84}" srcOrd="2" destOrd="0" presId="urn:microsoft.com/office/officeart/2018/2/layout/IconVerticalSolidList"/>
    <dgm:cxn modelId="{527D658B-1C7D-46BB-9A3D-9C2951A818DC}" type="presParOf" srcId="{6FAECA31-1643-462B-806D-1AE155A3D167}" destId="{2143D3ED-DC1F-4042-97CE-C49DA93C8713}" srcOrd="3" destOrd="0" presId="urn:microsoft.com/office/officeart/2018/2/layout/IconVerticalSolidList"/>
    <dgm:cxn modelId="{2D3C2D34-CB0E-449F-B804-2AD3F349B2AB}" type="presParOf" srcId="{E188B673-4A31-4C5A-B731-ED98D2B84689}" destId="{E42E3E45-3A63-4BC1-80FD-B79CF839F024}" srcOrd="3" destOrd="0" presId="urn:microsoft.com/office/officeart/2018/2/layout/IconVerticalSolidList"/>
    <dgm:cxn modelId="{853DEB9F-EBEE-4247-92EE-CCFD7A785B7F}" type="presParOf" srcId="{E188B673-4A31-4C5A-B731-ED98D2B84689}" destId="{B7A9040C-CAAA-4E7A-962E-A76A435C690F}" srcOrd="4" destOrd="0" presId="urn:microsoft.com/office/officeart/2018/2/layout/IconVerticalSolidList"/>
    <dgm:cxn modelId="{20251BC4-9C5C-4A2F-A3C4-B1619BCADA88}" type="presParOf" srcId="{B7A9040C-CAAA-4E7A-962E-A76A435C690F}" destId="{24EEFBE4-198D-4392-BAAC-0EA99EEE95F4}" srcOrd="0" destOrd="0" presId="urn:microsoft.com/office/officeart/2018/2/layout/IconVerticalSolidList"/>
    <dgm:cxn modelId="{EA29E053-A4ED-45AB-B40C-81403ECA0BCE}" type="presParOf" srcId="{B7A9040C-CAAA-4E7A-962E-A76A435C690F}" destId="{785A1BAA-FB0D-4DF9-914B-0FA1B1D92E15}" srcOrd="1" destOrd="0" presId="urn:microsoft.com/office/officeart/2018/2/layout/IconVerticalSolidList"/>
    <dgm:cxn modelId="{577A71F4-A312-458D-A414-68138CA716C3}" type="presParOf" srcId="{B7A9040C-CAAA-4E7A-962E-A76A435C690F}" destId="{3BDB8002-AE7F-45D4-8AC6-76B13C997378}" srcOrd="2" destOrd="0" presId="urn:microsoft.com/office/officeart/2018/2/layout/IconVerticalSolidList"/>
    <dgm:cxn modelId="{BA2085DA-EC2B-434B-9B8F-5F5018336609}" type="presParOf" srcId="{B7A9040C-CAAA-4E7A-962E-A76A435C690F}" destId="{A232FD50-9BA1-4154-A5FF-CD17AA3ACA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E43FB-BCFF-4F15-AB05-AD0390266EFA}">
      <dsp:nvSpPr>
        <dsp:cNvPr id="0" name=""/>
        <dsp:cNvSpPr/>
      </dsp:nvSpPr>
      <dsp:spPr>
        <a:xfrm>
          <a:off x="0" y="43590"/>
          <a:ext cx="6628804" cy="11582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Description of NaturaGlow’s business concept.</a:t>
          </a:r>
        </a:p>
      </dsp:txBody>
      <dsp:txXfrm>
        <a:off x="56543" y="100133"/>
        <a:ext cx="6515718" cy="1045213"/>
      </dsp:txXfrm>
    </dsp:sp>
    <dsp:sp modelId="{4E1E58A9-C96A-4CE1-AD24-DAB62E1FD3CF}">
      <dsp:nvSpPr>
        <dsp:cNvPr id="0" name=""/>
        <dsp:cNvSpPr/>
      </dsp:nvSpPr>
      <dsp:spPr>
        <a:xfrm>
          <a:off x="0" y="1288290"/>
          <a:ext cx="6628804" cy="1158299"/>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The market potential for organic skincare in the UK.</a:t>
          </a:r>
        </a:p>
      </dsp:txBody>
      <dsp:txXfrm>
        <a:off x="56543" y="1344833"/>
        <a:ext cx="6515718" cy="1045213"/>
      </dsp:txXfrm>
    </dsp:sp>
    <dsp:sp modelId="{32BAFBB2-CD51-497A-809B-766FCE47A69E}">
      <dsp:nvSpPr>
        <dsp:cNvPr id="0" name=""/>
        <dsp:cNvSpPr/>
      </dsp:nvSpPr>
      <dsp:spPr>
        <a:xfrm>
          <a:off x="0" y="2532990"/>
          <a:ext cx="6628804" cy="1158299"/>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Detailed overview of NaturaGlow's product lines.</a:t>
          </a:r>
        </a:p>
      </dsp:txBody>
      <dsp:txXfrm>
        <a:off x="56543" y="2589533"/>
        <a:ext cx="6515718" cy="1045213"/>
      </dsp:txXfrm>
    </dsp:sp>
    <dsp:sp modelId="{ACF027EA-875E-4651-BF0F-C7A0476008D8}">
      <dsp:nvSpPr>
        <dsp:cNvPr id="0" name=""/>
        <dsp:cNvSpPr/>
      </dsp:nvSpPr>
      <dsp:spPr>
        <a:xfrm>
          <a:off x="0" y="3777690"/>
          <a:ext cx="6628804" cy="11582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Unique selling propositions of the products.</a:t>
          </a:r>
        </a:p>
      </dsp:txBody>
      <dsp:txXfrm>
        <a:off x="56543" y="3834233"/>
        <a:ext cx="6515718" cy="10452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6BF20-9BFA-4EED-A5D1-CA72BCCCCA5B}">
      <dsp:nvSpPr>
        <dsp:cNvPr id="0" name=""/>
        <dsp:cNvSpPr/>
      </dsp:nvSpPr>
      <dsp:spPr>
        <a:xfrm>
          <a:off x="0" y="499"/>
          <a:ext cx="9618133" cy="11692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86BFFC-1FF0-4FE5-8B18-A49792225987}">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AF4061-87FA-419E-A62D-C23243D89BA7}">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100000"/>
            </a:lnSpc>
            <a:spcBef>
              <a:spcPct val="0"/>
            </a:spcBef>
            <a:spcAft>
              <a:spcPct val="35000"/>
            </a:spcAft>
            <a:buNone/>
          </a:pPr>
          <a:r>
            <a:rPr lang="en-US" sz="2500" kern="1200"/>
            <a:t>Explanation of the choice of a Limited Liability Company (LLC) for NaturaGlow.</a:t>
          </a:r>
        </a:p>
      </dsp:txBody>
      <dsp:txXfrm>
        <a:off x="1350519" y="499"/>
        <a:ext cx="8267613" cy="1169280"/>
      </dsp:txXfrm>
    </dsp:sp>
    <dsp:sp modelId="{F36A8E05-3E26-4C96-B1E5-526E73AA64D7}">
      <dsp:nvSpPr>
        <dsp:cNvPr id="0" name=""/>
        <dsp:cNvSpPr/>
      </dsp:nvSpPr>
      <dsp:spPr>
        <a:xfrm>
          <a:off x="0" y="1462100"/>
          <a:ext cx="9618133" cy="11692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2B1AAE-3CFD-482B-9828-D87C6F243A02}">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4B215F-48E7-4D02-87B3-E58711DD7BA5}">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100000"/>
            </a:lnSpc>
            <a:spcBef>
              <a:spcPct val="0"/>
            </a:spcBef>
            <a:spcAft>
              <a:spcPct val="35000"/>
            </a:spcAft>
            <a:buNone/>
          </a:pPr>
          <a:r>
            <a:rPr lang="en-US" sz="2500" kern="1200"/>
            <a:t>Benefits of an LLC in the UK context.</a:t>
          </a:r>
        </a:p>
      </dsp:txBody>
      <dsp:txXfrm>
        <a:off x="1350519" y="1462100"/>
        <a:ext cx="8267613" cy="1169280"/>
      </dsp:txXfrm>
    </dsp:sp>
    <dsp:sp modelId="{32A217A3-0593-441B-BAB1-CFA63034FFF0}">
      <dsp:nvSpPr>
        <dsp:cNvPr id="0" name=""/>
        <dsp:cNvSpPr/>
      </dsp:nvSpPr>
      <dsp:spPr>
        <a:xfrm>
          <a:off x="0" y="2923701"/>
          <a:ext cx="9618133" cy="11692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F00AEE-5B4C-49A1-9E91-B326EC94A079}">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5D6CBD-DB72-4276-9906-FCFACAEF2DC1}">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100000"/>
            </a:lnSpc>
            <a:spcBef>
              <a:spcPct val="0"/>
            </a:spcBef>
            <a:spcAft>
              <a:spcPct val="35000"/>
            </a:spcAft>
            <a:buNone/>
          </a:pPr>
          <a:r>
            <a:rPr lang="en-US" sz="2500" kern="1200"/>
            <a:t>Legal implications and advantages for NaturaGlow.</a:t>
          </a:r>
        </a:p>
      </dsp:txBody>
      <dsp:txXfrm>
        <a:off x="1350519" y="2923701"/>
        <a:ext cx="8267613" cy="1169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63403-3C46-4C51-99C3-85A92804EA9E}">
      <dsp:nvSpPr>
        <dsp:cNvPr id="0" name=""/>
        <dsp:cNvSpPr/>
      </dsp:nvSpPr>
      <dsp:spPr>
        <a:xfrm>
          <a:off x="0" y="2066"/>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8C32A8-227D-40E7-A68C-41B07197AE17}">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131262-7F10-41FD-84C4-18C07CDCF915}">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US" sz="2200" kern="1200"/>
            <a:t>Profile of Ms. Eleanor Thompson, CEO.</a:t>
          </a:r>
        </a:p>
      </dsp:txBody>
      <dsp:txXfrm>
        <a:off x="1209819" y="2066"/>
        <a:ext cx="5418984" cy="1047462"/>
      </dsp:txXfrm>
    </dsp:sp>
    <dsp:sp modelId="{8073156E-CC82-4979-83D1-423A9CEAADC0}">
      <dsp:nvSpPr>
        <dsp:cNvPr id="0" name=""/>
        <dsp:cNvSpPr/>
      </dsp:nvSpPr>
      <dsp:spPr>
        <a:xfrm>
          <a:off x="0" y="1311395"/>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B4707F-166E-4148-A6B2-C2F330EDE837}">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28FED0-4692-4654-AF40-F7F6586A4C5C}">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US" sz="2200" kern="1200"/>
            <a:t>Overview of the management team’s expertise.</a:t>
          </a:r>
        </a:p>
      </dsp:txBody>
      <dsp:txXfrm>
        <a:off x="1209819" y="1311395"/>
        <a:ext cx="5418984" cy="1047462"/>
      </dsp:txXfrm>
    </dsp:sp>
    <dsp:sp modelId="{6922488B-D5A1-4F33-9E85-011B2730CF83}">
      <dsp:nvSpPr>
        <dsp:cNvPr id="0" name=""/>
        <dsp:cNvSpPr/>
      </dsp:nvSpPr>
      <dsp:spPr>
        <a:xfrm>
          <a:off x="0" y="2620723"/>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8A8071-084B-4C97-B86F-66D279BBABE1}">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99C36F-7570-41EC-81B6-992E335C0556}">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US" sz="2200" kern="1200"/>
            <a:t>Role of external partners like 'FinSight Accounting'.</a:t>
          </a:r>
        </a:p>
      </dsp:txBody>
      <dsp:txXfrm>
        <a:off x="1209819" y="2620723"/>
        <a:ext cx="5418984" cy="1047462"/>
      </dsp:txXfrm>
    </dsp:sp>
    <dsp:sp modelId="{9CB87029-1ED1-476A-BECB-B5E6877B5C68}">
      <dsp:nvSpPr>
        <dsp:cNvPr id="0" name=""/>
        <dsp:cNvSpPr/>
      </dsp:nvSpPr>
      <dsp:spPr>
        <a:xfrm>
          <a:off x="0" y="3930051"/>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0F1BD-8747-4A41-8F3F-ECE7C6C10A80}">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899073-DD49-4D7F-9B08-4D6118A1BE6C}">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US" sz="2200" kern="1200"/>
            <a:t>Management strategies for growth and sustainability.</a:t>
          </a:r>
        </a:p>
      </dsp:txBody>
      <dsp:txXfrm>
        <a:off x="1209819" y="3930051"/>
        <a:ext cx="5418984" cy="10474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F2EF0-DE43-49FE-9220-8A387EA7D0D4}">
      <dsp:nvSpPr>
        <dsp:cNvPr id="0" name=""/>
        <dsp:cNvSpPr/>
      </dsp:nvSpPr>
      <dsp:spPr>
        <a:xfrm>
          <a:off x="0" y="1698"/>
          <a:ext cx="9618133"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F98D29-9ED9-4C54-BF6A-FF5026B53027}">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240975-58BF-4E4D-AA08-615B6838FE9A}">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Strengths: Organic focus, leadership, local sourcing.</a:t>
          </a:r>
        </a:p>
      </dsp:txBody>
      <dsp:txXfrm>
        <a:off x="994536" y="1698"/>
        <a:ext cx="8623596" cy="861070"/>
      </dsp:txXfrm>
    </dsp:sp>
    <dsp:sp modelId="{02FD98B7-625D-483F-AA1F-F36981F181E2}">
      <dsp:nvSpPr>
        <dsp:cNvPr id="0" name=""/>
        <dsp:cNvSpPr/>
      </dsp:nvSpPr>
      <dsp:spPr>
        <a:xfrm>
          <a:off x="0" y="1078036"/>
          <a:ext cx="9618133"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3207D-9F88-4AC7-824B-A775120DD1F0}">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CDCDC3-5AAF-4843-954C-284518983B1B}">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Weaknesses: Brand recognition, supplier dependence.</a:t>
          </a:r>
        </a:p>
      </dsp:txBody>
      <dsp:txXfrm>
        <a:off x="994536" y="1078036"/>
        <a:ext cx="8623596" cy="861070"/>
      </dsp:txXfrm>
    </dsp:sp>
    <dsp:sp modelId="{03C50966-5C5D-4C64-BE2B-FF72449235A9}">
      <dsp:nvSpPr>
        <dsp:cNvPr id="0" name=""/>
        <dsp:cNvSpPr/>
      </dsp:nvSpPr>
      <dsp:spPr>
        <a:xfrm>
          <a:off x="0" y="2154374"/>
          <a:ext cx="9618133"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018D03-824D-49E2-8BF1-3680A1D90665}">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049452-2081-4A06-AC40-F9EBB130CE79}">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Opportunities: Market growth, sustainable packaging trend, online sales potential.</a:t>
          </a:r>
        </a:p>
      </dsp:txBody>
      <dsp:txXfrm>
        <a:off x="994536" y="2154374"/>
        <a:ext cx="8623596" cy="861070"/>
      </dsp:txXfrm>
    </dsp:sp>
    <dsp:sp modelId="{F2ED3E71-05B9-4A45-85C4-ACF3B7BC6D72}">
      <dsp:nvSpPr>
        <dsp:cNvPr id="0" name=""/>
        <dsp:cNvSpPr/>
      </dsp:nvSpPr>
      <dsp:spPr>
        <a:xfrm>
          <a:off x="0" y="3230712"/>
          <a:ext cx="9618133"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B0920-2433-4A7B-A75E-AF60FA9CD591}">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D3396E-AB8F-4D0C-87E0-B9DD88963D6B}">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Threats: Market saturation, regulatory changes.</a:t>
          </a:r>
        </a:p>
      </dsp:txBody>
      <dsp:txXfrm>
        <a:off x="994536" y="3230712"/>
        <a:ext cx="8623596" cy="861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9D67DB-F6F2-4E44-BAB5-2335429B5F34}">
      <dsp:nvSpPr>
        <dsp:cNvPr id="0" name=""/>
        <dsp:cNvSpPr/>
      </dsp:nvSpPr>
      <dsp:spPr>
        <a:xfrm>
          <a:off x="0" y="499"/>
          <a:ext cx="9618133" cy="1169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1E205-8438-4EEF-BC30-A6DADC736F2E}">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1CF47F-981A-4CE3-BB98-88475244D32D}">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US" sz="2500" kern="1200"/>
            <a:t>Summary of key findings from the report.</a:t>
          </a:r>
        </a:p>
      </dsp:txBody>
      <dsp:txXfrm>
        <a:off x="1350519" y="499"/>
        <a:ext cx="8267613" cy="1169280"/>
      </dsp:txXfrm>
    </dsp:sp>
    <dsp:sp modelId="{CA02B666-1A3D-42FC-A3DF-6BD50E290BA9}">
      <dsp:nvSpPr>
        <dsp:cNvPr id="0" name=""/>
        <dsp:cNvSpPr/>
      </dsp:nvSpPr>
      <dsp:spPr>
        <a:xfrm>
          <a:off x="0" y="1462100"/>
          <a:ext cx="9618133" cy="1169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69FA0-636A-4998-8788-0CB6408001E9}">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43D3ED-DC1F-4042-97CE-C49DA93C8713}">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US" sz="2500" kern="1200"/>
            <a:t>Final assessment of NaturaGlow’s business plan.</a:t>
          </a:r>
        </a:p>
      </dsp:txBody>
      <dsp:txXfrm>
        <a:off x="1350519" y="1462100"/>
        <a:ext cx="8267613" cy="1169280"/>
      </dsp:txXfrm>
    </dsp:sp>
    <dsp:sp modelId="{24EEFBE4-198D-4392-BAAC-0EA99EEE95F4}">
      <dsp:nvSpPr>
        <dsp:cNvPr id="0" name=""/>
        <dsp:cNvSpPr/>
      </dsp:nvSpPr>
      <dsp:spPr>
        <a:xfrm>
          <a:off x="0" y="2923701"/>
          <a:ext cx="9618133" cy="1169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5A1BAA-FB0D-4DF9-914B-0FA1B1D92E15}">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32FD50-9BA1-4154-A5FF-CD17AA3ACA86}">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US" sz="2500" kern="1200"/>
            <a:t>Recommendations for future strategies and growth.</a:t>
          </a:r>
        </a:p>
      </dsp:txBody>
      <dsp:txXfrm>
        <a:off x="1350519" y="2923701"/>
        <a:ext cx="8267613" cy="11692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C44816-C24E-4628-B26B-994049F53FD0}"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15CBF7-5C4C-4982-BF87-1FB37AD71454}" type="slidenum">
              <a:rPr lang="en-US" smtClean="0"/>
              <a:t>‹#›</a:t>
            </a:fld>
            <a:endParaRPr lang="en-US"/>
          </a:p>
        </p:txBody>
      </p:sp>
    </p:spTree>
    <p:extLst>
      <p:ext uri="{BB962C8B-B14F-4D97-AF65-F5344CB8AC3E}">
        <p14:creationId xmlns:p14="http://schemas.microsoft.com/office/powerpoint/2010/main" val="3909004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fibl.org/en/shop-en/1344-organic-world-2022"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cbi.eu/market-information/natural-ingredients-cosmetics/buyer-requirements" TargetMode="External"/><Relationship Id="rId5" Type="http://schemas.openxmlformats.org/officeDocument/2006/relationships/hyperlink" Target="https://www.cosmeticsdesign-europe.com/Article/2022/03/10/UK-organic-beauty-and-wellness-surges-15-in-2021-with-2022-growth-predicted-says-Soil-Association" TargetMode="External"/><Relationship Id="rId4" Type="http://schemas.openxmlformats.org/officeDocument/2006/relationships/hyperlink" Target="https://www.smartsurvey.co.uk/market-research-surveys/brand"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100" dirty="0">
                <a:solidFill>
                  <a:srgbClr val="1F3864"/>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This report examines the business plan for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a new UK organic skincare company.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desires to transform skincare by integrating traditional plant extract knowledge with modern technology (Jones, 2021). This approach highlights sustainability and well-being. The goal is to assess the viability and strategic position of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in the competitive beauty sector, worth £28.4 billion in 2019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AgriTrade</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2022). The evaluation examines the company's products, legal structure, management, and financial forecasts. It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utilises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the SWOT analysis framework. This presentation delivers an academic and critical view of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business strategy. It evaluates current market trends and future possibilities. The presentation serves stakeholders such as potential investors, industry analysts, and academic readers. It offers them thorough insight into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business model and its opportunities for success in the changing world of organic skincare.</a:t>
            </a:r>
          </a:p>
          <a:p>
            <a:endParaRPr lang="en-US" dirty="0"/>
          </a:p>
        </p:txBody>
      </p:sp>
      <p:sp>
        <p:nvSpPr>
          <p:cNvPr id="4" name="Slide Number Placeholder 3"/>
          <p:cNvSpPr>
            <a:spLocks noGrp="1"/>
          </p:cNvSpPr>
          <p:nvPr>
            <p:ph type="sldNum" sz="quarter" idx="5"/>
          </p:nvPr>
        </p:nvSpPr>
        <p:spPr/>
        <p:txBody>
          <a:bodyPr/>
          <a:lstStyle/>
          <a:p>
            <a:fld id="{E315CBF7-5C4C-4982-BF87-1FB37AD71454}" type="slidenum">
              <a:rPr lang="en-US" smtClean="0"/>
              <a:t>2</a:t>
            </a:fld>
            <a:endParaRPr lang="en-US"/>
          </a:p>
        </p:txBody>
      </p:sp>
    </p:spTree>
    <p:extLst>
      <p:ext uri="{BB962C8B-B14F-4D97-AF65-F5344CB8AC3E}">
        <p14:creationId xmlns:p14="http://schemas.microsoft.com/office/powerpoint/2010/main" val="3227157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100" dirty="0">
                <a:solidFill>
                  <a:srgbClr val="1F3864"/>
                </a:solidFill>
                <a:effectLst/>
                <a:latin typeface="Times New Roman" panose="02020603050405020304" pitchFamily="18" charset="0"/>
                <a:ea typeface="Times New Roman" panose="02020603050405020304" pitchFamily="18" charset="0"/>
                <a:cs typeface="Times New Roman" panose="02020603050405020304" pitchFamily="18" charset="0"/>
              </a:rPr>
              <a:t>Overview of the Business Idea, Product, and/or Service</a:t>
            </a:r>
          </a:p>
          <a:p>
            <a:pPr marL="0" marR="0" algn="just">
              <a:lnSpc>
                <a:spcPct val="150000"/>
              </a:lnSpc>
              <a:spcBef>
                <a:spcPts val="0"/>
              </a:spcBef>
              <a:spcAft>
                <a:spcPts val="1000"/>
              </a:spcAft>
            </a:pP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places itself at the forefront of the UK skincare market. It desires to merge traditional plant-based remedies with modern technology. The company's core mission is to provide cheap skincare solutions (Green UK., 2021). These solutions are gentle on the skin and the environment. This method aligns with the growing demand in the UK for organic products. In 2020, sales of organic beauty products grew by 23%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Culliney</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2022).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product range serves this expanding market segment.</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The product line is split into two main categories: Facial and Body Care. The Facial Care line includes cleansers, toners,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moisturisers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and serums (Green UK., 2021). Each product caters to various skin types. A particular product is the "Rose &amp; Chamomile Hydrating Serum." It unites the hydrating properties of roses with the soothing advantages of chamomile (Jones, 2021). The Body Care range features items like the "Lavender &amp; Oats Body Scrub." It presents gentle peeling while leaving a calming scent.</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Integral to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principles is using at least 95% organic components sourced from certified UK farms, thereby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minimising</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transportation-related carbon tracks. The company cooperates with local artisans for sustainable packaging solutions (Smith, 2020). These efforts are not merely a marketing strategy but are deeply implanted in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philosophy, transforming daily skincare routines into acts of self-love and environmental obligation. This approach positions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as a skincare brand and is established in integrating wellness and sustainability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AgriTrade</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2022).</a:t>
            </a:r>
          </a:p>
          <a:p>
            <a:endParaRPr lang="en-US" dirty="0"/>
          </a:p>
        </p:txBody>
      </p:sp>
      <p:sp>
        <p:nvSpPr>
          <p:cNvPr id="4" name="Slide Number Placeholder 3"/>
          <p:cNvSpPr>
            <a:spLocks noGrp="1"/>
          </p:cNvSpPr>
          <p:nvPr>
            <p:ph type="sldNum" sz="quarter" idx="5"/>
          </p:nvPr>
        </p:nvSpPr>
        <p:spPr/>
        <p:txBody>
          <a:bodyPr/>
          <a:lstStyle/>
          <a:p>
            <a:fld id="{E315CBF7-5C4C-4982-BF87-1FB37AD71454}" type="slidenum">
              <a:rPr lang="en-US" smtClean="0"/>
              <a:t>3</a:t>
            </a:fld>
            <a:endParaRPr lang="en-US"/>
          </a:p>
        </p:txBody>
      </p:sp>
    </p:spTree>
    <p:extLst>
      <p:ext uri="{BB962C8B-B14F-4D97-AF65-F5344CB8AC3E}">
        <p14:creationId xmlns:p14="http://schemas.microsoft.com/office/powerpoint/2010/main" val="4259999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100" dirty="0">
                <a:solidFill>
                  <a:srgbClr val="1F3864"/>
                </a:solidFill>
                <a:effectLst/>
                <a:latin typeface="Times New Roman" panose="02020603050405020304" pitchFamily="18" charset="0"/>
                <a:ea typeface="Times New Roman" panose="02020603050405020304" pitchFamily="18" charset="0"/>
                <a:cs typeface="Times New Roman" panose="02020603050405020304" pitchFamily="18" charset="0"/>
              </a:rPr>
              <a:t>Ownership, Legal Format</a:t>
            </a:r>
          </a:p>
          <a:p>
            <a:pPr marL="0" marR="0" algn="just">
              <a:lnSpc>
                <a:spcPct val="150000"/>
              </a:lnSpc>
              <a:spcBef>
                <a:spcPts val="0"/>
              </a:spcBef>
              <a:spcAft>
                <a:spcPts val="1000"/>
              </a:spcAft>
            </a:pP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has decided to operate as a Limited Liability Company (LLC) within the United Kingdom's legal system. This choice derives from an LLC structure's unique advantages, particularly for a startup in the competitive skincare industry (EU Cosmetic Law, 2022). The main benefit of an LLC is its protection against personal liabilities. This legal form provides that the personal assets of the company's owners remain safe from financial risks or legal issues related to the business. Such security, known for potential legal challenges, is essential in the cosmetics industry (Taylor, 2019).</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Furthermore, the LLC form brings significant tax benefits. Unlike corporations, LLCs in the UK experience a single taxation event on their earnings, which may lower total tax liabilities (Jones, 2021). This tax efficiency is pretty for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during its early business development stages. Operating as an LLC also facilitates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credibility and reliability among potential investors and stakeholders. These aspects are vital for a new company in a dynamic market like the UK's skincare sector. This legal structure fits well with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goals, presenting a balance of liability protection, tax efficiency, and enhanced corporate image (EU Cosmetic Law, 2022).</a:t>
            </a:r>
          </a:p>
          <a:p>
            <a:endParaRPr lang="en-US" dirty="0"/>
          </a:p>
        </p:txBody>
      </p:sp>
      <p:sp>
        <p:nvSpPr>
          <p:cNvPr id="4" name="Slide Number Placeholder 3"/>
          <p:cNvSpPr>
            <a:spLocks noGrp="1"/>
          </p:cNvSpPr>
          <p:nvPr>
            <p:ph type="sldNum" sz="quarter" idx="5"/>
          </p:nvPr>
        </p:nvSpPr>
        <p:spPr/>
        <p:txBody>
          <a:bodyPr/>
          <a:lstStyle/>
          <a:p>
            <a:fld id="{E315CBF7-5C4C-4982-BF87-1FB37AD71454}" type="slidenum">
              <a:rPr lang="en-US" smtClean="0"/>
              <a:t>4</a:t>
            </a:fld>
            <a:endParaRPr lang="en-US"/>
          </a:p>
        </p:txBody>
      </p:sp>
    </p:spTree>
    <p:extLst>
      <p:ext uri="{BB962C8B-B14F-4D97-AF65-F5344CB8AC3E}">
        <p14:creationId xmlns:p14="http://schemas.microsoft.com/office/powerpoint/2010/main" val="254745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100" dirty="0">
                <a:solidFill>
                  <a:srgbClr val="1F3864"/>
                </a:solidFill>
                <a:effectLst/>
                <a:latin typeface="Times New Roman" panose="02020603050405020304" pitchFamily="18" charset="0"/>
                <a:ea typeface="Times New Roman" panose="02020603050405020304" pitchFamily="18" charset="0"/>
                <a:cs typeface="Times New Roman" panose="02020603050405020304" pitchFamily="18" charset="0"/>
              </a:rPr>
              <a:t>Management of the Company</a:t>
            </a:r>
          </a:p>
          <a:p>
            <a:pPr marL="0" marR="0" algn="just">
              <a:lnSpc>
                <a:spcPct val="150000"/>
              </a:lnSpc>
              <a:spcBef>
                <a:spcPts val="0"/>
              </a:spcBef>
              <a:spcAft>
                <a:spcPts val="1000"/>
              </a:spcAft>
            </a:pP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functions under the leadership of CEO Ms. Eleanor Thompson. Her broad knowledge of the organic cosmetics industry profoundly influences the company's strategic direction (Richardson, 2018). Thompson, having over 15 years of experience and a master’s degree in Cosmetic Science from the University of London, contributes significant knowledge and industry contacts (Taylor, 2019). Her expertise directs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product development, strategic planning, and stakeholder engagement.</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The management team at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fits individuals with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specialised</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skills, creating a various and dynamic leadership structure. The Research and Development team, containing five professionals, leads in product innovation. This proves that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remains a leader in organic skincare solutions (Taylor, 2019). With ten members, the Marketing and sales division effortlessly manages branding, marketing strategies, and distribution channels. This division plays a vital role in establishing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market presence.</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To maintain financial integrity and regulatory compliance,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has connected with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FinSight</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Accounting,' a reputable UK-based accounting firm (Jones, 2021). This partnership guarantees thorough financial records management, tax obligations, and observance of legal standards. Also,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regularly consults with legal experts to direct rigorous organic product regulations in the UK (Johnson &amp; Harris, 2020). This combination of internal expertise and external counsel provides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with a robust management framework, improving operational efficiency and setting its position in a highly competitive industry.</a:t>
            </a:r>
          </a:p>
          <a:p>
            <a:endParaRPr lang="en-US" dirty="0"/>
          </a:p>
        </p:txBody>
      </p:sp>
      <p:sp>
        <p:nvSpPr>
          <p:cNvPr id="4" name="Slide Number Placeholder 3"/>
          <p:cNvSpPr>
            <a:spLocks noGrp="1"/>
          </p:cNvSpPr>
          <p:nvPr>
            <p:ph type="sldNum" sz="quarter" idx="5"/>
          </p:nvPr>
        </p:nvSpPr>
        <p:spPr/>
        <p:txBody>
          <a:bodyPr/>
          <a:lstStyle/>
          <a:p>
            <a:fld id="{E315CBF7-5C4C-4982-BF87-1FB37AD71454}" type="slidenum">
              <a:rPr lang="en-US" smtClean="0"/>
              <a:t>5</a:t>
            </a:fld>
            <a:endParaRPr lang="en-US"/>
          </a:p>
        </p:txBody>
      </p:sp>
    </p:spTree>
    <p:extLst>
      <p:ext uri="{BB962C8B-B14F-4D97-AF65-F5344CB8AC3E}">
        <p14:creationId xmlns:p14="http://schemas.microsoft.com/office/powerpoint/2010/main" val="372890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100" dirty="0">
                <a:solidFill>
                  <a:srgbClr val="1F3864"/>
                </a:solidFill>
                <a:effectLst/>
                <a:latin typeface="Times New Roman" panose="02020603050405020304" pitchFamily="18" charset="0"/>
                <a:ea typeface="Times New Roman" panose="02020603050405020304" pitchFamily="18" charset="0"/>
                <a:cs typeface="Times New Roman" panose="02020603050405020304" pitchFamily="18" charset="0"/>
              </a:rPr>
              <a:t>Evaluation of the Business Idea using the SWOT Analysis Model</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A SWOT analysis comprehensively evaluates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business plan, its internal strengths and weaknesses, and external opportunities and threats.</a:t>
            </a:r>
          </a:p>
          <a:p>
            <a:pPr marL="0" marR="0" algn="just">
              <a:lnSpc>
                <a:spcPct val="150000"/>
              </a:lnSpc>
              <a:spcBef>
                <a:spcPts val="0"/>
              </a:spcBef>
              <a:spcAft>
                <a:spcPts val="1000"/>
              </a:spcAft>
            </a:pP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Strengths: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primary strength lies in its commitment to using at least 95% organic ingredients,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recognising</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it from competitors in the skincare sector. This commitment to organic formulations has boomed well with consumers, as reflected by an imposing customer satisfaction score of 92% in its first year (Jones, 2021). The leadership of Ms. Eleanor Thompson, with her extensive industry experience, specifies vital insights and networks, improving the Brand's strategic planning and execution (Richardson, 2018). Moreover, the company’s concentration on sourcing ingredients locally aligns with the preferences of 68% of UK consumers who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favour</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domestically produced items, thereby reducing carbon emissions and supporting its sustainability credentials.</a:t>
            </a:r>
          </a:p>
          <a:p>
            <a:pPr marL="0" marR="0" algn="just">
              <a:lnSpc>
                <a:spcPct val="150000"/>
              </a:lnSpc>
              <a:spcBef>
                <a:spcPts val="0"/>
              </a:spcBef>
              <a:spcAft>
                <a:spcPts val="1000"/>
              </a:spcAft>
            </a:pP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Weaknesses: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As a startup,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faces challenges starting brand awareness, especially against well-established players with considerable marketing resources. Initial surveys by Brand Aware (2022) indicate that only 15% of the targeted consumer base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recognises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the Brand. Also, a significant reliance on UK-based suppliers puts the company in danger of local supply chain disruptions, potentially affecting production timelines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AgriTrade</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2022).</a:t>
            </a:r>
          </a:p>
          <a:p>
            <a:pPr marL="0" marR="0" algn="just">
              <a:lnSpc>
                <a:spcPct val="150000"/>
              </a:lnSpc>
              <a:spcBef>
                <a:spcPts val="0"/>
              </a:spcBef>
              <a:spcAft>
                <a:spcPts val="1000"/>
              </a:spcAft>
            </a:pP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Opportunities: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The organic beauty market in the UK is projected to grow by 30% in the next five years, offering a considerable opportunity for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The rising trend of sustainable packaging and the expanding prevalence of online shopping (75% of beauty product consumers in the UK) propose avenues for expansion and increased market penetration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Culliney</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2022). There is also potential for international growth, particularly in environmentally-conscious markets like Scandinavia.</a:t>
            </a:r>
          </a:p>
          <a:p>
            <a:pPr marL="0" marR="0" algn="just">
              <a:lnSpc>
                <a:spcPct val="150000"/>
              </a:lnSpc>
              <a:spcBef>
                <a:spcPts val="0"/>
              </a:spcBef>
              <a:spcAft>
                <a:spcPts val="1000"/>
              </a:spcAft>
            </a:pP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Threats: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The organic beauty sector is becoming increasingly saturated, with new and founded brands competing for market share. This competition risks leading to price wars, affecting profitability (Smith, 2020). Growing regulatory frameworks and strict organic certification standards set by entities like the European Union pose compliance challenges and may impact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plans for European expansion.</a:t>
            </a:r>
          </a:p>
          <a:p>
            <a:endParaRPr lang="en-US" dirty="0"/>
          </a:p>
        </p:txBody>
      </p:sp>
      <p:sp>
        <p:nvSpPr>
          <p:cNvPr id="4" name="Slide Number Placeholder 3"/>
          <p:cNvSpPr>
            <a:spLocks noGrp="1"/>
          </p:cNvSpPr>
          <p:nvPr>
            <p:ph type="sldNum" sz="quarter" idx="5"/>
          </p:nvPr>
        </p:nvSpPr>
        <p:spPr/>
        <p:txBody>
          <a:bodyPr/>
          <a:lstStyle/>
          <a:p>
            <a:fld id="{E315CBF7-5C4C-4982-BF87-1FB37AD71454}" type="slidenum">
              <a:rPr lang="en-US" smtClean="0"/>
              <a:t>6</a:t>
            </a:fld>
            <a:endParaRPr lang="en-US"/>
          </a:p>
        </p:txBody>
      </p:sp>
    </p:spTree>
    <p:extLst>
      <p:ext uri="{BB962C8B-B14F-4D97-AF65-F5344CB8AC3E}">
        <p14:creationId xmlns:p14="http://schemas.microsoft.com/office/powerpoint/2010/main" val="3146237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100" dirty="0">
                <a:solidFill>
                  <a:srgbClr val="1F3864"/>
                </a:solidFill>
                <a:effectLst/>
                <a:latin typeface="Times New Roman" panose="02020603050405020304" pitchFamily="18" charset="0"/>
                <a:ea typeface="Times New Roman" panose="02020603050405020304" pitchFamily="18" charset="0"/>
                <a:cs typeface="Times New Roman" panose="02020603050405020304" pitchFamily="18" charset="0"/>
              </a:rPr>
              <a:t>Cash Flow Forecast for the First 12 Months</a:t>
            </a:r>
          </a:p>
          <a:p>
            <a:pPr marL="0" marR="0" algn="just">
              <a:lnSpc>
                <a:spcPct val="150000"/>
              </a:lnSpc>
              <a:spcBef>
                <a:spcPts val="0"/>
              </a:spcBef>
              <a:spcAft>
                <a:spcPts val="1000"/>
              </a:spcAft>
            </a:pP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cash flow forecast for the first 12 months is significant to its financial planning, providing insights into its potential profitability and liquidity. The anticipated is based on preliminary market research, competitor analysis, and business growth projections (Fin Expert, 2022). The following table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summarises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the expected monthly sales, expenses, and profit or loss:</a:t>
            </a:r>
          </a:p>
          <a:p>
            <a:pPr marL="0" marR="0" algn="just">
              <a:lnSpc>
                <a:spcPct val="150000"/>
              </a:lnSpc>
              <a:spcBef>
                <a:spcPts val="0"/>
              </a:spcBef>
              <a:spcAft>
                <a:spcPts val="1000"/>
              </a:spcAft>
            </a:pP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Month</a:t>
            </a:r>
            <a:endParaRPr lang="en-US" sz="1800" kern="1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000"/>
              </a:spcAft>
            </a:pP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Sales (£)</a:t>
            </a:r>
            <a:endParaRPr lang="en-US" sz="1800" kern="1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000"/>
              </a:spcAft>
            </a:pP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Expenses (£)</a:t>
            </a:r>
            <a:endParaRPr lang="en-US" sz="1800" kern="1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000"/>
              </a:spcAft>
            </a:pPr>
            <a:r>
              <a:rPr lang="en-US" sz="1800" b="1" kern="100" dirty="0">
                <a:effectLst/>
                <a:latin typeface="Times New Roman" panose="02020603050405020304" pitchFamily="18" charset="0"/>
                <a:ea typeface="Calibri" panose="020F0502020204030204" pitchFamily="34" charset="0"/>
                <a:cs typeface="Arial" panose="020B0604020202020204" pitchFamily="34" charset="0"/>
              </a:rPr>
              <a:t>Profit/Loss (£)</a:t>
            </a:r>
            <a:endParaRPr lang="en-US" sz="1800" kern="1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January</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5,000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6,500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-1,500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February</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6,000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6,000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March</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7,000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5,800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1,200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December</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13,000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6,700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6,300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 </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In January, the forecast foresees a loss of £1,500, attributed to initial marketing, platform setup, and inventory costs. However, the business is projected to break even in February as brand recognition increases, with sales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equalling</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expenses (Fin Expert, 2022). From March onwards, a steady growth in sales is anticipated, reflecting the positive impact of marketing strategies and customer referrals.</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The forecast shows a gradual yet consistent rise in monthly sales, with expenses establishing a modest increase initially but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stabilising</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as the company scales its operations (Fin Expert, 2022). A substantial improvement is projected by December, with monthly profits reaching £6,300.</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This forecast imagines smooth business operations without major financial disruptions. The startup funding, capped at £100,000, adheres to a lean business model, guaranteeing efficient resource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utilisation</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This strategic financial planning positions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for sustainable progression in its inaugural year (Fin Expert, 2022).</a:t>
            </a:r>
          </a:p>
          <a:p>
            <a:endParaRPr lang="en-US" dirty="0"/>
          </a:p>
        </p:txBody>
      </p:sp>
      <p:sp>
        <p:nvSpPr>
          <p:cNvPr id="4" name="Slide Number Placeholder 3"/>
          <p:cNvSpPr>
            <a:spLocks noGrp="1"/>
          </p:cNvSpPr>
          <p:nvPr>
            <p:ph type="sldNum" sz="quarter" idx="5"/>
          </p:nvPr>
        </p:nvSpPr>
        <p:spPr/>
        <p:txBody>
          <a:bodyPr/>
          <a:lstStyle/>
          <a:p>
            <a:fld id="{E315CBF7-5C4C-4982-BF87-1FB37AD71454}" type="slidenum">
              <a:rPr lang="en-US" smtClean="0"/>
              <a:t>7</a:t>
            </a:fld>
            <a:endParaRPr lang="en-US"/>
          </a:p>
        </p:txBody>
      </p:sp>
    </p:spTree>
    <p:extLst>
      <p:ext uri="{BB962C8B-B14F-4D97-AF65-F5344CB8AC3E}">
        <p14:creationId xmlns:p14="http://schemas.microsoft.com/office/powerpoint/2010/main" val="3839896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100" dirty="0">
                <a:solidFill>
                  <a:srgbClr val="1F3864"/>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algn="just">
              <a:lnSpc>
                <a:spcPct val="150000"/>
              </a:lnSpc>
              <a:spcBef>
                <a:spcPts val="0"/>
              </a:spcBef>
              <a:spcAft>
                <a:spcPts val="10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The analysis of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NaturaGlow’s</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business plan through numerous lenses, including its product offerings, legal structure, management, and a described SWOT analysis, shows a promising venture in the UK's burgeoning organic skincare market. The company's dedication to sustainability, strategic product development, and significant management positions it well to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capitalise</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on the growing consumer preference for organic and locally sourced products. However, challenges such as brand recognition, supply chain dependencies, and market saturation must be directed strategically. The cash flow forecast indicates a potentially viable financial route, assuming effective management of initial expenditures and reliable growth in sales. Obedience to a lean startup model is prudent, particularly in a competitive and dynamic market.</a:t>
            </a:r>
          </a:p>
          <a:p>
            <a:endParaRPr lang="en-US" dirty="0"/>
          </a:p>
        </p:txBody>
      </p:sp>
      <p:sp>
        <p:nvSpPr>
          <p:cNvPr id="4" name="Slide Number Placeholder 3"/>
          <p:cNvSpPr>
            <a:spLocks noGrp="1"/>
          </p:cNvSpPr>
          <p:nvPr>
            <p:ph type="sldNum" sz="quarter" idx="5"/>
          </p:nvPr>
        </p:nvSpPr>
        <p:spPr/>
        <p:txBody>
          <a:bodyPr/>
          <a:lstStyle/>
          <a:p>
            <a:fld id="{E315CBF7-5C4C-4982-BF87-1FB37AD71454}" type="slidenum">
              <a:rPr lang="en-US" smtClean="0"/>
              <a:t>8</a:t>
            </a:fld>
            <a:endParaRPr lang="en-US"/>
          </a:p>
        </p:txBody>
      </p:sp>
    </p:spTree>
    <p:extLst>
      <p:ext uri="{BB962C8B-B14F-4D97-AF65-F5344CB8AC3E}">
        <p14:creationId xmlns:p14="http://schemas.microsoft.com/office/powerpoint/2010/main" val="30120896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AgriTrade</a:t>
            </a:r>
            <a:r>
              <a:rPr lang="en-US" dirty="0"/>
              <a:t>., 2022. Global Organic Crop Yields Report. Agriculture Analysis.. [Online]  Available at: </a:t>
            </a:r>
            <a:r>
              <a:rPr lang="en-US" dirty="0">
                <a:hlinkClick r:id="rId3"/>
              </a:rPr>
              <a:t>https://www.fibl.org/en/shop-en/1344-organic-world-2022</a:t>
            </a:r>
            <a:r>
              <a:rPr lang="en-US" dirty="0"/>
              <a:t> [Accessed 11 November 2023].</a:t>
            </a:r>
          </a:p>
          <a:p>
            <a:r>
              <a:rPr lang="en-US" dirty="0"/>
              <a:t>Brand Aware, 2022. Brand Recognition Survey for Startups in the UK. [Online]  Available at: </a:t>
            </a:r>
            <a:r>
              <a:rPr lang="en-US" dirty="0">
                <a:hlinkClick r:id="rId4"/>
              </a:rPr>
              <a:t>https://www.smartsurvey.co.uk/market-research-surveys/brand</a:t>
            </a:r>
            <a:r>
              <a:rPr lang="en-US" dirty="0"/>
              <a:t> [Accessed 11 November 2023].</a:t>
            </a:r>
          </a:p>
          <a:p>
            <a:r>
              <a:rPr lang="en-US" dirty="0" err="1"/>
              <a:t>Culliney</a:t>
            </a:r>
            <a:r>
              <a:rPr lang="en-US" dirty="0"/>
              <a:t>, K., 2022. Remarkable growth’: UK certified organic beauty and wellbeing market up 15% in 2021. [Online]  Available at: </a:t>
            </a:r>
            <a:r>
              <a:rPr lang="en-US" dirty="0">
                <a:hlinkClick r:id="rId5"/>
              </a:rPr>
              <a:t>https://www.cosmeticsdesign-europe.com/Article/2022/03/10/UK-organic-beauty-and-wellness-surges-15-in-2021-with-2022-growth-predicted-says-Soil-Association</a:t>
            </a:r>
            <a:r>
              <a:rPr lang="en-US" dirty="0"/>
              <a:t> [Accessed 11 November 2023].</a:t>
            </a:r>
          </a:p>
          <a:p>
            <a:r>
              <a:rPr lang="en-US" dirty="0"/>
              <a:t>EU Cosmetic Law, 2022. EU Regulations on Organic Cosmetic Products.. [Online]  Available at: </a:t>
            </a:r>
            <a:r>
              <a:rPr lang="en-US" dirty="0">
                <a:hlinkClick r:id="rId6"/>
              </a:rPr>
              <a:t>https://www.cbi.eu/market-information/natural-ingredients-cosmetics/buyer-requirements</a:t>
            </a:r>
            <a:r>
              <a:rPr lang="en-US" dirty="0"/>
              <a:t> [Accessed 11 November 2023].</a:t>
            </a:r>
          </a:p>
          <a:p>
            <a:r>
              <a:rPr lang="en-US" dirty="0"/>
              <a:t>Fin Expert, 2022. Startup Cash Flow Analysis. Financial Expertise Journal, Volume 5(02), pp. 29-36.</a:t>
            </a:r>
          </a:p>
          <a:p>
            <a:r>
              <a:rPr lang="en-US" dirty="0"/>
              <a:t>Green UK., 2021. Consumer Preferences for Local Products.. 5th ed. London: Green Economy UK.</a:t>
            </a:r>
          </a:p>
          <a:p>
            <a:r>
              <a:rPr lang="en-US" dirty="0"/>
              <a:t>Johnson, P. &amp; Harris, E., 2020. Tax Implications for Start-ups. 3rd ed. London: Financial Times.</a:t>
            </a:r>
          </a:p>
          <a:p>
            <a:r>
              <a:rPr lang="en-US" dirty="0"/>
              <a:t>Jones, M., 2021. Top Accounting Firms in the UK. 4th ed. London: Finance Daily.</a:t>
            </a:r>
          </a:p>
          <a:p>
            <a:r>
              <a:rPr lang="en-US" dirty="0"/>
              <a:t>Jones, R., 2021. Organic Beauty: The Rise and Rise. British Beauty Journal, Volume 7(03), pp. 243-251.</a:t>
            </a:r>
          </a:p>
          <a:p>
            <a:r>
              <a:rPr lang="en-US" dirty="0"/>
              <a:t>Richardson, L., 2018. Women Leaders in Cosmetic Industry. Journal of Business Chronicles, Volume 4(03), pp. 9-15.</a:t>
            </a:r>
          </a:p>
          <a:p>
            <a:r>
              <a:rPr lang="en-US" dirty="0"/>
              <a:t>Smith, L., 2020. The Beauty Economy: UK Trends. 3rd ed. London: </a:t>
            </a:r>
            <a:r>
              <a:rPr lang="en-US" dirty="0" err="1"/>
              <a:t>Samuals</a:t>
            </a:r>
            <a:r>
              <a:rPr lang="en-US" dirty="0"/>
              <a:t> Publications.</a:t>
            </a:r>
          </a:p>
          <a:p>
            <a:r>
              <a:rPr lang="en-US" dirty="0"/>
              <a:t>Taylor, M., 2019. Business Structures and Liabilities. UK Business Review, Volume 3(02), pp. 12-19.</a:t>
            </a:r>
          </a:p>
          <a:p>
            <a:endParaRPr lang="en-US" dirty="0"/>
          </a:p>
        </p:txBody>
      </p:sp>
      <p:sp>
        <p:nvSpPr>
          <p:cNvPr id="4" name="Slide Number Placeholder 3"/>
          <p:cNvSpPr>
            <a:spLocks noGrp="1"/>
          </p:cNvSpPr>
          <p:nvPr>
            <p:ph type="sldNum" sz="quarter" idx="5"/>
          </p:nvPr>
        </p:nvSpPr>
        <p:spPr/>
        <p:txBody>
          <a:bodyPr/>
          <a:lstStyle/>
          <a:p>
            <a:fld id="{E315CBF7-5C4C-4982-BF87-1FB37AD71454}" type="slidenum">
              <a:rPr lang="en-US" smtClean="0"/>
              <a:t>9</a:t>
            </a:fld>
            <a:endParaRPr lang="en-US"/>
          </a:p>
        </p:txBody>
      </p:sp>
    </p:spTree>
    <p:extLst>
      <p:ext uri="{BB962C8B-B14F-4D97-AF65-F5344CB8AC3E}">
        <p14:creationId xmlns:p14="http://schemas.microsoft.com/office/powerpoint/2010/main" val="3392945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2012032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2632497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1609484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765762-E780-4AA2-80F2-2974163ACB1A}"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2113576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765762-E780-4AA2-80F2-2974163ACB1A}"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1093324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765762-E780-4AA2-80F2-2974163ACB1A}"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418186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765762-E780-4AA2-80F2-2974163ACB1A}" type="datetimeFigureOut">
              <a:rPr lang="en-US" smtClean="0"/>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1116138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765762-E780-4AA2-80F2-2974163ACB1A}"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129935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65762-E780-4AA2-80F2-2974163ACB1A}"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3007055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3372733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69093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3067044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26557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32150583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1150087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65762-E780-4AA2-80F2-2974163ACB1A}"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12EDA7-3861-400C-83E5-8B9BE3FEBAC7}" type="slidenum">
              <a:rPr lang="en-US" smtClean="0"/>
              <a:t>‹#›</a:t>
            </a:fld>
            <a:endParaRPr lang="en-US"/>
          </a:p>
        </p:txBody>
      </p:sp>
    </p:spTree>
    <p:extLst>
      <p:ext uri="{BB962C8B-B14F-4D97-AF65-F5344CB8AC3E}">
        <p14:creationId xmlns:p14="http://schemas.microsoft.com/office/powerpoint/2010/main" val="3256714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765762-E780-4AA2-80F2-2974163ACB1A}" type="datetimeFigureOut">
              <a:rPr lang="en-US" smtClean="0"/>
              <a:t>11/12/2023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812EDA7-3861-400C-83E5-8B9BE3FEBAC7}" type="slidenum">
              <a:rPr lang="en-US" smtClean="0"/>
              <a:t>‹#›</a:t>
            </a:fld>
            <a:endParaRPr lang="en-US"/>
          </a:p>
        </p:txBody>
      </p:sp>
    </p:spTree>
    <p:extLst>
      <p:ext uri="{BB962C8B-B14F-4D97-AF65-F5344CB8AC3E}">
        <p14:creationId xmlns:p14="http://schemas.microsoft.com/office/powerpoint/2010/main" val="25867111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fibl.org/en/shop-en/1344-organic-world-2022"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cbi.eu/market-information/natural-ingredients-cosmetics/buyer-requirements" TargetMode="External"/><Relationship Id="rId5" Type="http://schemas.openxmlformats.org/officeDocument/2006/relationships/hyperlink" Target="https://www.cosmeticsdesign-europe.com/Article/2022/03/10/UK-organic-beauty-and-wellness-surges-15-in-2021-with-2022-growth-predicted-says-Soil-Association" TargetMode="External"/><Relationship Id="rId4" Type="http://schemas.openxmlformats.org/officeDocument/2006/relationships/hyperlink" Target="https://www.smartsurvey.co.uk/market-research-surveys/bran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2D3EA-08F5-6451-072F-92EE31647692}"/>
              </a:ext>
            </a:extLst>
          </p:cNvPr>
          <p:cNvSpPr>
            <a:spLocks noGrp="1"/>
          </p:cNvSpPr>
          <p:nvPr>
            <p:ph type="ctrTitle"/>
          </p:nvPr>
        </p:nvSpPr>
        <p:spPr/>
        <p:txBody>
          <a:bodyPr>
            <a:noAutofit/>
          </a:bodyPr>
          <a:lstStyle/>
          <a:p>
            <a:r>
              <a:rPr lang="en-US" sz="4000" dirty="0"/>
              <a:t>BA Business Management</a:t>
            </a:r>
            <a:br>
              <a:rPr lang="en-US" sz="4000" dirty="0"/>
            </a:br>
            <a:r>
              <a:rPr lang="en-US" sz="4000" dirty="0"/>
              <a:t>Entrepreneurship</a:t>
            </a:r>
            <a:br>
              <a:rPr lang="en-US" sz="4000" dirty="0"/>
            </a:br>
            <a:br>
              <a:rPr lang="en-US" sz="4000" dirty="0"/>
            </a:br>
            <a:r>
              <a:rPr lang="en-US" sz="4000" dirty="0"/>
              <a:t>Business Plan Presentation</a:t>
            </a:r>
          </a:p>
        </p:txBody>
      </p:sp>
      <p:sp>
        <p:nvSpPr>
          <p:cNvPr id="3" name="Subtitle 2">
            <a:extLst>
              <a:ext uri="{FF2B5EF4-FFF2-40B4-BE49-F238E27FC236}">
                <a16:creationId xmlns:a16="http://schemas.microsoft.com/office/drawing/2014/main" id="{24CA8D48-BB68-1E91-4771-C3FDE9AD20B5}"/>
              </a:ext>
            </a:extLst>
          </p:cNvPr>
          <p:cNvSpPr>
            <a:spLocks noGrp="1"/>
          </p:cNvSpPr>
          <p:nvPr>
            <p:ph type="subTitle" idx="1"/>
          </p:nvPr>
        </p:nvSpPr>
        <p:spPr/>
        <p:txBody>
          <a:bodyPr>
            <a:noAutofit/>
          </a:bodyPr>
          <a:lstStyle/>
          <a:p>
            <a:r>
              <a:rPr lang="en-US" sz="1600" dirty="0"/>
              <a:t>Student Name: </a:t>
            </a:r>
            <a:r>
              <a:rPr lang="en-US" sz="1600" dirty="0" err="1"/>
              <a:t>Vasile</a:t>
            </a:r>
            <a:r>
              <a:rPr lang="en-US" sz="1600" dirty="0"/>
              <a:t> </a:t>
            </a:r>
            <a:r>
              <a:rPr lang="en-US" sz="1600" dirty="0" err="1"/>
              <a:t>Miculas</a:t>
            </a:r>
            <a:endParaRPr lang="en-US" sz="1600" dirty="0"/>
          </a:p>
          <a:p>
            <a:r>
              <a:rPr lang="en-US" sz="1600" dirty="0"/>
              <a:t>ID:</a:t>
            </a:r>
            <a:r>
              <a:rPr lang="en-US" sz="1600" b="1" kern="100" dirty="0">
                <a:effectLst/>
                <a:latin typeface="Times New Roman" panose="02020603050405020304" pitchFamily="18" charset="0"/>
                <a:ea typeface="Calibri" panose="020F0502020204030204" pitchFamily="34" charset="0"/>
                <a:cs typeface="Arial" panose="020B0604020202020204" pitchFamily="34" charset="0"/>
              </a:rPr>
              <a:t>2120834</a:t>
            </a:r>
            <a:endParaRPr lang="en-GB" sz="1600" kern="100" dirty="0">
              <a:effectLst/>
              <a:latin typeface="Times New Roman" panose="02020603050405020304" pitchFamily="18" charset="0"/>
              <a:ea typeface="Calibri" panose="020F0502020204030204" pitchFamily="34" charset="0"/>
              <a:cs typeface="Arial" panose="020B0604020202020204" pitchFamily="34" charset="0"/>
            </a:endParaRPr>
          </a:p>
          <a:p>
            <a:endParaRPr lang="en-US" sz="1600" dirty="0"/>
          </a:p>
          <a:p>
            <a:r>
              <a:rPr lang="en-US" sz="1600" dirty="0"/>
              <a:t>Date of Submission: 13/11/2023</a:t>
            </a:r>
          </a:p>
        </p:txBody>
      </p:sp>
    </p:spTree>
    <p:extLst>
      <p:ext uri="{BB962C8B-B14F-4D97-AF65-F5344CB8AC3E}">
        <p14:creationId xmlns:p14="http://schemas.microsoft.com/office/powerpoint/2010/main" val="752553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B9B21-9CA6-6C95-D34D-B815D8077B13}"/>
              </a:ext>
            </a:extLst>
          </p:cNvPr>
          <p:cNvSpPr>
            <a:spLocks noGrp="1"/>
          </p:cNvSpPr>
          <p:nvPr>
            <p:ph type="title"/>
          </p:nvPr>
        </p:nvSpPr>
        <p:spPr>
          <a:xfrm>
            <a:off x="1043950" y="1179151"/>
            <a:ext cx="3300646" cy="4463889"/>
          </a:xfrm>
        </p:spPr>
        <p:txBody>
          <a:bodyPr anchor="ctr">
            <a:normAutofit/>
          </a:bodyPr>
          <a:lstStyle/>
          <a:p>
            <a:r>
              <a:rPr lang="en-US" dirty="0"/>
              <a:t>Introduction</a:t>
            </a:r>
          </a:p>
        </p:txBody>
      </p:sp>
      <p:sp>
        <p:nvSpPr>
          <p:cNvPr id="19" name="Isosceles Triangle 18">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21" name="Straight Connector 20">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8EF06F-E1A1-CD96-D1F0-80BA11292956}"/>
              </a:ext>
            </a:extLst>
          </p:cNvPr>
          <p:cNvSpPr>
            <a:spLocks noGrp="1"/>
          </p:cNvSpPr>
          <p:nvPr>
            <p:ph idx="1"/>
          </p:nvPr>
        </p:nvSpPr>
        <p:spPr>
          <a:xfrm>
            <a:off x="4978918" y="1109145"/>
            <a:ext cx="6341016" cy="4603900"/>
          </a:xfrm>
        </p:spPr>
        <p:txBody>
          <a:bodyPr anchor="ctr">
            <a:normAutofit/>
          </a:bodyPr>
          <a:lstStyle/>
          <a:p>
            <a:r>
              <a:rPr lang="en-US" dirty="0"/>
              <a:t>Brief introduction to the report.</a:t>
            </a:r>
          </a:p>
          <a:p>
            <a:r>
              <a:rPr lang="en-US" dirty="0"/>
              <a:t>Purpose of the report.</a:t>
            </a:r>
          </a:p>
          <a:p>
            <a:r>
              <a:rPr lang="en-US" dirty="0"/>
              <a:t>Overview of </a:t>
            </a:r>
            <a:r>
              <a:rPr lang="en-US" dirty="0" err="1"/>
              <a:t>NaturaGlow’s</a:t>
            </a:r>
            <a:r>
              <a:rPr lang="en-US" dirty="0"/>
              <a:t> business idea.</a:t>
            </a:r>
          </a:p>
        </p:txBody>
      </p:sp>
      <p:sp>
        <p:nvSpPr>
          <p:cNvPr id="23" name="Isosceles Triangle 22">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048443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2EC27-586F-336D-9CE7-40F23DE98169}"/>
              </a:ext>
            </a:extLst>
          </p:cNvPr>
          <p:cNvSpPr>
            <a:spLocks noGrp="1"/>
          </p:cNvSpPr>
          <p:nvPr>
            <p:ph type="title"/>
          </p:nvPr>
        </p:nvSpPr>
        <p:spPr>
          <a:xfrm>
            <a:off x="652481" y="1382486"/>
            <a:ext cx="3547581" cy="4093028"/>
          </a:xfrm>
        </p:spPr>
        <p:txBody>
          <a:bodyPr anchor="ctr">
            <a:normAutofit/>
          </a:bodyPr>
          <a:lstStyle/>
          <a:p>
            <a:pPr>
              <a:lnSpc>
                <a:spcPct val="90000"/>
              </a:lnSpc>
            </a:pPr>
            <a:r>
              <a:rPr lang="en-US" sz="4400"/>
              <a:t>Overview of the Business Idea, Product, and/or Service</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E9B00EB-D6FE-2F5C-7586-7B187B7E3BE2}"/>
              </a:ext>
            </a:extLst>
          </p:cNvPr>
          <p:cNvGraphicFramePr>
            <a:graphicFrameLocks noGrp="1"/>
          </p:cNvGraphicFramePr>
          <p:nvPr>
            <p:ph idx="1"/>
            <p:extLst>
              <p:ext uri="{D42A27DB-BD31-4B8C-83A1-F6EECF244321}">
                <p14:modId xmlns:p14="http://schemas.microsoft.com/office/powerpoint/2010/main" val="4008190085"/>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1242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58F61-1952-A9CC-7C1B-CB7828B58E43}"/>
              </a:ext>
            </a:extLst>
          </p:cNvPr>
          <p:cNvSpPr>
            <a:spLocks noGrp="1"/>
          </p:cNvSpPr>
          <p:nvPr>
            <p:ph type="title"/>
          </p:nvPr>
        </p:nvSpPr>
        <p:spPr>
          <a:xfrm>
            <a:off x="1286933" y="609600"/>
            <a:ext cx="10197494" cy="1099457"/>
          </a:xfrm>
        </p:spPr>
        <p:txBody>
          <a:bodyPr>
            <a:normAutofit/>
          </a:bodyPr>
          <a:lstStyle/>
          <a:p>
            <a:r>
              <a:rPr lang="en-US"/>
              <a:t>Ownership, Legal Format</a:t>
            </a:r>
          </a:p>
        </p:txBody>
      </p:sp>
      <p:sp>
        <p:nvSpPr>
          <p:cNvPr id="29" name="Isosceles Triangle 2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F2762B6E-122D-570E-CCF7-F53157AF99E6}"/>
              </a:ext>
            </a:extLst>
          </p:cNvPr>
          <p:cNvGraphicFramePr>
            <a:graphicFrameLocks noGrp="1"/>
          </p:cNvGraphicFramePr>
          <p:nvPr>
            <p:ph idx="1"/>
            <p:extLst>
              <p:ext uri="{D42A27DB-BD31-4B8C-83A1-F6EECF244321}">
                <p14:modId xmlns:p14="http://schemas.microsoft.com/office/powerpoint/2010/main" val="85506520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754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37E54-474B-50E5-9721-B3B8B5DBF652}"/>
              </a:ext>
            </a:extLst>
          </p:cNvPr>
          <p:cNvSpPr>
            <a:spLocks noGrp="1"/>
          </p:cNvSpPr>
          <p:nvPr>
            <p:ph type="title"/>
          </p:nvPr>
        </p:nvSpPr>
        <p:spPr>
          <a:xfrm>
            <a:off x="652481" y="1382486"/>
            <a:ext cx="3547581" cy="4093028"/>
          </a:xfrm>
        </p:spPr>
        <p:txBody>
          <a:bodyPr anchor="ctr">
            <a:normAutofit/>
          </a:bodyPr>
          <a:lstStyle/>
          <a:p>
            <a:r>
              <a:rPr lang="en-US" sz="4400"/>
              <a:t>Management of the Company</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A0D2BBA-F9F1-A588-2EB1-93F32EE61B70}"/>
              </a:ext>
            </a:extLst>
          </p:cNvPr>
          <p:cNvGraphicFramePr>
            <a:graphicFrameLocks noGrp="1"/>
          </p:cNvGraphicFramePr>
          <p:nvPr>
            <p:ph idx="1"/>
            <p:extLst>
              <p:ext uri="{D42A27DB-BD31-4B8C-83A1-F6EECF244321}">
                <p14:modId xmlns:p14="http://schemas.microsoft.com/office/powerpoint/2010/main" val="218674701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8505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EA77C3-2E2F-FC67-DB34-0813331400A2}"/>
              </a:ext>
            </a:extLst>
          </p:cNvPr>
          <p:cNvSpPr>
            <a:spLocks noGrp="1"/>
          </p:cNvSpPr>
          <p:nvPr>
            <p:ph type="title"/>
          </p:nvPr>
        </p:nvSpPr>
        <p:spPr>
          <a:xfrm>
            <a:off x="1286933" y="609600"/>
            <a:ext cx="10197494" cy="1099457"/>
          </a:xfrm>
        </p:spPr>
        <p:txBody>
          <a:bodyPr>
            <a:normAutofit/>
          </a:bodyPr>
          <a:lstStyle/>
          <a:p>
            <a:pPr>
              <a:lnSpc>
                <a:spcPct val="90000"/>
              </a:lnSpc>
            </a:pPr>
            <a:r>
              <a:rPr lang="en-US" dirty="0"/>
              <a:t>Evaluation of the Business Idea using the SWOT Analysis Model</a:t>
            </a:r>
            <a:endParaRPr lang="en-US"/>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1FB3110B-58AA-9FA2-C9B6-765CAFC66CF0}"/>
              </a:ext>
            </a:extLst>
          </p:cNvPr>
          <p:cNvGraphicFramePr>
            <a:graphicFrameLocks noGrp="1"/>
          </p:cNvGraphicFramePr>
          <p:nvPr>
            <p:ph idx="1"/>
            <p:extLst>
              <p:ext uri="{D42A27DB-BD31-4B8C-83A1-F6EECF244321}">
                <p14:modId xmlns:p14="http://schemas.microsoft.com/office/powerpoint/2010/main" val="78962699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8268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BF92D-DB5D-56A1-11EA-97BDD98B7E14}"/>
              </a:ext>
            </a:extLst>
          </p:cNvPr>
          <p:cNvSpPr>
            <a:spLocks noGrp="1"/>
          </p:cNvSpPr>
          <p:nvPr>
            <p:ph type="title"/>
          </p:nvPr>
        </p:nvSpPr>
        <p:spPr/>
        <p:txBody>
          <a:bodyPr/>
          <a:lstStyle/>
          <a:p>
            <a:r>
              <a:rPr lang="en-US" dirty="0"/>
              <a:t>Cash Flow Forecast for the First 12 Months</a:t>
            </a:r>
          </a:p>
        </p:txBody>
      </p:sp>
      <p:graphicFrame>
        <p:nvGraphicFramePr>
          <p:cNvPr id="7" name="Table 6">
            <a:extLst>
              <a:ext uri="{FF2B5EF4-FFF2-40B4-BE49-F238E27FC236}">
                <a16:creationId xmlns:a16="http://schemas.microsoft.com/office/drawing/2014/main" id="{85ED39C1-BE85-39EC-4E05-85617F331F3C}"/>
              </a:ext>
            </a:extLst>
          </p:cNvPr>
          <p:cNvGraphicFramePr>
            <a:graphicFrameLocks noGrp="1"/>
          </p:cNvGraphicFramePr>
          <p:nvPr>
            <p:extLst>
              <p:ext uri="{D42A27DB-BD31-4B8C-83A1-F6EECF244321}">
                <p14:modId xmlns:p14="http://schemas.microsoft.com/office/powerpoint/2010/main" val="3558179627"/>
              </p:ext>
            </p:extLst>
          </p:nvPr>
        </p:nvGraphicFramePr>
        <p:xfrm>
          <a:off x="2145765" y="2928572"/>
          <a:ext cx="5940425" cy="1206500"/>
        </p:xfrm>
        <a:graphic>
          <a:graphicData uri="http://schemas.openxmlformats.org/drawingml/2006/table">
            <a:tbl>
              <a:tblPr firstRow="1" firstCol="1" bandRow="1">
                <a:tableStyleId>{073A0DAA-6AF3-43AB-8588-CEC1D06C72B9}</a:tableStyleId>
              </a:tblPr>
              <a:tblGrid>
                <a:gridCol w="1450340">
                  <a:extLst>
                    <a:ext uri="{9D8B030D-6E8A-4147-A177-3AD203B41FA5}">
                      <a16:colId xmlns:a16="http://schemas.microsoft.com/office/drawing/2014/main" val="170319168"/>
                    </a:ext>
                  </a:extLst>
                </a:gridCol>
                <a:gridCol w="1403985">
                  <a:extLst>
                    <a:ext uri="{9D8B030D-6E8A-4147-A177-3AD203B41FA5}">
                      <a16:colId xmlns:a16="http://schemas.microsoft.com/office/drawing/2014/main" val="2345704187"/>
                    </a:ext>
                  </a:extLst>
                </a:gridCol>
                <a:gridCol w="1485900">
                  <a:extLst>
                    <a:ext uri="{9D8B030D-6E8A-4147-A177-3AD203B41FA5}">
                      <a16:colId xmlns:a16="http://schemas.microsoft.com/office/drawing/2014/main" val="1196699167"/>
                    </a:ext>
                  </a:extLst>
                </a:gridCol>
                <a:gridCol w="1600200">
                  <a:extLst>
                    <a:ext uri="{9D8B030D-6E8A-4147-A177-3AD203B41FA5}">
                      <a16:colId xmlns:a16="http://schemas.microsoft.com/office/drawing/2014/main" val="1911835971"/>
                    </a:ext>
                  </a:extLst>
                </a:gridCol>
              </a:tblGrid>
              <a:tr h="0">
                <a:tc>
                  <a:txBody>
                    <a:bodyPr/>
                    <a:lstStyle/>
                    <a:p>
                      <a:pPr marL="0" marR="0" algn="just">
                        <a:lnSpc>
                          <a:spcPct val="150000"/>
                        </a:lnSpc>
                        <a:spcBef>
                          <a:spcPts val="0"/>
                        </a:spcBef>
                        <a:spcAft>
                          <a:spcPts val="1000"/>
                        </a:spcAft>
                      </a:pPr>
                      <a:r>
                        <a:rPr lang="en-US" sz="1200" kern="100">
                          <a:effectLst/>
                        </a:rPr>
                        <a:t>Month</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Sales (£)</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Expenses (£)</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Profit/Loss (£)</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3089182"/>
                  </a:ext>
                </a:extLst>
              </a:tr>
              <a:tr h="0">
                <a:tc>
                  <a:txBody>
                    <a:bodyPr/>
                    <a:lstStyle/>
                    <a:p>
                      <a:pPr marL="0" marR="0" algn="just">
                        <a:lnSpc>
                          <a:spcPct val="150000"/>
                        </a:lnSpc>
                        <a:spcBef>
                          <a:spcPts val="0"/>
                        </a:spcBef>
                        <a:spcAft>
                          <a:spcPts val="1000"/>
                        </a:spcAft>
                      </a:pPr>
                      <a:r>
                        <a:rPr lang="en-US" sz="1200" kern="100">
                          <a:effectLst/>
                        </a:rPr>
                        <a:t>January</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5,000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6,500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-1,500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50848954"/>
                  </a:ext>
                </a:extLst>
              </a:tr>
              <a:tr h="0">
                <a:tc>
                  <a:txBody>
                    <a:bodyPr/>
                    <a:lstStyle/>
                    <a:p>
                      <a:pPr marL="0" marR="0" algn="just">
                        <a:lnSpc>
                          <a:spcPct val="150000"/>
                        </a:lnSpc>
                        <a:spcBef>
                          <a:spcPts val="0"/>
                        </a:spcBef>
                        <a:spcAft>
                          <a:spcPts val="1000"/>
                        </a:spcAft>
                      </a:pPr>
                      <a:r>
                        <a:rPr lang="en-US" sz="1200" kern="100">
                          <a:effectLst/>
                        </a:rPr>
                        <a:t>February</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6,000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6,000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9703190"/>
                  </a:ext>
                </a:extLst>
              </a:tr>
              <a:tr h="0">
                <a:tc>
                  <a:txBody>
                    <a:bodyPr/>
                    <a:lstStyle/>
                    <a:p>
                      <a:pPr marL="0" marR="0" algn="just">
                        <a:lnSpc>
                          <a:spcPct val="150000"/>
                        </a:lnSpc>
                        <a:spcBef>
                          <a:spcPts val="0"/>
                        </a:spcBef>
                        <a:spcAft>
                          <a:spcPts val="1000"/>
                        </a:spcAft>
                      </a:pPr>
                      <a:r>
                        <a:rPr lang="en-US" sz="1200" kern="100">
                          <a:effectLst/>
                        </a:rPr>
                        <a:t>March</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7,000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5,800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1,200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79278460"/>
                  </a:ext>
                </a:extLst>
              </a:tr>
              <a:tr h="0">
                <a:tc>
                  <a:txBody>
                    <a:bodyPr/>
                    <a:lstStyle/>
                    <a:p>
                      <a:pPr marL="0" marR="0" algn="just">
                        <a:lnSpc>
                          <a:spcPct val="150000"/>
                        </a:lnSpc>
                        <a:spcBef>
                          <a:spcPts val="0"/>
                        </a:spcBef>
                        <a:spcAft>
                          <a:spcPts val="1000"/>
                        </a:spcAft>
                      </a:pPr>
                      <a:r>
                        <a:rPr lang="en-US" sz="1200" kern="100">
                          <a:effectLst/>
                        </a:rPr>
                        <a:t>December</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13,000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a:effectLst/>
                        </a:rPr>
                        <a:t>6,700</a:t>
                      </a:r>
                      <a:endParaRPr lang="en-US" sz="1200" kern="1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1000"/>
                        </a:spcAft>
                      </a:pPr>
                      <a:r>
                        <a:rPr lang="en-US" sz="1200" kern="100" dirty="0">
                          <a:effectLst/>
                        </a:rPr>
                        <a:t>6,300</a:t>
                      </a:r>
                      <a:endParaRPr lang="en-US" sz="12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17002468"/>
                  </a:ext>
                </a:extLst>
              </a:tr>
            </a:tbl>
          </a:graphicData>
        </a:graphic>
      </p:graphicFrame>
    </p:spTree>
    <p:extLst>
      <p:ext uri="{BB962C8B-B14F-4D97-AF65-F5344CB8AC3E}">
        <p14:creationId xmlns:p14="http://schemas.microsoft.com/office/powerpoint/2010/main" val="2726925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06150-3778-D92B-EA0F-DF867882D456}"/>
              </a:ext>
            </a:extLst>
          </p:cNvPr>
          <p:cNvSpPr>
            <a:spLocks noGrp="1"/>
          </p:cNvSpPr>
          <p:nvPr>
            <p:ph type="title"/>
          </p:nvPr>
        </p:nvSpPr>
        <p:spPr>
          <a:xfrm>
            <a:off x="1286933" y="609600"/>
            <a:ext cx="10197494" cy="1099457"/>
          </a:xfrm>
        </p:spPr>
        <p:txBody>
          <a:bodyPr>
            <a:normAutofit/>
          </a:bodyPr>
          <a:lstStyle/>
          <a:p>
            <a:r>
              <a:rPr lang="en-US" dirty="0"/>
              <a:t>Conclusion</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87B57BF1-0AEC-F754-F578-52ED729E39F8}"/>
              </a:ext>
            </a:extLst>
          </p:cNvPr>
          <p:cNvGraphicFramePr>
            <a:graphicFrameLocks noGrp="1"/>
          </p:cNvGraphicFramePr>
          <p:nvPr>
            <p:ph idx="1"/>
            <p:extLst>
              <p:ext uri="{D42A27DB-BD31-4B8C-83A1-F6EECF244321}">
                <p14:modId xmlns:p14="http://schemas.microsoft.com/office/powerpoint/2010/main" val="136191328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4142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7F399-1D97-7925-C809-3409C166979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4EF346B-9872-B5FB-21BF-A01A3FAC1B58}"/>
              </a:ext>
            </a:extLst>
          </p:cNvPr>
          <p:cNvSpPr>
            <a:spLocks noGrp="1"/>
          </p:cNvSpPr>
          <p:nvPr>
            <p:ph idx="1"/>
          </p:nvPr>
        </p:nvSpPr>
        <p:spPr/>
        <p:txBody>
          <a:bodyPr>
            <a:normAutofit fontScale="62500" lnSpcReduction="20000"/>
          </a:bodyPr>
          <a:lstStyle/>
          <a:p>
            <a:r>
              <a:rPr lang="en-US" dirty="0" err="1"/>
              <a:t>AgriTrade</a:t>
            </a:r>
            <a:r>
              <a:rPr lang="en-US" dirty="0"/>
              <a:t>., 2022. Global Organic Crop Yields Report. Agriculture Analysis.. [Online]  Available at: </a:t>
            </a:r>
            <a:r>
              <a:rPr lang="en-US" dirty="0">
                <a:hlinkClick r:id="rId3"/>
              </a:rPr>
              <a:t>https://www.fibl.org/en/shop-en/1344-organic-world-2022</a:t>
            </a:r>
            <a:r>
              <a:rPr lang="en-US" dirty="0"/>
              <a:t> [Accessed 11 November 2023].</a:t>
            </a:r>
          </a:p>
          <a:p>
            <a:r>
              <a:rPr lang="en-US" dirty="0"/>
              <a:t>Brand Aware, 2022. Brand Recognition Survey for Startups in the UK. [Online]  Available at: </a:t>
            </a:r>
            <a:r>
              <a:rPr lang="en-US" dirty="0">
                <a:hlinkClick r:id="rId4"/>
              </a:rPr>
              <a:t>https://www.smartsurvey.co.uk/market-research-surveys/brand</a:t>
            </a:r>
            <a:r>
              <a:rPr lang="en-US" dirty="0"/>
              <a:t> [Accessed 11 November 2023].</a:t>
            </a:r>
          </a:p>
          <a:p>
            <a:r>
              <a:rPr lang="en-US" dirty="0" err="1"/>
              <a:t>Culliney</a:t>
            </a:r>
            <a:r>
              <a:rPr lang="en-US" dirty="0"/>
              <a:t>, K., 2022. Remarkable growth’: UK certified organic beauty and wellbeing market up 15% in 2021. [Online]  Available at: </a:t>
            </a:r>
            <a:r>
              <a:rPr lang="en-US" dirty="0">
                <a:hlinkClick r:id="rId5"/>
              </a:rPr>
              <a:t>https://www.cosmeticsdesign-europe.com/Article/2022/03/10/UK-organic-beauty-and-wellness-surges-15-in-2021-with-2022-growth-predicted-says-Soil-Association</a:t>
            </a:r>
            <a:r>
              <a:rPr lang="en-US" dirty="0"/>
              <a:t> [Accessed 11 November 2023].</a:t>
            </a:r>
          </a:p>
          <a:p>
            <a:r>
              <a:rPr lang="en-US" dirty="0"/>
              <a:t>EU Cosmetic Law, 2022. EU Regulations on Organic Cosmetic Products.. [Online]  Available at: </a:t>
            </a:r>
            <a:r>
              <a:rPr lang="en-US" dirty="0">
                <a:hlinkClick r:id="rId6"/>
              </a:rPr>
              <a:t>https://www.cbi.eu/market-information/natural-ingredients-cosmetics/buyer-requirements</a:t>
            </a:r>
            <a:r>
              <a:rPr lang="en-US" dirty="0"/>
              <a:t> [Accessed 11 November 2023].</a:t>
            </a:r>
          </a:p>
          <a:p>
            <a:r>
              <a:rPr lang="en-US" dirty="0"/>
              <a:t>Fin Expert, 2022. Startup Cash Flow Analysis. Financial Expertise Journal, Volume 5(02), pp. 29-36.</a:t>
            </a:r>
          </a:p>
          <a:p>
            <a:r>
              <a:rPr lang="en-US" dirty="0"/>
              <a:t>Green UK., 2021. Consumer Preferences for Local Products.. 5th ed. London: Green Economy UK.</a:t>
            </a:r>
          </a:p>
          <a:p>
            <a:r>
              <a:rPr lang="en-US" dirty="0"/>
              <a:t>Johnson, P. &amp; Harris, E., 2020. Tax Implications for Start-ups. 3rd ed. London: Financial Times.</a:t>
            </a:r>
          </a:p>
          <a:p>
            <a:r>
              <a:rPr lang="en-US" dirty="0"/>
              <a:t>Jones, M., 2021. Top Accounting Firms in the UK. 4th ed. London: Finance Daily.</a:t>
            </a:r>
          </a:p>
          <a:p>
            <a:r>
              <a:rPr lang="en-US" dirty="0"/>
              <a:t>Jones, R., 2021. Organic Beauty: The Rise and Rise. British Beauty Journal, Volume 7(03), pp. 243-251.</a:t>
            </a:r>
          </a:p>
          <a:p>
            <a:r>
              <a:rPr lang="en-US" dirty="0"/>
              <a:t>Richardson, L., 2018. Women Leaders in Cosmetic Industry. Journal of Business Chronicles, Volume 4(03), pp. 9-15.</a:t>
            </a:r>
          </a:p>
          <a:p>
            <a:r>
              <a:rPr lang="en-US" dirty="0"/>
              <a:t>Smith, L., 2020. The Beauty Economy: UK Trends. 3rd ed. London: </a:t>
            </a:r>
            <a:r>
              <a:rPr lang="en-US" dirty="0" err="1"/>
              <a:t>Samuals</a:t>
            </a:r>
            <a:r>
              <a:rPr lang="en-US" dirty="0"/>
              <a:t> Publications.</a:t>
            </a:r>
          </a:p>
          <a:p>
            <a:r>
              <a:rPr lang="en-US" dirty="0"/>
              <a:t>Taylor, M., 2019. Business Structures and Liabilities. UK Business Review, Volume 3(02), pp. 12-19.</a:t>
            </a:r>
          </a:p>
        </p:txBody>
      </p:sp>
    </p:spTree>
    <p:extLst>
      <p:ext uri="{BB962C8B-B14F-4D97-AF65-F5344CB8AC3E}">
        <p14:creationId xmlns:p14="http://schemas.microsoft.com/office/powerpoint/2010/main" val="2701215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03601D29-714E-4162-E4E6-54B320EC59CA}"/>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kern="1200" dirty="0">
                <a:solidFill>
                  <a:schemeClr val="accent1"/>
                </a:solidFill>
                <a:latin typeface="+mj-lt"/>
                <a:ea typeface="+mj-ea"/>
                <a:cs typeface="+mj-cs"/>
              </a:rPr>
              <a:t>Thank you</a:t>
            </a:r>
          </a:p>
        </p:txBody>
      </p:sp>
      <p:sp>
        <p:nvSpPr>
          <p:cNvPr id="21" name="Isosceles Triangle 20">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Graphic 5" descr="Smiling Face with No Fill">
            <a:extLst>
              <a:ext uri="{FF2B5EF4-FFF2-40B4-BE49-F238E27FC236}">
                <a16:creationId xmlns:a16="http://schemas.microsoft.com/office/drawing/2014/main" id="{C810D8D3-D790-2054-289D-5BEB06898C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32877272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2648</Words>
  <Application>Microsoft Office PowerPoint</Application>
  <PresentationFormat>Widescreen</PresentationFormat>
  <Paragraphs>138</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Trebuchet MS</vt:lpstr>
      <vt:lpstr>Wingdings 3</vt:lpstr>
      <vt:lpstr>Facet</vt:lpstr>
      <vt:lpstr>BA Business Management Entrepreneurship  Business Plan Presentation</vt:lpstr>
      <vt:lpstr>Introduction</vt:lpstr>
      <vt:lpstr>Overview of the Business Idea, Product, and/or Service</vt:lpstr>
      <vt:lpstr>Ownership, Legal Format</vt:lpstr>
      <vt:lpstr>Management of the Company</vt:lpstr>
      <vt:lpstr>Evaluation of the Business Idea using the SWOT Analysis Model</vt:lpstr>
      <vt:lpstr>Cash Flow Forecast for the First 12 Months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Entrepreneurship  Business Plan Presentation</dc:title>
  <cp:lastModifiedBy>Andreea Apostol</cp:lastModifiedBy>
  <cp:revision>3</cp:revision>
  <dcterms:created xsi:type="dcterms:W3CDTF">2023-11-11T08:35:47Z</dcterms:created>
  <dcterms:modified xsi:type="dcterms:W3CDTF">2023-11-12T21:17:11Z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2023-11-11T08:42:59Z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a834c705-0aed-489f-a117-63ff11b87b7e</vt:lpwstr>
  </property>
  <property fmtid="{D5CDD505-2E9C-101B-9397-08002B2CF9AE}" pid="7" name="MSIP_Label_defa4170-0d19-0005-0004-bc88714345d2_ActionId">
    <vt:lpwstr>88494ea1-0ee2-44ae-a397-22cbef87faf2</vt:lpwstr>
  </property>
  <property fmtid="{D5CDD505-2E9C-101B-9397-08002B2CF9AE}" pid="8" name="MSIP_Label_defa4170-0d19-0005-0004-bc88714345d2_ContentBits">
    <vt:lpwstr>0</vt:lpwstr>
  </property>
</Properties>
</file>