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6" r:id="rId5"/>
    <p:sldId id="267" r:id="rId6"/>
    <p:sldId id="259" r:id="rId7"/>
    <p:sldId id="265" r:id="rId8"/>
    <p:sldId id="260" r:id="rId9"/>
    <p:sldId id="261" r:id="rId10"/>
    <p:sldId id="262"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81" autoAdjust="0"/>
    <p:restoredTop sz="86478" autoAdjust="0"/>
  </p:normalViewPr>
  <p:slideViewPr>
    <p:cSldViewPr snapToGrid="0">
      <p:cViewPr varScale="1">
        <p:scale>
          <a:sx n="66" d="100"/>
          <a:sy n="66" d="100"/>
        </p:scale>
        <p:origin x="102" y="22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906587-F277-471B-9804-A0201BDC3983}" type="datetimeFigureOut">
              <a:rPr lang="en-GB" smtClean="0"/>
              <a:t>29/04/2022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74F05-65CC-4274-B610-6A5E8C34940D}" type="slidenum">
              <a:rPr lang="en-GB" smtClean="0"/>
              <a:t>‹#›</a:t>
            </a:fld>
            <a:endParaRPr lang="en-GB"/>
          </a:p>
        </p:txBody>
      </p:sp>
    </p:spTree>
    <p:extLst>
      <p:ext uri="{BB962C8B-B14F-4D97-AF65-F5344CB8AC3E}">
        <p14:creationId xmlns:p14="http://schemas.microsoft.com/office/powerpoint/2010/main" val="2358763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674F05-65CC-4274-B610-6A5E8C34940D}" type="slidenum">
              <a:rPr lang="en-GB" smtClean="0"/>
              <a:t>4</a:t>
            </a:fld>
            <a:endParaRPr lang="en-GB"/>
          </a:p>
        </p:txBody>
      </p:sp>
    </p:spTree>
    <p:extLst>
      <p:ext uri="{BB962C8B-B14F-4D97-AF65-F5344CB8AC3E}">
        <p14:creationId xmlns:p14="http://schemas.microsoft.com/office/powerpoint/2010/main" val="3855807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E5E08E4F-C129-4035-B340-5AAA56D4D256}" type="datetimeFigureOut">
              <a:rPr lang="en-GB" smtClean="0"/>
              <a:t>29/04/2022</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CC17248-23BE-4028-9ADE-59F3FCD08D79}"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864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08E4F-C129-4035-B340-5AAA56D4D256}"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2016031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08E4F-C129-4035-B340-5AAA56D4D256}"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17248-23BE-4028-9ADE-59F3FCD08D79}"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0539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E08E4F-C129-4035-B340-5AAA56D4D256}"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806364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E08E4F-C129-4035-B340-5AAA56D4D256}"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189843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E08E4F-C129-4035-B340-5AAA56D4D256}" type="datetimeFigureOut">
              <a:rPr lang="en-GB" smtClean="0"/>
              <a:t>29/04/2022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334991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08E4F-C129-4035-B340-5AAA56D4D256}" type="datetimeFigureOut">
              <a:rPr lang="en-GB" smtClean="0"/>
              <a:t>29/04/2022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3062809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E08E4F-C129-4035-B340-5AAA56D4D256}"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463382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E08E4F-C129-4035-B340-5AAA56D4D256}"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837664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08E4F-C129-4035-B340-5AAA56D4D256}"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755223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08E4F-C129-4035-B340-5AAA56D4D256}"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17248-23BE-4028-9ADE-59F3FCD08D79}" type="slidenum">
              <a:rPr lang="en-GB" smtClean="0"/>
              <a:t>‹#›</a:t>
            </a:fld>
            <a:endParaRPr lang="en-GB"/>
          </a:p>
        </p:txBody>
      </p:sp>
    </p:spTree>
    <p:extLst>
      <p:ext uri="{BB962C8B-B14F-4D97-AF65-F5344CB8AC3E}">
        <p14:creationId xmlns:p14="http://schemas.microsoft.com/office/powerpoint/2010/main" val="2204167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E5E08E4F-C129-4035-B340-5AAA56D4D256}" type="datetimeFigureOut">
              <a:rPr lang="en-GB" smtClean="0"/>
              <a:t>29/04/2022</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CC17248-23BE-4028-9ADE-59F3FCD08D79}" type="slidenum">
              <a:rPr lang="en-GB" smtClean="0"/>
              <a:t>‹#›</a:t>
            </a:fld>
            <a:endParaRPr lang="en-GB"/>
          </a:p>
        </p:txBody>
      </p:sp>
    </p:spTree>
    <p:extLst>
      <p:ext uri="{BB962C8B-B14F-4D97-AF65-F5344CB8AC3E}">
        <p14:creationId xmlns:p14="http://schemas.microsoft.com/office/powerpoint/2010/main" val="20999690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techtarget.com/searchitchannel/definition/cloud-service-provider-cloud-provider"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shrm.org/resourcesandtools/hr-topics/organizational-and-employee-development/pages/amazon-commits-to-investing-millions-in-training.aspx" TargetMode="External"/><Relationship Id="rId2" Type="http://schemas.openxmlformats.org/officeDocument/2006/relationships/hyperlink" Target="https://www.techtarget.com/whatis/definition/Amazon" TargetMode="External"/><Relationship Id="rId1" Type="http://schemas.openxmlformats.org/officeDocument/2006/relationships/slideLayout" Target="../slideLayouts/slideLayout1.xml"/><Relationship Id="rId5" Type="http://schemas.openxmlformats.org/officeDocument/2006/relationships/hyperlink" Target="https://www.breathehr.com/en-gb/blog/topic/business-process/why-is-human-resources-important" TargetMode="External"/><Relationship Id="rId4" Type="http://schemas.openxmlformats.org/officeDocument/2006/relationships/hyperlink" Target="https://www.exoplatform.com/blog/the-importance-of-employee-training-and-development-in-hr-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5EB23-E43E-499B-BFEE-C92CAA5A57CB}"/>
              </a:ext>
            </a:extLst>
          </p:cNvPr>
          <p:cNvSpPr>
            <a:spLocks noGrp="1"/>
          </p:cNvSpPr>
          <p:nvPr>
            <p:ph type="ctrTitle"/>
          </p:nvPr>
        </p:nvSpPr>
        <p:spPr>
          <a:xfrm>
            <a:off x="3028685" y="406400"/>
            <a:ext cx="6134630" cy="1518356"/>
          </a:xfrm>
        </p:spPr>
        <p:txBody>
          <a:bodyPr>
            <a:normAutofit/>
          </a:bodyPr>
          <a:lstStyle/>
          <a:p>
            <a:r>
              <a:rPr lang="en-GB" sz="2400" dirty="0"/>
              <a:t>Training and development needs for a HR Officer</a:t>
            </a:r>
            <a:br>
              <a:rPr lang="en-GB" sz="2400" dirty="0"/>
            </a:br>
            <a:br>
              <a:rPr lang="en-GB" sz="2400" dirty="0"/>
            </a:br>
            <a:r>
              <a:rPr lang="en-GB" sz="2400" dirty="0"/>
              <a:t>AMAZON</a:t>
            </a:r>
          </a:p>
        </p:txBody>
      </p:sp>
      <p:sp>
        <p:nvSpPr>
          <p:cNvPr id="3" name="Subtitle 2">
            <a:extLst>
              <a:ext uri="{FF2B5EF4-FFF2-40B4-BE49-F238E27FC236}">
                <a16:creationId xmlns:a16="http://schemas.microsoft.com/office/drawing/2014/main" id="{12AF7FB9-F45F-403E-AD47-E899DEF7C2B7}"/>
              </a:ext>
            </a:extLst>
          </p:cNvPr>
          <p:cNvSpPr>
            <a:spLocks noGrp="1"/>
          </p:cNvSpPr>
          <p:nvPr>
            <p:ph type="subTitle" idx="1"/>
          </p:nvPr>
        </p:nvSpPr>
        <p:spPr>
          <a:xfrm>
            <a:off x="1986844" y="3961694"/>
            <a:ext cx="8218311" cy="1518356"/>
          </a:xfrm>
        </p:spPr>
        <p:txBody>
          <a:bodyPr>
            <a:noAutofit/>
          </a:bodyPr>
          <a:lstStyle/>
          <a:p>
            <a:r>
              <a:rPr lang="en-GB" sz="1800" dirty="0" err="1"/>
              <a:t>Pamella</a:t>
            </a:r>
            <a:r>
              <a:rPr lang="en-GB" sz="1800" dirty="0"/>
              <a:t> </a:t>
            </a:r>
            <a:r>
              <a:rPr lang="en-GB" sz="1800" dirty="0" err="1"/>
              <a:t>Jezile</a:t>
            </a:r>
            <a:endParaRPr lang="en-GB" sz="1800" dirty="0"/>
          </a:p>
          <a:p>
            <a:r>
              <a:rPr lang="en-GB" sz="1800" dirty="0"/>
              <a:t>BMSW5102</a:t>
            </a:r>
          </a:p>
          <a:p>
            <a:r>
              <a:rPr lang="en-GB" sz="1800" dirty="0"/>
              <a:t>Dr </a:t>
            </a:r>
            <a:r>
              <a:rPr lang="en-GB" sz="1800" dirty="0" err="1"/>
              <a:t>Nandish</a:t>
            </a:r>
            <a:r>
              <a:rPr lang="en-GB" sz="1800" dirty="0"/>
              <a:t> Patel</a:t>
            </a:r>
          </a:p>
          <a:p>
            <a:r>
              <a:rPr lang="en-GB" sz="1800" dirty="0"/>
              <a:t>Developing Relationships and Workplace </a:t>
            </a:r>
            <a:r>
              <a:rPr lang="en-GB" sz="1800" dirty="0" err="1"/>
              <a:t>Acheivements</a:t>
            </a:r>
            <a:r>
              <a:rPr lang="en-GB" sz="1800" dirty="0"/>
              <a:t> (feb2022 rework)</a:t>
            </a:r>
          </a:p>
          <a:p>
            <a:r>
              <a:rPr lang="en-GB" sz="1800" dirty="0"/>
              <a:t>BA (Hons) Leadership and management skills for the workplace</a:t>
            </a:r>
          </a:p>
        </p:txBody>
      </p:sp>
    </p:spTree>
    <p:extLst>
      <p:ext uri="{BB962C8B-B14F-4D97-AF65-F5344CB8AC3E}">
        <p14:creationId xmlns:p14="http://schemas.microsoft.com/office/powerpoint/2010/main" val="886026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D16402-A503-40F4-A275-6FD3C2BD906C}"/>
              </a:ext>
            </a:extLst>
          </p:cNvPr>
          <p:cNvSpPr txBox="1"/>
          <p:nvPr/>
        </p:nvSpPr>
        <p:spPr>
          <a:xfrm>
            <a:off x="667341" y="4026101"/>
            <a:ext cx="5010969" cy="2105850"/>
          </a:xfrm>
          <a:prstGeom prst="rect">
            <a:avLst/>
          </a:prstGeom>
          <a:noFill/>
        </p:spPr>
        <p:txBody>
          <a:bodyPr wrap="square" rtlCol="0" anchor="t">
            <a:normAutofit fontScale="92500" lnSpcReduction="10000"/>
          </a:bodyPr>
          <a:lstStyle/>
          <a:p>
            <a:pPr>
              <a:lnSpc>
                <a:spcPct val="90000"/>
              </a:lnSpc>
              <a:spcAft>
                <a:spcPts val="600"/>
              </a:spcAft>
            </a:pPr>
            <a:r>
              <a:rPr lang="en-GB" sz="2800" b="1" i="1" dirty="0">
                <a:solidFill>
                  <a:schemeClr val="bg1"/>
                </a:solidFill>
                <a:latin typeface="Calibri Light" panose="020F0302020204030204" pitchFamily="34" charset="0"/>
              </a:rPr>
              <a:t>‘Amazon (Amazon.com) is the world’s largest online retailer and a prominent </a:t>
            </a:r>
            <a:r>
              <a:rPr lang="en-GB" sz="2800" b="1" i="1" u="sng" dirty="0">
                <a:solidFill>
                  <a:schemeClr val="bg1"/>
                </a:solidFill>
                <a:latin typeface="Calibri Light" panose="020F0302020204030204" pitchFamily="34" charset="0"/>
                <a:hlinkClick r:id="rId2">
                  <a:extLst>
                    <a:ext uri="{A12FA001-AC4F-418D-AE19-62706E023703}">
                      <ahyp:hlinkClr xmlns:ahyp="http://schemas.microsoft.com/office/drawing/2018/hyperlinkcolor" val="tx"/>
                    </a:ext>
                  </a:extLst>
                </a:hlinkClick>
              </a:rPr>
              <a:t>cloud services provider</a:t>
            </a:r>
            <a:r>
              <a:rPr lang="en-GB" sz="2800" b="1" i="1" dirty="0">
                <a:solidFill>
                  <a:schemeClr val="bg1"/>
                </a:solidFill>
                <a:latin typeface="Calibri Light" panose="020F0302020204030204" pitchFamily="34" charset="0"/>
              </a:rPr>
              <a:t>. </a:t>
            </a:r>
          </a:p>
          <a:p>
            <a:pPr>
              <a:lnSpc>
                <a:spcPct val="90000"/>
              </a:lnSpc>
              <a:spcAft>
                <a:spcPts val="600"/>
              </a:spcAft>
            </a:pPr>
            <a:r>
              <a:rPr lang="en-GB" sz="2800" b="1" i="1" dirty="0">
                <a:solidFill>
                  <a:schemeClr val="bg1"/>
                </a:solidFill>
                <a:latin typeface="Calibri Light" panose="020F0302020204030204" pitchFamily="34" charset="0"/>
              </a:rPr>
              <a:t>The company was originally a book seller but has expanded to sell a wide variety of consumer goods   …..’</a:t>
            </a:r>
          </a:p>
        </p:txBody>
      </p:sp>
      <p:sp>
        <p:nvSpPr>
          <p:cNvPr id="5" name="TextBox 4">
            <a:extLst>
              <a:ext uri="{FF2B5EF4-FFF2-40B4-BE49-F238E27FC236}">
                <a16:creationId xmlns:a16="http://schemas.microsoft.com/office/drawing/2014/main" id="{C5CC676A-A90A-4AF5-95BC-AA70DC91984E}"/>
              </a:ext>
            </a:extLst>
          </p:cNvPr>
          <p:cNvSpPr txBox="1"/>
          <p:nvPr/>
        </p:nvSpPr>
        <p:spPr>
          <a:xfrm>
            <a:off x="277818" y="2809031"/>
            <a:ext cx="7792325" cy="1627502"/>
          </a:xfrm>
          <a:prstGeom prst="rect">
            <a:avLst/>
          </a:prstGeom>
          <a:noFill/>
        </p:spPr>
        <p:txBody>
          <a:bodyPr wrap="square" rtlCol="0" anchor="t">
            <a:normAutofit/>
          </a:bodyPr>
          <a:lstStyle/>
          <a:p>
            <a:pPr>
              <a:lnSpc>
                <a:spcPct val="90000"/>
              </a:lnSpc>
              <a:spcAft>
                <a:spcPts val="600"/>
              </a:spcAft>
            </a:pPr>
            <a:r>
              <a:rPr lang="en-GB" sz="2000" dirty="0">
                <a:solidFill>
                  <a:schemeClr val="bg1"/>
                </a:solidFill>
                <a:latin typeface="Calibri Light" panose="020F0302020204030204" pitchFamily="34" charset="0"/>
              </a:rPr>
              <a:t>I have decided to nominate this organisation as I know it has a variety of different employees for different roles, because its an international  company, I am aware that there are definitely HR roles</a:t>
            </a:r>
          </a:p>
        </p:txBody>
      </p:sp>
      <p:sp>
        <p:nvSpPr>
          <p:cNvPr id="2" name="Title 1">
            <a:extLst>
              <a:ext uri="{FF2B5EF4-FFF2-40B4-BE49-F238E27FC236}">
                <a16:creationId xmlns:a16="http://schemas.microsoft.com/office/drawing/2014/main" id="{9005ABC0-A610-40D4-B31A-3B37DA10FC86}"/>
              </a:ext>
            </a:extLst>
          </p:cNvPr>
          <p:cNvSpPr>
            <a:spLocks noGrp="1"/>
          </p:cNvSpPr>
          <p:nvPr>
            <p:ph type="ctrTitle"/>
          </p:nvPr>
        </p:nvSpPr>
        <p:spPr>
          <a:xfrm>
            <a:off x="286198" y="0"/>
            <a:ext cx="4067704" cy="1154984"/>
          </a:xfrm>
          <a:noFill/>
        </p:spPr>
        <p:txBody>
          <a:bodyPr vert="horz" lIns="91440" tIns="45720" rIns="91440" bIns="45720" rtlCol="0" anchor="b">
            <a:normAutofit/>
          </a:bodyPr>
          <a:lstStyle/>
          <a:p>
            <a:pPr algn="l"/>
            <a:r>
              <a:rPr lang="en-US" sz="4400" kern="1200" dirty="0">
                <a:solidFill>
                  <a:schemeClr val="bg1"/>
                </a:solidFill>
                <a:latin typeface="+mj-lt"/>
                <a:ea typeface="+mj-ea"/>
                <a:cs typeface="+mj-cs"/>
              </a:rPr>
              <a:t>Amazon</a:t>
            </a:r>
          </a:p>
        </p:txBody>
      </p:sp>
      <p:sp>
        <p:nvSpPr>
          <p:cNvPr id="3" name="Subtitle 2">
            <a:extLst>
              <a:ext uri="{FF2B5EF4-FFF2-40B4-BE49-F238E27FC236}">
                <a16:creationId xmlns:a16="http://schemas.microsoft.com/office/drawing/2014/main" id="{B67822E4-B9A2-4CD4-8A0D-A488070ABB3D}"/>
              </a:ext>
            </a:extLst>
          </p:cNvPr>
          <p:cNvSpPr>
            <a:spLocks noGrp="1"/>
          </p:cNvSpPr>
          <p:nvPr>
            <p:ph type="subTitle" idx="1"/>
          </p:nvPr>
        </p:nvSpPr>
        <p:spPr>
          <a:xfrm>
            <a:off x="277818" y="1113613"/>
            <a:ext cx="7608548" cy="1864005"/>
          </a:xfrm>
          <a:noFill/>
        </p:spPr>
        <p:txBody>
          <a:bodyPr vert="horz" lIns="91440" tIns="45720" rIns="91440" bIns="45720" rtlCol="0">
            <a:noAutofit/>
          </a:bodyPr>
          <a:lstStyle/>
          <a:p>
            <a:pPr algn="l"/>
            <a:r>
              <a:rPr lang="en-US" sz="2000" kern="1200" dirty="0">
                <a:solidFill>
                  <a:schemeClr val="bg1"/>
                </a:solidFill>
                <a:latin typeface="Calibri Light" panose="020F0302020204030204" pitchFamily="34" charset="0"/>
              </a:rPr>
              <a:t>A large organization I nominate is amazon. This is one the world most biggest marketing online retailers. This online retailer was first a booking selling organization which expanded into a gigantic ecommerce business, that sell a variety of consumer goods. Amazon’s main head office in Seattle, Washington has websites, software development centers and different centers in different locations in different countries.</a:t>
            </a:r>
          </a:p>
        </p:txBody>
      </p:sp>
    </p:spTree>
    <p:extLst>
      <p:ext uri="{BB962C8B-B14F-4D97-AF65-F5344CB8AC3E}">
        <p14:creationId xmlns:p14="http://schemas.microsoft.com/office/powerpoint/2010/main" val="2272785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47A1-004F-4078-AB43-3116380F530A}"/>
              </a:ext>
            </a:extLst>
          </p:cNvPr>
          <p:cNvSpPr>
            <a:spLocks noGrp="1"/>
          </p:cNvSpPr>
          <p:nvPr>
            <p:ph type="ctrTitle"/>
          </p:nvPr>
        </p:nvSpPr>
        <p:spPr>
          <a:xfrm>
            <a:off x="633474" y="-349956"/>
            <a:ext cx="4627147" cy="1537084"/>
          </a:xfrm>
        </p:spPr>
        <p:txBody>
          <a:bodyPr>
            <a:normAutofit/>
          </a:bodyPr>
          <a:lstStyle/>
          <a:p>
            <a:pPr algn="l"/>
            <a:r>
              <a:rPr lang="en-GB" sz="2400" b="0" dirty="0">
                <a:latin typeface="Calibri Light" panose="020F0302020204030204" pitchFamily="34" charset="0"/>
              </a:rPr>
              <a:t>I</a:t>
            </a:r>
            <a:r>
              <a:rPr lang="en-GB" sz="2400" dirty="0">
                <a:latin typeface="Calibri Light" panose="020F0302020204030204" pitchFamily="34" charset="0"/>
              </a:rPr>
              <a:t>dentifying knowledge, skills and behaviours as a HR</a:t>
            </a:r>
          </a:p>
        </p:txBody>
      </p:sp>
      <p:sp>
        <p:nvSpPr>
          <p:cNvPr id="3" name="Subtitle 2">
            <a:extLst>
              <a:ext uri="{FF2B5EF4-FFF2-40B4-BE49-F238E27FC236}">
                <a16:creationId xmlns:a16="http://schemas.microsoft.com/office/drawing/2014/main" id="{1F9F984A-7A67-4BE4-999C-2525A72C19B7}"/>
              </a:ext>
            </a:extLst>
          </p:cNvPr>
          <p:cNvSpPr>
            <a:spLocks noGrp="1"/>
          </p:cNvSpPr>
          <p:nvPr>
            <p:ph type="subTitle" idx="1"/>
          </p:nvPr>
        </p:nvSpPr>
        <p:spPr>
          <a:xfrm>
            <a:off x="373830" y="1207910"/>
            <a:ext cx="4886791" cy="1618417"/>
          </a:xfrm>
        </p:spPr>
        <p:txBody>
          <a:bodyPr>
            <a:normAutofit lnSpcReduction="10000"/>
          </a:bodyPr>
          <a:lstStyle/>
          <a:p>
            <a:pPr algn="l"/>
            <a:r>
              <a:rPr lang="en-GB" sz="1900" dirty="0">
                <a:latin typeface="Calibri Light" panose="020F0302020204030204" pitchFamily="34" charset="0"/>
              </a:rPr>
              <a:t>With my findings ,I have been able to identify the key things that a HR has to be to know and adapt .One of the key expectations I will discuss is the expectation of a hr to know how to develop and implement policies on issues such as </a:t>
            </a:r>
            <a:r>
              <a:rPr lang="en-GB" sz="1900" b="1" dirty="0">
                <a:latin typeface="Calibri Light" panose="020F0302020204030204" pitchFamily="34" charset="0"/>
              </a:rPr>
              <a:t>‘performance management’.</a:t>
            </a:r>
          </a:p>
          <a:p>
            <a:pPr algn="l"/>
            <a:endParaRPr lang="en-GB" b="1" dirty="0"/>
          </a:p>
        </p:txBody>
      </p:sp>
      <p:pic>
        <p:nvPicPr>
          <p:cNvPr id="5" name="Picture 4" descr="A picture containing text, document&#10;&#10;Description automatically generated">
            <a:extLst>
              <a:ext uri="{FF2B5EF4-FFF2-40B4-BE49-F238E27FC236}">
                <a16:creationId xmlns:a16="http://schemas.microsoft.com/office/drawing/2014/main" id="{4519346B-2B1B-4AED-AF19-39A7D89D22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0"/>
            <a:ext cx="6096000" cy="6995196"/>
          </a:xfrm>
          <a:prstGeom prst="rect">
            <a:avLst/>
          </a:prstGeom>
        </p:spPr>
      </p:pic>
      <p:sp>
        <p:nvSpPr>
          <p:cNvPr id="6" name="TextBox 5">
            <a:extLst>
              <a:ext uri="{FF2B5EF4-FFF2-40B4-BE49-F238E27FC236}">
                <a16:creationId xmlns:a16="http://schemas.microsoft.com/office/drawing/2014/main" id="{D2D2D15B-3180-4CFE-9022-69CFDB6EB3DD}"/>
              </a:ext>
            </a:extLst>
          </p:cNvPr>
          <p:cNvSpPr txBox="1"/>
          <p:nvPr/>
        </p:nvSpPr>
        <p:spPr>
          <a:xfrm>
            <a:off x="452319" y="2826328"/>
            <a:ext cx="3969328" cy="3416320"/>
          </a:xfrm>
          <a:prstGeom prst="rect">
            <a:avLst/>
          </a:prstGeom>
          <a:noFill/>
        </p:spPr>
        <p:txBody>
          <a:bodyPr wrap="square" rtlCol="0">
            <a:spAutoFit/>
          </a:bodyPr>
          <a:lstStyle/>
          <a:p>
            <a:r>
              <a:rPr lang="en-GB" dirty="0">
                <a:solidFill>
                  <a:schemeClr val="bg1"/>
                </a:solidFill>
              </a:rPr>
              <a:t>With Amazon, certain expectations  can also be met not only academically but also personally, As it states ‘implementing policies on issues’,  this can be frustrating dealing with people who create these specific issues, therefore being able to approach issues, communicating effectively, and being able to tolerate frustration is a personal qualification for someone who wants to take their career into human resource management.</a:t>
            </a:r>
          </a:p>
        </p:txBody>
      </p:sp>
    </p:spTree>
    <p:extLst>
      <p:ext uri="{BB962C8B-B14F-4D97-AF65-F5344CB8AC3E}">
        <p14:creationId xmlns:p14="http://schemas.microsoft.com/office/powerpoint/2010/main" val="3241222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20EC2-06C0-4D0E-AA48-039E0D44469D}"/>
              </a:ext>
            </a:extLst>
          </p:cNvPr>
          <p:cNvSpPr>
            <a:spLocks noGrp="1"/>
          </p:cNvSpPr>
          <p:nvPr>
            <p:ph type="ctrTitle"/>
          </p:nvPr>
        </p:nvSpPr>
        <p:spPr>
          <a:xfrm>
            <a:off x="0" y="279704"/>
            <a:ext cx="7888547" cy="1388165"/>
          </a:xfrm>
        </p:spPr>
        <p:txBody>
          <a:bodyPr/>
          <a:lstStyle/>
          <a:p>
            <a:r>
              <a:rPr lang="en-GB" dirty="0"/>
              <a:t>continued</a:t>
            </a:r>
          </a:p>
        </p:txBody>
      </p:sp>
      <p:sp>
        <p:nvSpPr>
          <p:cNvPr id="3" name="Subtitle 2">
            <a:extLst>
              <a:ext uri="{FF2B5EF4-FFF2-40B4-BE49-F238E27FC236}">
                <a16:creationId xmlns:a16="http://schemas.microsoft.com/office/drawing/2014/main" id="{1A01BB44-0453-44D8-83E9-DEB36BFD230D}"/>
              </a:ext>
            </a:extLst>
          </p:cNvPr>
          <p:cNvSpPr>
            <a:spLocks noGrp="1"/>
          </p:cNvSpPr>
          <p:nvPr>
            <p:ph type="subTitle" idx="1"/>
          </p:nvPr>
        </p:nvSpPr>
        <p:spPr>
          <a:xfrm>
            <a:off x="1712070" y="2028333"/>
            <a:ext cx="8767860" cy="3798857"/>
          </a:xfrm>
        </p:spPr>
        <p:txBody>
          <a:bodyPr>
            <a:normAutofit/>
          </a:bodyPr>
          <a:lstStyle/>
          <a:p>
            <a:r>
              <a:rPr lang="en-GB" dirty="0"/>
              <a:t>Performance management is being able to  set a objective for the workforces, giving rewards and evolving the individual. With Amazon, in a warehouse you receive a certain pay when you stay and finish your probation when you're hired . The reward is the money , which will make the employee meet the expectation</a:t>
            </a:r>
          </a:p>
          <a:p>
            <a:r>
              <a:rPr lang="en-GB" dirty="0"/>
              <a:t>This means  in order for a HR to be able to approach issues, Amazon need to coach their staff, in order for the individual to know how to improve poor behaviour performance , as a HR. This means Amazons responsibility is to make sure that as they are coaching the trainees, they also have to meet the expectations as an organisation to make sure the trainee is able to define poor performance, respond to it with knowledge of the analysis</a:t>
            </a:r>
          </a:p>
        </p:txBody>
      </p:sp>
    </p:spTree>
    <p:extLst>
      <p:ext uri="{BB962C8B-B14F-4D97-AF65-F5344CB8AC3E}">
        <p14:creationId xmlns:p14="http://schemas.microsoft.com/office/powerpoint/2010/main" val="344755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0F4E8-0FB5-4096-8E6C-A3D371393168}"/>
              </a:ext>
            </a:extLst>
          </p:cNvPr>
          <p:cNvSpPr>
            <a:spLocks noGrp="1"/>
          </p:cNvSpPr>
          <p:nvPr>
            <p:ph type="ctrTitle"/>
          </p:nvPr>
        </p:nvSpPr>
        <p:spPr>
          <a:xfrm>
            <a:off x="257925" y="321267"/>
            <a:ext cx="9592657" cy="1388166"/>
          </a:xfrm>
        </p:spPr>
        <p:txBody>
          <a:bodyPr>
            <a:normAutofit/>
          </a:bodyPr>
          <a:lstStyle/>
          <a:p>
            <a:r>
              <a:rPr lang="en-GB" dirty="0"/>
              <a:t>CONTINUED </a:t>
            </a:r>
          </a:p>
        </p:txBody>
      </p:sp>
      <p:sp>
        <p:nvSpPr>
          <p:cNvPr id="3" name="Subtitle 2">
            <a:extLst>
              <a:ext uri="{FF2B5EF4-FFF2-40B4-BE49-F238E27FC236}">
                <a16:creationId xmlns:a16="http://schemas.microsoft.com/office/drawing/2014/main" id="{D8E60D3D-9D37-4DAA-8C26-B9E29A782C8C}"/>
              </a:ext>
            </a:extLst>
          </p:cNvPr>
          <p:cNvSpPr>
            <a:spLocks noGrp="1"/>
          </p:cNvSpPr>
          <p:nvPr>
            <p:ph type="subTitle" idx="1"/>
          </p:nvPr>
        </p:nvSpPr>
        <p:spPr>
          <a:xfrm>
            <a:off x="1712070" y="2198878"/>
            <a:ext cx="8767860" cy="1388165"/>
          </a:xfrm>
        </p:spPr>
        <p:txBody>
          <a:bodyPr>
            <a:normAutofit fontScale="77500" lnSpcReduction="20000"/>
          </a:bodyPr>
          <a:lstStyle/>
          <a:p>
            <a:r>
              <a:rPr lang="en-GB" dirty="0"/>
              <a:t>Amazon have to meet this expectation in order for the trainee to meet the HR expectation. It is established that it’s important to  for the organization to have knowledge to be able to teach and knowing the skills required, and knowing the behaviour , by  having effective coaching. This is communication and relational skills  . Communication skills are writing, talking and attending, writing skills consists of  suitable grammar and implying, speaking skills consist of being well-mannered and humble, being absorbed on the subject at hand and being  able to hear what the other being is trying to say &amp; consuming the precise method</a:t>
            </a:r>
          </a:p>
        </p:txBody>
      </p:sp>
    </p:spTree>
    <p:extLst>
      <p:ext uri="{BB962C8B-B14F-4D97-AF65-F5344CB8AC3E}">
        <p14:creationId xmlns:p14="http://schemas.microsoft.com/office/powerpoint/2010/main" val="1123910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BD91-5B0D-4353-ADDF-69F323F264E5}"/>
              </a:ext>
            </a:extLst>
          </p:cNvPr>
          <p:cNvSpPr>
            <a:spLocks noGrp="1"/>
          </p:cNvSpPr>
          <p:nvPr>
            <p:ph type="ctrTitle"/>
          </p:nvPr>
        </p:nvSpPr>
        <p:spPr>
          <a:xfrm>
            <a:off x="5867811" y="242058"/>
            <a:ext cx="4393790" cy="2331809"/>
          </a:xfrm>
        </p:spPr>
        <p:txBody>
          <a:bodyPr anchor="t">
            <a:normAutofit/>
          </a:bodyPr>
          <a:lstStyle/>
          <a:p>
            <a:pPr algn="l"/>
            <a:r>
              <a:rPr lang="en-GB" sz="3200" dirty="0"/>
              <a:t>Identifying training needs</a:t>
            </a:r>
          </a:p>
        </p:txBody>
      </p:sp>
      <p:sp>
        <p:nvSpPr>
          <p:cNvPr id="3" name="Subtitle 2">
            <a:extLst>
              <a:ext uri="{FF2B5EF4-FFF2-40B4-BE49-F238E27FC236}">
                <a16:creationId xmlns:a16="http://schemas.microsoft.com/office/drawing/2014/main" id="{8BF88105-0DF0-4C1F-BE56-9C0926925508}"/>
              </a:ext>
            </a:extLst>
          </p:cNvPr>
          <p:cNvSpPr>
            <a:spLocks noGrp="1"/>
          </p:cNvSpPr>
          <p:nvPr>
            <p:ph type="subTitle" idx="1"/>
          </p:nvPr>
        </p:nvSpPr>
        <p:spPr>
          <a:xfrm>
            <a:off x="5867811" y="1631662"/>
            <a:ext cx="4036333" cy="1709849"/>
          </a:xfrm>
        </p:spPr>
        <p:txBody>
          <a:bodyPr anchor="b">
            <a:normAutofit fontScale="92500" lnSpcReduction="20000"/>
          </a:bodyPr>
          <a:lstStyle/>
          <a:p>
            <a:pPr algn="l"/>
            <a:r>
              <a:rPr lang="en-GB" sz="2000" dirty="0"/>
              <a:t>With the use of this appendix,  I have used this personal skills audit to be able to identify my training needs. Within the use of information technology, I have identified that I am very good with emails, PowerPoint, and the internet.</a:t>
            </a:r>
          </a:p>
          <a:p>
            <a:pPr algn="l"/>
            <a:endParaRPr lang="en-GB" sz="2000" dirty="0"/>
          </a:p>
        </p:txBody>
      </p:sp>
      <p:pic>
        <p:nvPicPr>
          <p:cNvPr id="5" name="Picture 4">
            <a:extLst>
              <a:ext uri="{FF2B5EF4-FFF2-40B4-BE49-F238E27FC236}">
                <a16:creationId xmlns:a16="http://schemas.microsoft.com/office/drawing/2014/main" id="{EA57BD37-843B-490E-9950-C4355C2980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623" y="242058"/>
            <a:ext cx="5565422" cy="6615942"/>
          </a:xfrm>
          <a:prstGeom prst="rect">
            <a:avLst/>
          </a:prstGeom>
        </p:spPr>
      </p:pic>
      <p:sp>
        <p:nvSpPr>
          <p:cNvPr id="6" name="TextBox 5">
            <a:extLst>
              <a:ext uri="{FF2B5EF4-FFF2-40B4-BE49-F238E27FC236}">
                <a16:creationId xmlns:a16="http://schemas.microsoft.com/office/drawing/2014/main" id="{BC094BB1-3DCE-4DA4-8D6F-08CD7019A682}"/>
              </a:ext>
            </a:extLst>
          </p:cNvPr>
          <p:cNvSpPr txBox="1"/>
          <p:nvPr/>
        </p:nvSpPr>
        <p:spPr>
          <a:xfrm>
            <a:off x="5867810" y="3747911"/>
            <a:ext cx="5059833" cy="1754326"/>
          </a:xfrm>
          <a:prstGeom prst="rect">
            <a:avLst/>
          </a:prstGeom>
          <a:noFill/>
        </p:spPr>
        <p:txBody>
          <a:bodyPr wrap="square" rtlCol="0">
            <a:spAutoFit/>
          </a:bodyPr>
          <a:lstStyle/>
          <a:p>
            <a:r>
              <a:rPr lang="en-GB" dirty="0">
                <a:solidFill>
                  <a:schemeClr val="bg1"/>
                </a:solidFill>
                <a:latin typeface="Calibri Light" panose="020F0302020204030204" pitchFamily="34" charset="0"/>
              </a:rPr>
              <a:t>However I have assessed myself , by identifying that I however lack  knowledge in communication . Therefore that is a skill that I will need to gain, by  training , in order to meet the expectations for the role as a HR. I have no experience drafting contracts or taking notes in disciplinaries.</a:t>
            </a:r>
          </a:p>
        </p:txBody>
      </p:sp>
    </p:spTree>
    <p:extLst>
      <p:ext uri="{BB962C8B-B14F-4D97-AF65-F5344CB8AC3E}">
        <p14:creationId xmlns:p14="http://schemas.microsoft.com/office/powerpoint/2010/main" val="295412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56EE4-B86B-426D-8600-C15481FBAEEF}"/>
              </a:ext>
            </a:extLst>
          </p:cNvPr>
          <p:cNvSpPr>
            <a:spLocks noGrp="1"/>
          </p:cNvSpPr>
          <p:nvPr>
            <p:ph type="ctrTitle"/>
          </p:nvPr>
        </p:nvSpPr>
        <p:spPr>
          <a:xfrm>
            <a:off x="2728101" y="2595568"/>
            <a:ext cx="6735797" cy="1304848"/>
          </a:xfrm>
        </p:spPr>
        <p:txBody>
          <a:bodyPr/>
          <a:lstStyle/>
          <a:p>
            <a:r>
              <a:rPr lang="en-GB" dirty="0"/>
              <a:t>continued </a:t>
            </a:r>
          </a:p>
        </p:txBody>
      </p:sp>
      <p:sp>
        <p:nvSpPr>
          <p:cNvPr id="5" name="TextBox 4">
            <a:extLst>
              <a:ext uri="{FF2B5EF4-FFF2-40B4-BE49-F238E27FC236}">
                <a16:creationId xmlns:a16="http://schemas.microsoft.com/office/drawing/2014/main" id="{855116CA-1D37-4E4B-B579-C1C03FDAA705}"/>
              </a:ext>
            </a:extLst>
          </p:cNvPr>
          <p:cNvSpPr txBox="1"/>
          <p:nvPr/>
        </p:nvSpPr>
        <p:spPr>
          <a:xfrm>
            <a:off x="580572" y="4262432"/>
            <a:ext cx="10556724" cy="1754326"/>
          </a:xfrm>
          <a:prstGeom prst="rect">
            <a:avLst/>
          </a:prstGeom>
          <a:noFill/>
        </p:spPr>
        <p:txBody>
          <a:bodyPr wrap="square" rtlCol="0">
            <a:spAutoFit/>
          </a:bodyPr>
          <a:lstStyle/>
          <a:p>
            <a:r>
              <a:rPr lang="en-GB" dirty="0">
                <a:solidFill>
                  <a:schemeClr val="bg1"/>
                </a:solidFill>
                <a:latin typeface="Calibri Light" panose="020F0302020204030204" pitchFamily="34" charset="0"/>
              </a:rPr>
              <a:t>This means in order for me to gain my skill in communication, I need to learn to how write effectively for this specific role. </a:t>
            </a:r>
          </a:p>
          <a:p>
            <a:r>
              <a:rPr lang="en-GB" dirty="0">
                <a:solidFill>
                  <a:schemeClr val="bg1"/>
                </a:solidFill>
                <a:latin typeface="Calibri Light" panose="020F0302020204030204" pitchFamily="34" charset="0"/>
              </a:rPr>
              <a:t>With the use of the Appendix A used to identify the knowledge and skills and behaviour required. Such as, being able to develop and implement issues with performance management the skills required is communication and interpersonal skills, therefore I need training in order to gain all that is required, in communication, in order to be able to develop and implement issues with performance management   </a:t>
            </a:r>
          </a:p>
        </p:txBody>
      </p:sp>
    </p:spTree>
    <p:extLst>
      <p:ext uri="{BB962C8B-B14F-4D97-AF65-F5344CB8AC3E}">
        <p14:creationId xmlns:p14="http://schemas.microsoft.com/office/powerpoint/2010/main" val="3239609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8024-4F20-4542-9BF8-C9CCE4609AC4}"/>
              </a:ext>
            </a:extLst>
          </p:cNvPr>
          <p:cNvSpPr>
            <a:spLocks noGrp="1"/>
          </p:cNvSpPr>
          <p:nvPr>
            <p:ph type="ctrTitle"/>
          </p:nvPr>
        </p:nvSpPr>
        <p:spPr>
          <a:xfrm>
            <a:off x="532839" y="367483"/>
            <a:ext cx="7174246" cy="1364627"/>
          </a:xfrm>
        </p:spPr>
        <p:txBody>
          <a:bodyPr anchor="b">
            <a:normAutofit fontScale="90000"/>
          </a:bodyPr>
          <a:lstStyle/>
          <a:p>
            <a:pPr algn="l"/>
            <a:r>
              <a:rPr lang="en-GB" sz="4800" dirty="0">
                <a:solidFill>
                  <a:srgbClr val="FFFFFF"/>
                </a:solidFill>
              </a:rPr>
              <a:t>Benefits of training and development  for the HR</a:t>
            </a:r>
          </a:p>
        </p:txBody>
      </p:sp>
      <p:sp>
        <p:nvSpPr>
          <p:cNvPr id="3" name="Subtitle 2">
            <a:extLst>
              <a:ext uri="{FF2B5EF4-FFF2-40B4-BE49-F238E27FC236}">
                <a16:creationId xmlns:a16="http://schemas.microsoft.com/office/drawing/2014/main" id="{FA81F116-16C6-472B-B8B4-536AE3EE2EA0}"/>
              </a:ext>
            </a:extLst>
          </p:cNvPr>
          <p:cNvSpPr>
            <a:spLocks noGrp="1"/>
          </p:cNvSpPr>
          <p:nvPr>
            <p:ph type="subTitle" idx="1"/>
          </p:nvPr>
        </p:nvSpPr>
        <p:spPr>
          <a:xfrm>
            <a:off x="219801" y="1614311"/>
            <a:ext cx="9464041" cy="1814690"/>
          </a:xfrm>
        </p:spPr>
        <p:txBody>
          <a:bodyPr anchor="ctr">
            <a:normAutofit lnSpcReduction="10000"/>
          </a:bodyPr>
          <a:lstStyle/>
          <a:p>
            <a:pPr algn="l"/>
            <a:r>
              <a:rPr lang="en-GB" dirty="0"/>
              <a:t>  </a:t>
            </a:r>
            <a:r>
              <a:rPr lang="en-GB" sz="2000" dirty="0">
                <a:latin typeface="Calibri Light" panose="020F0302020204030204" pitchFamily="34" charset="0"/>
              </a:rPr>
              <a:t>What is training?</a:t>
            </a:r>
          </a:p>
          <a:p>
            <a:pPr algn="l"/>
            <a:r>
              <a:rPr lang="en-GB" sz="2000" dirty="0">
                <a:latin typeface="Calibri Light" panose="020F0302020204030204" pitchFamily="34" charset="0"/>
              </a:rPr>
              <a:t>This is a methodical method through the establishments that support you gain information and  expertise by ensuing orders </a:t>
            </a:r>
            <a:r>
              <a:rPr lang="en-GB" dirty="0">
                <a:latin typeface="Calibri Light" panose="020F0302020204030204" pitchFamily="34" charset="0"/>
              </a:rPr>
              <a:t>and applied activities that then </a:t>
            </a:r>
            <a:r>
              <a:rPr lang="en-GB" sz="2000" dirty="0">
                <a:latin typeface="Calibri Light" panose="020F0302020204030204" pitchFamily="34" charset="0"/>
              </a:rPr>
              <a:t>effect a developed performance.</a:t>
            </a:r>
          </a:p>
          <a:p>
            <a:pPr algn="l"/>
            <a:r>
              <a:rPr lang="en-GB" sz="2000" dirty="0" err="1">
                <a:latin typeface="Calibri Light" panose="020F0302020204030204" pitchFamily="34" charset="0"/>
              </a:rPr>
              <a:t>Mazour</a:t>
            </a:r>
            <a:r>
              <a:rPr lang="en-GB" sz="2000" dirty="0">
                <a:latin typeface="Calibri Light" panose="020F0302020204030204" pitchFamily="34" charset="0"/>
              </a:rPr>
              <a:t>(2016) states </a:t>
            </a:r>
            <a:r>
              <a:rPr lang="en-GB" sz="2000" b="1" i="1" dirty="0">
                <a:solidFill>
                  <a:schemeClr val="bg1"/>
                </a:solidFill>
                <a:latin typeface="Calibri Light" panose="020F0302020204030204" pitchFamily="34" charset="0"/>
              </a:rPr>
              <a:t>‘build new skills, improve their job performance’</a:t>
            </a:r>
          </a:p>
        </p:txBody>
      </p:sp>
      <p:sp>
        <p:nvSpPr>
          <p:cNvPr id="4" name="TextBox 3">
            <a:extLst>
              <a:ext uri="{FF2B5EF4-FFF2-40B4-BE49-F238E27FC236}">
                <a16:creationId xmlns:a16="http://schemas.microsoft.com/office/drawing/2014/main" id="{2167DF5C-58F6-4EB5-8054-84DD33F241B7}"/>
              </a:ext>
            </a:extLst>
          </p:cNvPr>
          <p:cNvSpPr txBox="1"/>
          <p:nvPr/>
        </p:nvSpPr>
        <p:spPr>
          <a:xfrm>
            <a:off x="2769028" y="4182193"/>
            <a:ext cx="9031708" cy="2308324"/>
          </a:xfrm>
          <a:prstGeom prst="rect">
            <a:avLst/>
          </a:prstGeom>
          <a:noFill/>
        </p:spPr>
        <p:txBody>
          <a:bodyPr wrap="square" rtlCol="0">
            <a:spAutoFit/>
          </a:bodyPr>
          <a:lstStyle/>
          <a:p>
            <a:r>
              <a:rPr lang="en-GB" dirty="0">
                <a:solidFill>
                  <a:schemeClr val="bg1"/>
                </a:solidFill>
                <a:latin typeface="Calibri Light" panose="020F0302020204030204" pitchFamily="34" charset="0"/>
              </a:rPr>
              <a:t>Benefits of training and development for  a HR is to because its to ensure that they  as trainees, learn something, they apply for their job role. </a:t>
            </a:r>
          </a:p>
          <a:p>
            <a:r>
              <a:rPr lang="en-GB" dirty="0">
                <a:solidFill>
                  <a:schemeClr val="bg1"/>
                </a:solidFill>
                <a:latin typeface="Calibri Light" panose="020F0302020204030204" pitchFamily="34" charset="0"/>
              </a:rPr>
              <a:t>Training for a HR helps you  to know how to provide feedback, it assists you to know how to demonstrate at an employee.</a:t>
            </a:r>
          </a:p>
          <a:p>
            <a:r>
              <a:rPr lang="en-GB" dirty="0">
                <a:solidFill>
                  <a:schemeClr val="bg1"/>
                </a:solidFill>
                <a:latin typeface="Calibri Light" panose="020F0302020204030204" pitchFamily="34" charset="0"/>
              </a:rPr>
              <a:t> </a:t>
            </a:r>
            <a:r>
              <a:rPr lang="en-GB" b="1" i="1" dirty="0">
                <a:solidFill>
                  <a:schemeClr val="bg1"/>
                </a:solidFill>
                <a:latin typeface="Calibri Light" panose="020F0302020204030204" pitchFamily="34" charset="0"/>
              </a:rPr>
              <a:t>‘training and development are a big part of HR’.    </a:t>
            </a:r>
            <a:r>
              <a:rPr lang="en-GB" dirty="0">
                <a:solidFill>
                  <a:schemeClr val="bg1"/>
                </a:solidFill>
                <a:latin typeface="Calibri Light" panose="020F0302020204030204" pitchFamily="34" charset="0"/>
              </a:rPr>
              <a:t>Indicated by Laura Sands (2021). This  evidently , proves that for this particular role, training and development is beneficial, for an individual that wants to be human resource officer</a:t>
            </a:r>
          </a:p>
          <a:p>
            <a:endParaRPr lang="en-GB" dirty="0"/>
          </a:p>
        </p:txBody>
      </p:sp>
    </p:spTree>
    <p:extLst>
      <p:ext uri="{BB962C8B-B14F-4D97-AF65-F5344CB8AC3E}">
        <p14:creationId xmlns:p14="http://schemas.microsoft.com/office/powerpoint/2010/main" val="1449608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4C7CD-41A1-4811-827D-C566E40F821C}"/>
              </a:ext>
            </a:extLst>
          </p:cNvPr>
          <p:cNvSpPr>
            <a:spLocks noGrp="1"/>
          </p:cNvSpPr>
          <p:nvPr>
            <p:ph type="ctrTitle"/>
          </p:nvPr>
        </p:nvSpPr>
        <p:spPr>
          <a:xfrm>
            <a:off x="9241" y="3087547"/>
            <a:ext cx="6086759" cy="682905"/>
          </a:xfrm>
        </p:spPr>
        <p:txBody>
          <a:bodyPr>
            <a:normAutofit fontScale="90000"/>
          </a:bodyPr>
          <a:lstStyle/>
          <a:p>
            <a:r>
              <a:rPr lang="en-GB" dirty="0"/>
              <a:t>Benefits of training and development for amazon</a:t>
            </a:r>
          </a:p>
        </p:txBody>
      </p:sp>
      <p:sp>
        <p:nvSpPr>
          <p:cNvPr id="3" name="Subtitle 2">
            <a:extLst>
              <a:ext uri="{FF2B5EF4-FFF2-40B4-BE49-F238E27FC236}">
                <a16:creationId xmlns:a16="http://schemas.microsoft.com/office/drawing/2014/main" id="{C0303BB2-1EF0-4A26-B2FC-2EB79CAF11AB}"/>
              </a:ext>
            </a:extLst>
          </p:cNvPr>
          <p:cNvSpPr>
            <a:spLocks noGrp="1"/>
          </p:cNvSpPr>
          <p:nvPr>
            <p:ph type="subTitle" idx="1"/>
          </p:nvPr>
        </p:nvSpPr>
        <p:spPr>
          <a:xfrm>
            <a:off x="6479822" y="638328"/>
            <a:ext cx="3894667" cy="3691466"/>
          </a:xfrm>
        </p:spPr>
        <p:txBody>
          <a:bodyPr/>
          <a:lstStyle/>
          <a:p>
            <a:r>
              <a:rPr lang="en-GB" dirty="0">
                <a:latin typeface="Calibri Light" panose="020F0302020204030204" pitchFamily="34" charset="0"/>
              </a:rPr>
              <a:t>This is beneficial for Amazon as  it will help the organisation be able preserve excellence in their products and services. It will help the business, accomplish standards and study new things such as technology, goods and facility distribution.</a:t>
            </a:r>
          </a:p>
        </p:txBody>
      </p:sp>
      <p:sp>
        <p:nvSpPr>
          <p:cNvPr id="6" name="TextBox 5">
            <a:extLst>
              <a:ext uri="{FF2B5EF4-FFF2-40B4-BE49-F238E27FC236}">
                <a16:creationId xmlns:a16="http://schemas.microsoft.com/office/drawing/2014/main" id="{9D9C28BC-19C6-4568-BB1E-060DC6B45879}"/>
              </a:ext>
            </a:extLst>
          </p:cNvPr>
          <p:cNvSpPr txBox="1"/>
          <p:nvPr/>
        </p:nvSpPr>
        <p:spPr>
          <a:xfrm>
            <a:off x="1753004" y="3688807"/>
            <a:ext cx="8621485" cy="1200329"/>
          </a:xfrm>
          <a:prstGeom prst="rect">
            <a:avLst/>
          </a:prstGeom>
          <a:noFill/>
        </p:spPr>
        <p:txBody>
          <a:bodyPr wrap="square" rtlCol="0">
            <a:spAutoFit/>
          </a:bodyPr>
          <a:lstStyle/>
          <a:p>
            <a:r>
              <a:rPr lang="en-GB" dirty="0">
                <a:solidFill>
                  <a:schemeClr val="bg1"/>
                </a:solidFill>
                <a:latin typeface="Calibri Light" panose="020F0302020204030204" pitchFamily="34" charset="0"/>
              </a:rPr>
              <a:t>Kathy Gurchiek (2019) stated in ‘</a:t>
            </a:r>
            <a:r>
              <a:rPr lang="en-GB" b="1" dirty="0">
                <a:solidFill>
                  <a:schemeClr val="bg1"/>
                </a:solidFill>
                <a:latin typeface="Calibri Light" panose="020F0302020204030204" pitchFamily="34" charset="0"/>
              </a:rPr>
              <a:t>Amazon commits to investing millions in training’. </a:t>
            </a:r>
          </a:p>
          <a:p>
            <a:r>
              <a:rPr lang="en-GB" dirty="0">
                <a:solidFill>
                  <a:schemeClr val="bg1"/>
                </a:solidFill>
                <a:latin typeface="Calibri Light" panose="020F0302020204030204" pitchFamily="34" charset="0"/>
              </a:rPr>
              <a:t> That training </a:t>
            </a:r>
            <a:r>
              <a:rPr lang="en-GB" b="1" i="1" dirty="0">
                <a:solidFill>
                  <a:schemeClr val="bg1"/>
                </a:solidFill>
                <a:latin typeface="Calibri Light" panose="020F0302020204030204" pitchFamily="34" charset="0"/>
              </a:rPr>
              <a:t>‘ will prepare nontechnical employees with skills to move into software engineering careers……. other programs will prepare employees for different roles at Amazon and for jobs in different industries. All training is voluntary.’</a:t>
            </a:r>
          </a:p>
        </p:txBody>
      </p:sp>
      <p:sp>
        <p:nvSpPr>
          <p:cNvPr id="7" name="TextBox 6">
            <a:extLst>
              <a:ext uri="{FF2B5EF4-FFF2-40B4-BE49-F238E27FC236}">
                <a16:creationId xmlns:a16="http://schemas.microsoft.com/office/drawing/2014/main" id="{B42C1B75-1344-4080-9B1F-5D88A8B046D0}"/>
              </a:ext>
            </a:extLst>
          </p:cNvPr>
          <p:cNvSpPr txBox="1"/>
          <p:nvPr/>
        </p:nvSpPr>
        <p:spPr>
          <a:xfrm>
            <a:off x="1447800" y="5081047"/>
            <a:ext cx="9296400" cy="1477328"/>
          </a:xfrm>
          <a:prstGeom prst="rect">
            <a:avLst/>
          </a:prstGeom>
          <a:noFill/>
        </p:spPr>
        <p:txBody>
          <a:bodyPr wrap="square" rtlCol="0">
            <a:spAutoFit/>
          </a:bodyPr>
          <a:lstStyle/>
          <a:p>
            <a:r>
              <a:rPr lang="en-GB" dirty="0">
                <a:solidFill>
                  <a:schemeClr val="bg1"/>
                </a:solidFill>
                <a:latin typeface="Calibri Light" panose="020F0302020204030204" pitchFamily="34" charset="0"/>
              </a:rPr>
              <a:t>This emphasizes that Amazon, want the best for all individuals for not just amazon, but any career path they decide to take. As this will help get employees , who may not have much experience as others, with certain things, such as ‘technology’, Amazon don’t disregard those certain individuals, and believe that  its acceptable for a multiplicity of people  and any  individual who either has increasing level of education or not . This will help them in future reference.</a:t>
            </a:r>
          </a:p>
        </p:txBody>
      </p:sp>
    </p:spTree>
    <p:extLst>
      <p:ext uri="{BB962C8B-B14F-4D97-AF65-F5344CB8AC3E}">
        <p14:creationId xmlns:p14="http://schemas.microsoft.com/office/powerpoint/2010/main" val="305307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492F-6D51-4418-8303-32AFC0FFF845}"/>
              </a:ext>
            </a:extLst>
          </p:cNvPr>
          <p:cNvSpPr>
            <a:spLocks noGrp="1"/>
          </p:cNvSpPr>
          <p:nvPr>
            <p:ph type="ctrTitle"/>
          </p:nvPr>
        </p:nvSpPr>
        <p:spPr>
          <a:xfrm>
            <a:off x="-180622" y="183642"/>
            <a:ext cx="8037689" cy="1939995"/>
          </a:xfrm>
        </p:spPr>
        <p:txBody>
          <a:bodyPr>
            <a:normAutofit fontScale="90000"/>
          </a:bodyPr>
          <a:lstStyle/>
          <a:p>
            <a:r>
              <a:rPr lang="en-GB" dirty="0"/>
              <a:t>Conclusion</a:t>
            </a:r>
            <a:br>
              <a:rPr lang="en-GB" dirty="0"/>
            </a:br>
            <a:endParaRPr lang="en-GB" dirty="0"/>
          </a:p>
        </p:txBody>
      </p:sp>
      <p:sp>
        <p:nvSpPr>
          <p:cNvPr id="3" name="Subtitle 2">
            <a:extLst>
              <a:ext uri="{FF2B5EF4-FFF2-40B4-BE49-F238E27FC236}">
                <a16:creationId xmlns:a16="http://schemas.microsoft.com/office/drawing/2014/main" id="{5F910E5E-02AF-4F38-981F-CBD1A49E6615}"/>
              </a:ext>
            </a:extLst>
          </p:cNvPr>
          <p:cNvSpPr>
            <a:spLocks noGrp="1"/>
          </p:cNvSpPr>
          <p:nvPr>
            <p:ph type="subTitle" idx="1"/>
          </p:nvPr>
        </p:nvSpPr>
        <p:spPr>
          <a:xfrm>
            <a:off x="1569629" y="1267294"/>
            <a:ext cx="8767860" cy="3620910"/>
          </a:xfrm>
        </p:spPr>
        <p:txBody>
          <a:bodyPr/>
          <a:lstStyle/>
          <a:p>
            <a:r>
              <a:rPr lang="en-GB" dirty="0">
                <a:latin typeface="Calibri Light" panose="020F0302020204030204" pitchFamily="34" charset="0"/>
              </a:rPr>
              <a:t>In conclusion with my findings, and research, I have been able to identify and critically assess, the needs for the hr, and the organisation required, by being able to consider both together as one, with my appendixes, my research I have been able to break down what can be done to train and develop a hr. I have stated the benefits for both the individual, and the organisation. I have been able to consider.</a:t>
            </a:r>
          </a:p>
        </p:txBody>
      </p:sp>
    </p:spTree>
    <p:extLst>
      <p:ext uri="{BB962C8B-B14F-4D97-AF65-F5344CB8AC3E}">
        <p14:creationId xmlns:p14="http://schemas.microsoft.com/office/powerpoint/2010/main" val="2909064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FE40-893A-45D0-8034-E0249D273846}"/>
              </a:ext>
            </a:extLst>
          </p:cNvPr>
          <p:cNvSpPr>
            <a:spLocks noGrp="1"/>
          </p:cNvSpPr>
          <p:nvPr>
            <p:ph type="ctrTitle"/>
          </p:nvPr>
        </p:nvSpPr>
        <p:spPr>
          <a:xfrm>
            <a:off x="-1269193" y="0"/>
            <a:ext cx="8767860" cy="1336431"/>
          </a:xfrm>
        </p:spPr>
        <p:txBody>
          <a:bodyPr/>
          <a:lstStyle/>
          <a:p>
            <a:r>
              <a:rPr lang="en-GB" dirty="0"/>
              <a:t>References </a:t>
            </a:r>
          </a:p>
        </p:txBody>
      </p:sp>
      <p:sp>
        <p:nvSpPr>
          <p:cNvPr id="3" name="Subtitle 2">
            <a:extLst>
              <a:ext uri="{FF2B5EF4-FFF2-40B4-BE49-F238E27FC236}">
                <a16:creationId xmlns:a16="http://schemas.microsoft.com/office/drawing/2014/main" id="{4E39B406-4162-4E7B-AED9-73AEA0CCCF0D}"/>
              </a:ext>
            </a:extLst>
          </p:cNvPr>
          <p:cNvSpPr>
            <a:spLocks noGrp="1"/>
          </p:cNvSpPr>
          <p:nvPr>
            <p:ph type="subTitle" idx="1"/>
          </p:nvPr>
        </p:nvSpPr>
        <p:spPr>
          <a:xfrm>
            <a:off x="1575608" y="1336431"/>
            <a:ext cx="8767860" cy="2877454"/>
          </a:xfrm>
        </p:spPr>
        <p:txBody>
          <a:bodyPr/>
          <a:lstStyle/>
          <a:p>
            <a:r>
              <a:rPr lang="en-GB" sz="1600" dirty="0">
                <a:solidFill>
                  <a:schemeClr val="tx1"/>
                </a:solidFill>
              </a:rPr>
              <a:t>What is Amazon(</a:t>
            </a:r>
            <a:r>
              <a:rPr lang="en-GB" sz="1600" dirty="0" err="1">
                <a:solidFill>
                  <a:schemeClr val="tx1"/>
                </a:solidFill>
              </a:rPr>
              <a:t>n.d</a:t>
            </a:r>
            <a:r>
              <a:rPr lang="en-GB" sz="1600" dirty="0">
                <a:solidFill>
                  <a:schemeClr val="tx1"/>
                </a:solidFill>
              </a:rPr>
              <a:t>) [Online]Available at: </a:t>
            </a:r>
            <a:r>
              <a:rPr lang="en-GB" sz="1600" dirty="0">
                <a:hlinkClick r:id="rId2"/>
              </a:rPr>
              <a:t>https://www.techtarget.com/whatis/definition/Amazon</a:t>
            </a:r>
            <a:r>
              <a:rPr lang="en-GB" sz="1600" dirty="0"/>
              <a:t> </a:t>
            </a:r>
            <a:r>
              <a:rPr lang="en-GB" sz="1600" dirty="0">
                <a:solidFill>
                  <a:schemeClr val="tx1"/>
                </a:solidFill>
              </a:rPr>
              <a:t>(accessed 29 April 2022)</a:t>
            </a:r>
          </a:p>
          <a:p>
            <a:endParaRPr lang="en-GB" sz="1600" dirty="0"/>
          </a:p>
          <a:p>
            <a:r>
              <a:rPr lang="en-GB" sz="1600" dirty="0">
                <a:solidFill>
                  <a:schemeClr val="tx1"/>
                </a:solidFill>
              </a:rPr>
              <a:t>Amazon commits to investing millions in training (2019)[Online]Available at: </a:t>
            </a:r>
            <a:r>
              <a:rPr lang="en-GB" sz="1600" dirty="0">
                <a:hlinkClick r:id="rId3"/>
              </a:rPr>
              <a:t>https://www.shrm.org/resourcesandtools/hr-topics/organizational-and-employee-development/pages/amazon-commits-to-investing-millions-in-training.aspx</a:t>
            </a:r>
            <a:r>
              <a:rPr lang="en-GB" sz="1600" dirty="0"/>
              <a:t> </a:t>
            </a:r>
            <a:r>
              <a:rPr lang="en-GB" sz="1600" dirty="0">
                <a:solidFill>
                  <a:schemeClr val="tx1"/>
                </a:solidFill>
              </a:rPr>
              <a:t>(Accessed 29</a:t>
            </a:r>
            <a:r>
              <a:rPr lang="en-GB" sz="1600" baseline="30000" dirty="0">
                <a:solidFill>
                  <a:schemeClr val="tx1"/>
                </a:solidFill>
              </a:rPr>
              <a:t>th</a:t>
            </a:r>
            <a:r>
              <a:rPr lang="en-GB" sz="1600" dirty="0">
                <a:solidFill>
                  <a:schemeClr val="tx1"/>
                </a:solidFill>
              </a:rPr>
              <a:t> April 2022</a:t>
            </a:r>
            <a:r>
              <a:rPr lang="en-GB" sz="1600" dirty="0"/>
              <a:t>)</a:t>
            </a:r>
          </a:p>
          <a:p>
            <a:endParaRPr lang="en-GB" dirty="0"/>
          </a:p>
          <a:p>
            <a:endParaRPr lang="en-GB" dirty="0"/>
          </a:p>
          <a:p>
            <a:endParaRPr lang="en-GB" dirty="0"/>
          </a:p>
        </p:txBody>
      </p:sp>
      <p:sp>
        <p:nvSpPr>
          <p:cNvPr id="4" name="TextBox 3">
            <a:extLst>
              <a:ext uri="{FF2B5EF4-FFF2-40B4-BE49-F238E27FC236}">
                <a16:creationId xmlns:a16="http://schemas.microsoft.com/office/drawing/2014/main" id="{577FBD2E-FA22-4420-A211-E115E5E87463}"/>
              </a:ext>
            </a:extLst>
          </p:cNvPr>
          <p:cNvSpPr txBox="1"/>
          <p:nvPr/>
        </p:nvSpPr>
        <p:spPr>
          <a:xfrm>
            <a:off x="1575608" y="3752220"/>
            <a:ext cx="9653231" cy="1754326"/>
          </a:xfrm>
          <a:prstGeom prst="rect">
            <a:avLst/>
          </a:prstGeom>
          <a:noFill/>
        </p:spPr>
        <p:txBody>
          <a:bodyPr wrap="square" rtlCol="0">
            <a:spAutoFit/>
          </a:bodyPr>
          <a:lstStyle/>
          <a:p>
            <a:r>
              <a:rPr lang="en-GB" dirty="0"/>
              <a:t>The importance of employee training and development in hr management (2016) [Online]Available</a:t>
            </a:r>
            <a:r>
              <a:rPr lang="en-GB" dirty="0">
                <a:solidFill>
                  <a:schemeClr val="bg1"/>
                </a:solidFill>
              </a:rPr>
              <a:t> </a:t>
            </a:r>
            <a:r>
              <a:rPr lang="en-GB" dirty="0"/>
              <a:t>at: </a:t>
            </a:r>
            <a:r>
              <a:rPr lang="en-GB" dirty="0">
                <a:hlinkClick r:id="rId4"/>
              </a:rPr>
              <a:t>https://www.exoplatform.com/blog/the-importance-of-employee-training-and-development-in-hr-management/</a:t>
            </a:r>
            <a:r>
              <a:rPr lang="en-GB" dirty="0"/>
              <a:t> (Accessed 29</a:t>
            </a:r>
            <a:r>
              <a:rPr lang="en-GB" baseline="30000" dirty="0"/>
              <a:t>th</a:t>
            </a:r>
            <a:r>
              <a:rPr lang="en-GB" dirty="0"/>
              <a:t> April 2022) </a:t>
            </a:r>
          </a:p>
          <a:p>
            <a:endParaRPr lang="en-GB" dirty="0"/>
          </a:p>
          <a:p>
            <a:r>
              <a:rPr lang="en-GB" dirty="0"/>
              <a:t>Why human </a:t>
            </a:r>
            <a:r>
              <a:rPr lang="en-GB" dirty="0" err="1"/>
              <a:t>recource</a:t>
            </a:r>
            <a:r>
              <a:rPr lang="en-GB" dirty="0"/>
              <a:t> is important(2021)[online]Available at: </a:t>
            </a:r>
            <a:r>
              <a:rPr lang="en-GB" dirty="0">
                <a:hlinkClick r:id="rId5"/>
              </a:rPr>
              <a:t>https://www.breathehr.com/en-gb/blog/topic/business-process/why-is-human-resources-important</a:t>
            </a:r>
            <a:r>
              <a:rPr lang="en-GB" dirty="0"/>
              <a:t> (Accessed 29</a:t>
            </a:r>
            <a:r>
              <a:rPr lang="en-GB" baseline="30000" dirty="0"/>
              <a:t>th</a:t>
            </a:r>
            <a:r>
              <a:rPr lang="en-GB" dirty="0"/>
              <a:t> April 2022)</a:t>
            </a:r>
          </a:p>
        </p:txBody>
      </p:sp>
    </p:spTree>
    <p:extLst>
      <p:ext uri="{BB962C8B-B14F-4D97-AF65-F5344CB8AC3E}">
        <p14:creationId xmlns:p14="http://schemas.microsoft.com/office/powerpoint/2010/main" val="410806941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169</TotalTime>
  <Words>1352</Words>
  <Application>Microsoft Office PowerPoint</Application>
  <PresentationFormat>Widescreen</PresentationFormat>
  <Paragraphs>48</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Calibri Light</vt:lpstr>
      <vt:lpstr>Corbel</vt:lpstr>
      <vt:lpstr>Basis</vt:lpstr>
      <vt:lpstr>Training and development needs for a HR Officer  AMAZON</vt:lpstr>
      <vt:lpstr>Amazon</vt:lpstr>
      <vt:lpstr>Identifying knowledge, skills and behaviours as a HR</vt:lpstr>
      <vt:lpstr>continued</vt:lpstr>
      <vt:lpstr>CONTINUED </vt:lpstr>
      <vt:lpstr>Identifying training needs</vt:lpstr>
      <vt:lpstr>continued </vt:lpstr>
      <vt:lpstr>Benefits of training and development  for the HR</vt:lpstr>
      <vt:lpstr>Benefits of training and development for amazon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  AMAZON</dc:title>
  <dc:creator>User</dc:creator>
  <cp:lastModifiedBy>User</cp:lastModifiedBy>
  <cp:revision>19</cp:revision>
  <dcterms:created xsi:type="dcterms:W3CDTF">2022-04-29T19:55:04Z</dcterms:created>
  <dcterms:modified xsi:type="dcterms:W3CDTF">2022-04-29T22:44:46Z</dcterms:modified>
</cp:coreProperties>
</file>