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7.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21.xml" ContentType="application/vnd.openxmlformats-officedocument.presentationml.notesSlide+xml"/>
  <Override PartName="/ppt/tags/tag14.xml" ContentType="application/vnd.openxmlformats-officedocument.presentationml.tags+xml"/>
  <Override PartName="/ppt/notesSlides/notesSlide2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2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57" r:id="rId2"/>
    <p:sldId id="260" r:id="rId3"/>
    <p:sldId id="261" r:id="rId4"/>
    <p:sldId id="263" r:id="rId5"/>
    <p:sldId id="262" r:id="rId6"/>
    <p:sldId id="266" r:id="rId7"/>
    <p:sldId id="264" r:id="rId8"/>
    <p:sldId id="270" r:id="rId9"/>
    <p:sldId id="269" r:id="rId10"/>
    <p:sldId id="268" r:id="rId11"/>
    <p:sldId id="267" r:id="rId12"/>
    <p:sldId id="273" r:id="rId13"/>
    <p:sldId id="272" r:id="rId14"/>
    <p:sldId id="275" r:id="rId15"/>
    <p:sldId id="274" r:id="rId16"/>
    <p:sldId id="271" r:id="rId17"/>
    <p:sldId id="278" r:id="rId18"/>
    <p:sldId id="277" r:id="rId19"/>
    <p:sldId id="276" r:id="rId20"/>
    <p:sldId id="280" r:id="rId21"/>
    <p:sldId id="283" r:id="rId22"/>
    <p:sldId id="282" r:id="rId23"/>
    <p:sldId id="281" r:id="rId24"/>
    <p:sldId id="279" r:id="rId25"/>
    <p:sldId id="286" r:id="rId26"/>
    <p:sldId id="28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Udtahx0wtx1P8Njwsmwhg==" hashData="B7UhozKxNeK4gCFZL8zyPFlwAJTFB5fD1gnjfkDOoJ/5KB36n7HZmfGUltiQwBm2D/lqx/RFnzDOEfgmQzHjY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67" autoAdjust="0"/>
    <p:restoredTop sz="49847" autoAdjust="0"/>
  </p:normalViewPr>
  <p:slideViewPr>
    <p:cSldViewPr snapToGrid="0">
      <p:cViewPr varScale="1">
        <p:scale>
          <a:sx n="57" d="100"/>
          <a:sy n="57" d="100"/>
        </p:scale>
        <p:origin x="257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BD792FD-7C46-4D3C-94A3-80A2261F24C1}" type="datetimeFigureOut">
              <a:rPr lang="en-GB" smtClean="0"/>
              <a:t>20/02/2019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C04D87C-AC5E-4A21-BC6F-736B468F2BE4}" type="slidenum">
              <a:rPr lang="en-GB" smtClean="0"/>
              <a:t>‹#›</a:t>
            </a:fld>
            <a:endParaRPr lang="en-GB"/>
          </a:p>
        </p:txBody>
      </p:sp>
    </p:spTree>
    <p:extLst>
      <p:ext uri="{BB962C8B-B14F-4D97-AF65-F5344CB8AC3E}">
        <p14:creationId xmlns:p14="http://schemas.microsoft.com/office/powerpoint/2010/main" val="252946840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19FFEA-D76F-444C-8242-9823B35FCFB8}" type="datetimeFigureOut">
              <a:rPr lang="en-GB" smtClean="0"/>
              <a:t>20/02/2019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0DFFA5-0B10-4F0F-8A98-03715FBB213D}" type="slidenum">
              <a:rPr lang="en-GB" smtClean="0"/>
              <a:t>‹#›</a:t>
            </a:fld>
            <a:endParaRPr lang="en-GB"/>
          </a:p>
        </p:txBody>
      </p:sp>
    </p:spTree>
    <p:extLst>
      <p:ext uri="{BB962C8B-B14F-4D97-AF65-F5344CB8AC3E}">
        <p14:creationId xmlns:p14="http://schemas.microsoft.com/office/powerpoint/2010/main" val="292852830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kern="1200" dirty="0" smtClean="0">
                <a:solidFill>
                  <a:schemeClr val="tx1"/>
                </a:solidFill>
                <a:effectLst/>
                <a:latin typeface="Arial" panose="020B0604020202020204" pitchFamily="34" charset="0"/>
                <a:ea typeface="+mn-ea"/>
                <a:cs typeface="Arial" panose="020B0604020202020204" pitchFamily="34" charset="0"/>
              </a:rPr>
              <a:t>By the end of the lesson learners will be able to:</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00000"/>
              </a:lnSpc>
            </a:pPr>
            <a:endParaRPr lang="en-GB" sz="1100" dirty="0" smtClean="0">
              <a:latin typeface="Arial" panose="020B0604020202020204" pitchFamily="34" charset="0"/>
              <a:cs typeface="Arial" panose="020B0604020202020204" pitchFamily="34" charset="0"/>
            </a:endParaRP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State</a:t>
            </a:r>
            <a:r>
              <a:rPr lang="en-GB" sz="1100" kern="1200" dirty="0" smtClean="0">
                <a:solidFill>
                  <a:schemeClr val="tx1"/>
                </a:solidFill>
                <a:effectLst/>
                <a:latin typeface="Arial" panose="020B0604020202020204" pitchFamily="34" charset="0"/>
                <a:ea typeface="+mn-ea"/>
                <a:cs typeface="Arial" panose="020B0604020202020204" pitchFamily="34" charset="0"/>
              </a:rPr>
              <a:t> the standards required when recording an incident</a:t>
            </a:r>
            <a:r>
              <a:rPr lang="en-GB" sz="1100" b="1" kern="1200" dirty="0" smtClean="0">
                <a:solidFill>
                  <a:schemeClr val="tx1"/>
                </a:solidFill>
                <a:effectLst/>
                <a:latin typeface="Arial" panose="020B0604020202020204" pitchFamily="34" charset="0"/>
                <a:ea typeface="+mn-ea"/>
                <a:cs typeface="Arial" panose="020B0604020202020204" pitchFamily="34" charset="0"/>
              </a:rPr>
              <a:t> </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Explain</a:t>
            </a:r>
            <a:r>
              <a:rPr lang="en-GB" sz="1100" kern="1200" dirty="0" smtClean="0">
                <a:solidFill>
                  <a:schemeClr val="tx1"/>
                </a:solidFill>
                <a:effectLst/>
                <a:latin typeface="Arial" panose="020B0604020202020204" pitchFamily="34" charset="0"/>
                <a:ea typeface="+mn-ea"/>
                <a:cs typeface="Arial" panose="020B0604020202020204" pitchFamily="34" charset="0"/>
              </a:rPr>
              <a:t> the process for the ethical recording of policing incidents</a:t>
            </a: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State </a:t>
            </a:r>
            <a:r>
              <a:rPr lang="en-GB" sz="1100" kern="1200" dirty="0" smtClean="0">
                <a:solidFill>
                  <a:schemeClr val="tx1"/>
                </a:solidFill>
                <a:effectLst/>
                <a:latin typeface="Arial" panose="020B0604020202020204" pitchFamily="34" charset="0"/>
                <a:ea typeface="+mn-ea"/>
                <a:cs typeface="Arial" panose="020B0604020202020204" pitchFamily="34" charset="0"/>
              </a:rPr>
              <a:t>why witnesses are valuable</a:t>
            </a: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State </a:t>
            </a:r>
            <a:r>
              <a:rPr lang="en-GB" sz="1100" kern="1200" dirty="0" smtClean="0">
                <a:solidFill>
                  <a:schemeClr val="tx1"/>
                </a:solidFill>
                <a:effectLst/>
                <a:latin typeface="Arial" panose="020B0604020202020204" pitchFamily="34" charset="0"/>
                <a:ea typeface="+mn-ea"/>
                <a:cs typeface="Arial" panose="020B0604020202020204" pitchFamily="34" charset="0"/>
              </a:rPr>
              <a:t>how the Golden Hour Principles apply to crime reporting and recording</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a:t>
            </a:fld>
            <a:endParaRPr lang="en-GB"/>
          </a:p>
        </p:txBody>
      </p:sp>
    </p:spTree>
    <p:extLst>
      <p:ext uri="{BB962C8B-B14F-4D97-AF65-F5344CB8AC3E}">
        <p14:creationId xmlns:p14="http://schemas.microsoft.com/office/powerpoint/2010/main" val="678705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The initial investigation of crime is all about obtaining the core information regarding an incident which will enable all those involved in the process to determine:</a:t>
            </a:r>
          </a:p>
          <a:p>
            <a:pPr marL="171450" indent="-171450">
              <a:buFont typeface="Arial" panose="020B0604020202020204" pitchFamily="34" charset="0"/>
              <a:buChar char="•"/>
            </a:pPr>
            <a:r>
              <a:rPr lang="en-GB" sz="1100" dirty="0" smtClean="0">
                <a:latin typeface="Arial" panose="020B0604020202020204" pitchFamily="34" charset="0"/>
                <a:cs typeface="Arial" panose="020B0604020202020204" pitchFamily="34" charset="0"/>
              </a:rPr>
              <a:t> What exactly has occurred?</a:t>
            </a:r>
          </a:p>
          <a:p>
            <a:pPr marL="171450" indent="-171450">
              <a:buFont typeface="Arial" panose="020B0604020202020204" pitchFamily="34" charset="0"/>
              <a:buChar char="•"/>
            </a:pPr>
            <a:r>
              <a:rPr lang="en-GB" sz="1100" dirty="0" smtClean="0">
                <a:latin typeface="Arial" panose="020B0604020202020204" pitchFamily="34" charset="0"/>
                <a:cs typeface="Arial" panose="020B0604020202020204" pitchFamily="34" charset="0"/>
              </a:rPr>
              <a:t> Is the incident a crime?</a:t>
            </a:r>
          </a:p>
          <a:p>
            <a:pPr marL="171450" indent="-171450">
              <a:buFont typeface="Arial" panose="020B0604020202020204" pitchFamily="34" charset="0"/>
              <a:buChar char="•"/>
            </a:pPr>
            <a:r>
              <a:rPr lang="en-GB" sz="1100" dirty="0" smtClean="0">
                <a:latin typeface="Arial" panose="020B0604020202020204" pitchFamily="34" charset="0"/>
                <a:cs typeface="Arial" panose="020B0604020202020204" pitchFamily="34" charset="0"/>
              </a:rPr>
              <a:t> If so, what sort of a crime?</a:t>
            </a:r>
          </a:p>
          <a:p>
            <a:endParaRPr lang="en-GB" sz="1100" dirty="0" smtClean="0">
              <a:latin typeface="Arial" panose="020B0604020202020204" pitchFamily="34" charset="0"/>
              <a:cs typeface="Arial" panose="020B0604020202020204" pitchFamily="34" charset="0"/>
            </a:endParaRPr>
          </a:p>
          <a:p>
            <a:r>
              <a:rPr lang="en-GB" sz="1100" b="1" dirty="0" smtClean="0">
                <a:latin typeface="Arial" panose="020B0604020202020204" pitchFamily="34" charset="0"/>
                <a:cs typeface="Arial" panose="020B0604020202020204" pitchFamily="34" charset="0"/>
              </a:rPr>
              <a:t>e.g. </a:t>
            </a:r>
            <a:r>
              <a:rPr lang="en-GB" sz="1100" dirty="0" smtClean="0">
                <a:latin typeface="Arial" panose="020B0604020202020204" pitchFamily="34" charset="0"/>
                <a:cs typeface="Arial" panose="020B0604020202020204" pitchFamily="34" charset="0"/>
              </a:rPr>
              <a:t>an individual may contact the police stating they have been robbed.</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If the appropriate questions are not asked by the first contact then the response may be totally out of proportion to the incident</a:t>
            </a:r>
          </a:p>
          <a:p>
            <a:r>
              <a:rPr lang="en-GB" sz="1100" dirty="0" smtClean="0">
                <a:latin typeface="Arial" panose="020B0604020202020204" pitchFamily="34" charset="0"/>
                <a:cs typeface="Arial" panose="020B0604020202020204" pitchFamily="34" charset="0"/>
              </a:rPr>
              <a:t>The caller may have stated that they have ‘been robbed’ when in fact their purse has disappeared sometime the previous day.</a:t>
            </a:r>
          </a:p>
          <a:p>
            <a:r>
              <a:rPr lang="en-GB" sz="1100" dirty="0" smtClean="0">
                <a:latin typeface="Arial" panose="020B0604020202020204" pitchFamily="34" charset="0"/>
                <a:cs typeface="Arial" panose="020B0604020202020204" pitchFamily="34" charset="0"/>
              </a:rPr>
              <a:t>To the member of the public this is one and the same thing, but the initial actions are totally different.</a:t>
            </a:r>
          </a:p>
          <a:p>
            <a:r>
              <a:rPr lang="en-GB" sz="1100" dirty="0" smtClean="0">
                <a:latin typeface="Arial" panose="020B0604020202020204" pitchFamily="34" charset="0"/>
                <a:cs typeface="Arial" panose="020B0604020202020204" pitchFamily="34" charset="0"/>
              </a:rPr>
              <a:t>If a true robbery has occurred then a rapid response is required, a full description of the offender and the items taken needs to be circulated and consideration may need to be given to any injuries sustained.</a:t>
            </a:r>
          </a:p>
          <a:p>
            <a:r>
              <a:rPr lang="en-GB" sz="1100" dirty="0" smtClean="0">
                <a:latin typeface="Arial" panose="020B0604020202020204" pitchFamily="34" charset="0"/>
                <a:cs typeface="Arial" panose="020B0604020202020204" pitchFamily="34" charset="0"/>
              </a:rPr>
              <a:t>If it is a lost purse, then the individual should be told that an officer will take details at some point during the day and in the meantime, the injured party should cancel all bank cards, and make a list of all property that was in the purse.</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Remember that you may not be the officer carrying out the investigation, so as much detail as possible should be entered on the crime report to assist those who end up doing the investigating.</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Remember also that, in terms of evidence, the crime report is primary evidence of the incident, as it will usually consist of the formal account of the incident by the aggrieved or victim.</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a:t>
            </a:fld>
            <a:endParaRPr lang="en-GB"/>
          </a:p>
        </p:txBody>
      </p:sp>
    </p:spTree>
    <p:extLst>
      <p:ext uri="{BB962C8B-B14F-4D97-AF65-F5344CB8AC3E}">
        <p14:creationId xmlns:p14="http://schemas.microsoft.com/office/powerpoint/2010/main" val="52302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3</a:t>
            </a:fld>
            <a:endParaRPr lang="en-GB"/>
          </a:p>
        </p:txBody>
      </p:sp>
    </p:spTree>
    <p:extLst>
      <p:ext uri="{BB962C8B-B14F-4D97-AF65-F5344CB8AC3E}">
        <p14:creationId xmlns:p14="http://schemas.microsoft.com/office/powerpoint/2010/main" val="1359309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`Historically, the recording of crime was approached differently by forces and fell into two categories</a:t>
            </a:r>
          </a:p>
          <a:p>
            <a:pPr marL="230119" marR="0" lvl="0" indent="-230119" algn="l" defTabSz="914400" rtl="0" eaLnBrk="1" fontAlgn="auto" latinLnBrk="0" hangingPunct="1">
              <a:lnSpc>
                <a:spcPct val="100000"/>
              </a:lnSpc>
              <a:spcBef>
                <a:spcPts val="0"/>
              </a:spcBef>
              <a:spcAft>
                <a:spcPts val="0"/>
              </a:spcAft>
              <a:buClrTx/>
              <a:buSzTx/>
              <a:buFontTx/>
              <a:buChar char="•"/>
              <a:tabLst/>
              <a:defRPr/>
            </a:pP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Evidential</a:t>
            </a:r>
          </a:p>
          <a:p>
            <a:pPr marL="230119" marR="0" lvl="0" indent="-230119" algn="l" defTabSz="914400" rtl="0" eaLnBrk="1" fontAlgn="auto" latinLnBrk="0" hangingPunct="1">
              <a:lnSpc>
                <a:spcPct val="100000"/>
              </a:lnSpc>
              <a:spcBef>
                <a:spcPts val="0"/>
              </a:spcBef>
              <a:spcAft>
                <a:spcPts val="0"/>
              </a:spcAft>
              <a:buClrTx/>
              <a:buSzTx/>
              <a:buFontTx/>
              <a:buChar char="•"/>
              <a:tabLst/>
              <a:defRPr/>
            </a:pP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Prima facie</a:t>
            </a:r>
          </a:p>
          <a:p>
            <a:pPr marL="230119" marR="0" lvl="0" indent="-230119" algn="l" defTabSz="914400" rtl="0" eaLnBrk="1" fontAlgn="auto" latinLnBrk="0" hangingPunct="1">
              <a:lnSpc>
                <a:spcPct val="100000"/>
              </a:lnSpc>
              <a:spcBef>
                <a:spcPts val="0"/>
              </a:spcBef>
              <a:spcAft>
                <a:spcPts val="0"/>
              </a:spcAft>
              <a:buClrTx/>
              <a:buSzTx/>
              <a:buFontTx/>
              <a:buNone/>
              <a:tabLst/>
              <a:defRPr/>
            </a:pP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a:t>
            </a: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evidential’</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approach implied crimes were being recorded when there was clear evidence to support the allegation that a crime had occurred.</a:t>
            </a:r>
          </a:p>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a:t>
            </a: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prima facie</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approach led to the recording of a crime whenever suspicion arose that a crime had occurred, whether there was proof of this or not.</a:t>
            </a:r>
          </a:p>
          <a:p>
            <a:pPr marL="230119" marR="0" lvl="0" indent="-230119" algn="l" defTabSz="914400" rtl="0" eaLnBrk="1" fontAlgn="auto" latinLnBrk="0" hangingPunct="1">
              <a:lnSpc>
                <a:spcPct val="100000"/>
              </a:lnSpc>
              <a:spcBef>
                <a:spcPts val="0"/>
              </a:spcBef>
              <a:spcAft>
                <a:spcPts val="0"/>
              </a:spcAft>
              <a:buClrTx/>
              <a:buSzTx/>
              <a:buFontTx/>
              <a:buNone/>
              <a:tabLst/>
              <a:defRPr/>
            </a:pP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a:t>
            </a: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National Crime Recording Standard (NCRS)</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implemented by all forces on 1</a:t>
            </a:r>
            <a:r>
              <a:rPr kumimoji="0" lang="en-US" altLang="en-US" sz="1100" b="0" i="0" u="none" strike="noStrike" kern="1200" cap="none" spc="0" normalizeH="0" baseline="3000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st</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April 2002 deliberately steers away from the issue of ‘evidential’ versus ‘prima facie’ to adopt a more victim focused approach to crime recording with a desire to improve consistency.</a:t>
            </a:r>
          </a:p>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Greater emphasis is placed on what the </a:t>
            </a:r>
            <a:r>
              <a:rPr kumimoji="0" lang="en-US" altLang="en-US" sz="1100" b="0" i="0" u="sng"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victim perceives as a crime</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which is in line with the approach taken for hate crime.</a:t>
            </a:r>
          </a:p>
          <a:p>
            <a:pPr marL="230119" marR="0" lvl="0" indent="-230119"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Where the victim believes that a crime has occurred, this will usually be enough to record a crime, even if no investigation is wished for.</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4</a:t>
            </a:fld>
            <a:endParaRPr lang="en-GB"/>
          </a:p>
        </p:txBody>
      </p:sp>
    </p:spTree>
    <p:extLst>
      <p:ext uri="{BB962C8B-B14F-4D97-AF65-F5344CB8AC3E}">
        <p14:creationId xmlns:p14="http://schemas.microsoft.com/office/powerpoint/2010/main" val="471496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The National Crime Recording Standards (NCRS) set out </a:t>
            </a:r>
            <a:r>
              <a:rPr lang="en-GB" sz="1100" b="1" dirty="0" smtClean="0">
                <a:latin typeface="Arial" panose="020B0604020202020204" pitchFamily="34" charset="0"/>
                <a:cs typeface="Arial" panose="020B0604020202020204" pitchFamily="34" charset="0"/>
              </a:rPr>
              <a:t>three basic principles </a:t>
            </a:r>
            <a:r>
              <a:rPr lang="en-GB" sz="1100" dirty="0" smtClean="0">
                <a:latin typeface="Arial" panose="020B0604020202020204" pitchFamily="34" charset="0"/>
                <a:cs typeface="Arial" panose="020B0604020202020204" pitchFamily="34" charset="0"/>
              </a:rPr>
              <a:t>for the recording of crimes by forces.</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It is important that the Standard supports a victim focused approach to crime recording where the public’s call for service is met, as opposed to a proactive one where the police are required to trawl for potential crimes.</a:t>
            </a:r>
          </a:p>
          <a:p>
            <a:r>
              <a:rPr lang="en-GB" sz="1100" dirty="0" smtClean="0">
                <a:latin typeface="Arial" panose="020B0604020202020204" pitchFamily="34" charset="0"/>
                <a:cs typeface="Arial" panose="020B0604020202020204" pitchFamily="34" charset="0"/>
              </a:rPr>
              <a:t>This does not mean that every single incident will be recorded as a crime.  An example would be where an incident involving a small scale disturbance in the street is seen on a public CCTV, and officers attend but all parties have left the scene and there are no obvious injuries.</a:t>
            </a:r>
          </a:p>
          <a:p>
            <a:r>
              <a:rPr lang="en-GB" sz="1100" dirty="0" smtClean="0">
                <a:latin typeface="Arial" panose="020B0604020202020204" pitchFamily="34" charset="0"/>
                <a:cs typeface="Arial" panose="020B0604020202020204" pitchFamily="34" charset="0"/>
              </a:rPr>
              <a:t>This should be recorded as a crime related incident for intelligence purposes, but this is not a recorded crime</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5</a:t>
            </a:fld>
            <a:endParaRPr lang="en-GB"/>
          </a:p>
        </p:txBody>
      </p:sp>
    </p:spTree>
    <p:extLst>
      <p:ext uri="{BB962C8B-B14F-4D97-AF65-F5344CB8AC3E}">
        <p14:creationId xmlns:p14="http://schemas.microsoft.com/office/powerpoint/2010/main" val="3372850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6</a:t>
            </a:fld>
            <a:endParaRPr lang="en-GB"/>
          </a:p>
        </p:txBody>
      </p:sp>
    </p:spTree>
    <p:extLst>
      <p:ext uri="{BB962C8B-B14F-4D97-AF65-F5344CB8AC3E}">
        <p14:creationId xmlns:p14="http://schemas.microsoft.com/office/powerpoint/2010/main" val="1966841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modus operandi or (M.O.) is the method by which a crime is committed.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This can be compared to the method by which a known criminal operates.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When these two methods are found to be very similar, identification can be made.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This method of identification requires full and accurate information to be supplied.  This information will be submitted when a crime report is completed and by police officers when a criminal is arrested.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An analyst may link details regarding numerous crimes in an area to show a pattern and the modus operandi.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This information may be circulated via briefings and intelligence bulletins.</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7</a:t>
            </a:fld>
            <a:endParaRPr lang="en-GB"/>
          </a:p>
        </p:txBody>
      </p:sp>
    </p:spTree>
    <p:extLst>
      <p:ext uri="{BB962C8B-B14F-4D97-AF65-F5344CB8AC3E}">
        <p14:creationId xmlns:p14="http://schemas.microsoft.com/office/powerpoint/2010/main" val="867549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points to be borne in mind when collecting information for the M.O. of a crime report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Style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style of the deception used in deception cases, e.g. dressed   as a gas official, documents claiming to be an insurance collector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Time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relative to an event (not to the clock), e.g. crime only committed on market days, early closing days or certain days of the month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Objective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objective of the crime, e.g. gain, lust, revenge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Pal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is there an accomplice or friend?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Class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the class of person or property attacked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Reason</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reason for being in the area, the criminals self-account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Instrument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instrument used to commit the crime, e.g. crowbar, screwdriver, bodily force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Mode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mode of transport used to commit the crime(s)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Entry</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actual point where entry was made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Signature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something unusual done by the criminal, their ‘signature’  e.g. creates an escape route by wedging doors open, closes curtains, eats food from the fridge.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When a crime report is submitted as many of these details should be included, if applicable, to the crime.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It may then be possible to match an offender to a crime because of a similar modus operandi (M.O.)</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8</a:t>
            </a:fld>
            <a:endParaRPr lang="en-GB"/>
          </a:p>
        </p:txBody>
      </p:sp>
    </p:spTree>
    <p:extLst>
      <p:ext uri="{BB962C8B-B14F-4D97-AF65-F5344CB8AC3E}">
        <p14:creationId xmlns:p14="http://schemas.microsoft.com/office/powerpoint/2010/main" val="2528524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Means of disposal of offence – used for statistical purposes and is generally completed by a supervisor and relates to whether or not the crime was detected)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Officers attending the scene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Persons wanted or suspected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Circulations if appropriate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Date and by whom victim was informed of the result of the investigation.  If you are involved in the investigation of the offence it is important to keep the victim unformed of progress</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9</a:t>
            </a:fld>
            <a:endParaRPr lang="en-GB"/>
          </a:p>
        </p:txBody>
      </p:sp>
    </p:spTree>
    <p:extLst>
      <p:ext uri="{BB962C8B-B14F-4D97-AF65-F5344CB8AC3E}">
        <p14:creationId xmlns:p14="http://schemas.microsoft.com/office/powerpoint/2010/main" val="1118678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Officers should take the following general action in all cases when a crime is reported.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most important factor relating to any information obtained is its accuracy.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Inadequate or incomplete information could seriously affect the course of enquiries.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For example, criminals are frequently known to commit certain extraordinary acts, which are no way associated with the crime, for example consuming food or urinating on the floor.  This </a:t>
            </a: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must</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be recorded. The smallest detail of information may help identify a criminal.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Completing the crime report is the first function along the investigative trail.  There should be an emphasis on obtaining information, evidence and intelligence, rather than simply recording allegations.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If this is not the case, it is unlikely that the resulting crime reports will be detailed or accurate enough to enable correct assessment.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Therefore, the quality of actions taken and recorded bears greatly upon the successful resolution of a case.  If the initial gathering of witness details, collection of physical evidence, identification of lines of enquiry, conducting searches and the arrest of outstanding offenders is poor, it can affect the outcome of the investigation.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 addition, poor or inadequate initial and/or primary investigations are likely to have an adverse impact on the confidence that the public have in the police, and will do little to reassure the community.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 conclusion, Police Officers, PCSOs and police staff attending all types of crime scenes should do more than simply record details.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Officers should conduct investigations, reassure the community and maximise forensic opportunities.</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10</a:t>
            </a:fld>
            <a:endParaRPr lang="en-GB"/>
          </a:p>
        </p:txBody>
      </p:sp>
    </p:spTree>
    <p:extLst>
      <p:ext uri="{BB962C8B-B14F-4D97-AF65-F5344CB8AC3E}">
        <p14:creationId xmlns:p14="http://schemas.microsoft.com/office/powerpoint/2010/main" val="2926799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You have a duty under the Health and Safety Act and a Common Law duty of care, which means that you must consider the health and safety of your team and members of the public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Officers need to consider their own safety and that of the public at all times.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For example, at a large fight in a club, bringing the scene under control is not best effected by an officer wading into the middle of the disturbance and grabbing someone at random, but how often do you think that happens?  All it tends to do is provoke more violence.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Whilst we have a positive duty to uphold every person’s right to life and when responding to calls for assistance must not unduly place any person’s life at risk, there remains a requirement for all officers to conduct a dynamic risk assessment concerning the activity they are undertaking to ensure that they do not endanger the lives of themselves first.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Remember you should not go into an unsafe situation,  there is no point in becoming a casualty yourself.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srgbClr val="FF3300"/>
                </a:solidFill>
                <a:effectLst/>
                <a:uLnTx/>
                <a:uFillTx/>
                <a:latin typeface="Arial" charset="0"/>
                <a:ea typeface="+mn-ea"/>
                <a:cs typeface="+mn-cs"/>
              </a:rPr>
              <a:t>Conduct a  ‘Dynamic Risk Assessment’</a:t>
            </a:r>
          </a:p>
          <a:p>
            <a:pPr marL="0" marR="0" lvl="0" indent="0" algn="l" defTabSz="914400" rtl="0" eaLnBrk="1" fontAlgn="auto" latinLnBrk="0" hangingPunct="1">
              <a:lnSpc>
                <a:spcPct val="100000"/>
              </a:lnSpc>
              <a:spcBef>
                <a:spcPct val="0"/>
              </a:spcBef>
              <a:spcAft>
                <a:spcPts val="1812"/>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endParaRP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Take careful note of the situation while taking any immediate necessary action.</a:t>
            </a: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charset="0"/>
                <a:ea typeface="+mn-ea"/>
                <a:cs typeface="+mn-cs"/>
              </a:rPr>
              <a:t>But in reality, how easy is it to do this?</a:t>
            </a: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charset="0"/>
                <a:ea typeface="+mn-ea"/>
                <a:cs typeface="+mn-cs"/>
              </a:rPr>
              <a:t>How easy is it not to get caught up in the events that are ongoing?</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11</a:t>
            </a:fld>
            <a:endParaRPr lang="en-GB"/>
          </a:p>
        </p:txBody>
      </p:sp>
    </p:spTree>
    <p:extLst>
      <p:ext uri="{BB962C8B-B14F-4D97-AF65-F5344CB8AC3E}">
        <p14:creationId xmlns:p14="http://schemas.microsoft.com/office/powerpoint/2010/main" val="2478858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This 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continuous process of identifying hazards, assessing risks, taking action to eliminate or reduce risk, monitoring and reviewing, in the rapidly changing circumstances of an operational incident,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type of ongoing risk assessment that staff on-the-job can, with suitable awareness training, undertake for themselves,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particularly important where work situations develop and change very quickly, requiring those involved to make timely decisions about the safety of themselves and those around them, including those members of the public who may be disorderly or even violent, but to whom there is still a duty of care.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To minimise risk, individuals must ensure that they: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are competent to perform the tasks assigned to them,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operate as an effective member of a team and are self-disciplined and capable of working within accepted working practices,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are adaptable to changing circumstances, vigilant for the safety of themselves and others and able to recognise their own abilities and limitations.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On arrival at the incident the person in charge needs to gather information, evaluate the situation and apply professional judgement in determining the most appropriate course of action. This judgement will involve a weighing of the benefits of each course of action against the attendant risks. A wrong decision in the initial stages may have irreversible effects</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12</a:t>
            </a:fld>
            <a:endParaRPr lang="en-GB"/>
          </a:p>
        </p:txBody>
      </p:sp>
    </p:spTree>
    <p:extLst>
      <p:ext uri="{BB962C8B-B14F-4D97-AF65-F5344CB8AC3E}">
        <p14:creationId xmlns:p14="http://schemas.microsoft.com/office/powerpoint/2010/main" val="2018530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13</a:t>
            </a:fld>
            <a:endParaRPr lang="en-GB"/>
          </a:p>
        </p:txBody>
      </p:sp>
    </p:spTree>
    <p:extLst>
      <p:ext uri="{BB962C8B-B14F-4D97-AF65-F5344CB8AC3E}">
        <p14:creationId xmlns:p14="http://schemas.microsoft.com/office/powerpoint/2010/main" val="4233947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following details will be included in a crime report: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Victims details – name and address, date and place of birth, occupation, sex</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Place of offence, time and date committed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Details of the offence – including type of offence and 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Injury to victim and type of weapon used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Value of property stolen, recovered, damaged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Property stolen identifiable, non-identifiable, recovered</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15</a:t>
            </a:fld>
            <a:endParaRPr lang="en-GB"/>
          </a:p>
        </p:txBody>
      </p:sp>
    </p:spTree>
    <p:extLst>
      <p:ext uri="{BB962C8B-B14F-4D97-AF65-F5344CB8AC3E}">
        <p14:creationId xmlns:p14="http://schemas.microsoft.com/office/powerpoint/2010/main" val="2677541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When entering the scene you will need to </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consider health and safety again – yourself and anyone else at the scene.  Remember our first priority is to protect life, including any suspects.</a:t>
            </a: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At many scenes of crime or emergency you will get onlookers.  They can be a help or a hindrance.  Control of peoples’ movements is essential. Some may be able to provide help and assistance. But passers-by who are curious to see what is going on can impede the arrival of backup and other emergency services.  Be prepared to move them on.</a:t>
            </a: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It could also be a crime scene that needs protecting.</a:t>
            </a: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If there is an offender at the scene you must try to prevent their escape</a:t>
            </a: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Get medical aid for injured persons. This could mean calling an  ambulance if the injury is serious or just giving advice to see a doctor.</a:t>
            </a: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Get assistance if necessary.  For example a senior officer, CID, emergency services, </a:t>
            </a:r>
            <a:r>
              <a:rPr kumimoji="0" lang="en-GB" altLang="en-US" sz="11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etc</a:t>
            </a: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Get the names of witnesses.  You may not be able to interview them at the time of the incident</a:t>
            </a: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1812"/>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16</a:t>
            </a:fld>
            <a:endParaRPr lang="en-GB"/>
          </a:p>
        </p:txBody>
      </p:sp>
    </p:spTree>
    <p:extLst>
      <p:ext uri="{BB962C8B-B14F-4D97-AF65-F5344CB8AC3E}">
        <p14:creationId xmlns:p14="http://schemas.microsoft.com/office/powerpoint/2010/main" val="80151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Establish perimeter and secure area.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Render aid to victims and ensure scene is safe for medical personnel.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Coordinate arriving units.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Record names and unit numbers of fire/rescue, medical personnel, and LEOs on scene.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Remove unnecessary personnel from scene as soon as possible.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Assign officer to escort or ride with victim to hospital - Secure clothing and evidence. - Obtain tape recorded statement, if possible.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Initial assessment. Does this appear to be a crime? If so, what type of crime. • Assign officer to suspect. - Assess need for immediate suspect arrest. Does probable cause exist? - Is evidence present on the suspect? Collect perishable evidence from suspect if exigency exists. - Is it necessary to bag hands, </a:t>
            </a:r>
            <a:r>
              <a:rPr kumimoji="0" lang="en-GB" sz="11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etc</a:t>
            </a: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17</a:t>
            </a:fld>
            <a:endParaRPr lang="en-GB"/>
          </a:p>
        </p:txBody>
      </p:sp>
    </p:spTree>
    <p:extLst>
      <p:ext uri="{BB962C8B-B14F-4D97-AF65-F5344CB8AC3E}">
        <p14:creationId xmlns:p14="http://schemas.microsoft.com/office/powerpoint/2010/main" val="3055322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The ‘Golden Hour’ is a term for the period immediately following the commission of an offence when material is abundant and readily available to the police. </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Positive action in the period immediately following the report of a crime minimises the attrition of material and maximises the chance of securing evidence that will be admissible in court.</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This is a short hand term that describes many actions.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Some key ‘Golden Hour’ considerations are:</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Victims </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You will need to identify victims and preserve the scene quickly so that evidence is still fresh and undisturbed.</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Scenes</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 Identify, preserve, assess and commence log. For example, blood stains, foot prints etc. may need to be covered in poor weather conditions.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Suspects</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 Identify, arrest and preserve any evidence. For example, weapons they have used, blood stained clothing.</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Witnesses </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Identify, support and prioritise. They will need to be interviewed while their recollections are still clear in their mind. Record first account and any descriptions of suspect(s) provided.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18</a:t>
            </a:fld>
            <a:endParaRPr lang="en-GB"/>
          </a:p>
        </p:txBody>
      </p:sp>
    </p:spTree>
    <p:extLst>
      <p:ext uri="{BB962C8B-B14F-4D97-AF65-F5344CB8AC3E}">
        <p14:creationId xmlns:p14="http://schemas.microsoft.com/office/powerpoint/2010/main" val="1117756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The ‘Golden Hour’ is a term for the period immediately following the commission of an offence when material is abundant and readily available to the police. </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Positive action in the period immediately following the report of a crime minimises the attrition of material and maximises the chance of securing evidence that will be admissible in court.</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This is a short hand term that describes many actions.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Some key ‘Golden Hour’ considerations are:</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Victims </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You will need to identify victims and preserve the scene quickly so that evidence is still fresh and undisturbed.</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Scenes</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 Identify, preserve, assess and commence log. For example, blood stains, foot prints etc. may need to be covered in poor weather conditions.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Suspects</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 Identify, arrest and preserve any evidence. For example, weapons they have used, blood stained clothing.</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charset="0"/>
                <a:ea typeface="+mn-ea"/>
                <a:cs typeface="+mn-cs"/>
              </a:rPr>
              <a:t>Witnesses </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Identify, support and prioritise. They will need to be interviewed while their recollections are still clear in their mind. Record first account and any descriptions of suspect(s) provided.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19</a:t>
            </a:fld>
            <a:endParaRPr lang="en-GB"/>
          </a:p>
        </p:txBody>
      </p:sp>
    </p:spTree>
    <p:extLst>
      <p:ext uri="{BB962C8B-B14F-4D97-AF65-F5344CB8AC3E}">
        <p14:creationId xmlns:p14="http://schemas.microsoft.com/office/powerpoint/2010/main" val="6616651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There is no legal obligation for members of the public to give information to the police, but the information they give them could bring a criminal to justice, therefore it is important to value the information that you are given by witnesses, not simply expect it as a right.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Remember some individuals may have had or heard of someone who has had negative experiences of the criminal justice system.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You should always act in a professional manner and respect what you are being told no matter how insignificant the information might be; the witness is only trying to help.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Remember the LEAPS model and follow 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Make short, relevant notes if you have to and keep all information gathered confidential.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Take contact details of all possible witnesses so that you can contact them later if need be; remember statements come later, your first action should be to move onlookers etc. away from the scene as soon as possible to help preserve any evidence.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20</a:t>
            </a:fld>
            <a:endParaRPr lang="en-GB"/>
          </a:p>
        </p:txBody>
      </p:sp>
    </p:spTree>
    <p:extLst>
      <p:ext uri="{BB962C8B-B14F-4D97-AF65-F5344CB8AC3E}">
        <p14:creationId xmlns:p14="http://schemas.microsoft.com/office/powerpoint/2010/main" val="19635368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Log</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 Document decisions and rationale, circumstances, resources and conditions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Family/Community</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 Identify, inform, primary support</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Physical evidence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Preservation. If evidence such as CCTV is still available and should be secured from the outset even if it is not certain that it will be needed in a prosecution. </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Intelligence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 identify, prioritise, maximise, exploit, consider.  Remember information, intelligence and evidence are not always the same thing, but you might not know which it is at the outset of an investigation.</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Prevent contamination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Victims, scenes, witnesses, suspects</a:t>
            </a:r>
          </a:p>
          <a:p>
            <a:pPr marL="0" marR="0" lvl="0" indent="0" algn="l" defTabSz="914400" rtl="0" eaLnBrk="1" fontAlgn="auto" latinLnBrk="0" hangingPunct="1">
              <a:lnSpc>
                <a:spcPct val="100000"/>
              </a:lnSpc>
              <a:spcBef>
                <a:spcPts val="0"/>
              </a:spcBef>
              <a:spcAft>
                <a:spcPts val="1812"/>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Lines of responsibility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Identify, inform, brief, co-ordinate and review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quality of the initial investigation which you carry out as first responder is a significant factor in gathering material that leads to the detection of a crime. The first opportunity to locate and gather material may be the only opportunity. Scenes that are not identified and secured will deteriorate quickly; witnesses who are not identified and interviewed straight away may discuss events with others and thus contaminate their recollection of the event or may leave the area and be difficult to trace later. The acronym CCSC refers to the actions you should take to ensure </a:t>
            </a: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21</a:t>
            </a:fld>
            <a:endParaRPr lang="en-GB"/>
          </a:p>
        </p:txBody>
      </p:sp>
    </p:spTree>
    <p:extLst>
      <p:ext uri="{BB962C8B-B14F-4D97-AF65-F5344CB8AC3E}">
        <p14:creationId xmlns:p14="http://schemas.microsoft.com/office/powerpoint/2010/main" val="2263281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quality of the initial investigation which you carry out as first responder is a significant factor in gathering material that leads to the detection of a crime.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first opportunity to locate and gather material may be the only opportunity.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Scenes that are not identified and secured will deteriorate quickly; witnesses who are not identified and interviewed straight away may discuss events with others and thus contaminate their recollection of the event or may leave the area and be difficult to trace later.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acronym CCSC refers to the actions you should take to ensure that the opportunity to obtain relevant and important material during the ‘Golden Hour’ is not lost.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Confirm</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exactly what has taken place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Cordon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off the scene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Secure</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the crime scene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1" i="0" u="none" strike="noStrike" kern="1200" cap="none" spc="0" normalizeH="0" baseline="0" noProof="0" dirty="0" smtClean="0">
                <a:ln>
                  <a:noFill/>
                </a:ln>
                <a:solidFill>
                  <a:srgbClr val="3333FF"/>
                </a:solidFill>
                <a:effectLst/>
                <a:uLnTx/>
                <a:uFillTx/>
                <a:latin typeface="Arial" panose="020B0604020202020204" pitchFamily="34" charset="0"/>
                <a:ea typeface="+mn-ea"/>
                <a:cs typeface="Arial" panose="020B0604020202020204" pitchFamily="34" charset="0"/>
              </a:rPr>
              <a:t>Control</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the crime scene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22</a:t>
            </a:fld>
            <a:endParaRPr lang="en-GB"/>
          </a:p>
        </p:txBody>
      </p:sp>
    </p:spTree>
    <p:extLst>
      <p:ext uri="{BB962C8B-B14F-4D97-AF65-F5344CB8AC3E}">
        <p14:creationId xmlns:p14="http://schemas.microsoft.com/office/powerpoint/2010/main" val="14733144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Here are a number of considerations when protecting the scene.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Show slide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Do not allow the victim/witnesses to clean up -  </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by doing so they may disturb or contaminate evidence.  Whilst many victims of offences such as burglary will want to clean up as soon as possible they should be discouraged from doing so if at all possible.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Do not walk around and move things yourself</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 -  again, similar to the above, by doing so you may contaminate or disturb evidence relating to the offence.</a:t>
            </a:r>
            <a:endPar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Common Approach Path</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 – If you do need to move around the scene, you might want to consider a Common Approach Path – Protecting the scene by establishing a route in and out of the scene and ensure everyone is aware and follows 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Think about the path the offender is most likely to have taken and try to avoid it so that you don’t contaminate or damage any evidence.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Protect other evidence </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 give consideration to protecting any evidence that may have been left at the scene by the offender.  For example, if you notice a footprint in a flowerbed directly below the window where entry was gained, you may want to consider covering it in order to protect it from the weather.  This can be done using items such as panes of glass, dustbin lids etc.</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charset="0"/>
                <a:ea typeface="+mn-ea"/>
                <a:cs typeface="+mn-cs"/>
              </a:rPr>
              <a:t>Firearms</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 If possible leave alone and call the specialist;  If you have to move it glove up;  grasp rough surface of the handle be careful not to discharge the weapon;  If you  move the weapon inform CSI and the Investigating officer of its original location (Consider marking/Draw plan).</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There was an incident where an officer moved a shotgun which started a murder inquiry when in fact the owner had accidently killed himself cleaning it.</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charset="0"/>
                <a:ea typeface="+mn-ea"/>
                <a:cs typeface="+mn-cs"/>
              </a:rPr>
              <a:t>Bodies </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 </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If not obviously dead check for signs of life then leave alone for experts making sure you g</a:t>
            </a:r>
            <a:r>
              <a:rPr kumimoji="0" lang="en-GB" altLang="en-US" sz="1100" b="0" i="0" u="none" strike="noStrike" kern="1200" cap="none" spc="0" normalizeH="0" baseline="0" noProof="0" dirty="0" smtClean="0">
                <a:ln>
                  <a:noFill/>
                </a:ln>
                <a:solidFill>
                  <a:prstClr val="black"/>
                </a:solidFill>
                <a:effectLst/>
                <a:uLnTx/>
                <a:uFillTx/>
                <a:latin typeface="Arial" charset="0"/>
                <a:ea typeface="+mn-ea"/>
                <a:cs typeface="+mn-cs"/>
              </a:rPr>
              <a:t>love up first.  If the death looks suspicious – leave it alone and seek help;  If it is obvious that it is not suspicious – leave until life pronounced extinct by doctor or FMO.</a:t>
            </a:r>
          </a:p>
          <a:p>
            <a:pPr marL="0" marR="0" lvl="0" indent="0" algn="l" defTabSz="914400" rtl="0" eaLnBrk="1" fontAlgn="auto" latinLnBrk="0" hangingPunct="1">
              <a:lnSpc>
                <a:spcPct val="100000"/>
              </a:lnSpc>
              <a:spcBef>
                <a:spcPct val="0"/>
              </a:spcBef>
              <a:spcAft>
                <a:spcPts val="1812"/>
              </a:spcAft>
              <a:buClrTx/>
              <a:buSzTx/>
              <a:buFontTx/>
              <a:buNone/>
              <a:tabLst/>
              <a:defRPr/>
            </a:pPr>
            <a:endParaRPr kumimoji="0" lang="en-GB" altLang="en-US" sz="1400" b="0" i="0" u="none" strike="noStrike" kern="1200" cap="none" spc="0" normalizeH="0" baseline="0" noProof="0" dirty="0" smtClean="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23</a:t>
            </a:fld>
            <a:endParaRPr lang="en-GB"/>
          </a:p>
        </p:txBody>
      </p:sp>
    </p:spTree>
    <p:extLst>
      <p:ext uri="{BB962C8B-B14F-4D97-AF65-F5344CB8AC3E}">
        <p14:creationId xmlns:p14="http://schemas.microsoft.com/office/powerpoint/2010/main" val="3279313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Communicate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Efficient communication is essential to the successful conduct of all aspects of operational policing, and to the health and safety of officers.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Communication skills are thus part of the professional equipment of every officer.</a:t>
            </a:r>
            <a:endPar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One of the most annoying things when trying to communicate is someone taking ages delivering a message.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This can be when the officer hasn’t got all the information before making the call, for example when asking for a person check not having all the relevant information means they have to keep going back to the person the want to check to ask for further details.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Then there are those that use long wordy phrases like ‘ I wonder if you wouldn’t mind….’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language that might be used in normal conversation, however, it will just take too long especially when it is an emergency 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main thing to remember about using the police radio system is to be </a:t>
            </a:r>
            <a:r>
              <a:rPr kumimoji="0" lang="en-US"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(show slide) </a:t>
            </a:r>
            <a:r>
              <a:rPr kumimoji="0" lang="en-US"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accurate, brief and clear.</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24</a:t>
            </a:fld>
            <a:endParaRPr lang="en-GB"/>
          </a:p>
        </p:txBody>
      </p:sp>
    </p:spTree>
    <p:extLst>
      <p:ext uri="{BB962C8B-B14F-4D97-AF65-F5344CB8AC3E}">
        <p14:creationId xmlns:p14="http://schemas.microsoft.com/office/powerpoint/2010/main" val="926171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kern="1200" cap="none" spc="0" normalizeH="0" baseline="0" noProof="0" dirty="0" smtClean="0">
              <a:ln>
                <a:noFill/>
              </a:ln>
              <a:solidFill>
                <a:prstClr val="black"/>
              </a:solidFill>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The main thing to remember when using the police radio system is to be </a:t>
            </a:r>
            <a:r>
              <a:rPr kumimoji="0" lang="en-US" altLang="en-US" sz="1100" b="1" i="0" u="none" strike="noStrike" kern="1200" cap="none" spc="0" normalizeH="0" baseline="0" noProof="0" dirty="0" smtClean="0">
                <a:ln>
                  <a:noFill/>
                </a:ln>
                <a:solidFill>
                  <a:prstClr val="black"/>
                </a:solidFill>
                <a:effectLst/>
                <a:uLnTx/>
                <a:uFillTx/>
                <a:latin typeface="Arial" charset="0"/>
                <a:ea typeface="+mn-ea"/>
                <a:cs typeface="+mn-cs"/>
              </a:rPr>
              <a:t>(show slide) </a:t>
            </a:r>
            <a:r>
              <a:rPr kumimoji="0" lang="en-US" altLang="en-US" sz="1100" b="0" i="0" u="none" strike="noStrike" kern="1200" cap="none" spc="0" normalizeH="0" baseline="0" noProof="0" dirty="0" smtClean="0">
                <a:ln>
                  <a:noFill/>
                </a:ln>
                <a:solidFill>
                  <a:prstClr val="black"/>
                </a:solidFill>
                <a:effectLst/>
                <a:uLnTx/>
                <a:uFillTx/>
                <a:latin typeface="Arial" charset="0"/>
                <a:ea typeface="+mn-ea"/>
                <a:cs typeface="+mn-cs"/>
              </a:rPr>
              <a:t>accurate, brief and clear with any message sent.</a:t>
            </a:r>
          </a:p>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25</a:t>
            </a:fld>
            <a:endParaRPr lang="en-GB"/>
          </a:p>
        </p:txBody>
      </p:sp>
    </p:spTree>
    <p:extLst>
      <p:ext uri="{BB962C8B-B14F-4D97-AF65-F5344CB8AC3E}">
        <p14:creationId xmlns:p14="http://schemas.microsoft.com/office/powerpoint/2010/main" val="3018430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69158506"/>
      </p:ext>
    </p:extLst>
  </p:cSld>
  <p:clrMapOvr>
    <a:masterClrMapping/>
  </p:clrMapOvr>
  <p:timing>
    <p:tnLst>
      <p:par>
        <p:cTn id="1" dur="indefinite" restart="never" nodeType="tmRoot"/>
      </p:par>
    </p:tn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007609271"/>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15561751"/>
      </p:ext>
    </p:extLst>
  </p:cSld>
  <p:clrMapOvr>
    <a:masterClrMapping/>
  </p:clrMapOvr>
  <p:timing>
    <p:tnLst>
      <p:par>
        <p:cTn id="1" dur="indefinite" restart="never" nodeType="tmRoot"/>
      </p:par>
    </p:tnLst>
  </p:timing>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40706957"/>
      </p:ext>
    </p:extLst>
  </p:cSld>
  <p:clrMapOvr>
    <a:masterClrMapping/>
  </p:clrMapOvr>
  <p:timing>
    <p:tnLst>
      <p:par>
        <p:cTn id="1" dur="indefinite" restart="never" nodeType="tmRoot"/>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8954504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75401106"/>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55076082"/>
      </p:ext>
    </p:extLst>
  </p:cSld>
  <p:clrMapOvr>
    <a:masterClrMapping/>
  </p:clrMapOvr>
  <p:timing>
    <p:tnLst>
      <p:par>
        <p:cTn id="1" dur="indefinite" restart="never" nodeType="tmRoot"/>
      </p:par>
    </p:tnLst>
  </p:timing>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0067270"/>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46996582"/>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18020981"/>
      </p:ext>
    </p:extLst>
  </p:cSld>
  <p:clrMapOvr>
    <a:masterClrMapping/>
  </p:clrMapOvr>
  <p:timing>
    <p:tnLst>
      <p:par>
        <p:cTn id="1" dur="indefinite" restart="never" nodeType="tmRoot"/>
      </p:par>
    </p:tnLst>
  </p:timing>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94891872"/>
      </p:ext>
    </p:extLst>
  </p:cSld>
  <p:clrMapOvr>
    <a:masterClrMapping/>
  </p:clrMapOvr>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42305489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1.png"/><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2.jpeg"/><Relationship Id="rId5" Type="http://schemas.openxmlformats.org/officeDocument/2006/relationships/image" Target="../media/image3.jp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12.jpeg"/><Relationship Id="rId5" Type="http://schemas.openxmlformats.org/officeDocument/2006/relationships/image" Target="../media/image3.jp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13.jpeg"/><Relationship Id="rId5" Type="http://schemas.openxmlformats.org/officeDocument/2006/relationships/image" Target="../media/image3.jpg"/><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3.jpeg"/><Relationship Id="rId5" Type="http://schemas.openxmlformats.org/officeDocument/2006/relationships/image" Target="../media/image3.jp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3.jpeg"/><Relationship Id="rId5" Type="http://schemas.openxmlformats.org/officeDocument/2006/relationships/image" Target="../media/image3.jp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3.jpeg"/><Relationship Id="rId5" Type="http://schemas.openxmlformats.org/officeDocument/2006/relationships/image" Target="../media/image3.jp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15.jpeg"/><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16.jpeg"/><Relationship Id="rId5" Type="http://schemas.openxmlformats.org/officeDocument/2006/relationships/image" Target="../media/image3.jpg"/><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16.jpeg"/><Relationship Id="rId5" Type="http://schemas.openxmlformats.org/officeDocument/2006/relationships/image" Target="../media/image3.jpg"/><Relationship Id="rId4"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406400" y="1572744"/>
            <a:ext cx="3528037"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noProof="0" dirty="0" smtClean="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rPr>
              <a:t>I</a:t>
            </a:r>
            <a:r>
              <a:rPr kumimoji="0" lang="en-GB" sz="3600" b="1" i="0" u="none" strike="noStrike" kern="1200" cap="none" spc="0" normalizeH="0" noProof="0" dirty="0" smtClean="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rPr>
              <a:t>nvestigation &amp; Recording of Crime </a:t>
            </a:r>
            <a:r>
              <a:rPr kumimoji="0" lang="en-GB" sz="2000" b="0" i="0" u="none" strike="noStrike" kern="120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Subtitle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Speaker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83469" y="126062"/>
            <a:ext cx="792549" cy="957155"/>
          </a:xfrm>
          <a:prstGeom prst="rect">
            <a:avLst/>
          </a:prstGeom>
        </p:spPr>
      </p:pic>
    </p:spTree>
    <p:extLst>
      <p:ext uri="{BB962C8B-B14F-4D97-AF65-F5344CB8AC3E}">
        <p14:creationId xmlns:p14="http://schemas.microsoft.com/office/powerpoint/2010/main" val="1222263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1621760" y="1635687"/>
            <a:ext cx="4697840" cy="434181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endParaRPr lang="en-GB" altLang="en-US" dirty="0" smtClean="0">
              <a:ea typeface="ＭＳ Ｐゴシック" panose="020B0600070205080204" pitchFamily="34" charset="-128"/>
            </a:endParaRPr>
          </a:p>
          <a:p>
            <a:r>
              <a:rPr lang="en-GB" altLang="en-US" sz="2800" dirty="0" smtClean="0">
                <a:ea typeface="ＭＳ Ｐゴシック" panose="020B0600070205080204" pitchFamily="34" charset="-128"/>
              </a:rPr>
              <a:t>What exactly has occurred?</a:t>
            </a:r>
          </a:p>
          <a:p>
            <a:pPr>
              <a:buFontTx/>
              <a:buNone/>
            </a:pPr>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Is the incident a crime?</a:t>
            </a:r>
          </a:p>
          <a:p>
            <a:pPr>
              <a:buFontTx/>
              <a:buNone/>
            </a:pPr>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If so, what sort of crime?</a:t>
            </a:r>
          </a:p>
        </p:txBody>
      </p:sp>
      <p:sp>
        <p:nvSpPr>
          <p:cNvPr id="4" name="TextBox 3"/>
          <p:cNvSpPr txBox="1"/>
          <p:nvPr/>
        </p:nvSpPr>
        <p:spPr>
          <a:xfrm>
            <a:off x="1495926" y="448504"/>
            <a:ext cx="9047748" cy="584775"/>
          </a:xfrm>
          <a:prstGeom prst="rect">
            <a:avLst/>
          </a:prstGeom>
          <a:solidFill>
            <a:srgbClr val="002060"/>
          </a:solidFill>
        </p:spPr>
        <p:txBody>
          <a:bodyPr wrap="square" rtlCol="0">
            <a:spAutoFit/>
          </a:bodyPr>
          <a:lstStyle/>
          <a:p>
            <a:pPr algn="ctr"/>
            <a:r>
              <a:rPr lang="en-GB" sz="3200" b="1" dirty="0" smtClean="0">
                <a:solidFill>
                  <a:schemeClr val="bg1"/>
                </a:solidFill>
              </a:rPr>
              <a:t>Initial Investigation</a:t>
            </a:r>
            <a:endParaRPr lang="en-GB" sz="3200" b="1" dirty="0">
              <a:solidFill>
                <a:schemeClr val="bg1"/>
              </a:solidFill>
            </a:endParaRPr>
          </a:p>
        </p:txBody>
      </p:sp>
      <p:pic>
        <p:nvPicPr>
          <p:cNvPr id="5" name="Picture 4"/>
          <p:cNvPicPr>
            <a:picLocks noChangeAspect="1"/>
          </p:cNvPicPr>
          <p:nvPr/>
        </p:nvPicPr>
        <p:blipFill>
          <a:blip r:embed="rId4"/>
          <a:stretch>
            <a:fillRect/>
          </a:stretch>
        </p:blipFill>
        <p:spPr>
          <a:xfrm>
            <a:off x="6733674" y="2035833"/>
            <a:ext cx="3810000" cy="3174521"/>
          </a:xfrm>
          <a:prstGeom prst="rect">
            <a:avLst/>
          </a:prstGeom>
        </p:spPr>
      </p:pic>
    </p:spTree>
    <p:extLst>
      <p:ext uri="{BB962C8B-B14F-4D97-AF65-F5344CB8AC3E}">
        <p14:creationId xmlns:p14="http://schemas.microsoft.com/office/powerpoint/2010/main" val="54294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966823" y="549737"/>
            <a:ext cx="8005313" cy="5036676"/>
          </a:xfrm>
          <a:prstGeom prst="rect">
            <a:avLst/>
          </a:prstGeom>
        </p:spPr>
      </p:pic>
    </p:spTree>
    <p:extLst>
      <p:ext uri="{BB962C8B-B14F-4D97-AF65-F5344CB8AC3E}">
        <p14:creationId xmlns:p14="http://schemas.microsoft.com/office/powerpoint/2010/main" val="8129229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2108323" y="1572269"/>
            <a:ext cx="8957762" cy="455280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r>
              <a:rPr lang="en-GB" altLang="en-US" sz="2800" b="1" dirty="0" smtClean="0">
                <a:ea typeface="ＭＳ Ｐゴシック" panose="020B0600070205080204" pitchFamily="34" charset="-128"/>
              </a:rPr>
              <a:t>National Crime Recording Standards (NCRS):</a:t>
            </a:r>
          </a:p>
          <a:p>
            <a:pPr>
              <a:buFontTx/>
              <a:buNone/>
            </a:pPr>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Evidential</a:t>
            </a:r>
          </a:p>
          <a:p>
            <a:pPr>
              <a:buFontTx/>
              <a:buNone/>
            </a:pPr>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Prima facie</a:t>
            </a:r>
          </a:p>
          <a:p>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National Crime Recording Standards (NCRS)</a:t>
            </a:r>
          </a:p>
        </p:txBody>
      </p:sp>
      <p:sp>
        <p:nvSpPr>
          <p:cNvPr id="4" name="TextBox 3"/>
          <p:cNvSpPr txBox="1"/>
          <p:nvPr/>
        </p:nvSpPr>
        <p:spPr>
          <a:xfrm>
            <a:off x="1495926" y="448504"/>
            <a:ext cx="9047748" cy="584775"/>
          </a:xfrm>
          <a:prstGeom prst="rect">
            <a:avLst/>
          </a:prstGeom>
          <a:solidFill>
            <a:srgbClr val="002060"/>
          </a:solidFill>
        </p:spPr>
        <p:txBody>
          <a:bodyPr wrap="square" rtlCol="0">
            <a:spAutoFit/>
          </a:bodyPr>
          <a:lstStyle/>
          <a:p>
            <a:pPr algn="ctr"/>
            <a:r>
              <a:rPr lang="en-GB" sz="3200" b="1" dirty="0" smtClean="0">
                <a:solidFill>
                  <a:schemeClr val="bg1"/>
                </a:solidFill>
              </a:rPr>
              <a:t>Initial Investigation</a:t>
            </a:r>
            <a:endParaRPr lang="en-GB" sz="3200" b="1" dirty="0">
              <a:solidFill>
                <a:schemeClr val="bg1"/>
              </a:solidFill>
            </a:endParaRPr>
          </a:p>
        </p:txBody>
      </p:sp>
    </p:spTree>
    <p:extLst>
      <p:ext uri="{BB962C8B-B14F-4D97-AF65-F5344CB8AC3E}">
        <p14:creationId xmlns:p14="http://schemas.microsoft.com/office/powerpoint/2010/main" val="2014605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1317522" y="1562700"/>
            <a:ext cx="9527459" cy="3646864"/>
          </a:xfrm>
          <a:prstGeom prst="rect">
            <a:avLst/>
          </a:prstGeom>
          <a:solidFill>
            <a:schemeClr val="accent1">
              <a:lumMod val="20000"/>
              <a:lumOff val="80000"/>
            </a:schemeClr>
          </a:solidFill>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ct val="20000"/>
              </a:spcBef>
              <a:spcAft>
                <a:spcPts val="0"/>
              </a:spcAft>
              <a:buClrTx/>
              <a:buSzTx/>
              <a:buNone/>
              <a:tabLst/>
              <a:defRPr/>
            </a:pPr>
            <a:r>
              <a:rPr kumimoji="0" lang="en-GB" altLang="en-US" sz="2600" b="1"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The 3 basic principles are:</a:t>
            </a:r>
          </a:p>
          <a:p>
            <a:pPr marL="457200" marR="0" lvl="0" indent="-457200" algn="l" defTabSz="914400" rtl="0" eaLnBrk="1" fontAlgn="auto" latinLnBrk="0" hangingPunct="1">
              <a:lnSpc>
                <a:spcPct val="130000"/>
              </a:lnSpc>
              <a:spcBef>
                <a:spcPct val="20000"/>
              </a:spcBef>
              <a:spcAft>
                <a:spcPts val="0"/>
              </a:spcAft>
              <a:buClrTx/>
              <a:buSzTx/>
              <a:buFont typeface="+mj-lt"/>
              <a:buAutoNum type="arabicPeriod"/>
              <a:tabLst/>
              <a:defRPr/>
            </a:pPr>
            <a:r>
              <a:rPr kumimoji="0" lang="en-GB" altLang="en-US" sz="26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All reports from victims, witnesses or third parties will result in creation of an incident report</a:t>
            </a:r>
          </a:p>
          <a:p>
            <a:pPr marL="457200" marR="0" lvl="0" indent="-457200" algn="l" defTabSz="914400" rtl="0" eaLnBrk="1" fontAlgn="auto" latinLnBrk="0" hangingPunct="1">
              <a:lnSpc>
                <a:spcPct val="130000"/>
              </a:lnSpc>
              <a:spcBef>
                <a:spcPct val="20000"/>
              </a:spcBef>
              <a:spcAft>
                <a:spcPts val="0"/>
              </a:spcAft>
              <a:buClrTx/>
              <a:buSzTx/>
              <a:buFont typeface="+mj-lt"/>
              <a:buAutoNum type="arabicPeriod"/>
              <a:tabLst/>
              <a:defRPr/>
            </a:pPr>
            <a:r>
              <a:rPr kumimoji="0" lang="en-GB" altLang="en-US" sz="26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An incident will be recorded as a crime if, on the balance of probability</a:t>
            </a:r>
            <a:r>
              <a:rPr lang="en-GB" altLang="en-US" sz="2600" dirty="0" smtClean="0">
                <a:solidFill>
                  <a:sysClr val="windowText" lastClr="000000"/>
                </a:solidFill>
                <a:latin typeface="Calibri"/>
                <a:ea typeface="ＭＳ Ｐゴシック" panose="020B0600070205080204" pitchFamily="34" charset="-128"/>
              </a:rPr>
              <a:t> </a:t>
            </a:r>
            <a:r>
              <a:rPr lang="en-GB" altLang="en-US" sz="2600" b="1" dirty="0" smtClean="0">
                <a:solidFill>
                  <a:sysClr val="windowText" lastClr="000000"/>
                </a:solidFill>
                <a:latin typeface="Calibri"/>
                <a:ea typeface="ＭＳ Ｐゴシック" panose="020B0600070205080204" pitchFamily="34" charset="-128"/>
              </a:rPr>
              <a:t>(a) </a:t>
            </a:r>
            <a:r>
              <a:rPr lang="en-GB" altLang="en-US" sz="2600" dirty="0" smtClean="0">
                <a:solidFill>
                  <a:sysClr val="windowText" lastClr="000000"/>
                </a:solidFill>
                <a:latin typeface="Calibri"/>
                <a:ea typeface="ＭＳ Ｐゴシック" panose="020B0600070205080204" pitchFamily="34" charset="-128"/>
              </a:rPr>
              <a:t>t</a:t>
            </a:r>
            <a:r>
              <a:rPr kumimoji="0" lang="en-GB" altLang="en-US" sz="26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he circumstances as reported amount to a crime by law and                        </a:t>
            </a:r>
            <a:r>
              <a:rPr kumimoji="0" lang="en-GB" altLang="en-US" sz="2600" b="1"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(b) </a:t>
            </a:r>
            <a:r>
              <a:rPr kumimoji="0" lang="en-GB" altLang="en-US" sz="26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there is no credible evidence to the contrary</a:t>
            </a:r>
          </a:p>
          <a:p>
            <a:pPr marL="457200" marR="0" lvl="0" indent="-457200" algn="l" defTabSz="914400" rtl="0" eaLnBrk="1" fontAlgn="auto" latinLnBrk="0" hangingPunct="1">
              <a:lnSpc>
                <a:spcPct val="130000"/>
              </a:lnSpc>
              <a:spcBef>
                <a:spcPct val="20000"/>
              </a:spcBef>
              <a:spcAft>
                <a:spcPts val="0"/>
              </a:spcAft>
              <a:buClrTx/>
              <a:buSzTx/>
              <a:buFont typeface="+mj-lt"/>
              <a:buAutoNum type="arabicPeriod"/>
              <a:tabLst/>
              <a:defRPr/>
            </a:pPr>
            <a:r>
              <a:rPr kumimoji="0" lang="en-GB" altLang="en-US" sz="26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rPr>
              <a:t>Once recorded, a crime will remain recorded unless there is credible evidence to disprove that a crime has occurred</a:t>
            </a:r>
          </a:p>
          <a:p>
            <a:pPr marL="342900" marR="0" lvl="0" indent="-342900" algn="l" defTabSz="914400" rtl="0" eaLnBrk="1" fontAlgn="auto" latinLnBrk="0" hangingPunct="1">
              <a:lnSpc>
                <a:spcPct val="130000"/>
              </a:lnSpc>
              <a:spcBef>
                <a:spcPct val="20000"/>
              </a:spcBef>
              <a:spcAft>
                <a:spcPts val="0"/>
              </a:spcAft>
              <a:buClrTx/>
              <a:buSzTx/>
              <a:buFontTx/>
              <a:buNone/>
              <a:tabLst/>
              <a:defRPr/>
            </a:pPr>
            <a:endParaRPr kumimoji="0" lang="en-GB" altLang="en-US" sz="24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cs typeface="+mn-cs"/>
            </a:endParaRPr>
          </a:p>
          <a:p>
            <a:pPr marL="342900" marR="0" lvl="0" indent="-342900" algn="l" defTabSz="914400" rtl="0" eaLnBrk="1" fontAlgn="auto" latinLnBrk="0" hangingPunct="1">
              <a:lnSpc>
                <a:spcPct val="130000"/>
              </a:lnSpc>
              <a:spcBef>
                <a:spcPct val="20000"/>
              </a:spcBef>
              <a:spcAft>
                <a:spcPts val="0"/>
              </a:spcAft>
              <a:buClrTx/>
              <a:buSzTx/>
              <a:buFont typeface="Arial" panose="020B0604020202020204" pitchFamily="34" charset="0"/>
              <a:buChar char="•"/>
              <a:tabLst/>
              <a:defRPr/>
            </a:pPr>
            <a:endParaRPr kumimoji="0" lang="en-GB" altLang="en-US" sz="24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cs typeface="+mn-cs"/>
            </a:endParaRPr>
          </a:p>
          <a:p>
            <a:pPr marL="342900" marR="0" lvl="0" indent="-342900" algn="l" defTabSz="914400" rtl="0" eaLnBrk="1" fontAlgn="auto" latinLnBrk="0" hangingPunct="1">
              <a:lnSpc>
                <a:spcPct val="130000"/>
              </a:lnSpc>
              <a:spcBef>
                <a:spcPct val="20000"/>
              </a:spcBef>
              <a:spcAft>
                <a:spcPts val="0"/>
              </a:spcAft>
              <a:buClrTx/>
              <a:buSzTx/>
              <a:buFont typeface="Arial" panose="020B0604020202020204" pitchFamily="34" charset="0"/>
              <a:buChar char="•"/>
              <a:tabLst/>
              <a:defRPr/>
            </a:pPr>
            <a:endParaRPr kumimoji="0" lang="en-GB" altLang="en-US" sz="24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cs typeface="+mn-cs"/>
            </a:endParaRPr>
          </a:p>
          <a:p>
            <a:pPr marL="342900" marR="0" lvl="0" indent="-342900" algn="l" defTabSz="914400" rtl="0" eaLnBrk="1" fontAlgn="auto" latinLnBrk="0" hangingPunct="1">
              <a:lnSpc>
                <a:spcPct val="130000"/>
              </a:lnSpc>
              <a:spcBef>
                <a:spcPct val="20000"/>
              </a:spcBef>
              <a:spcAft>
                <a:spcPts val="0"/>
              </a:spcAft>
              <a:buClrTx/>
              <a:buSzTx/>
              <a:buFontTx/>
              <a:buNone/>
              <a:tabLst/>
              <a:defRPr/>
            </a:pPr>
            <a:endParaRPr kumimoji="0" lang="en-GB" altLang="en-US" sz="2400" b="0" i="0" u="none" strike="noStrike" kern="1200" cap="none" spc="0" normalizeH="0" baseline="0" noProof="0" dirty="0" smtClean="0">
              <a:ln>
                <a:noFill/>
              </a:ln>
              <a:solidFill>
                <a:sysClr val="windowText" lastClr="000000"/>
              </a:solidFill>
              <a:effectLst/>
              <a:uLnTx/>
              <a:uFillTx/>
              <a:latin typeface="Calibri"/>
              <a:ea typeface="ＭＳ Ｐゴシック" panose="020B0600070205080204" pitchFamily="34" charset="-128"/>
              <a:cs typeface="+mn-cs"/>
            </a:endParaRPr>
          </a:p>
        </p:txBody>
      </p:sp>
      <p:sp>
        <p:nvSpPr>
          <p:cNvPr id="4" name="TextBox 3"/>
          <p:cNvSpPr txBox="1"/>
          <p:nvPr/>
        </p:nvSpPr>
        <p:spPr>
          <a:xfrm>
            <a:off x="1317521" y="45863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National Crime Recording Standards (NCRS)</a:t>
            </a:r>
          </a:p>
        </p:txBody>
      </p:sp>
    </p:spTree>
    <p:extLst>
      <p:ext uri="{BB962C8B-B14F-4D97-AF65-F5344CB8AC3E}">
        <p14:creationId xmlns:p14="http://schemas.microsoft.com/office/powerpoint/2010/main" val="286014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1845579" y="1264996"/>
            <a:ext cx="6115574" cy="4145903"/>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30000"/>
              </a:lnSpc>
              <a:buFontTx/>
              <a:buNone/>
            </a:pPr>
            <a:r>
              <a:rPr lang="en-GB" altLang="en-US" sz="2600" dirty="0" smtClean="0">
                <a:ea typeface="ＭＳ Ｐゴシック" panose="020B0600070205080204" pitchFamily="34" charset="-128"/>
              </a:rPr>
              <a:t>Reasons </a:t>
            </a:r>
            <a:r>
              <a:rPr lang="en-GB" altLang="en-US" sz="2600" b="1" dirty="0" smtClean="0">
                <a:solidFill>
                  <a:srgbClr val="FF0000"/>
                </a:solidFill>
                <a:ea typeface="ＭＳ Ｐゴシック" panose="020B0600070205080204" pitchFamily="34" charset="-128"/>
              </a:rPr>
              <a:t>not </a:t>
            </a:r>
            <a:r>
              <a:rPr lang="en-GB" altLang="en-US" sz="2600" dirty="0" smtClean="0">
                <a:ea typeface="ＭＳ Ｐゴシック" panose="020B0600070205080204" pitchFamily="34" charset="-128"/>
              </a:rPr>
              <a:t>to record a crime:</a:t>
            </a:r>
          </a:p>
          <a:p>
            <a:pPr>
              <a:lnSpc>
                <a:spcPct val="130000"/>
              </a:lnSpc>
              <a:buFontTx/>
              <a:buNone/>
            </a:pPr>
            <a:endParaRPr lang="en-GB" altLang="en-US" sz="2600" dirty="0" smtClean="0">
              <a:ea typeface="ＭＳ Ｐゴシック" panose="020B0600070205080204" pitchFamily="34" charset="-128"/>
            </a:endParaRPr>
          </a:p>
          <a:p>
            <a:pPr>
              <a:lnSpc>
                <a:spcPct val="130000"/>
              </a:lnSpc>
            </a:pPr>
            <a:r>
              <a:rPr lang="en-GB" altLang="en-US" sz="2600" dirty="0" smtClean="0">
                <a:ea typeface="ＭＳ Ｐゴシック" panose="020B0600070205080204" pitchFamily="34" charset="-128"/>
              </a:rPr>
              <a:t>The incident reported does not amount to a crime in law</a:t>
            </a:r>
          </a:p>
          <a:p>
            <a:pPr>
              <a:lnSpc>
                <a:spcPct val="130000"/>
              </a:lnSpc>
            </a:pPr>
            <a:r>
              <a:rPr lang="en-GB" altLang="en-US" sz="2600" dirty="0" smtClean="0">
                <a:ea typeface="ＭＳ Ｐゴシック" panose="020B0600070205080204" pitchFamily="34" charset="-128"/>
              </a:rPr>
              <a:t>The initial incident report is not confirmed by the victim</a:t>
            </a:r>
          </a:p>
          <a:p>
            <a:pPr>
              <a:lnSpc>
                <a:spcPct val="130000"/>
              </a:lnSpc>
            </a:pPr>
            <a:r>
              <a:rPr lang="en-GB" altLang="en-US" sz="2600" dirty="0" smtClean="0">
                <a:ea typeface="ＭＳ Ｐゴシック" panose="020B0600070205080204" pitchFamily="34" charset="-128"/>
              </a:rPr>
              <a:t>On the balance of probabilities a crime has not been committed</a:t>
            </a:r>
          </a:p>
          <a:p>
            <a:pPr>
              <a:lnSpc>
                <a:spcPct val="130000"/>
              </a:lnSpc>
            </a:pPr>
            <a:endParaRPr lang="en-GB" altLang="en-US" sz="2400" dirty="0" smtClean="0">
              <a:ea typeface="ＭＳ Ｐゴシック" panose="020B0600070205080204" pitchFamily="34" charset="-128"/>
            </a:endParaRPr>
          </a:p>
          <a:p>
            <a:pPr>
              <a:lnSpc>
                <a:spcPct val="130000"/>
              </a:lnSpc>
            </a:pPr>
            <a:endParaRPr lang="en-GB" altLang="en-US" sz="2400" dirty="0" smtClean="0">
              <a:ea typeface="ＭＳ Ｐゴシック" panose="020B0600070205080204" pitchFamily="34" charset="-128"/>
            </a:endParaRPr>
          </a:p>
          <a:p>
            <a:pPr>
              <a:lnSpc>
                <a:spcPct val="130000"/>
              </a:lnSpc>
              <a:buFontTx/>
              <a:buNone/>
            </a:pPr>
            <a:endParaRPr lang="en-GB" altLang="en-US" sz="2400" dirty="0" smtClean="0">
              <a:ea typeface="ＭＳ Ｐゴシック" panose="020B0600070205080204" pitchFamily="34" charset="-128"/>
            </a:endParaRPr>
          </a:p>
        </p:txBody>
      </p:sp>
      <p:sp>
        <p:nvSpPr>
          <p:cNvPr id="4" name="TextBox 3"/>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National Crime Recording Standards (NCRS)</a:t>
            </a:r>
          </a:p>
        </p:txBody>
      </p:sp>
      <p:pic>
        <p:nvPicPr>
          <p:cNvPr id="5" name="Picture 4"/>
          <p:cNvPicPr>
            <a:picLocks noChangeAspect="1"/>
          </p:cNvPicPr>
          <p:nvPr/>
        </p:nvPicPr>
        <p:blipFill>
          <a:blip r:embed="rId4"/>
          <a:stretch>
            <a:fillRect/>
          </a:stretch>
        </p:blipFill>
        <p:spPr>
          <a:xfrm>
            <a:off x="8212347" y="1804716"/>
            <a:ext cx="3395213" cy="3395213"/>
          </a:xfrm>
          <a:prstGeom prst="rect">
            <a:avLst/>
          </a:prstGeom>
        </p:spPr>
      </p:pic>
    </p:spTree>
    <p:extLst>
      <p:ext uri="{BB962C8B-B14F-4D97-AF65-F5344CB8AC3E}">
        <p14:creationId xmlns:p14="http://schemas.microsoft.com/office/powerpoint/2010/main" val="292570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txBox="1">
            <a:spLocks noChangeArrowheads="1"/>
          </p:cNvSpPr>
          <p:nvPr/>
        </p:nvSpPr>
        <p:spPr>
          <a:xfrm>
            <a:off x="2323287" y="914850"/>
            <a:ext cx="7515927" cy="1724833"/>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altLang="en-US" dirty="0" smtClean="0">
              <a:ea typeface="ＭＳ Ｐゴシック" panose="020B0600070205080204" pitchFamily="34" charset="-128"/>
            </a:endParaRPr>
          </a:p>
          <a:p>
            <a:r>
              <a:rPr lang="en-GB" altLang="en-US" dirty="0" smtClean="0">
                <a:ea typeface="ＭＳ Ｐゴシック" panose="020B0600070205080204" pitchFamily="34" charset="-128"/>
              </a:rPr>
              <a:t>The method by which a crime is committed</a:t>
            </a:r>
          </a:p>
          <a:p>
            <a:pPr marL="0" indent="0">
              <a:buNone/>
            </a:pPr>
            <a:endParaRPr lang="en-GB" altLang="en-US" dirty="0" smtClean="0">
              <a:ea typeface="ＭＳ Ｐゴシック" panose="020B0600070205080204" pitchFamily="34" charset="-128"/>
            </a:endParaRPr>
          </a:p>
          <a:p>
            <a:r>
              <a:rPr lang="en-GB" altLang="en-US" dirty="0" smtClean="0">
                <a:ea typeface="ＭＳ Ｐゴシック" panose="020B0600070205080204" pitchFamily="34" charset="-128"/>
              </a:rPr>
              <a:t>The method by which a known criminal operates</a:t>
            </a:r>
          </a:p>
        </p:txBody>
      </p:sp>
      <p:sp>
        <p:nvSpPr>
          <p:cNvPr id="4" name="TextBox 3"/>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Modus Operandi (M.O.)</a:t>
            </a:r>
          </a:p>
        </p:txBody>
      </p:sp>
      <p:pic>
        <p:nvPicPr>
          <p:cNvPr id="5" name="Picture 4"/>
          <p:cNvPicPr>
            <a:picLocks noChangeAspect="1"/>
          </p:cNvPicPr>
          <p:nvPr/>
        </p:nvPicPr>
        <p:blipFill rotWithShape="1">
          <a:blip r:embed="rId4"/>
          <a:srcRect l="3284" t="9347" r="7757" b="6426"/>
          <a:stretch/>
        </p:blipFill>
        <p:spPr>
          <a:xfrm>
            <a:off x="3277665" y="2794958"/>
            <a:ext cx="5607169" cy="3209026"/>
          </a:xfrm>
          <a:prstGeom prst="rect">
            <a:avLst/>
          </a:prstGeom>
        </p:spPr>
      </p:pic>
    </p:spTree>
    <p:extLst>
      <p:ext uri="{BB962C8B-B14F-4D97-AF65-F5344CB8AC3E}">
        <p14:creationId xmlns:p14="http://schemas.microsoft.com/office/powerpoint/2010/main" val="154889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TextBox 22"/>
          <p:cNvSpPr txBox="1"/>
          <p:nvPr/>
        </p:nvSpPr>
        <p:spPr>
          <a:xfrm>
            <a:off x="836050" y="260715"/>
            <a:ext cx="10558731" cy="584775"/>
          </a:xfrm>
          <a:prstGeom prst="rect">
            <a:avLst/>
          </a:prstGeom>
          <a:solidFill>
            <a:srgbClr val="002060"/>
          </a:solidFill>
        </p:spPr>
        <p:txBody>
          <a:bodyPr wrap="square" rtlCol="0">
            <a:spAutoFit/>
          </a:bodyPr>
          <a:lstStyle/>
          <a:p>
            <a:pPr algn="ctr"/>
            <a:r>
              <a:rPr lang="en-GB" sz="3200" b="1" dirty="0" smtClean="0">
                <a:solidFill>
                  <a:schemeClr val="bg1"/>
                </a:solidFill>
              </a:rPr>
              <a:t>The 10 Points of the Modus Operandi System</a:t>
            </a:r>
          </a:p>
        </p:txBody>
      </p:sp>
      <p:sp>
        <p:nvSpPr>
          <p:cNvPr id="24" name="TextBox 23"/>
          <p:cNvSpPr txBox="1"/>
          <p:nvPr/>
        </p:nvSpPr>
        <p:spPr>
          <a:xfrm>
            <a:off x="3165892" y="999940"/>
            <a:ext cx="2398144" cy="5016758"/>
          </a:xfrm>
          <a:prstGeom prst="rect">
            <a:avLst/>
          </a:prstGeom>
          <a:noFill/>
        </p:spPr>
        <p:txBody>
          <a:bodyPr wrap="square" rtlCol="0">
            <a:spAutoFit/>
          </a:bodyPr>
          <a:lstStyle/>
          <a:p>
            <a:r>
              <a:rPr lang="en-GB" sz="3200" b="1" dirty="0" smtClean="0">
                <a:solidFill>
                  <a:srgbClr val="FF0000"/>
                </a:solidFill>
              </a:rPr>
              <a:t>S </a:t>
            </a:r>
            <a:r>
              <a:rPr lang="en-GB" sz="3200" dirty="0" err="1" smtClean="0"/>
              <a:t>tyle</a:t>
            </a:r>
            <a:endParaRPr lang="en-GB" sz="3200" dirty="0" smtClean="0"/>
          </a:p>
          <a:p>
            <a:r>
              <a:rPr lang="en-GB" sz="3200" b="1" dirty="0" smtClean="0">
                <a:solidFill>
                  <a:srgbClr val="FF0000"/>
                </a:solidFill>
              </a:rPr>
              <a:t>T </a:t>
            </a:r>
            <a:r>
              <a:rPr lang="en-GB" sz="3200" dirty="0" err="1" smtClean="0"/>
              <a:t>ime</a:t>
            </a:r>
            <a:endParaRPr lang="en-GB" sz="3200" dirty="0" smtClean="0"/>
          </a:p>
          <a:p>
            <a:r>
              <a:rPr lang="en-GB" sz="3200" b="1" dirty="0" smtClean="0">
                <a:solidFill>
                  <a:srgbClr val="FF0000"/>
                </a:solidFill>
              </a:rPr>
              <a:t>O </a:t>
            </a:r>
            <a:r>
              <a:rPr lang="en-GB" sz="3200" dirty="0" err="1" smtClean="0"/>
              <a:t>bjective</a:t>
            </a:r>
            <a:endParaRPr lang="en-GB" sz="3200" dirty="0" smtClean="0"/>
          </a:p>
          <a:p>
            <a:r>
              <a:rPr lang="en-GB" sz="3200" b="1" dirty="0" smtClean="0">
                <a:solidFill>
                  <a:srgbClr val="FF0000"/>
                </a:solidFill>
              </a:rPr>
              <a:t>P </a:t>
            </a:r>
            <a:r>
              <a:rPr lang="en-GB" sz="3200" dirty="0" smtClean="0"/>
              <a:t>al</a:t>
            </a:r>
          </a:p>
          <a:p>
            <a:r>
              <a:rPr lang="en-GB" sz="3200" b="1" dirty="0" smtClean="0">
                <a:solidFill>
                  <a:srgbClr val="FF0000"/>
                </a:solidFill>
              </a:rPr>
              <a:t>C </a:t>
            </a:r>
            <a:r>
              <a:rPr lang="en-GB" sz="3200" dirty="0" smtClean="0"/>
              <a:t>lass</a:t>
            </a:r>
          </a:p>
          <a:p>
            <a:r>
              <a:rPr lang="en-GB" sz="3200" b="1" dirty="0" smtClean="0">
                <a:solidFill>
                  <a:srgbClr val="FF0000"/>
                </a:solidFill>
              </a:rPr>
              <a:t>R </a:t>
            </a:r>
            <a:r>
              <a:rPr lang="en-GB" sz="3200" dirty="0" err="1" smtClean="0"/>
              <a:t>eason</a:t>
            </a:r>
            <a:endParaRPr lang="en-GB" sz="3200" dirty="0" smtClean="0"/>
          </a:p>
          <a:p>
            <a:r>
              <a:rPr lang="en-GB" sz="3200" b="1" dirty="0" smtClean="0">
                <a:solidFill>
                  <a:srgbClr val="FF0000"/>
                </a:solidFill>
              </a:rPr>
              <a:t>I </a:t>
            </a:r>
            <a:r>
              <a:rPr lang="en-GB" sz="3200" dirty="0" err="1" smtClean="0"/>
              <a:t>nstrument</a:t>
            </a:r>
            <a:endParaRPr lang="en-GB" sz="3200" dirty="0" smtClean="0"/>
          </a:p>
          <a:p>
            <a:r>
              <a:rPr lang="en-GB" sz="3200" b="1" dirty="0" smtClean="0">
                <a:solidFill>
                  <a:srgbClr val="FF0000"/>
                </a:solidFill>
              </a:rPr>
              <a:t>M </a:t>
            </a:r>
            <a:r>
              <a:rPr lang="en-GB" sz="3200" dirty="0" smtClean="0"/>
              <a:t>ode</a:t>
            </a:r>
          </a:p>
          <a:p>
            <a:r>
              <a:rPr lang="en-GB" sz="3200" b="1" dirty="0" smtClean="0">
                <a:solidFill>
                  <a:srgbClr val="FF0000"/>
                </a:solidFill>
              </a:rPr>
              <a:t>E </a:t>
            </a:r>
            <a:r>
              <a:rPr lang="en-GB" sz="3200" dirty="0" err="1" smtClean="0"/>
              <a:t>ntry</a:t>
            </a:r>
            <a:endParaRPr lang="en-GB" sz="3200" dirty="0" smtClean="0"/>
          </a:p>
          <a:p>
            <a:r>
              <a:rPr lang="en-GB" sz="3200" b="1" dirty="0" smtClean="0">
                <a:solidFill>
                  <a:srgbClr val="FF0000"/>
                </a:solidFill>
              </a:rPr>
              <a:t>S </a:t>
            </a:r>
            <a:r>
              <a:rPr lang="en-GB" sz="3200" dirty="0" err="1" smtClean="0"/>
              <a:t>ignature</a:t>
            </a:r>
            <a:endParaRPr lang="en-GB" sz="3200" dirty="0"/>
          </a:p>
        </p:txBody>
      </p:sp>
      <p:pic>
        <p:nvPicPr>
          <p:cNvPr id="2" name="Picture 1"/>
          <p:cNvPicPr>
            <a:picLocks noChangeAspect="1"/>
          </p:cNvPicPr>
          <p:nvPr/>
        </p:nvPicPr>
        <p:blipFill>
          <a:blip r:embed="rId4"/>
          <a:stretch>
            <a:fillRect/>
          </a:stretch>
        </p:blipFill>
        <p:spPr>
          <a:xfrm>
            <a:off x="6434047" y="1581869"/>
            <a:ext cx="3257550" cy="3314700"/>
          </a:xfrm>
          <a:prstGeom prst="rect">
            <a:avLst/>
          </a:prstGeom>
        </p:spPr>
      </p:pic>
    </p:spTree>
    <p:extLst>
      <p:ext uri="{BB962C8B-B14F-4D97-AF65-F5344CB8AC3E}">
        <p14:creationId xmlns:p14="http://schemas.microsoft.com/office/powerpoint/2010/main" val="354143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xEl>
                                              <p:pRg st="2" end="2"/>
                                            </p:txEl>
                                          </p:spTgt>
                                        </p:tgtEl>
                                        <p:attrNameLst>
                                          <p:attrName>style.visibility</p:attrName>
                                        </p:attrNameLst>
                                      </p:cBhvr>
                                      <p:to>
                                        <p:strVal val="visible"/>
                                      </p:to>
                                    </p:set>
                                    <p:animEffect transition="in" filter="fade">
                                      <p:cBhvr>
                                        <p:cTn id="17" dur="500"/>
                                        <p:tgtEl>
                                          <p:spTgt spid="2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xEl>
                                              <p:pRg st="3" end="3"/>
                                            </p:txEl>
                                          </p:spTgt>
                                        </p:tgtEl>
                                        <p:attrNameLst>
                                          <p:attrName>style.visibility</p:attrName>
                                        </p:attrNameLst>
                                      </p:cBhvr>
                                      <p:to>
                                        <p:strVal val="visible"/>
                                      </p:to>
                                    </p:set>
                                    <p:animEffect transition="in" filter="fade">
                                      <p:cBhvr>
                                        <p:cTn id="22" dur="500"/>
                                        <p:tgtEl>
                                          <p:spTgt spid="2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xEl>
                                              <p:pRg st="4" end="4"/>
                                            </p:txEl>
                                          </p:spTgt>
                                        </p:tgtEl>
                                        <p:attrNameLst>
                                          <p:attrName>style.visibility</p:attrName>
                                        </p:attrNameLst>
                                      </p:cBhvr>
                                      <p:to>
                                        <p:strVal val="visible"/>
                                      </p:to>
                                    </p:set>
                                    <p:animEffect transition="in" filter="fade">
                                      <p:cBhvr>
                                        <p:cTn id="27" dur="500"/>
                                        <p:tgtEl>
                                          <p:spTgt spid="2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5" end="5"/>
                                            </p:txEl>
                                          </p:spTgt>
                                        </p:tgtEl>
                                        <p:attrNameLst>
                                          <p:attrName>style.visibility</p:attrName>
                                        </p:attrNameLst>
                                      </p:cBhvr>
                                      <p:to>
                                        <p:strVal val="visible"/>
                                      </p:to>
                                    </p:set>
                                    <p:animEffect transition="in" filter="fade">
                                      <p:cBhvr>
                                        <p:cTn id="32" dur="500"/>
                                        <p:tgtEl>
                                          <p:spTgt spid="2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4">
                                            <p:txEl>
                                              <p:pRg st="6" end="6"/>
                                            </p:txEl>
                                          </p:spTgt>
                                        </p:tgtEl>
                                        <p:attrNameLst>
                                          <p:attrName>style.visibility</p:attrName>
                                        </p:attrNameLst>
                                      </p:cBhvr>
                                      <p:to>
                                        <p:strVal val="visible"/>
                                      </p:to>
                                    </p:set>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Effect transition="in" filter="fade">
                                      <p:cBhvr>
                                        <p:cTn id="42" dur="500"/>
                                        <p:tgtEl>
                                          <p:spTgt spid="2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4">
                                            <p:txEl>
                                              <p:pRg st="8" end="8"/>
                                            </p:txEl>
                                          </p:spTgt>
                                        </p:tgtEl>
                                        <p:attrNameLst>
                                          <p:attrName>style.visibility</p:attrName>
                                        </p:attrNameLst>
                                      </p:cBhvr>
                                      <p:to>
                                        <p:strVal val="visible"/>
                                      </p:to>
                                    </p:set>
                                    <p:animEffect transition="in" filter="fade">
                                      <p:cBhvr>
                                        <p:cTn id="47" dur="500"/>
                                        <p:tgtEl>
                                          <p:spTgt spid="2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4">
                                            <p:txEl>
                                              <p:pRg st="9" end="9"/>
                                            </p:txEl>
                                          </p:spTgt>
                                        </p:tgtEl>
                                        <p:attrNameLst>
                                          <p:attrName>style.visibility</p:attrName>
                                        </p:attrNameLst>
                                      </p:cBhvr>
                                      <p:to>
                                        <p:strVal val="visible"/>
                                      </p:to>
                                    </p:set>
                                    <p:animEffect transition="in" filter="fade">
                                      <p:cBhvr>
                                        <p:cTn id="52" dur="500"/>
                                        <p:tgtEl>
                                          <p:spTgt spid="2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2173199" y="791739"/>
            <a:ext cx="8229600" cy="580915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538"/>
              </a:spcBef>
              <a:spcAft>
                <a:spcPts val="263"/>
              </a:spcAft>
              <a:buFontTx/>
              <a:buNone/>
            </a:pPr>
            <a:endParaRPr lang="en-GB" altLang="en-US" sz="2800" dirty="0" smtClean="0">
              <a:ea typeface="ＭＳ Ｐゴシック" panose="020B0600070205080204" pitchFamily="34" charset="-128"/>
            </a:endParaRPr>
          </a:p>
          <a:p>
            <a:pPr>
              <a:spcBef>
                <a:spcPts val="538"/>
              </a:spcBef>
              <a:spcAft>
                <a:spcPts val="263"/>
              </a:spcAft>
              <a:buFontTx/>
              <a:buNone/>
            </a:pPr>
            <a:r>
              <a:rPr lang="en-GB" altLang="en-US" sz="2400" dirty="0" smtClean="0">
                <a:ea typeface="ＭＳ Ｐゴシック" panose="020B0600070205080204" pitchFamily="34" charset="-128"/>
              </a:rPr>
              <a:t>Means of disposal of offence</a:t>
            </a:r>
          </a:p>
          <a:p>
            <a:pPr>
              <a:spcBef>
                <a:spcPts val="538"/>
              </a:spcBef>
              <a:spcAft>
                <a:spcPts val="263"/>
              </a:spcAft>
              <a:buFontTx/>
              <a:buNone/>
            </a:pPr>
            <a:endParaRPr lang="en-GB" altLang="en-US" sz="2400" dirty="0" smtClean="0">
              <a:ea typeface="ＭＳ Ｐゴシック" panose="020B0600070205080204" pitchFamily="34" charset="-128"/>
            </a:endParaRPr>
          </a:p>
          <a:p>
            <a:pPr>
              <a:spcBef>
                <a:spcPts val="538"/>
              </a:spcBef>
              <a:spcAft>
                <a:spcPts val="263"/>
              </a:spcAft>
              <a:buFontTx/>
              <a:buNone/>
            </a:pPr>
            <a:r>
              <a:rPr lang="en-GB" altLang="en-US" sz="2400" dirty="0" smtClean="0">
                <a:ea typeface="ＭＳ Ｐゴシック" panose="020B0600070205080204" pitchFamily="34" charset="-128"/>
              </a:rPr>
              <a:t>Officers attending scene</a:t>
            </a:r>
          </a:p>
          <a:p>
            <a:pPr>
              <a:spcBef>
                <a:spcPts val="538"/>
              </a:spcBef>
              <a:spcAft>
                <a:spcPts val="263"/>
              </a:spcAft>
              <a:buFontTx/>
              <a:buNone/>
            </a:pPr>
            <a:endParaRPr lang="en-GB" altLang="en-US" sz="2400" dirty="0" smtClean="0">
              <a:ea typeface="ＭＳ Ｐゴシック" panose="020B0600070205080204" pitchFamily="34" charset="-128"/>
            </a:endParaRPr>
          </a:p>
          <a:p>
            <a:pPr>
              <a:spcBef>
                <a:spcPts val="538"/>
              </a:spcBef>
              <a:spcAft>
                <a:spcPts val="263"/>
              </a:spcAft>
              <a:buFontTx/>
              <a:buNone/>
            </a:pPr>
            <a:r>
              <a:rPr lang="en-GB" altLang="en-US" sz="2400" dirty="0" smtClean="0">
                <a:ea typeface="ＭＳ Ｐゴシック" panose="020B0600070205080204" pitchFamily="34" charset="-128"/>
              </a:rPr>
              <a:t>Persons wanted or suspected</a:t>
            </a:r>
          </a:p>
          <a:p>
            <a:pPr>
              <a:spcBef>
                <a:spcPts val="538"/>
              </a:spcBef>
              <a:spcAft>
                <a:spcPts val="263"/>
              </a:spcAft>
              <a:buFontTx/>
              <a:buNone/>
            </a:pPr>
            <a:endParaRPr lang="en-GB" altLang="en-US" sz="2400" dirty="0" smtClean="0">
              <a:ea typeface="ＭＳ Ｐゴシック" panose="020B0600070205080204" pitchFamily="34" charset="-128"/>
            </a:endParaRPr>
          </a:p>
          <a:p>
            <a:pPr>
              <a:spcBef>
                <a:spcPts val="538"/>
              </a:spcBef>
              <a:spcAft>
                <a:spcPts val="263"/>
              </a:spcAft>
              <a:buFontTx/>
              <a:buNone/>
            </a:pPr>
            <a:r>
              <a:rPr lang="en-GB" altLang="en-US" sz="2400" dirty="0" smtClean="0">
                <a:ea typeface="ＭＳ Ｐゴシック" panose="020B0600070205080204" pitchFamily="34" charset="-128"/>
              </a:rPr>
              <a:t>Circulations if appropriate</a:t>
            </a:r>
          </a:p>
          <a:p>
            <a:pPr>
              <a:spcBef>
                <a:spcPts val="538"/>
              </a:spcBef>
              <a:spcAft>
                <a:spcPts val="263"/>
              </a:spcAft>
              <a:buFontTx/>
              <a:buNone/>
            </a:pPr>
            <a:endParaRPr lang="en-GB" altLang="en-US" sz="2400" dirty="0" smtClean="0">
              <a:ea typeface="ＭＳ Ｐゴシック" panose="020B0600070205080204" pitchFamily="34" charset="-128"/>
            </a:endParaRPr>
          </a:p>
          <a:p>
            <a:pPr>
              <a:spcBef>
                <a:spcPts val="538"/>
              </a:spcBef>
              <a:spcAft>
                <a:spcPts val="263"/>
              </a:spcAft>
              <a:buFontTx/>
              <a:buNone/>
            </a:pPr>
            <a:r>
              <a:rPr lang="en-GB" altLang="en-US" sz="2400" dirty="0" smtClean="0">
                <a:ea typeface="ＭＳ Ｐゴシック" panose="020B0600070205080204" pitchFamily="34" charset="-128"/>
              </a:rPr>
              <a:t>Date and by whom victim was informed of result</a:t>
            </a:r>
          </a:p>
        </p:txBody>
      </p:sp>
      <p:sp>
        <p:nvSpPr>
          <p:cNvPr id="4" name="TextBox 3"/>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Crime Reports</a:t>
            </a:r>
          </a:p>
        </p:txBody>
      </p:sp>
      <p:pic>
        <p:nvPicPr>
          <p:cNvPr id="2" name="Picture 1"/>
          <p:cNvPicPr>
            <a:picLocks noChangeAspect="1"/>
          </p:cNvPicPr>
          <p:nvPr/>
        </p:nvPicPr>
        <p:blipFill>
          <a:blip r:embed="rId4"/>
          <a:stretch>
            <a:fillRect/>
          </a:stretch>
        </p:blipFill>
        <p:spPr>
          <a:xfrm>
            <a:off x="6879042" y="1872800"/>
            <a:ext cx="2523031" cy="2523031"/>
          </a:xfrm>
          <a:prstGeom prst="rect">
            <a:avLst/>
          </a:prstGeom>
        </p:spPr>
      </p:pic>
    </p:spTree>
    <p:extLst>
      <p:ext uri="{BB962C8B-B14F-4D97-AF65-F5344CB8AC3E}">
        <p14:creationId xmlns:p14="http://schemas.microsoft.com/office/powerpoint/2010/main" val="283057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txBox="1">
            <a:spLocks noChangeArrowheads="1"/>
          </p:cNvSpPr>
          <p:nvPr/>
        </p:nvSpPr>
        <p:spPr>
          <a:xfrm>
            <a:off x="1393024" y="1814460"/>
            <a:ext cx="9527458" cy="33359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altLang="en-US" sz="2800" dirty="0" smtClean="0">
                <a:ea typeface="ＭＳ Ｐゴシック" panose="020B0600070205080204" pitchFamily="34" charset="-128"/>
              </a:rPr>
              <a:t>Obtain all possible information from victims and witnesses</a:t>
            </a:r>
          </a:p>
          <a:p>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Complete a crime report and submit before going off duty</a:t>
            </a:r>
          </a:p>
          <a:p>
            <a:endParaRPr lang="en-GB" altLang="en-US" sz="2800" dirty="0" smtClean="0">
              <a:ea typeface="ＭＳ Ｐゴシック" panose="020B0600070205080204" pitchFamily="34" charset="-128"/>
            </a:endParaRPr>
          </a:p>
          <a:p>
            <a:r>
              <a:rPr lang="en-GB" altLang="en-US" sz="2800" dirty="0" smtClean="0">
                <a:ea typeface="ＭＳ Ｐゴシック" panose="020B0600070205080204" pitchFamily="34" charset="-128"/>
              </a:rPr>
              <a:t>Inform supervising officers, specialist teams or CID dependent upon type or seriousness of the offence</a:t>
            </a:r>
          </a:p>
        </p:txBody>
      </p:sp>
      <p:sp>
        <p:nvSpPr>
          <p:cNvPr id="4" name="TextBox 3"/>
          <p:cNvSpPr txBox="1"/>
          <p:nvPr/>
        </p:nvSpPr>
        <p:spPr>
          <a:xfrm>
            <a:off x="1267188" y="601247"/>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Police Actions</a:t>
            </a:r>
          </a:p>
        </p:txBody>
      </p:sp>
    </p:spTree>
    <p:extLst>
      <p:ext uri="{BB962C8B-B14F-4D97-AF65-F5344CB8AC3E}">
        <p14:creationId xmlns:p14="http://schemas.microsoft.com/office/powerpoint/2010/main" val="212705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4" cstate="print">
            <a:lum bright="70000" contrast="-70000"/>
            <a:extLst>
              <a:ext uri="{28A0092B-C50C-407E-A947-70E740481C1C}">
                <a14:useLocalDpi xmlns:a14="http://schemas.microsoft.com/office/drawing/2010/main" val="0"/>
              </a:ext>
            </a:extLst>
          </a:blip>
          <a:srcRect t="24389"/>
          <a:stretch/>
        </p:blipFill>
        <p:spPr>
          <a:xfrm>
            <a:off x="3909269" y="1723325"/>
            <a:ext cx="4477028" cy="3949282"/>
          </a:xfrm>
          <a:prstGeom prst="rect">
            <a:avLst/>
          </a:prstGeom>
        </p:spPr>
      </p:pic>
      <p:sp>
        <p:nvSpPr>
          <p:cNvPr id="4" name="TextBox 3"/>
          <p:cNvSpPr txBox="1"/>
          <p:nvPr/>
        </p:nvSpPr>
        <p:spPr>
          <a:xfrm>
            <a:off x="1384053" y="559302"/>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Arriving at the Scene</a:t>
            </a:r>
          </a:p>
        </p:txBody>
      </p:sp>
    </p:spTree>
    <p:extLst>
      <p:ext uri="{BB962C8B-B14F-4D97-AF65-F5344CB8AC3E}">
        <p14:creationId xmlns:p14="http://schemas.microsoft.com/office/powerpoint/2010/main" val="33107196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5"/>
          <a:stretch>
            <a:fillRect/>
          </a:stretch>
        </p:blipFill>
        <p:spPr>
          <a:xfrm>
            <a:off x="1988415" y="3368576"/>
            <a:ext cx="8185671" cy="2099507"/>
          </a:xfrm>
          <a:prstGeom prst="rect">
            <a:avLst/>
          </a:prstGeom>
        </p:spPr>
      </p:pic>
      <p:sp>
        <p:nvSpPr>
          <p:cNvPr id="3" name="Rectangle 4"/>
          <p:cNvSpPr txBox="1">
            <a:spLocks noChangeArrowheads="1"/>
          </p:cNvSpPr>
          <p:nvPr>
            <p:custDataLst>
              <p:tags r:id="rId1"/>
            </p:custDataLst>
          </p:nvPr>
        </p:nvSpPr>
        <p:spPr>
          <a:xfrm>
            <a:off x="1317523" y="1249945"/>
            <a:ext cx="9527458" cy="47132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2800" b="0" i="0" u="none" strike="noStrike" kern="1200" cap="none" spc="0" normalizeH="0" baseline="0" noProof="0" dirty="0" smtClean="0">
                <a:ln>
                  <a:noFill/>
                </a:ln>
                <a:solidFill>
                  <a:sysClr val="windowText" lastClr="000000"/>
                </a:solidFill>
                <a:effectLst/>
                <a:uLnTx/>
                <a:uFillTx/>
                <a:latin typeface="Calibri"/>
                <a:ea typeface="+mn-ea"/>
                <a:cs typeface="+mn-cs"/>
              </a:rPr>
              <a:t>The continuous assessment of risk in rapidly changing circumstances of an operational incident, in order to implement the control measures necessary to ensure an acceptable level of safety</a:t>
            </a:r>
          </a:p>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2800" b="0" i="0" u="none" strike="noStrike" kern="1200" cap="none" spc="0" normalizeH="0" baseline="0" noProof="0" dirty="0" smtClean="0">
                <a:ln>
                  <a:noFill/>
                </a:ln>
                <a:solidFill>
                  <a:sysClr val="windowText" lastClr="000000"/>
                </a:solidFill>
                <a:effectLst/>
                <a:uLnTx/>
                <a:uFillTx/>
                <a:latin typeface="Calibri"/>
                <a:ea typeface="+mn-ea"/>
                <a:cs typeface="+mn-cs"/>
              </a:rPr>
              <a:t>			</a:t>
            </a:r>
            <a:endPar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Dynamic Risk Assessment</a:t>
            </a:r>
          </a:p>
        </p:txBody>
      </p:sp>
    </p:spTree>
    <p:extLst>
      <p:ext uri="{BB962C8B-B14F-4D97-AF65-F5344CB8AC3E}">
        <p14:creationId xmlns:p14="http://schemas.microsoft.com/office/powerpoint/2010/main" val="18177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custDataLst>
              <p:tags r:id="rId1"/>
            </p:custDataLst>
          </p:nvPr>
        </p:nvPicPr>
        <p:blipFill rotWithShape="1">
          <a:blip r:embed="rId6" cstate="print">
            <a:lum bright="70000" contrast="-70000"/>
            <a:extLst>
              <a:ext uri="{28A0092B-C50C-407E-A947-70E740481C1C}">
                <a14:useLocalDpi xmlns:a14="http://schemas.microsoft.com/office/drawing/2010/main" val="0"/>
              </a:ext>
            </a:extLst>
          </a:blip>
          <a:srcRect b="9378"/>
          <a:stretch/>
        </p:blipFill>
        <p:spPr>
          <a:xfrm>
            <a:off x="2021746" y="1204234"/>
            <a:ext cx="7875540" cy="4874553"/>
          </a:xfrm>
          <a:prstGeom prst="rect">
            <a:avLst/>
          </a:prstGeom>
          <a:ln>
            <a:noFill/>
          </a:ln>
          <a:effectLst>
            <a:softEdge rad="112500"/>
          </a:effectLst>
        </p:spPr>
      </p:pic>
      <p:sp>
        <p:nvSpPr>
          <p:cNvPr id="5" name="Rectangle 4"/>
          <p:cNvSpPr txBox="1">
            <a:spLocks noChangeArrowheads="1"/>
          </p:cNvSpPr>
          <p:nvPr>
            <p:custDataLst>
              <p:tags r:id="rId2"/>
            </p:custDataLst>
          </p:nvPr>
        </p:nvSpPr>
        <p:spPr>
          <a:xfrm>
            <a:off x="2543899" y="1283827"/>
            <a:ext cx="7705725" cy="5040461"/>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Agitated victim/witness/suspect</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Weapons</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Chemicals – drugs</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Bodily Fluids</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Sharp Objects</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Structural Damage</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Poor Lighting	</a:t>
            </a:r>
          </a:p>
          <a:p>
            <a:pPr marL="0" marR="0" lvl="0" indent="0" algn="l" defTabSz="914400" rtl="0" eaLnBrk="1" fontAlgn="auto" latinLnBrk="0" hangingPunct="1">
              <a:lnSpc>
                <a:spcPct val="100000"/>
              </a:lnSpc>
              <a:spcBef>
                <a:spcPct val="0"/>
              </a:spcBef>
              <a:spcAft>
                <a:spcPts val="1800"/>
              </a:spcAft>
              <a:buClrTx/>
              <a:buSzTx/>
              <a:buNone/>
              <a:tabLst/>
              <a:defRPr/>
            </a:pPr>
            <a:r>
              <a:rPr kumimoji="0" lang="en-GB" altLang="en-US" sz="3200" b="1" i="0" u="none" strike="noStrike" kern="1200" cap="none" spc="0" normalizeH="0" baseline="0" noProof="0" dirty="0" smtClean="0">
                <a:ln>
                  <a:noFill/>
                </a:ln>
                <a:solidFill>
                  <a:sysClr val="windowText" lastClr="000000"/>
                </a:solidFill>
                <a:effectLst/>
                <a:uLnTx/>
                <a:uFillTx/>
                <a:latin typeface="Calibri"/>
                <a:ea typeface="+mn-ea"/>
                <a:cs typeface="+mn-cs"/>
              </a:rPr>
              <a:t>				</a:t>
            </a:r>
            <a:endParaRPr kumimoji="0" lang="en-GB" altLang="en-US" sz="28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6" name="TextBox 5"/>
          <p:cNvSpPr txBox="1"/>
          <p:nvPr/>
        </p:nvSpPr>
        <p:spPr>
          <a:xfrm>
            <a:off x="1275577" y="373958"/>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Health &amp; Safety</a:t>
            </a:r>
          </a:p>
        </p:txBody>
      </p:sp>
    </p:spTree>
    <p:extLst>
      <p:ext uri="{BB962C8B-B14F-4D97-AF65-F5344CB8AC3E}">
        <p14:creationId xmlns:p14="http://schemas.microsoft.com/office/powerpoint/2010/main" val="64266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198081" y="2139281"/>
            <a:ext cx="5876908" cy="1200329"/>
          </a:xfrm>
          <a:prstGeom prst="rect">
            <a:avLst/>
          </a:prstGeom>
          <a:solidFill>
            <a:srgbClr val="002060"/>
          </a:solidFill>
        </p:spPr>
        <p:txBody>
          <a:bodyPr wrap="square" rtlCol="0">
            <a:spAutoFit/>
          </a:bodyPr>
          <a:lstStyle/>
          <a:p>
            <a:pPr algn="ctr"/>
            <a:r>
              <a:rPr lang="en-GB" sz="7200" b="1" dirty="0" smtClean="0">
                <a:solidFill>
                  <a:schemeClr val="bg1"/>
                </a:solidFill>
              </a:rPr>
              <a:t>Crime Reports</a:t>
            </a:r>
          </a:p>
        </p:txBody>
      </p:sp>
    </p:spTree>
    <p:extLst>
      <p:ext uri="{BB962C8B-B14F-4D97-AF65-F5344CB8AC3E}">
        <p14:creationId xmlns:p14="http://schemas.microsoft.com/office/powerpoint/2010/main" val="20663119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2343117" y="1441837"/>
            <a:ext cx="8229600" cy="4111674"/>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Details of offence</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Victims name and address, date and place of birth, occupation and sex</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Victims contact details (landlines, mobiles, works, email)</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Time, date and place offence committed</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Circulations if appropriate</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Victim update policy</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Victim injury and type of weapon used</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Value of property stolen, recovered or damaged</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Identifiable, non identifiable and recovered property</a:t>
            </a:r>
          </a:p>
          <a:p>
            <a:pPr>
              <a:spcBef>
                <a:spcPts val="538"/>
              </a:spcBef>
              <a:spcAft>
                <a:spcPts val="263"/>
              </a:spcAft>
              <a:buFont typeface="Wingdings" panose="05000000000000000000" pitchFamily="2" charset="2"/>
              <a:buChar char="ü"/>
            </a:pPr>
            <a:r>
              <a:rPr lang="en-GB" altLang="en-US" sz="2800" dirty="0" smtClean="0">
                <a:ea typeface="ＭＳ Ｐゴシック" panose="020B0600070205080204" pitchFamily="34" charset="-128"/>
              </a:rPr>
              <a:t>Person(s) wanted or suspected</a:t>
            </a:r>
          </a:p>
          <a:p>
            <a:pPr>
              <a:spcBef>
                <a:spcPts val="538"/>
              </a:spcBef>
              <a:spcAft>
                <a:spcPts val="263"/>
              </a:spcAft>
              <a:buFontTx/>
              <a:buNone/>
            </a:pPr>
            <a:endParaRPr lang="en-GB" altLang="en-US" sz="2800" dirty="0" smtClean="0">
              <a:ea typeface="ＭＳ Ｐゴシック" panose="020B0600070205080204" pitchFamily="34" charset="-128"/>
            </a:endParaRPr>
          </a:p>
        </p:txBody>
      </p:sp>
      <p:sp>
        <p:nvSpPr>
          <p:cNvPr id="4" name="TextBox 3"/>
          <p:cNvSpPr txBox="1"/>
          <p:nvPr/>
        </p:nvSpPr>
        <p:spPr>
          <a:xfrm>
            <a:off x="1317522" y="416689"/>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Crime Reports - INFORMATION</a:t>
            </a:r>
          </a:p>
        </p:txBody>
      </p:sp>
    </p:spTree>
    <p:extLst>
      <p:ext uri="{BB962C8B-B14F-4D97-AF65-F5344CB8AC3E}">
        <p14:creationId xmlns:p14="http://schemas.microsoft.com/office/powerpoint/2010/main" val="31365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custDataLst>
              <p:tags r:id="rId1"/>
            </p:custDataLst>
          </p:nvPr>
        </p:nvPicPr>
        <p:blipFill rotWithShape="1">
          <a:blip r:embed="rId6" cstate="print">
            <a:lum bright="70000" contrast="-70000"/>
            <a:extLst>
              <a:ext uri="{28A0092B-C50C-407E-A947-70E740481C1C}">
                <a14:useLocalDpi xmlns:a14="http://schemas.microsoft.com/office/drawing/2010/main" val="0"/>
              </a:ext>
            </a:extLst>
          </a:blip>
          <a:srcRect b="9378"/>
          <a:stretch/>
        </p:blipFill>
        <p:spPr>
          <a:xfrm>
            <a:off x="2206305" y="1151114"/>
            <a:ext cx="7476210" cy="4627388"/>
          </a:xfrm>
          <a:prstGeom prst="rect">
            <a:avLst/>
          </a:prstGeom>
          <a:ln>
            <a:noFill/>
          </a:ln>
          <a:effectLst>
            <a:softEdge rad="112500"/>
          </a:effectLst>
        </p:spPr>
      </p:pic>
      <p:sp>
        <p:nvSpPr>
          <p:cNvPr id="4" name="Rectangle 4"/>
          <p:cNvSpPr txBox="1">
            <a:spLocks noChangeArrowheads="1"/>
          </p:cNvSpPr>
          <p:nvPr>
            <p:custDataLst>
              <p:tags r:id="rId2"/>
            </p:custDataLst>
          </p:nvPr>
        </p:nvSpPr>
        <p:spPr>
          <a:xfrm>
            <a:off x="4323888" y="2326772"/>
            <a:ext cx="3514725" cy="1918657"/>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Assess</a:t>
            </a:r>
            <a:endParaRPr kumimoji="0" lang="en-GB" altLang="en-US" sz="44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indent="0" algn="ctr">
              <a:spcBef>
                <a:spcPct val="0"/>
              </a:spcBef>
              <a:spcAft>
                <a:spcPts val="1800"/>
              </a:spcAft>
              <a:buNone/>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Protect/Secure</a:t>
            </a:r>
          </a:p>
          <a:p>
            <a:pPr marL="342900" marR="0" lvl="0" indent="-342900" algn="ctr"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endParaRPr kumimoji="0" lang="en-GB" altLang="en-US" sz="28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Arriving at the Scene</a:t>
            </a:r>
          </a:p>
        </p:txBody>
      </p:sp>
    </p:spTree>
    <p:extLst>
      <p:ext uri="{BB962C8B-B14F-4D97-AF65-F5344CB8AC3E}">
        <p14:creationId xmlns:p14="http://schemas.microsoft.com/office/powerpoint/2010/main" val="55260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a:xfrm>
            <a:off x="3328218" y="1272514"/>
            <a:ext cx="8240713" cy="521744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rPr>
              <a:t>Establish crime scene area</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rPr>
              <a:t>First Aid</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smtClean="0">
                <a:ln>
                  <a:noFill/>
                </a:ln>
                <a:solidFill>
                  <a:sysClr val="windowText" lastClr="000000"/>
                </a:solidFill>
                <a:effectLst/>
                <a:uLnTx/>
                <a:uFillTx/>
                <a:latin typeface="Calibri"/>
                <a:ea typeface="+mn-ea"/>
                <a:cs typeface="+mn-cs"/>
              </a:rPr>
              <a:t>Coordinate arriving units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4" name="TextBox 3"/>
          <p:cNvSpPr txBox="1"/>
          <p:nvPr/>
        </p:nvSpPr>
        <p:spPr>
          <a:xfrm>
            <a:off x="1267188" y="584469"/>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Taking Control</a:t>
            </a:r>
          </a:p>
        </p:txBody>
      </p:sp>
    </p:spTree>
    <p:extLst>
      <p:ext uri="{BB962C8B-B14F-4D97-AF65-F5344CB8AC3E}">
        <p14:creationId xmlns:p14="http://schemas.microsoft.com/office/powerpoint/2010/main" val="337875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custDataLst>
              <p:tags r:id="rId1"/>
            </p:custDataLst>
          </p:nvPr>
        </p:nvPicPr>
        <p:blipFill rotWithShape="1">
          <a:blip r:embed="rId6" cstate="print">
            <a:extLst>
              <a:ext uri="{28A0092B-C50C-407E-A947-70E740481C1C}">
                <a14:useLocalDpi xmlns:a14="http://schemas.microsoft.com/office/drawing/2010/main" val="0"/>
              </a:ext>
            </a:extLst>
          </a:blip>
          <a:srcRect l="20457"/>
          <a:stretch/>
        </p:blipFill>
        <p:spPr>
          <a:xfrm>
            <a:off x="2818253" y="1320413"/>
            <a:ext cx="6525995" cy="4611406"/>
          </a:xfrm>
          <a:prstGeom prst="rect">
            <a:avLst/>
          </a:prstGeom>
          <a:ln>
            <a:noFill/>
          </a:ln>
          <a:effectLst>
            <a:softEdge rad="635000"/>
          </a:effectLst>
        </p:spPr>
      </p:pic>
      <p:sp>
        <p:nvSpPr>
          <p:cNvPr id="4" name="TextBox 3"/>
          <p:cNvSpPr txBox="1"/>
          <p:nvPr>
            <p:custDataLst>
              <p:tags r:id="rId2"/>
            </p:custDataLst>
          </p:nvPr>
        </p:nvSpPr>
        <p:spPr>
          <a:xfrm>
            <a:off x="3892990" y="2676008"/>
            <a:ext cx="4376519"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400" b="0" i="0" u="none" strike="noStrike" kern="0" cap="none" spc="0" normalizeH="0" baseline="0" noProof="0" dirty="0" smtClean="0">
                <a:ln>
                  <a:noFill/>
                </a:ln>
                <a:solidFill>
                  <a:srgbClr val="FFC000"/>
                </a:solidFill>
                <a:effectLst>
                  <a:outerShdw blurRad="38100" dist="38100" dir="2700000" algn="tl">
                    <a:srgbClr val="000000">
                      <a:alpha val="43137"/>
                    </a:srgbClr>
                  </a:outerShdw>
                </a:effectLst>
                <a:uLnTx/>
                <a:uFillTx/>
              </a:rPr>
              <a:t>‘The Golden Hour’</a:t>
            </a:r>
            <a:endParaRPr kumimoji="0" lang="en-GB" sz="4400" b="0" i="0" u="none" strike="noStrike" kern="0" cap="none" spc="0" normalizeH="0" baseline="0" noProof="0" dirty="0">
              <a:ln>
                <a:noFill/>
              </a:ln>
              <a:solidFill>
                <a:srgbClr val="FFC000"/>
              </a:solidFill>
              <a:effectLst>
                <a:outerShdw blurRad="38100" dist="38100" dir="2700000" algn="tl">
                  <a:srgbClr val="000000">
                    <a:alpha val="43137"/>
                  </a:srgbClr>
                </a:outerShdw>
              </a:effectLst>
              <a:uLnTx/>
              <a:uFillTx/>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Preserving </a:t>
            </a:r>
            <a:r>
              <a:rPr lang="en-GB" sz="3200" b="1" dirty="0" err="1" smtClean="0">
                <a:solidFill>
                  <a:schemeClr val="bg1"/>
                </a:solidFill>
              </a:rPr>
              <a:t>Evidene</a:t>
            </a:r>
            <a:endParaRPr lang="en-GB" sz="3200" b="1" dirty="0" smtClean="0">
              <a:solidFill>
                <a:schemeClr val="bg1"/>
              </a:solidFill>
            </a:endParaRPr>
          </a:p>
        </p:txBody>
      </p:sp>
    </p:spTree>
    <p:extLst>
      <p:ext uri="{BB962C8B-B14F-4D97-AF65-F5344CB8AC3E}">
        <p14:creationId xmlns:p14="http://schemas.microsoft.com/office/powerpoint/2010/main" val="197432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rotWithShape="1">
          <a:blip r:embed="rId6" cstate="print">
            <a:duotone>
              <a:srgbClr val="4BACC6">
                <a:shade val="45000"/>
                <a:satMod val="135000"/>
              </a:srgbClr>
              <a:prstClr val="white"/>
            </a:duotone>
            <a:extLst>
              <a:ext uri="{28A0092B-C50C-407E-A947-70E740481C1C}">
                <a14:useLocalDpi xmlns:a14="http://schemas.microsoft.com/office/drawing/2010/main" val="0"/>
              </a:ext>
            </a:extLst>
          </a:blip>
          <a:srcRect l="20457"/>
          <a:stretch/>
        </p:blipFill>
        <p:spPr>
          <a:xfrm>
            <a:off x="1624707" y="234356"/>
            <a:ext cx="8661897" cy="6120680"/>
          </a:xfrm>
          <a:prstGeom prst="rect">
            <a:avLst/>
          </a:prstGeom>
          <a:ln>
            <a:noFill/>
          </a:ln>
          <a:effectLst>
            <a:softEdge rad="635000"/>
          </a:effectLst>
        </p:spPr>
      </p:pic>
      <p:sp>
        <p:nvSpPr>
          <p:cNvPr id="3" name="TextBox 2"/>
          <p:cNvSpPr txBox="1"/>
          <p:nvPr>
            <p:custDataLst>
              <p:tags r:id="rId2"/>
            </p:custDataLst>
          </p:nvPr>
        </p:nvSpPr>
        <p:spPr>
          <a:xfrm>
            <a:off x="3767397" y="210630"/>
            <a:ext cx="4376519" cy="76944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4400" b="0" i="0" u="none" strike="noStrike" kern="0" cap="none" spc="0" normalizeH="0" baseline="0" noProof="0" dirty="0" smtClean="0">
                <a:ln>
                  <a:noFill/>
                </a:ln>
                <a:solidFill>
                  <a:srgbClr val="FFC000"/>
                </a:solidFill>
                <a:effectLst>
                  <a:outerShdw blurRad="38100" dist="38100" dir="2700000" algn="tl">
                    <a:srgbClr val="000000">
                      <a:alpha val="43137"/>
                    </a:srgbClr>
                  </a:outerShdw>
                </a:effectLst>
                <a:uLnTx/>
                <a:uFillTx/>
              </a:rPr>
              <a:t>‘The Golden Hour’</a:t>
            </a:r>
            <a:endParaRPr kumimoji="0" lang="en-GB" sz="4400" b="0" i="0" u="none" strike="noStrike" kern="0" cap="none" spc="0" normalizeH="0" baseline="0" noProof="0" dirty="0">
              <a:ln>
                <a:noFill/>
              </a:ln>
              <a:solidFill>
                <a:srgbClr val="FFC000"/>
              </a:solidFill>
              <a:effectLst>
                <a:outerShdw blurRad="38100" dist="38100" dir="2700000" algn="tl">
                  <a:srgbClr val="000000">
                    <a:alpha val="43137"/>
                  </a:srgbClr>
                </a:outerShdw>
              </a:effectLst>
              <a:uLnTx/>
              <a:uFillTx/>
            </a:endParaRPr>
          </a:p>
        </p:txBody>
      </p:sp>
      <p:sp>
        <p:nvSpPr>
          <p:cNvPr id="4" name="TextBox 3"/>
          <p:cNvSpPr txBox="1"/>
          <p:nvPr/>
        </p:nvSpPr>
        <p:spPr>
          <a:xfrm>
            <a:off x="2027405" y="980071"/>
            <a:ext cx="4104456" cy="483209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Victims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Scenes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Suspects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Witnesses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Log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Family/Community</a:t>
            </a:r>
            <a:endParaRPr kumimoji="0" lang="en-GB" sz="2800" b="0" i="0" u="none" strike="noStrike" kern="0" cap="none" spc="0" normalizeH="0" baseline="0" noProof="0" dirty="0">
              <a:ln>
                <a:noFill/>
              </a:ln>
              <a:effectLst/>
              <a:uLnTx/>
              <a:uFillTx/>
            </a:endParaRPr>
          </a:p>
        </p:txBody>
      </p:sp>
      <p:sp>
        <p:nvSpPr>
          <p:cNvPr id="5" name="TextBox 4"/>
          <p:cNvSpPr txBox="1"/>
          <p:nvPr/>
        </p:nvSpPr>
        <p:spPr>
          <a:xfrm>
            <a:off x="6872877" y="1557081"/>
            <a:ext cx="3816425" cy="310854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Physical Evidence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Intelligence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Contamination</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effectLst/>
                <a:uLnTx/>
                <a:uFillTx/>
              </a:rPr>
              <a:t>Responsibility</a:t>
            </a:r>
            <a:endParaRPr kumimoji="0" lang="en-GB" sz="28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val="3667949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2734473" y="0"/>
            <a:ext cx="6696744" cy="6696744"/>
          </a:xfrm>
          <a:prstGeom prst="rect">
            <a:avLst/>
          </a:prstGeom>
          <a:effectLst>
            <a:softEdge rad="635000"/>
          </a:effectLst>
        </p:spPr>
      </p:pic>
      <p:sp>
        <p:nvSpPr>
          <p:cNvPr id="4" name="Content Placeholder 2"/>
          <p:cNvSpPr txBox="1">
            <a:spLocks/>
          </p:cNvSpPr>
          <p:nvPr/>
        </p:nvSpPr>
        <p:spPr>
          <a:xfrm>
            <a:off x="2734473" y="1289334"/>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rPr>
              <a:t>Value contribution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rPr>
              <a:t>Gather relevant information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rPr>
              <a:t>Make notes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rPr>
              <a:t>Take names, addresses, etc.</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Witnesses</a:t>
            </a:r>
          </a:p>
        </p:txBody>
      </p:sp>
    </p:spTree>
    <p:extLst>
      <p:ext uri="{BB962C8B-B14F-4D97-AF65-F5344CB8AC3E}">
        <p14:creationId xmlns:p14="http://schemas.microsoft.com/office/powerpoint/2010/main" val="377381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rotWithShape="1">
          <a:blip r:embed="rId6" cstate="print">
            <a:extLst>
              <a:ext uri="{28A0092B-C50C-407E-A947-70E740481C1C}">
                <a14:useLocalDpi xmlns:a14="http://schemas.microsoft.com/office/drawing/2010/main" val="0"/>
              </a:ext>
            </a:extLst>
          </a:blip>
          <a:srcRect l="20457"/>
          <a:stretch/>
        </p:blipFill>
        <p:spPr>
          <a:xfrm>
            <a:off x="2214692" y="910074"/>
            <a:ext cx="7470071" cy="5278511"/>
          </a:xfrm>
          <a:prstGeom prst="rect">
            <a:avLst/>
          </a:prstGeom>
          <a:ln>
            <a:noFill/>
          </a:ln>
          <a:effectLst>
            <a:softEdge rad="635000"/>
          </a:effectLst>
        </p:spPr>
      </p:pic>
      <p:sp>
        <p:nvSpPr>
          <p:cNvPr id="4" name="TextBox 3"/>
          <p:cNvSpPr txBox="1"/>
          <p:nvPr>
            <p:custDataLst>
              <p:tags r:id="rId2"/>
            </p:custDataLst>
          </p:nvPr>
        </p:nvSpPr>
        <p:spPr>
          <a:xfrm>
            <a:off x="3651376" y="2779888"/>
            <a:ext cx="5484194" cy="76944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0" i="0" u="none" strike="noStrike" kern="0" cap="none" spc="0" normalizeH="0" baseline="0" noProof="0" dirty="0" smtClean="0">
                <a:ln>
                  <a:noFill/>
                </a:ln>
                <a:solidFill>
                  <a:srgbClr val="FFC000"/>
                </a:solidFill>
                <a:effectLst>
                  <a:outerShdw blurRad="38100" dist="38100" dir="2700000" algn="tl">
                    <a:srgbClr val="000000">
                      <a:alpha val="43137"/>
                    </a:srgbClr>
                  </a:outerShdw>
                </a:effectLst>
                <a:uLnTx/>
                <a:uFillTx/>
              </a:rPr>
              <a:t>The Golden Hour</a:t>
            </a:r>
            <a:endParaRPr kumimoji="0" lang="en-GB" sz="4400" b="0" i="0" u="none" strike="noStrike" kern="0" cap="none" spc="0" normalizeH="0" baseline="0" noProof="0" dirty="0">
              <a:ln>
                <a:noFill/>
              </a:ln>
              <a:solidFill>
                <a:srgbClr val="FFC000"/>
              </a:solidFill>
              <a:effectLst>
                <a:outerShdw blurRad="38100" dist="38100" dir="2700000" algn="tl">
                  <a:srgbClr val="000000">
                    <a:alpha val="43137"/>
                  </a:srgbClr>
                </a:outerShdw>
              </a:effectLst>
              <a:uLnTx/>
              <a:uFillTx/>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Preserving Evidence</a:t>
            </a:r>
          </a:p>
        </p:txBody>
      </p:sp>
    </p:spTree>
    <p:extLst>
      <p:ext uri="{BB962C8B-B14F-4D97-AF65-F5344CB8AC3E}">
        <p14:creationId xmlns:p14="http://schemas.microsoft.com/office/powerpoint/2010/main" val="361665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custDataLst>
              <p:tags r:id="rId1"/>
            </p:custDataLst>
          </p:nvPr>
        </p:nvSpPr>
        <p:spPr>
          <a:xfrm>
            <a:off x="3409214" y="230295"/>
            <a:ext cx="5484194" cy="76944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0" i="0" u="none" strike="noStrike" kern="0" cap="none" spc="0" normalizeH="0" baseline="0" noProof="0" dirty="0" smtClean="0">
                <a:ln>
                  <a:noFill/>
                </a:ln>
                <a:solidFill>
                  <a:srgbClr val="FFC000"/>
                </a:solidFill>
                <a:effectLst>
                  <a:outerShdw blurRad="38100" dist="38100" dir="2700000" algn="tl">
                    <a:srgbClr val="000000">
                      <a:alpha val="43137"/>
                    </a:srgbClr>
                  </a:outerShdw>
                </a:effectLst>
                <a:uLnTx/>
                <a:uFillTx/>
              </a:rPr>
              <a:t>The Golden Hour</a:t>
            </a:r>
            <a:endParaRPr kumimoji="0" lang="en-GB" sz="4400" b="0" i="0" u="none" strike="noStrike" kern="0" cap="none" spc="0" normalizeH="0" baseline="0" noProof="0" dirty="0">
              <a:ln>
                <a:noFill/>
              </a:ln>
              <a:solidFill>
                <a:srgbClr val="FFC000"/>
              </a:solidFill>
              <a:effectLst>
                <a:outerShdw blurRad="38100" dist="38100" dir="2700000" algn="tl">
                  <a:srgbClr val="000000">
                    <a:alpha val="43137"/>
                  </a:srgbClr>
                </a:outerShdw>
              </a:effectLst>
              <a:uLnTx/>
              <a:uFillTx/>
            </a:endParaRPr>
          </a:p>
        </p:txBody>
      </p:sp>
      <p:pic>
        <p:nvPicPr>
          <p:cNvPr id="3" name="Picture 2"/>
          <p:cNvPicPr>
            <a:picLocks noChangeAspect="1"/>
          </p:cNvPicPr>
          <p:nvPr>
            <p:custDataLst>
              <p:tags r:id="rId2"/>
            </p:custDataLst>
          </p:nvPr>
        </p:nvPicPr>
        <p:blipFill rotWithShape="1">
          <a:blip r:embed="rId6" cstate="print">
            <a:duotone>
              <a:srgbClr val="4BACC6">
                <a:shade val="45000"/>
                <a:satMod val="135000"/>
              </a:srgbClr>
              <a:prstClr val="white"/>
            </a:duotone>
            <a:extLst>
              <a:ext uri="{28A0092B-C50C-407E-A947-70E740481C1C}">
                <a14:useLocalDpi xmlns:a14="http://schemas.microsoft.com/office/drawing/2010/main" val="0"/>
              </a:ext>
            </a:extLst>
          </a:blip>
          <a:srcRect l="20457"/>
          <a:stretch/>
        </p:blipFill>
        <p:spPr>
          <a:xfrm>
            <a:off x="1643383" y="230295"/>
            <a:ext cx="8661897" cy="6120680"/>
          </a:xfrm>
          <a:prstGeom prst="rect">
            <a:avLst/>
          </a:prstGeom>
          <a:ln>
            <a:noFill/>
          </a:ln>
          <a:effectLst>
            <a:softEdge rad="635000"/>
          </a:effectLst>
        </p:spPr>
      </p:pic>
      <p:sp>
        <p:nvSpPr>
          <p:cNvPr id="5" name="TextBox 4"/>
          <p:cNvSpPr txBox="1"/>
          <p:nvPr/>
        </p:nvSpPr>
        <p:spPr>
          <a:xfrm>
            <a:off x="2907769" y="2015613"/>
            <a:ext cx="8136040" cy="310854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solidFill>
                  <a:srgbClr val="0033CC"/>
                </a:solidFill>
                <a:effectLst/>
                <a:uLnTx/>
                <a:uFillTx/>
              </a:rPr>
              <a:t>Confirm</a:t>
            </a:r>
            <a:r>
              <a:rPr kumimoji="0" lang="en-GB" sz="2800" b="0" i="0" u="none" strike="noStrike" kern="0" cap="none" spc="0" normalizeH="0" baseline="0" noProof="0" dirty="0" smtClean="0">
                <a:ln>
                  <a:noFill/>
                </a:ln>
                <a:solidFill>
                  <a:prstClr val="black"/>
                </a:solidFill>
                <a:effectLst/>
                <a:uLnTx/>
                <a:uFillTx/>
              </a:rPr>
              <a:t> exactly what has taken place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solidFill>
                  <a:srgbClr val="0033CC"/>
                </a:solidFill>
                <a:effectLst/>
                <a:uLnTx/>
                <a:uFillTx/>
              </a:rPr>
              <a:t>Cordon</a:t>
            </a:r>
            <a:r>
              <a:rPr kumimoji="0" lang="en-GB" sz="2800" b="0" i="0" u="none" strike="noStrike" kern="0" cap="none" spc="0" normalizeH="0" baseline="0" noProof="0" dirty="0" smtClean="0">
                <a:ln>
                  <a:noFill/>
                </a:ln>
                <a:solidFill>
                  <a:prstClr val="black"/>
                </a:solidFill>
                <a:effectLst/>
                <a:uLnTx/>
                <a:uFillTx/>
              </a:rPr>
              <a:t> off the crime scene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solidFill>
                  <a:srgbClr val="0033CC"/>
                </a:solidFill>
                <a:effectLst/>
                <a:uLnTx/>
                <a:uFillTx/>
              </a:rPr>
              <a:t>Secure</a:t>
            </a:r>
            <a:r>
              <a:rPr kumimoji="0" lang="en-GB" sz="2800" b="0" i="0" u="none" strike="noStrike" kern="0" cap="none" spc="0" normalizeH="0" baseline="0" noProof="0" dirty="0" smtClean="0">
                <a:ln>
                  <a:noFill/>
                </a:ln>
                <a:solidFill>
                  <a:prstClr val="black"/>
                </a:solidFill>
                <a:effectLst/>
                <a:uLnTx/>
                <a:uFillTx/>
              </a:rPr>
              <a:t> the crime scene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smtClean="0">
                <a:ln>
                  <a:noFill/>
                </a:ln>
                <a:solidFill>
                  <a:srgbClr val="0033CC"/>
                </a:solidFill>
                <a:effectLst/>
                <a:uLnTx/>
                <a:uFillTx/>
              </a:rPr>
              <a:t>Control</a:t>
            </a:r>
            <a:r>
              <a:rPr kumimoji="0" lang="en-GB" sz="2800" b="0" i="0" u="none" strike="noStrike" kern="0" cap="none" spc="0" normalizeH="0" baseline="0" noProof="0" dirty="0" smtClean="0">
                <a:ln>
                  <a:noFill/>
                </a:ln>
                <a:solidFill>
                  <a:prstClr val="black"/>
                </a:solidFill>
                <a:effectLst/>
                <a:uLnTx/>
                <a:uFillTx/>
              </a:rPr>
              <a:t> the crime scene</a:t>
            </a:r>
            <a:endParaRPr kumimoji="0" lang="en-GB"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67822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5" cstate="print">
            <a:lum bright="70000" contrast="-70000"/>
            <a:extLst>
              <a:ext uri="{28A0092B-C50C-407E-A947-70E740481C1C}">
                <a14:useLocalDpi xmlns:a14="http://schemas.microsoft.com/office/drawing/2010/main" val="0"/>
              </a:ext>
            </a:extLst>
          </a:blip>
          <a:srcRect r="17151"/>
          <a:stretch/>
        </p:blipFill>
        <p:spPr>
          <a:xfrm>
            <a:off x="2567207" y="1136037"/>
            <a:ext cx="6591410" cy="4781156"/>
          </a:xfrm>
          <a:prstGeom prst="rect">
            <a:avLst/>
          </a:prstGeom>
        </p:spPr>
      </p:pic>
      <p:sp>
        <p:nvSpPr>
          <p:cNvPr id="3" name="Rectangle 4"/>
          <p:cNvSpPr txBox="1">
            <a:spLocks noChangeArrowheads="1"/>
          </p:cNvSpPr>
          <p:nvPr>
            <p:custDataLst>
              <p:tags r:id="rId1"/>
            </p:custDataLst>
          </p:nvPr>
        </p:nvSpPr>
        <p:spPr>
          <a:xfrm>
            <a:off x="2666706" y="1937567"/>
            <a:ext cx="6392411" cy="3664658"/>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Do not allow the victim / witnesses to clean up</a:t>
            </a:r>
          </a:p>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Do not walk around and move things yourself</a:t>
            </a:r>
          </a:p>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Common Approach Path</a:t>
            </a:r>
          </a:p>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Protect other evidence </a:t>
            </a:r>
          </a:p>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Firearms</a:t>
            </a:r>
          </a:p>
          <a:p>
            <a:pPr marL="0" marR="0" lvl="0" indent="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US" altLang="en-US" sz="3200" b="0" i="0" u="none" strike="noStrike" kern="1200" cap="none" spc="0" normalizeH="0" baseline="0" noProof="0" dirty="0" smtClean="0">
                <a:ln>
                  <a:noFill/>
                </a:ln>
                <a:solidFill>
                  <a:sysClr val="windowText" lastClr="000000"/>
                </a:solidFill>
                <a:effectLst/>
                <a:uLnTx/>
                <a:uFillTx/>
                <a:latin typeface="Calibri"/>
                <a:ea typeface="+mn-ea"/>
                <a:cs typeface="+mn-cs"/>
              </a:rPr>
              <a:t>Bodies</a:t>
            </a:r>
            <a:endPar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1652631" y="331252"/>
            <a:ext cx="8019875" cy="584775"/>
          </a:xfrm>
          <a:prstGeom prst="rect">
            <a:avLst/>
          </a:prstGeom>
          <a:solidFill>
            <a:srgbClr val="002060"/>
          </a:solidFill>
        </p:spPr>
        <p:txBody>
          <a:bodyPr wrap="square" rtlCol="0">
            <a:spAutoFit/>
          </a:bodyPr>
          <a:lstStyle/>
          <a:p>
            <a:pPr algn="ctr"/>
            <a:r>
              <a:rPr lang="en-GB" sz="3200" b="1" dirty="0" smtClean="0">
                <a:solidFill>
                  <a:schemeClr val="bg1"/>
                </a:solidFill>
              </a:rPr>
              <a:t>Protect</a:t>
            </a:r>
          </a:p>
        </p:txBody>
      </p:sp>
    </p:spTree>
    <p:extLst>
      <p:ext uri="{BB962C8B-B14F-4D97-AF65-F5344CB8AC3E}">
        <p14:creationId xmlns:p14="http://schemas.microsoft.com/office/powerpoint/2010/main" val="183091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6" cstate="print">
            <a:lum bright="70000" contrast="-70000"/>
            <a:extLst>
              <a:ext uri="{28A0092B-C50C-407E-A947-70E740481C1C}">
                <a14:useLocalDpi xmlns:a14="http://schemas.microsoft.com/office/drawing/2010/main" val="0"/>
              </a:ext>
            </a:extLst>
          </a:blip>
          <a:stretch>
            <a:fillRect/>
          </a:stretch>
        </p:blipFill>
        <p:spPr>
          <a:xfrm>
            <a:off x="1968698" y="1183452"/>
            <a:ext cx="8196479" cy="4698188"/>
          </a:xfrm>
          <a:prstGeom prst="rect">
            <a:avLst/>
          </a:prstGeom>
          <a:ln>
            <a:noFill/>
          </a:ln>
          <a:effectLst>
            <a:softEdge rad="112500"/>
          </a:effectLst>
        </p:spPr>
      </p:pic>
      <p:sp>
        <p:nvSpPr>
          <p:cNvPr id="4" name="Rectangle 4"/>
          <p:cNvSpPr txBox="1">
            <a:spLocks noChangeArrowheads="1"/>
          </p:cNvSpPr>
          <p:nvPr>
            <p:custDataLst>
              <p:tags r:id="rId2"/>
            </p:custDataLst>
          </p:nvPr>
        </p:nvSpPr>
        <p:spPr>
          <a:xfrm>
            <a:off x="4327782" y="2144712"/>
            <a:ext cx="7705725" cy="47132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1" i="0" u="none" strike="noStrike" kern="1200" cap="none" spc="0" normalizeH="0" baseline="0" noProof="0" dirty="0" smtClean="0">
                <a:ln>
                  <a:noFill/>
                </a:ln>
                <a:solidFill>
                  <a:sysClr val="windowText" lastClr="000000"/>
                </a:solidFill>
                <a:effectLst/>
                <a:uLnTx/>
                <a:uFillTx/>
                <a:latin typeface="Calibri"/>
                <a:ea typeface="+mn-ea"/>
                <a:cs typeface="+mn-cs"/>
              </a:rPr>
              <a:t>Assess</a:t>
            </a:r>
            <a:endPar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1" i="0" u="none" strike="noStrike" kern="1200" cap="none" spc="0" normalizeH="0" baseline="0" noProof="0" dirty="0" smtClean="0">
                <a:ln>
                  <a:noFill/>
                </a:ln>
                <a:solidFill>
                  <a:sysClr val="windowText" lastClr="000000"/>
                </a:solidFill>
                <a:effectLst/>
                <a:uLnTx/>
                <a:uFillTx/>
                <a:latin typeface="Calibri"/>
                <a:ea typeface="+mn-ea"/>
                <a:cs typeface="+mn-cs"/>
              </a:rPr>
              <a:t>Protect</a:t>
            </a:r>
          </a:p>
          <a:p>
            <a:pPr marL="342900" marR="0" lvl="0" indent="-342900" algn="l" defTabSz="914400" rtl="0" eaLnBrk="1" fontAlgn="auto" latinLnBrk="0" hangingPunct="1">
              <a:lnSpc>
                <a:spcPct val="100000"/>
              </a:lnSpc>
              <a:spcBef>
                <a:spcPct val="0"/>
              </a:spcBef>
              <a:spcAft>
                <a:spcPts val="1800"/>
              </a:spcAft>
              <a:buClrTx/>
              <a:buSzTx/>
              <a:buFont typeface="Arial" panose="020B0604020202020204" pitchFamily="34" charset="0"/>
              <a:buChar char="•"/>
              <a:tabLst/>
              <a:defRPr/>
            </a:pPr>
            <a:r>
              <a:rPr kumimoji="0" lang="en-GB" altLang="en-US" sz="3200" b="1" i="0" u="none" strike="noStrike" kern="1200" cap="none" spc="0" normalizeH="0" baseline="0" noProof="0" dirty="0" smtClean="0">
                <a:ln>
                  <a:noFill/>
                </a:ln>
                <a:solidFill>
                  <a:sysClr val="windowText" lastClr="000000"/>
                </a:solidFill>
                <a:effectLst/>
                <a:uLnTx/>
                <a:uFillTx/>
                <a:latin typeface="Calibri"/>
                <a:ea typeface="+mn-ea"/>
                <a:cs typeface="+mn-cs"/>
              </a:rPr>
              <a:t> Communicate</a:t>
            </a:r>
            <a:endParaRPr kumimoji="0" lang="en-GB" altLang="en-US" sz="32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Arriving at the Scene</a:t>
            </a:r>
          </a:p>
        </p:txBody>
      </p:sp>
    </p:spTree>
    <p:extLst>
      <p:ext uri="{BB962C8B-B14F-4D97-AF65-F5344CB8AC3E}">
        <p14:creationId xmlns:p14="http://schemas.microsoft.com/office/powerpoint/2010/main" val="12179630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6" cstate="print">
            <a:lum bright="70000" contrast="-70000"/>
            <a:extLst>
              <a:ext uri="{28A0092B-C50C-407E-A947-70E740481C1C}">
                <a14:useLocalDpi xmlns:a14="http://schemas.microsoft.com/office/drawing/2010/main" val="0"/>
              </a:ext>
            </a:extLst>
          </a:blip>
          <a:stretch>
            <a:fillRect/>
          </a:stretch>
        </p:blipFill>
        <p:spPr>
          <a:xfrm>
            <a:off x="2008027" y="1163787"/>
            <a:ext cx="8196479" cy="4698188"/>
          </a:xfrm>
          <a:prstGeom prst="rect">
            <a:avLst/>
          </a:prstGeom>
          <a:ln>
            <a:noFill/>
          </a:ln>
          <a:effectLst>
            <a:softEdge rad="112500"/>
          </a:effectLst>
        </p:spPr>
      </p:pic>
      <p:sp>
        <p:nvSpPr>
          <p:cNvPr id="4" name="Rectangle 4"/>
          <p:cNvSpPr txBox="1">
            <a:spLocks noChangeArrowheads="1"/>
          </p:cNvSpPr>
          <p:nvPr>
            <p:custDataLst>
              <p:tags r:id="rId2"/>
            </p:custDataLst>
          </p:nvPr>
        </p:nvSpPr>
        <p:spPr>
          <a:xfrm>
            <a:off x="4073374" y="1451800"/>
            <a:ext cx="2866270" cy="4122161"/>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Accurate</a:t>
            </a:r>
            <a:endParaRPr kumimoji="0" lang="en-GB" altLang="en-US" sz="44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indent="0" algn="ctr">
              <a:spcBef>
                <a:spcPct val="0"/>
              </a:spcBef>
              <a:spcAft>
                <a:spcPts val="1800"/>
              </a:spcAft>
              <a:buNone/>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	</a:t>
            </a:r>
          </a:p>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Brief</a:t>
            </a:r>
          </a:p>
          <a:p>
            <a:pPr marL="0" indent="0" algn="ctr">
              <a:spcBef>
                <a:spcPct val="0"/>
              </a:spcBef>
              <a:spcAft>
                <a:spcPts val="1800"/>
              </a:spcAft>
              <a:buNone/>
              <a:defRPr/>
            </a:pPr>
            <a:endPar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0" marR="0" lvl="0" indent="0" algn="ctr" defTabSz="914400" rtl="0" eaLnBrk="1" fontAlgn="auto" latinLnBrk="0" hangingPunct="1">
              <a:lnSpc>
                <a:spcPct val="100000"/>
              </a:lnSpc>
              <a:spcBef>
                <a:spcPct val="0"/>
              </a:spcBef>
              <a:spcAft>
                <a:spcPts val="1800"/>
              </a:spcAft>
              <a:buClrTx/>
              <a:buSzTx/>
              <a:buNone/>
              <a:tabLst/>
              <a:defRPr/>
            </a:pPr>
            <a:r>
              <a:rPr kumimoji="0" lang="en-GB" altLang="en-US" sz="4400" b="1" i="0" u="none" strike="noStrike" kern="1200" cap="none" spc="0" normalizeH="0" baseline="0" noProof="0" dirty="0" smtClean="0">
                <a:ln>
                  <a:noFill/>
                </a:ln>
                <a:solidFill>
                  <a:sysClr val="windowText" lastClr="000000"/>
                </a:solidFill>
                <a:effectLst/>
                <a:uLnTx/>
                <a:uFillTx/>
                <a:latin typeface="Calibri"/>
                <a:ea typeface="+mn-ea"/>
                <a:cs typeface="+mn-cs"/>
              </a:rPr>
              <a:t>Clear</a:t>
            </a:r>
            <a:endParaRPr kumimoji="0" lang="en-GB" altLang="en-US" sz="44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1317522" y="206964"/>
            <a:ext cx="9527459" cy="584775"/>
          </a:xfrm>
          <a:prstGeom prst="rect">
            <a:avLst/>
          </a:prstGeom>
          <a:solidFill>
            <a:srgbClr val="002060"/>
          </a:solidFill>
        </p:spPr>
        <p:txBody>
          <a:bodyPr wrap="square" rtlCol="0">
            <a:spAutoFit/>
          </a:bodyPr>
          <a:lstStyle/>
          <a:p>
            <a:pPr algn="ctr"/>
            <a:r>
              <a:rPr lang="en-GB" sz="3200" b="1" dirty="0" smtClean="0">
                <a:solidFill>
                  <a:schemeClr val="bg1"/>
                </a:solidFill>
              </a:rPr>
              <a:t>Communications should be ….</a:t>
            </a:r>
          </a:p>
        </p:txBody>
      </p:sp>
    </p:spTree>
    <p:extLst>
      <p:ext uri="{BB962C8B-B14F-4D97-AF65-F5344CB8AC3E}">
        <p14:creationId xmlns:p14="http://schemas.microsoft.com/office/powerpoint/2010/main" val="420228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355596" y="1211850"/>
            <a:ext cx="6049096" cy="4051891"/>
          </a:xfrm>
          <a:prstGeom prst="rect">
            <a:avLst/>
          </a:prstGeom>
        </p:spPr>
      </p:pic>
    </p:spTree>
    <p:extLst>
      <p:ext uri="{BB962C8B-B14F-4D97-AF65-F5344CB8AC3E}">
        <p14:creationId xmlns:p14="http://schemas.microsoft.com/office/powerpoint/2010/main" val="11253464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7&quot;/&gt;&lt;lineCharCount val=&quot;3&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8A795A1C-BCC2-4009-84A5-557086A0B20C}&quot;/&gt;&lt;isInvalidForFieldText val=&quot;0&quot;/&gt;&lt;Image&gt;&lt;filename val=&quot;C:\DOCUME~1\swp54152\LOCALS~1\Temp\PR\data\asimages\{8A795A1C-BCC2-4009-84A5-557086A0B20C}_22.png&quot;/&gt;&lt;left val=&quot;24&quot;/&gt;&lt;top val=&quot;105&quot;/&gt;&lt;width val=&quot;674&quot;/&gt;&lt;height val=&quot;417&quot;/&gt;&lt;hasText val=&quot;1&quot;/&gt;&lt;/Image&gt;&lt;/ThreeDShape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7&quot;/&gt;&lt;lineCharCount val=&quot;4&quot;/&gt;&lt;lineCharCount val=&quot;2&quot;/&gt;&lt;lineCharCount val=&quot;12&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INFO" val="&lt;ThreeDShapeInfo&gt;&lt;uuid val=&quot;{8A795A1C-BCC2-4009-84A5-557086A0B20C}&quot;/&gt;&lt;isInvalidForFieldText val=&quot;0&quot;/&gt;&lt;Image&gt;&lt;filename val=&quot;C:\DOCUME~1\swp54152\LOCALS~1\Temp\PR\data\asimages\{8A795A1C-BCC2-4009-84A5-557086A0B20C}_22.png&quot;/&gt;&lt;left val=&quot;24&quot;/&gt;&lt;top val=&quot;105&quot;/&gt;&lt;width val=&quot;674&quot;/&gt;&lt;height val=&quot;417&quot;/&gt;&lt;hasText val=&quot;1&quot;/&gt;&lt;/Image&gt;&lt;/ThreeDShape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7&quot;/&gt;&lt;lineCharCount val=&quot;4&quot;/&gt;&lt;lineCharCount val=&quot;2&quot;/&gt;&lt;lineCharCount val=&quot;12&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INFO" val="&lt;ThreeDShapeInfo&gt;&lt;uuid val=&quot;{50823748-AB38-4E9A-A4A4-A2FA33A72F5B}&quot;/&gt;&lt;isInvalidForFieldText val=&quot;0&quot;/&gt;&lt;Image&gt;&lt;filename val=&quot;C:\DOCUME~1\swp54152\LOCALS~1\Temp\PR\data\asimages\{50823748-AB38-4E9A-A4A4-A2FA33A72F5B}_23.png&quot;/&gt;&lt;left val=&quot;19&quot;/&gt;&lt;top val=&quot;70&quot;/&gt;&lt;width val=&quot;683&quot;/&gt;&lt;height val=&quot;483&quot;/&gt;&lt;hasText val=&quot;1&quot;/&gt;&lt;/Image&gt;&lt;/ThreeDShape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 name="PRESENTER_SHAPEINFO" val="&lt;ThreeDShapeInfo&gt;&lt;uuid val=&quot;{A03E48E9-57D0-49CF-B822-179F172BD369}&quot;/&gt;&lt;isInvalidForFieldText val=&quot;0&quot;/&gt;&lt;Image&gt;&lt;filename val=&quot;C:\DOCUME~1\swp54152\LOCALS~1\Temp\PR\data\asimages\{A03E48E9-57D0-49CF-B822-179F172BD369}_23.png&quot;/&gt;&lt;left val=&quot;138&quot;/&gt;&lt;top val=&quot;332&quot;/&gt;&lt;width val=&quot;472&quot;/&gt;&lt;height val=&quot;73&quot;/&gt;&lt;hasText val=&quot;1&quot;/&gt;&lt;/Image&gt;&lt;/ThreeDShapeInfo&gt;"/>
</p:tagLst>
</file>

<file path=ppt/tags/tag8.xml><?xml version="1.0" encoding="utf-8"?>
<p:tagLst xmlns:a="http://schemas.openxmlformats.org/drawingml/2006/main" xmlns:r="http://schemas.openxmlformats.org/officeDocument/2006/relationships" xmlns:p="http://schemas.openxmlformats.org/presentationml/2006/main">
  <p:tag name="PRESENTER_SHAPEINFO" val="&lt;ThreeDShapeInfo&gt;&lt;uuid val=&quot;{50823748-AB38-4E9A-A4A4-A2FA33A72F5B}&quot;/&gt;&lt;isInvalidForFieldText val=&quot;0&quot;/&gt;&lt;Image&gt;&lt;filename val=&quot;C:\DOCUME~1\swp54152\LOCALS~1\Temp\PR\data\asimages\{50823748-AB38-4E9A-A4A4-A2FA33A72F5B}_23.png&quot;/&gt;&lt;left val=&quot;19&quot;/&gt;&lt;top val=&quot;70&quot;/&gt;&lt;width val=&quot;683&quot;/&gt;&lt;height val=&quot;483&quot;/&gt;&lt;hasText val=&quot;1&quot;/&gt;&lt;/Image&gt;&lt;/ThreeDShape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 name="PRESENTER_SHAPEINFO" val="&lt;ThreeDShapeInfo&gt;&lt;uuid val=&quot;{A03E48E9-57D0-49CF-B822-179F172BD369}&quot;/&gt;&lt;isInvalidForFieldText val=&quot;0&quot;/&gt;&lt;Image&gt;&lt;filename val=&quot;C:\DOCUME~1\swp54152\LOCALS~1\Temp\PR\data\asimages\{A03E48E9-57D0-49CF-B822-179F172BD369}_23.png&quot;/&gt;&lt;left val=&quot;138&quot;/&gt;&lt;top val=&quot;332&quot;/&gt;&lt;width val=&quot;472&quot;/&gt;&lt;height val=&quot;73&quot;/&gt;&lt;hasText val=&quot;1&quot;/&gt;&lt;/Image&gt;&lt;/ThreeDShapeInfo&gt;"/>
</p:tagLst>
</file>

<file path=ppt/tags/tag10.xml><?xml version="1.0" encoding="utf-8"?>
<p:tagLst xmlns:a="http://schemas.openxmlformats.org/drawingml/2006/main" xmlns:r="http://schemas.openxmlformats.org/officeDocument/2006/relationships" xmlns:p="http://schemas.openxmlformats.org/presentationml/2006/main">
  <p:tag name="PRESENTER_SHAPEINFO" val="&lt;ThreeDShapeInfo&gt;&lt;uuid val=&quot;{50823748-AB38-4E9A-A4A4-A2FA33A72F5B}&quot;/&gt;&lt;isInvalidForFieldText val=&quot;0&quot;/&gt;&lt;Image&gt;&lt;filename val=&quot;C:\DOCUME~1\swp54152\LOCALS~1\Temp\PR\data\asimages\{50823748-AB38-4E9A-A4A4-A2FA33A72F5B}_23.png&quot;/&gt;&lt;left val=&quot;19&quot;/&gt;&lt;top val=&quot;70&quot;/&gt;&lt;width val=&quot;683&quot;/&gt;&lt;height val=&quot;483&quot;/&gt;&lt;hasText val=&quot;1&quot;/&gt;&lt;/Image&gt;&lt;/ThreeDShape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 name="PRESENTER_SHAPEINFO" val="&lt;ThreeDShapeInfo&gt;&lt;uuid val=&quot;{A03E48E9-57D0-49CF-B822-179F172BD369}&quot;/&gt;&lt;isInvalidForFieldText val=&quot;0&quot;/&gt;&lt;Image&gt;&lt;filename val=&quot;C:\DOCUME~1\swp54152\LOCALS~1\Temp\PR\data\asimages\{A03E48E9-57D0-49CF-B822-179F172BD369}_23.png&quot;/&gt;&lt;left val=&quot;138&quot;/&gt;&lt;top val=&quot;332&quot;/&gt;&lt;width val=&quot;472&quot;/&gt;&lt;height val=&quot;73&quot;/&gt;&lt;hasText val=&quot;1&quot;/&gt;&lt;/Image&gt;&lt;/ThreeDShape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 name="PRESENTER_SHAPEINFO" val="&lt;ThreeDShapeInfo&gt;&lt;uuid val=&quot;{A03E48E9-57D0-49CF-B822-179F172BD369}&quot;/&gt;&lt;isInvalidForFieldText val=&quot;0&quot;/&gt;&lt;Image&gt;&lt;filename val=&quot;C:\DOCUME~1\swp54152\LOCALS~1\Temp\PR\data\asimages\{A03E48E9-57D0-49CF-B822-179F172BD369}_23.png&quot;/&gt;&lt;left val=&quot;138&quot;/&gt;&lt;top val=&quot;332&quot;/&gt;&lt;width val=&quot;472&quot;/&gt;&lt;height val=&quot;73&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INFO" val="&lt;ThreeDShapeInfo&gt;&lt;uuid val=&quot;{50823748-AB38-4E9A-A4A4-A2FA33A72F5B}&quot;/&gt;&lt;isInvalidForFieldText val=&quot;0&quot;/&gt;&lt;Image&gt;&lt;filename val=&quot;C:\DOCUME~1\swp54152\LOCALS~1\Temp\PR\data\asimages\{50823748-AB38-4E9A-A4A4-A2FA33A72F5B}_23.png&quot;/&gt;&lt;left val=&quot;19&quot;/&gt;&lt;top val=&quot;70&quot;/&gt;&lt;width val=&quot;683&quot;/&gt;&lt;height val=&quot;483&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39&quot;/&gt;&lt;lineCharCount val=&quot;9&quot;/&gt;&lt;lineCharCount val=&quot;35&quot;/&gt;&lt;lineCharCount val=&quot;9&quot;/&gt;&lt;lineCharCount val=&quot;24&quot;/&gt;&lt;lineCharCount val=&quot;9&quot;/&gt;&lt;lineCharCount val=&quot;6&quot;/&gt;&lt;/TableIndex&gt;&lt;/ShapeTextInfo&gt;"/>
</p:tagLst>
</file>

<file path=ppt/tags/tag15.xml><?xml version="1.0" encoding="utf-8"?>
<p:tagLst xmlns:a="http://schemas.openxmlformats.org/drawingml/2006/main" xmlns:r="http://schemas.openxmlformats.org/officeDocument/2006/relationships" xmlns:p="http://schemas.openxmlformats.org/presentationml/2006/main">
  <p:tag name="PRESENTER_SHAPEINFO" val="&lt;ThreeDShapeInfo&gt;&lt;uuid val=&quot;{D8E80081-C49E-4956-9A89-A8FC03BB3357}&quot;/&gt;&lt;isInvalidForFieldText val=&quot;0&quot;/&gt;&lt;Image&gt;&lt;filename val=&quot;C:\DOCUME~1\swp54152\LOCALS~1\Temp\PR\data\asimages\{D8E80081-C49E-4956-9A89-A8FC03BB3357}_26.png&quot;/&gt;&lt;left val=&quot;30&quot;/&gt;&lt;top val=&quot;105&quot;/&gt;&lt;width val=&quot;646&quot;/&gt;&lt;height val=&quot;371&quot;/&gt;&lt;hasText val=&quot;1&quot;/&gt;&lt;/Image&gt;&lt;/ThreeDShape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7&quot;/&gt;&lt;lineCharCount val=&quot;3&quot;/&gt;&lt;lineCharCount val=&quot;3&quot;/&gt;&lt;lineCharCount val=&quot;12&quot;/&gt;&lt;lineCharCount val=&quot;1&quot;/&gt;&lt;lineCharCount val=&quot;1&quot;/&gt;&lt;lineCharCount val=&quot;15&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INFO" val="&lt;ThreeDShapeInfo&gt;&lt;uuid val=&quot;{1F39162B-05A7-4269-9F1D-5253C456343D}&quot;/&gt;&lt;isInvalidForFieldText val=&quot;0&quot;/&gt;&lt;Image&gt;&lt;filename val=&quot;C:\DOCUME~1\swp54152\LOCALS~1\Temp\PR\data\asimages\{1F39162B-05A7-4269-9F1D-5253C456343D}_27.png&quot;/&gt;&lt;left val=&quot;30&quot;/&gt;&lt;top val=&quot;105&quot;/&gt;&lt;width val=&quot;646&quot;/&gt;&lt;height val=&quot;371&quot;/&gt;&lt;hasText val=&quot;1&quot;/&gt;&lt;/Image&gt;&lt;/ThreeDShape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9&quot;/&gt;&lt;lineCharCount val=&quot;1&quot;/&gt;&lt;lineCharCount val=&quot;2&quot;/&gt;&lt;lineCharCount val=&quot;10&quot;/&gt;&lt;lineCharCount val=&quot;1&quot;/&gt;&lt;lineCharCount val=&quot;1&quot;/&gt;&lt;lineCharCount val=&quot;20&quot;/&gt;&lt;/TableIndex&gt;&lt;/ShapeTextInfo&gt;"/>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4286</Words>
  <Application>Microsoft Office PowerPoint</Application>
  <PresentationFormat>Widescreen</PresentationFormat>
  <Paragraphs>363</Paragraphs>
  <Slides>26</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ＭＳ Ｐゴシック</vt:lpstr>
      <vt:lpstr>Arial</vt:lpstr>
      <vt:lpstr>Calibri</vt:lpstr>
      <vt:lpstr>Calibri Light</vt:lpstr>
      <vt:lpstr>Comic Sans MS</vt:lpstr>
      <vt:lpstr>Microsoft Sans Serif</vt:lpstr>
      <vt:lpstr>Tahoma</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Gwent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Rachel</dc:creator>
  <cp:lastModifiedBy>Jones,Sarah swp5354</cp:lastModifiedBy>
  <cp:revision>25</cp:revision>
  <dcterms:created xsi:type="dcterms:W3CDTF">2018-10-19T09:00:35Z</dcterms:created>
  <dcterms:modified xsi:type="dcterms:W3CDTF">2019-02-20T13:54:07Z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tective Marking Classification">
    <vt:lpwstr>OFFICIAL - NO MARKING</vt:lpwstr>
  </property>
  <property fmtid="{D5CDD505-2E9C-101B-9397-08002B2CF9AE}" pid="3" name="Additional Descriptor">
    <vt:lpwstr/>
  </property>
  <property fmtid="{D5CDD505-2E9C-101B-9397-08002B2CF9AE}" pid="4" name="Impact Level">
    <vt:i4>0</vt:i4>
  </property>
  <property fmtid="{D5CDD505-2E9C-101B-9397-08002B2CF9AE}" pid="5" name="TitusGUID">
    <vt:lpwstr>140727bf-de9d-43fc-9995-fec18a229d2c</vt:lpwstr>
  </property>
  <property fmtid="{D5CDD505-2E9C-101B-9397-08002B2CF9AE}" pid="6" name="Classification">
    <vt:lpwstr>OFFICIAL</vt:lpwstr>
  </property>
  <property fmtid="{D5CDD505-2E9C-101B-9397-08002B2CF9AE}" pid="7" name="Visibility">
    <vt:lpwstr>NOT VISIBLE</vt:lpwstr>
  </property>
</Properties>
</file>