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0"/>
  </p:notesMasterIdLst>
  <p:sldIdLst>
    <p:sldId id="256" r:id="rId2"/>
    <p:sldId id="257" r:id="rId3"/>
    <p:sldId id="264" r:id="rId4"/>
    <p:sldId id="258" r:id="rId5"/>
    <p:sldId id="259" r:id="rId6"/>
    <p:sldId id="260" r:id="rId7"/>
    <p:sldId id="261" r:id="rId8"/>
    <p:sldId id="265" r:id="rId9"/>
  </p:sld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611"/>
    <p:restoredTop sz="77458" autoAdjust="0"/>
  </p:normalViewPr>
  <p:slideViewPr>
    <p:cSldViewPr snapToGrid="0" snapToObjects="1">
      <p:cViewPr>
        <p:scale>
          <a:sx n="100" d="100"/>
          <a:sy n="100" d="100"/>
        </p:scale>
        <p:origin x="954" y="34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C2F03D8-E676-4F5E-9C94-4EE061CB40EF}" type="doc">
      <dgm:prSet loTypeId="urn:microsoft.com/office/officeart/2005/8/layout/vProcess5" loCatId="process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169FB581-C12D-42A1-87FB-13A3727EC3E6}">
      <dgm:prSet/>
      <dgm:spPr/>
      <dgm:t>
        <a:bodyPr/>
        <a:lstStyle/>
        <a:p>
          <a:r>
            <a:rPr lang="en-GB" b="1"/>
            <a:t>SMB signing not enforced</a:t>
          </a:r>
          <a:r>
            <a:rPr lang="en-GB"/>
            <a:t> on the London Debian Server allows the possibility of </a:t>
          </a:r>
          <a:r>
            <a:rPr lang="en-GB" b="1"/>
            <a:t>NTLM relay attacks</a:t>
          </a:r>
          <a:r>
            <a:rPr lang="en-GB"/>
            <a:t>, which could enable unauthorised authentication without cracking passwords.</a:t>
          </a:r>
          <a:endParaRPr lang="en-US"/>
        </a:p>
      </dgm:t>
    </dgm:pt>
    <dgm:pt modelId="{943AE0B1-F521-410C-B3AF-F9E031F04A5F}" type="parTrans" cxnId="{0CE7D023-8FC4-459C-91CF-17FDB370132D}">
      <dgm:prSet/>
      <dgm:spPr/>
      <dgm:t>
        <a:bodyPr/>
        <a:lstStyle/>
        <a:p>
          <a:endParaRPr lang="en-US"/>
        </a:p>
      </dgm:t>
    </dgm:pt>
    <dgm:pt modelId="{DE030C4A-5DAA-4525-A3A4-C965CE656A59}" type="sibTrans" cxnId="{0CE7D023-8FC4-459C-91CF-17FDB370132D}">
      <dgm:prSet/>
      <dgm:spPr/>
      <dgm:t>
        <a:bodyPr/>
        <a:lstStyle/>
        <a:p>
          <a:endParaRPr lang="en-US"/>
        </a:p>
      </dgm:t>
    </dgm:pt>
    <dgm:pt modelId="{3DF91F54-01D3-4162-9D4C-9BBD657FD6D8}">
      <dgm:prSet/>
      <dgm:spPr/>
      <dgm:t>
        <a:bodyPr/>
        <a:lstStyle/>
        <a:p>
          <a:r>
            <a:rPr lang="en-GB" b="1" dirty="0"/>
            <a:t>Multiple exposed services (SMB, MySQL)</a:t>
          </a:r>
          <a:r>
            <a:rPr lang="en-GB" dirty="0"/>
            <a:t> increase the attack surface and provide potential entry points for lateral movement if one service is compromised.</a:t>
          </a:r>
          <a:endParaRPr lang="en-US" dirty="0"/>
        </a:p>
      </dgm:t>
    </dgm:pt>
    <dgm:pt modelId="{7E85554A-0F99-4C18-9578-644EE33A290D}" type="parTrans" cxnId="{F948B06A-B3B8-4B86-9E99-ACF57027BFED}">
      <dgm:prSet/>
      <dgm:spPr/>
      <dgm:t>
        <a:bodyPr/>
        <a:lstStyle/>
        <a:p>
          <a:endParaRPr lang="en-US"/>
        </a:p>
      </dgm:t>
    </dgm:pt>
    <dgm:pt modelId="{916D02A4-9B1F-40D6-B7C5-EF115AF79F0E}" type="sibTrans" cxnId="{F948B06A-B3B8-4B86-9E99-ACF57027BFED}">
      <dgm:prSet/>
      <dgm:spPr/>
      <dgm:t>
        <a:bodyPr/>
        <a:lstStyle/>
        <a:p>
          <a:endParaRPr lang="en-US"/>
        </a:p>
      </dgm:t>
    </dgm:pt>
    <dgm:pt modelId="{FAD35111-5EA3-42DF-9AFA-C0A3104A467B}">
      <dgm:prSet/>
      <dgm:spPr/>
      <dgm:t>
        <a:bodyPr/>
        <a:lstStyle/>
        <a:p>
          <a:r>
            <a:rPr lang="en-GB" b="1" dirty="0"/>
            <a:t>Operating system and service fingerprinting</a:t>
          </a:r>
          <a:r>
            <a:rPr lang="en-GB" dirty="0"/>
            <a:t> enables attackers to tailor exploits based on identified platforms and versions.</a:t>
          </a:r>
          <a:endParaRPr lang="en-US" dirty="0"/>
        </a:p>
      </dgm:t>
    </dgm:pt>
    <dgm:pt modelId="{D2D3BF58-88EF-4642-ACD5-E9809854FA37}" type="parTrans" cxnId="{E1C909D1-C95C-46BD-9B45-CE0B1B94D864}">
      <dgm:prSet/>
      <dgm:spPr/>
      <dgm:t>
        <a:bodyPr/>
        <a:lstStyle/>
        <a:p>
          <a:endParaRPr lang="en-US"/>
        </a:p>
      </dgm:t>
    </dgm:pt>
    <dgm:pt modelId="{3E38DEE2-8584-42C0-8282-353B7E8B994D}" type="sibTrans" cxnId="{E1C909D1-C95C-46BD-9B45-CE0B1B94D864}">
      <dgm:prSet/>
      <dgm:spPr/>
      <dgm:t>
        <a:bodyPr/>
        <a:lstStyle/>
        <a:p>
          <a:endParaRPr lang="en-US"/>
        </a:p>
      </dgm:t>
    </dgm:pt>
    <dgm:pt modelId="{6A4AB464-09BF-41FB-956D-B942AD5D7664}">
      <dgm:prSet/>
      <dgm:spPr/>
      <dgm:t>
        <a:bodyPr/>
        <a:lstStyle/>
        <a:p>
          <a:r>
            <a:rPr lang="en-GB" b="1"/>
            <a:t>Exploitation attempts were constrained</a:t>
          </a:r>
          <a:r>
            <a:rPr lang="en-GB"/>
            <a:t> by existing security controls:</a:t>
          </a:r>
          <a:endParaRPr lang="en-US"/>
        </a:p>
      </dgm:t>
    </dgm:pt>
    <dgm:pt modelId="{71698AF6-4C1F-4F3F-BE09-86EAAB6C0EA8}" type="parTrans" cxnId="{9B9DD097-473D-4EFA-8082-DD54793E0174}">
      <dgm:prSet/>
      <dgm:spPr/>
      <dgm:t>
        <a:bodyPr/>
        <a:lstStyle/>
        <a:p>
          <a:endParaRPr lang="en-US"/>
        </a:p>
      </dgm:t>
    </dgm:pt>
    <dgm:pt modelId="{42E672DC-FCCD-4A78-B195-247E7CC0C341}" type="sibTrans" cxnId="{9B9DD097-473D-4EFA-8082-DD54793E0174}">
      <dgm:prSet/>
      <dgm:spPr/>
      <dgm:t>
        <a:bodyPr/>
        <a:lstStyle/>
        <a:p>
          <a:endParaRPr lang="en-US"/>
        </a:p>
      </dgm:t>
    </dgm:pt>
    <dgm:pt modelId="{F48EAFCE-6DD6-4AD6-9251-DF99F66D2089}">
      <dgm:prSet/>
      <dgm:spPr/>
      <dgm:t>
        <a:bodyPr/>
        <a:lstStyle/>
        <a:p>
          <a:r>
            <a:rPr lang="en-GB" dirty="0"/>
            <a:t>SSH access attempts were blocked by firewall rules.</a:t>
          </a:r>
          <a:endParaRPr lang="en-US" dirty="0"/>
        </a:p>
      </dgm:t>
    </dgm:pt>
    <dgm:pt modelId="{D94A7B54-E15E-402B-A1C9-B5ABCEF5E49F}" type="parTrans" cxnId="{BCDE4A3E-AB08-439D-9B66-BE449C114400}">
      <dgm:prSet/>
      <dgm:spPr/>
      <dgm:t>
        <a:bodyPr/>
        <a:lstStyle/>
        <a:p>
          <a:endParaRPr lang="en-US"/>
        </a:p>
      </dgm:t>
    </dgm:pt>
    <dgm:pt modelId="{EA127BEF-2077-454F-8133-DD16C504C03E}" type="sibTrans" cxnId="{BCDE4A3E-AB08-439D-9B66-BE449C114400}">
      <dgm:prSet/>
      <dgm:spPr/>
      <dgm:t>
        <a:bodyPr/>
        <a:lstStyle/>
        <a:p>
          <a:endParaRPr lang="en-US"/>
        </a:p>
      </dgm:t>
    </dgm:pt>
    <dgm:pt modelId="{F8C90CFF-42A4-4684-A880-A6AF9976A133}">
      <dgm:prSet/>
      <dgm:spPr/>
      <dgm:t>
        <a:bodyPr/>
        <a:lstStyle/>
        <a:p>
          <a:r>
            <a:rPr lang="en-GB"/>
            <a:t>Anonymous SMB enumeration was restricted on the Domain Controller.</a:t>
          </a:r>
          <a:endParaRPr lang="en-US"/>
        </a:p>
      </dgm:t>
    </dgm:pt>
    <dgm:pt modelId="{318A471C-E15F-49F0-A339-82FCC52E75EA}" type="parTrans" cxnId="{5826F3D4-F267-4DAE-B8E7-E3D297B204C3}">
      <dgm:prSet/>
      <dgm:spPr/>
      <dgm:t>
        <a:bodyPr/>
        <a:lstStyle/>
        <a:p>
          <a:endParaRPr lang="en-US"/>
        </a:p>
      </dgm:t>
    </dgm:pt>
    <dgm:pt modelId="{5AF01055-4EDA-490B-8638-B24E60F48F9C}" type="sibTrans" cxnId="{5826F3D4-F267-4DAE-B8E7-E3D297B204C3}">
      <dgm:prSet/>
      <dgm:spPr/>
      <dgm:t>
        <a:bodyPr/>
        <a:lstStyle/>
        <a:p>
          <a:endParaRPr lang="en-US"/>
        </a:p>
      </dgm:t>
    </dgm:pt>
    <dgm:pt modelId="{E93EE207-4CFD-42E8-BA01-9E1CCF5DE5CF}">
      <dgm:prSet/>
      <dgm:spPr/>
      <dgm:t>
        <a:bodyPr/>
        <a:lstStyle/>
        <a:p>
          <a:r>
            <a:rPr lang="en-GB" dirty="0"/>
            <a:t>As a result, no successful post-exploitation or privilege escalation was achieved, demonstrating partial effectiveness of defensive controls.</a:t>
          </a:r>
          <a:endParaRPr lang="en-US" dirty="0"/>
        </a:p>
      </dgm:t>
    </dgm:pt>
    <dgm:pt modelId="{F82BC80C-9594-492C-88C1-5E7593097C0D}" type="parTrans" cxnId="{8EAF695C-F451-41F5-898F-85EFA98FE6BA}">
      <dgm:prSet/>
      <dgm:spPr/>
      <dgm:t>
        <a:bodyPr/>
        <a:lstStyle/>
        <a:p>
          <a:endParaRPr lang="en-US"/>
        </a:p>
      </dgm:t>
    </dgm:pt>
    <dgm:pt modelId="{5312CA03-C5B3-4635-B5BC-6C4242045CA4}" type="sibTrans" cxnId="{8EAF695C-F451-41F5-898F-85EFA98FE6BA}">
      <dgm:prSet/>
      <dgm:spPr/>
      <dgm:t>
        <a:bodyPr/>
        <a:lstStyle/>
        <a:p>
          <a:endParaRPr lang="en-US"/>
        </a:p>
      </dgm:t>
    </dgm:pt>
    <dgm:pt modelId="{D806CA35-B005-48DF-88A4-CD96E74A5BBC}" type="pres">
      <dgm:prSet presAssocID="{4C2F03D8-E676-4F5E-9C94-4EE061CB40EF}" presName="outerComposite" presStyleCnt="0">
        <dgm:presLayoutVars>
          <dgm:chMax val="5"/>
          <dgm:dir/>
          <dgm:resizeHandles val="exact"/>
        </dgm:presLayoutVars>
      </dgm:prSet>
      <dgm:spPr/>
    </dgm:pt>
    <dgm:pt modelId="{D9A08CAE-5E0D-4670-B2E4-1447A54A651F}" type="pres">
      <dgm:prSet presAssocID="{4C2F03D8-E676-4F5E-9C94-4EE061CB40EF}" presName="dummyMaxCanvas" presStyleCnt="0">
        <dgm:presLayoutVars/>
      </dgm:prSet>
      <dgm:spPr/>
    </dgm:pt>
    <dgm:pt modelId="{BA669757-EDDD-4BE5-B7D4-B21E6E92889B}" type="pres">
      <dgm:prSet presAssocID="{4C2F03D8-E676-4F5E-9C94-4EE061CB40EF}" presName="FiveNodes_1" presStyleLbl="node1" presStyleIdx="0" presStyleCnt="5">
        <dgm:presLayoutVars>
          <dgm:bulletEnabled val="1"/>
        </dgm:presLayoutVars>
      </dgm:prSet>
      <dgm:spPr/>
    </dgm:pt>
    <dgm:pt modelId="{5DAA3B3F-A78C-4791-B325-EC42B5EB2F33}" type="pres">
      <dgm:prSet presAssocID="{4C2F03D8-E676-4F5E-9C94-4EE061CB40EF}" presName="FiveNodes_2" presStyleLbl="node1" presStyleIdx="1" presStyleCnt="5">
        <dgm:presLayoutVars>
          <dgm:bulletEnabled val="1"/>
        </dgm:presLayoutVars>
      </dgm:prSet>
      <dgm:spPr/>
    </dgm:pt>
    <dgm:pt modelId="{B4EFCCE0-3598-42FA-90FA-4DF9FD0CC92D}" type="pres">
      <dgm:prSet presAssocID="{4C2F03D8-E676-4F5E-9C94-4EE061CB40EF}" presName="FiveNodes_3" presStyleLbl="node1" presStyleIdx="2" presStyleCnt="5">
        <dgm:presLayoutVars>
          <dgm:bulletEnabled val="1"/>
        </dgm:presLayoutVars>
      </dgm:prSet>
      <dgm:spPr/>
    </dgm:pt>
    <dgm:pt modelId="{F6192CA7-0D6F-4803-8E10-44520FD4C433}" type="pres">
      <dgm:prSet presAssocID="{4C2F03D8-E676-4F5E-9C94-4EE061CB40EF}" presName="FiveNodes_4" presStyleLbl="node1" presStyleIdx="3" presStyleCnt="5">
        <dgm:presLayoutVars>
          <dgm:bulletEnabled val="1"/>
        </dgm:presLayoutVars>
      </dgm:prSet>
      <dgm:spPr/>
    </dgm:pt>
    <dgm:pt modelId="{4868D9FA-7662-4AE4-8854-D82C93108B8A}" type="pres">
      <dgm:prSet presAssocID="{4C2F03D8-E676-4F5E-9C94-4EE061CB40EF}" presName="FiveNodes_5" presStyleLbl="node1" presStyleIdx="4" presStyleCnt="5">
        <dgm:presLayoutVars>
          <dgm:bulletEnabled val="1"/>
        </dgm:presLayoutVars>
      </dgm:prSet>
      <dgm:spPr/>
    </dgm:pt>
    <dgm:pt modelId="{E4545BC9-7EAE-4B61-9868-0EA0524732B8}" type="pres">
      <dgm:prSet presAssocID="{4C2F03D8-E676-4F5E-9C94-4EE061CB40EF}" presName="FiveConn_1-2" presStyleLbl="fgAccFollowNode1" presStyleIdx="0" presStyleCnt="4">
        <dgm:presLayoutVars>
          <dgm:bulletEnabled val="1"/>
        </dgm:presLayoutVars>
      </dgm:prSet>
      <dgm:spPr/>
    </dgm:pt>
    <dgm:pt modelId="{76EC7603-FCD8-4C58-99BE-5A6FE62B32F9}" type="pres">
      <dgm:prSet presAssocID="{4C2F03D8-E676-4F5E-9C94-4EE061CB40EF}" presName="FiveConn_2-3" presStyleLbl="fgAccFollowNode1" presStyleIdx="1" presStyleCnt="4">
        <dgm:presLayoutVars>
          <dgm:bulletEnabled val="1"/>
        </dgm:presLayoutVars>
      </dgm:prSet>
      <dgm:spPr/>
    </dgm:pt>
    <dgm:pt modelId="{2EB064D9-40E0-4AC0-9458-ED35718D53B8}" type="pres">
      <dgm:prSet presAssocID="{4C2F03D8-E676-4F5E-9C94-4EE061CB40EF}" presName="FiveConn_3-4" presStyleLbl="fgAccFollowNode1" presStyleIdx="2" presStyleCnt="4">
        <dgm:presLayoutVars>
          <dgm:bulletEnabled val="1"/>
        </dgm:presLayoutVars>
      </dgm:prSet>
      <dgm:spPr/>
    </dgm:pt>
    <dgm:pt modelId="{52E1DC2D-B4D2-492F-A5DA-D38C0B1DF683}" type="pres">
      <dgm:prSet presAssocID="{4C2F03D8-E676-4F5E-9C94-4EE061CB40EF}" presName="FiveConn_4-5" presStyleLbl="fgAccFollowNode1" presStyleIdx="3" presStyleCnt="4">
        <dgm:presLayoutVars>
          <dgm:bulletEnabled val="1"/>
        </dgm:presLayoutVars>
      </dgm:prSet>
      <dgm:spPr/>
    </dgm:pt>
    <dgm:pt modelId="{3755B98B-9626-4308-A8CA-801FBBB0D70F}" type="pres">
      <dgm:prSet presAssocID="{4C2F03D8-E676-4F5E-9C94-4EE061CB40EF}" presName="FiveNodes_1_text" presStyleLbl="node1" presStyleIdx="4" presStyleCnt="5">
        <dgm:presLayoutVars>
          <dgm:bulletEnabled val="1"/>
        </dgm:presLayoutVars>
      </dgm:prSet>
      <dgm:spPr/>
    </dgm:pt>
    <dgm:pt modelId="{AE3988FD-48F6-40AA-B573-F4D7E91AC631}" type="pres">
      <dgm:prSet presAssocID="{4C2F03D8-E676-4F5E-9C94-4EE061CB40EF}" presName="FiveNodes_2_text" presStyleLbl="node1" presStyleIdx="4" presStyleCnt="5">
        <dgm:presLayoutVars>
          <dgm:bulletEnabled val="1"/>
        </dgm:presLayoutVars>
      </dgm:prSet>
      <dgm:spPr/>
    </dgm:pt>
    <dgm:pt modelId="{9CF70409-27EB-4772-B505-FBB4C621E64C}" type="pres">
      <dgm:prSet presAssocID="{4C2F03D8-E676-4F5E-9C94-4EE061CB40EF}" presName="FiveNodes_3_text" presStyleLbl="node1" presStyleIdx="4" presStyleCnt="5">
        <dgm:presLayoutVars>
          <dgm:bulletEnabled val="1"/>
        </dgm:presLayoutVars>
      </dgm:prSet>
      <dgm:spPr/>
    </dgm:pt>
    <dgm:pt modelId="{CF2033F2-9E91-4BE2-BC0E-ED4BB591C978}" type="pres">
      <dgm:prSet presAssocID="{4C2F03D8-E676-4F5E-9C94-4EE061CB40EF}" presName="FiveNodes_4_text" presStyleLbl="node1" presStyleIdx="4" presStyleCnt="5">
        <dgm:presLayoutVars>
          <dgm:bulletEnabled val="1"/>
        </dgm:presLayoutVars>
      </dgm:prSet>
      <dgm:spPr/>
    </dgm:pt>
    <dgm:pt modelId="{9885B49F-518F-4AC4-90AA-3F6D10145602}" type="pres">
      <dgm:prSet presAssocID="{4C2F03D8-E676-4F5E-9C94-4EE061CB40EF}" presName="FiveNodes_5_text" presStyleLbl="node1" presStyleIdx="4" presStyleCnt="5">
        <dgm:presLayoutVars>
          <dgm:bulletEnabled val="1"/>
        </dgm:presLayoutVars>
      </dgm:prSet>
      <dgm:spPr/>
    </dgm:pt>
  </dgm:ptLst>
  <dgm:cxnLst>
    <dgm:cxn modelId="{6DF3F504-150B-40C6-B397-0A486B8E62EA}" type="presOf" srcId="{916D02A4-9B1F-40D6-B7C5-EF115AF79F0E}" destId="{76EC7603-FCD8-4C58-99BE-5A6FE62B32F9}" srcOrd="0" destOrd="0" presId="urn:microsoft.com/office/officeart/2005/8/layout/vProcess5"/>
    <dgm:cxn modelId="{39F85310-207B-4567-B183-0E4CACFF0C01}" type="presOf" srcId="{DE030C4A-5DAA-4525-A3A4-C965CE656A59}" destId="{E4545BC9-7EAE-4B61-9868-0EA0524732B8}" srcOrd="0" destOrd="0" presId="urn:microsoft.com/office/officeart/2005/8/layout/vProcess5"/>
    <dgm:cxn modelId="{4EB5FF1D-5C20-40F7-92CB-79FCF5FAEFA2}" type="presOf" srcId="{6A4AB464-09BF-41FB-956D-B942AD5D7664}" destId="{CF2033F2-9E91-4BE2-BC0E-ED4BB591C978}" srcOrd="1" destOrd="0" presId="urn:microsoft.com/office/officeart/2005/8/layout/vProcess5"/>
    <dgm:cxn modelId="{6A55FD20-D799-4B4A-8EB1-6500CDAA55A5}" type="presOf" srcId="{F8C90CFF-42A4-4684-A880-A6AF9976A133}" destId="{CF2033F2-9E91-4BE2-BC0E-ED4BB591C978}" srcOrd="1" destOrd="2" presId="urn:microsoft.com/office/officeart/2005/8/layout/vProcess5"/>
    <dgm:cxn modelId="{0CE7D023-8FC4-459C-91CF-17FDB370132D}" srcId="{4C2F03D8-E676-4F5E-9C94-4EE061CB40EF}" destId="{169FB581-C12D-42A1-87FB-13A3727EC3E6}" srcOrd="0" destOrd="0" parTransId="{943AE0B1-F521-410C-B3AF-F9E031F04A5F}" sibTransId="{DE030C4A-5DAA-4525-A3A4-C965CE656A59}"/>
    <dgm:cxn modelId="{0E167228-90B7-427D-8478-0D66D45F2B4B}" type="presOf" srcId="{E93EE207-4CFD-42E8-BA01-9E1CCF5DE5CF}" destId="{9885B49F-518F-4AC4-90AA-3F6D10145602}" srcOrd="1" destOrd="0" presId="urn:microsoft.com/office/officeart/2005/8/layout/vProcess5"/>
    <dgm:cxn modelId="{46EA6E35-2FCF-4422-9987-272EAFCEDB9D}" type="presOf" srcId="{42E672DC-FCCD-4A78-B195-247E7CC0C341}" destId="{52E1DC2D-B4D2-492F-A5DA-D38C0B1DF683}" srcOrd="0" destOrd="0" presId="urn:microsoft.com/office/officeart/2005/8/layout/vProcess5"/>
    <dgm:cxn modelId="{78DE7735-1300-4250-8FF5-1EB55A0EFA77}" type="presOf" srcId="{F8C90CFF-42A4-4684-A880-A6AF9976A133}" destId="{F6192CA7-0D6F-4803-8E10-44520FD4C433}" srcOrd="0" destOrd="2" presId="urn:microsoft.com/office/officeart/2005/8/layout/vProcess5"/>
    <dgm:cxn modelId="{BCDE4A3E-AB08-439D-9B66-BE449C114400}" srcId="{6A4AB464-09BF-41FB-956D-B942AD5D7664}" destId="{F48EAFCE-6DD6-4AD6-9251-DF99F66D2089}" srcOrd="0" destOrd="0" parTransId="{D94A7B54-E15E-402B-A1C9-B5ABCEF5E49F}" sibTransId="{EA127BEF-2077-454F-8133-DD16C504C03E}"/>
    <dgm:cxn modelId="{CB30255B-4E71-41BD-8857-A54232D25DB8}" type="presOf" srcId="{F48EAFCE-6DD6-4AD6-9251-DF99F66D2089}" destId="{F6192CA7-0D6F-4803-8E10-44520FD4C433}" srcOrd="0" destOrd="1" presId="urn:microsoft.com/office/officeart/2005/8/layout/vProcess5"/>
    <dgm:cxn modelId="{8EAF695C-F451-41F5-898F-85EFA98FE6BA}" srcId="{4C2F03D8-E676-4F5E-9C94-4EE061CB40EF}" destId="{E93EE207-4CFD-42E8-BA01-9E1CCF5DE5CF}" srcOrd="4" destOrd="0" parTransId="{F82BC80C-9594-492C-88C1-5E7593097C0D}" sibTransId="{5312CA03-C5B3-4635-B5BC-6C4242045CA4}"/>
    <dgm:cxn modelId="{0FC1AD47-988D-4A12-A2BE-92557AF30CE8}" type="presOf" srcId="{3DF91F54-01D3-4162-9D4C-9BBD657FD6D8}" destId="{5DAA3B3F-A78C-4791-B325-EC42B5EB2F33}" srcOrd="0" destOrd="0" presId="urn:microsoft.com/office/officeart/2005/8/layout/vProcess5"/>
    <dgm:cxn modelId="{5D7F0668-66B5-4F16-AA1D-34996E47EE33}" type="presOf" srcId="{E93EE207-4CFD-42E8-BA01-9E1CCF5DE5CF}" destId="{4868D9FA-7662-4AE4-8854-D82C93108B8A}" srcOrd="0" destOrd="0" presId="urn:microsoft.com/office/officeart/2005/8/layout/vProcess5"/>
    <dgm:cxn modelId="{F948B06A-B3B8-4B86-9E99-ACF57027BFED}" srcId="{4C2F03D8-E676-4F5E-9C94-4EE061CB40EF}" destId="{3DF91F54-01D3-4162-9D4C-9BBD657FD6D8}" srcOrd="1" destOrd="0" parTransId="{7E85554A-0F99-4C18-9578-644EE33A290D}" sibTransId="{916D02A4-9B1F-40D6-B7C5-EF115AF79F0E}"/>
    <dgm:cxn modelId="{38B83C77-7189-4A58-9ED4-3B590CFD0E21}" type="presOf" srcId="{3DF91F54-01D3-4162-9D4C-9BBD657FD6D8}" destId="{AE3988FD-48F6-40AA-B573-F4D7E91AC631}" srcOrd="1" destOrd="0" presId="urn:microsoft.com/office/officeart/2005/8/layout/vProcess5"/>
    <dgm:cxn modelId="{BA4EE078-C739-4AB3-A4EA-851BEB1B7CE0}" type="presOf" srcId="{FAD35111-5EA3-42DF-9AFA-C0A3104A467B}" destId="{B4EFCCE0-3598-42FA-90FA-4DF9FD0CC92D}" srcOrd="0" destOrd="0" presId="urn:microsoft.com/office/officeart/2005/8/layout/vProcess5"/>
    <dgm:cxn modelId="{9B9DD097-473D-4EFA-8082-DD54793E0174}" srcId="{4C2F03D8-E676-4F5E-9C94-4EE061CB40EF}" destId="{6A4AB464-09BF-41FB-956D-B942AD5D7664}" srcOrd="3" destOrd="0" parTransId="{71698AF6-4C1F-4F3F-BE09-86EAAB6C0EA8}" sibTransId="{42E672DC-FCCD-4A78-B195-247E7CC0C341}"/>
    <dgm:cxn modelId="{910C57A0-18A6-4BC4-B06A-E856CE8F392B}" type="presOf" srcId="{F48EAFCE-6DD6-4AD6-9251-DF99F66D2089}" destId="{CF2033F2-9E91-4BE2-BC0E-ED4BB591C978}" srcOrd="1" destOrd="1" presId="urn:microsoft.com/office/officeart/2005/8/layout/vProcess5"/>
    <dgm:cxn modelId="{ADF2ADA8-88B8-4923-966F-3E1631AF085F}" type="presOf" srcId="{169FB581-C12D-42A1-87FB-13A3727EC3E6}" destId="{BA669757-EDDD-4BE5-B7D4-B21E6E92889B}" srcOrd="0" destOrd="0" presId="urn:microsoft.com/office/officeart/2005/8/layout/vProcess5"/>
    <dgm:cxn modelId="{3CE399B4-CD07-489E-8BB2-3A947ACA445B}" type="presOf" srcId="{6A4AB464-09BF-41FB-956D-B942AD5D7664}" destId="{F6192CA7-0D6F-4803-8E10-44520FD4C433}" srcOrd="0" destOrd="0" presId="urn:microsoft.com/office/officeart/2005/8/layout/vProcess5"/>
    <dgm:cxn modelId="{E1C909D1-C95C-46BD-9B45-CE0B1B94D864}" srcId="{4C2F03D8-E676-4F5E-9C94-4EE061CB40EF}" destId="{FAD35111-5EA3-42DF-9AFA-C0A3104A467B}" srcOrd="2" destOrd="0" parTransId="{D2D3BF58-88EF-4642-ACD5-E9809854FA37}" sibTransId="{3E38DEE2-8584-42C0-8282-353B7E8B994D}"/>
    <dgm:cxn modelId="{95C7C4D4-F299-4D37-9D0A-E147DF6D5EEF}" type="presOf" srcId="{169FB581-C12D-42A1-87FB-13A3727EC3E6}" destId="{3755B98B-9626-4308-A8CA-801FBBB0D70F}" srcOrd="1" destOrd="0" presId="urn:microsoft.com/office/officeart/2005/8/layout/vProcess5"/>
    <dgm:cxn modelId="{5826F3D4-F267-4DAE-B8E7-E3D297B204C3}" srcId="{6A4AB464-09BF-41FB-956D-B942AD5D7664}" destId="{F8C90CFF-42A4-4684-A880-A6AF9976A133}" srcOrd="1" destOrd="0" parTransId="{318A471C-E15F-49F0-A339-82FCC52E75EA}" sibTransId="{5AF01055-4EDA-490B-8638-B24E60F48F9C}"/>
    <dgm:cxn modelId="{2AEFC4DB-B9B9-439A-A461-CEF150A3C6CC}" type="presOf" srcId="{4C2F03D8-E676-4F5E-9C94-4EE061CB40EF}" destId="{D806CA35-B005-48DF-88A4-CD96E74A5BBC}" srcOrd="0" destOrd="0" presId="urn:microsoft.com/office/officeart/2005/8/layout/vProcess5"/>
    <dgm:cxn modelId="{2E783DE0-D425-4787-B35E-5FEB091EF678}" type="presOf" srcId="{FAD35111-5EA3-42DF-9AFA-C0A3104A467B}" destId="{9CF70409-27EB-4772-B505-FBB4C621E64C}" srcOrd="1" destOrd="0" presId="urn:microsoft.com/office/officeart/2005/8/layout/vProcess5"/>
    <dgm:cxn modelId="{39DDC0E5-AFE0-4CD7-9B29-D82A5681C4A5}" type="presOf" srcId="{3E38DEE2-8584-42C0-8282-353B7E8B994D}" destId="{2EB064D9-40E0-4AC0-9458-ED35718D53B8}" srcOrd="0" destOrd="0" presId="urn:microsoft.com/office/officeart/2005/8/layout/vProcess5"/>
    <dgm:cxn modelId="{A024B44A-11E4-4F24-A71A-92FE02D80211}" type="presParOf" srcId="{D806CA35-B005-48DF-88A4-CD96E74A5BBC}" destId="{D9A08CAE-5E0D-4670-B2E4-1447A54A651F}" srcOrd="0" destOrd="0" presId="urn:microsoft.com/office/officeart/2005/8/layout/vProcess5"/>
    <dgm:cxn modelId="{A5BD78E4-65B1-4B7E-B03C-B5F8A802CDEE}" type="presParOf" srcId="{D806CA35-B005-48DF-88A4-CD96E74A5BBC}" destId="{BA669757-EDDD-4BE5-B7D4-B21E6E92889B}" srcOrd="1" destOrd="0" presId="urn:microsoft.com/office/officeart/2005/8/layout/vProcess5"/>
    <dgm:cxn modelId="{ACD9585D-4114-4B5A-85D5-F68EC7306C05}" type="presParOf" srcId="{D806CA35-B005-48DF-88A4-CD96E74A5BBC}" destId="{5DAA3B3F-A78C-4791-B325-EC42B5EB2F33}" srcOrd="2" destOrd="0" presId="urn:microsoft.com/office/officeart/2005/8/layout/vProcess5"/>
    <dgm:cxn modelId="{A1D439EC-82F9-4616-9913-C48C706E1698}" type="presParOf" srcId="{D806CA35-B005-48DF-88A4-CD96E74A5BBC}" destId="{B4EFCCE0-3598-42FA-90FA-4DF9FD0CC92D}" srcOrd="3" destOrd="0" presId="urn:microsoft.com/office/officeart/2005/8/layout/vProcess5"/>
    <dgm:cxn modelId="{9415BE87-78F7-4B92-ACF3-E7747B70EE99}" type="presParOf" srcId="{D806CA35-B005-48DF-88A4-CD96E74A5BBC}" destId="{F6192CA7-0D6F-4803-8E10-44520FD4C433}" srcOrd="4" destOrd="0" presId="urn:microsoft.com/office/officeart/2005/8/layout/vProcess5"/>
    <dgm:cxn modelId="{2AED1810-1C09-4BFC-AE8F-C6BC3D6D6083}" type="presParOf" srcId="{D806CA35-B005-48DF-88A4-CD96E74A5BBC}" destId="{4868D9FA-7662-4AE4-8854-D82C93108B8A}" srcOrd="5" destOrd="0" presId="urn:microsoft.com/office/officeart/2005/8/layout/vProcess5"/>
    <dgm:cxn modelId="{0E3749B3-3F4D-4AAC-A135-271559B3E701}" type="presParOf" srcId="{D806CA35-B005-48DF-88A4-CD96E74A5BBC}" destId="{E4545BC9-7EAE-4B61-9868-0EA0524732B8}" srcOrd="6" destOrd="0" presId="urn:microsoft.com/office/officeart/2005/8/layout/vProcess5"/>
    <dgm:cxn modelId="{B66E0D73-D877-4C15-81BC-1188665CEBBC}" type="presParOf" srcId="{D806CA35-B005-48DF-88A4-CD96E74A5BBC}" destId="{76EC7603-FCD8-4C58-99BE-5A6FE62B32F9}" srcOrd="7" destOrd="0" presId="urn:microsoft.com/office/officeart/2005/8/layout/vProcess5"/>
    <dgm:cxn modelId="{32F4BB3A-B1C3-4D39-A1F0-52011C3FDF99}" type="presParOf" srcId="{D806CA35-B005-48DF-88A4-CD96E74A5BBC}" destId="{2EB064D9-40E0-4AC0-9458-ED35718D53B8}" srcOrd="8" destOrd="0" presId="urn:microsoft.com/office/officeart/2005/8/layout/vProcess5"/>
    <dgm:cxn modelId="{DBEC3ED7-21C9-45C7-B32E-C90F9EE3BFA5}" type="presParOf" srcId="{D806CA35-B005-48DF-88A4-CD96E74A5BBC}" destId="{52E1DC2D-B4D2-492F-A5DA-D38C0B1DF683}" srcOrd="9" destOrd="0" presId="urn:microsoft.com/office/officeart/2005/8/layout/vProcess5"/>
    <dgm:cxn modelId="{CB585D6F-E8C6-4DFB-A1AA-350E12FC9499}" type="presParOf" srcId="{D806CA35-B005-48DF-88A4-CD96E74A5BBC}" destId="{3755B98B-9626-4308-A8CA-801FBBB0D70F}" srcOrd="10" destOrd="0" presId="urn:microsoft.com/office/officeart/2005/8/layout/vProcess5"/>
    <dgm:cxn modelId="{8E1BDBB8-D6B3-43C6-8E65-E153EE8D17FF}" type="presParOf" srcId="{D806CA35-B005-48DF-88A4-CD96E74A5BBC}" destId="{AE3988FD-48F6-40AA-B573-F4D7E91AC631}" srcOrd="11" destOrd="0" presId="urn:microsoft.com/office/officeart/2005/8/layout/vProcess5"/>
    <dgm:cxn modelId="{4827E4CE-AD40-4E7A-A2FE-F2F605EBA2C9}" type="presParOf" srcId="{D806CA35-B005-48DF-88A4-CD96E74A5BBC}" destId="{9CF70409-27EB-4772-B505-FBB4C621E64C}" srcOrd="12" destOrd="0" presId="urn:microsoft.com/office/officeart/2005/8/layout/vProcess5"/>
    <dgm:cxn modelId="{A90AD4B3-8473-469A-96E3-207563807135}" type="presParOf" srcId="{D806CA35-B005-48DF-88A4-CD96E74A5BBC}" destId="{CF2033F2-9E91-4BE2-BC0E-ED4BB591C978}" srcOrd="13" destOrd="0" presId="urn:microsoft.com/office/officeart/2005/8/layout/vProcess5"/>
    <dgm:cxn modelId="{AF95DE58-4DB1-4864-A8CA-86484447DA3C}" type="presParOf" srcId="{D806CA35-B005-48DF-88A4-CD96E74A5BBC}" destId="{9885B49F-518F-4AC4-90AA-3F6D10145602}" srcOrd="14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A669757-EDDD-4BE5-B7D4-B21E6E92889B}">
      <dsp:nvSpPr>
        <dsp:cNvPr id="0" name=""/>
        <dsp:cNvSpPr/>
      </dsp:nvSpPr>
      <dsp:spPr>
        <a:xfrm>
          <a:off x="0" y="0"/>
          <a:ext cx="4414090" cy="55760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b="1" kern="1200"/>
            <a:t>SMB signing not enforced</a:t>
          </a:r>
          <a:r>
            <a:rPr lang="en-GB" sz="1000" kern="1200"/>
            <a:t> on the London Debian Server allows the possibility of </a:t>
          </a:r>
          <a:r>
            <a:rPr lang="en-GB" sz="1000" b="1" kern="1200"/>
            <a:t>NTLM relay attacks</a:t>
          </a:r>
          <a:r>
            <a:rPr lang="en-GB" sz="1000" kern="1200"/>
            <a:t>, which could enable unauthorised authentication without cracking passwords.</a:t>
          </a:r>
          <a:endParaRPr lang="en-US" sz="1000" kern="1200"/>
        </a:p>
      </dsp:txBody>
      <dsp:txXfrm>
        <a:off x="16332" y="16332"/>
        <a:ext cx="3747147" cy="524944"/>
      </dsp:txXfrm>
    </dsp:sp>
    <dsp:sp modelId="{5DAA3B3F-A78C-4791-B325-EC42B5EB2F33}">
      <dsp:nvSpPr>
        <dsp:cNvPr id="0" name=""/>
        <dsp:cNvSpPr/>
      </dsp:nvSpPr>
      <dsp:spPr>
        <a:xfrm>
          <a:off x="329623" y="635053"/>
          <a:ext cx="4414090" cy="55760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b="1" kern="1200" dirty="0"/>
            <a:t>Multiple exposed services (SMB, MySQL)</a:t>
          </a:r>
          <a:r>
            <a:rPr lang="en-GB" sz="1000" kern="1200" dirty="0"/>
            <a:t> increase the attack surface and provide potential entry points for lateral movement if one service is compromised.</a:t>
          </a:r>
          <a:endParaRPr lang="en-US" sz="1000" kern="1200" dirty="0"/>
        </a:p>
      </dsp:txBody>
      <dsp:txXfrm>
        <a:off x="345955" y="651385"/>
        <a:ext cx="3689357" cy="524944"/>
      </dsp:txXfrm>
    </dsp:sp>
    <dsp:sp modelId="{B4EFCCE0-3598-42FA-90FA-4DF9FD0CC92D}">
      <dsp:nvSpPr>
        <dsp:cNvPr id="0" name=""/>
        <dsp:cNvSpPr/>
      </dsp:nvSpPr>
      <dsp:spPr>
        <a:xfrm>
          <a:off x="659247" y="1270107"/>
          <a:ext cx="4414090" cy="55760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b="1" kern="1200" dirty="0"/>
            <a:t>Operating system and service fingerprinting</a:t>
          </a:r>
          <a:r>
            <a:rPr lang="en-GB" sz="1000" kern="1200" dirty="0"/>
            <a:t> enables attackers to tailor exploits based on identified platforms and versions.</a:t>
          </a:r>
          <a:endParaRPr lang="en-US" sz="1000" kern="1200" dirty="0"/>
        </a:p>
      </dsp:txBody>
      <dsp:txXfrm>
        <a:off x="675579" y="1286439"/>
        <a:ext cx="3689357" cy="524944"/>
      </dsp:txXfrm>
    </dsp:sp>
    <dsp:sp modelId="{F6192CA7-0D6F-4803-8E10-44520FD4C433}">
      <dsp:nvSpPr>
        <dsp:cNvPr id="0" name=""/>
        <dsp:cNvSpPr/>
      </dsp:nvSpPr>
      <dsp:spPr>
        <a:xfrm>
          <a:off x="988870" y="1905161"/>
          <a:ext cx="4414090" cy="55760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b="1" kern="1200"/>
            <a:t>Exploitation attempts were constrained</a:t>
          </a:r>
          <a:r>
            <a:rPr lang="en-GB" sz="1000" kern="1200"/>
            <a:t> by existing security controls:</a:t>
          </a:r>
          <a:endParaRPr lang="en-US" sz="1000" kern="1200"/>
        </a:p>
        <a:p>
          <a:pPr marL="57150" lvl="1" indent="-57150" algn="l" defTabSz="3556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800" kern="1200" dirty="0"/>
            <a:t>SSH access attempts were blocked by firewall rules.</a:t>
          </a:r>
          <a:endParaRPr lang="en-US" sz="800" kern="1200" dirty="0"/>
        </a:p>
        <a:p>
          <a:pPr marL="57150" lvl="1" indent="-57150" algn="l" defTabSz="3556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800" kern="1200"/>
            <a:t>Anonymous SMB enumeration was restricted on the Domain Controller.</a:t>
          </a:r>
          <a:endParaRPr lang="en-US" sz="800" kern="1200"/>
        </a:p>
      </dsp:txBody>
      <dsp:txXfrm>
        <a:off x="1005202" y="1921493"/>
        <a:ext cx="3689357" cy="524944"/>
      </dsp:txXfrm>
    </dsp:sp>
    <dsp:sp modelId="{4868D9FA-7662-4AE4-8854-D82C93108B8A}">
      <dsp:nvSpPr>
        <dsp:cNvPr id="0" name=""/>
        <dsp:cNvSpPr/>
      </dsp:nvSpPr>
      <dsp:spPr>
        <a:xfrm>
          <a:off x="1318494" y="2540214"/>
          <a:ext cx="4414090" cy="55760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 dirty="0"/>
            <a:t>As a result, no successful post-exploitation or privilege escalation was achieved, demonstrating partial effectiveness of defensive controls.</a:t>
          </a:r>
          <a:endParaRPr lang="en-US" sz="1000" kern="1200" dirty="0"/>
        </a:p>
      </dsp:txBody>
      <dsp:txXfrm>
        <a:off x="1334826" y="2556546"/>
        <a:ext cx="3689357" cy="524944"/>
      </dsp:txXfrm>
    </dsp:sp>
    <dsp:sp modelId="{E4545BC9-7EAE-4B61-9868-0EA0524732B8}">
      <dsp:nvSpPr>
        <dsp:cNvPr id="0" name=""/>
        <dsp:cNvSpPr/>
      </dsp:nvSpPr>
      <dsp:spPr>
        <a:xfrm>
          <a:off x="4051645" y="407363"/>
          <a:ext cx="362445" cy="362445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600" kern="1200"/>
        </a:p>
      </dsp:txBody>
      <dsp:txXfrm>
        <a:off x="4133195" y="407363"/>
        <a:ext cx="199345" cy="272740"/>
      </dsp:txXfrm>
    </dsp:sp>
    <dsp:sp modelId="{76EC7603-FCD8-4C58-99BE-5A6FE62B32F9}">
      <dsp:nvSpPr>
        <dsp:cNvPr id="0" name=""/>
        <dsp:cNvSpPr/>
      </dsp:nvSpPr>
      <dsp:spPr>
        <a:xfrm>
          <a:off x="4381268" y="1042417"/>
          <a:ext cx="362445" cy="362445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600" kern="1200"/>
        </a:p>
      </dsp:txBody>
      <dsp:txXfrm>
        <a:off x="4462818" y="1042417"/>
        <a:ext cx="199345" cy="272740"/>
      </dsp:txXfrm>
    </dsp:sp>
    <dsp:sp modelId="{2EB064D9-40E0-4AC0-9458-ED35718D53B8}">
      <dsp:nvSpPr>
        <dsp:cNvPr id="0" name=""/>
        <dsp:cNvSpPr/>
      </dsp:nvSpPr>
      <dsp:spPr>
        <a:xfrm>
          <a:off x="4710892" y="1668177"/>
          <a:ext cx="362445" cy="362445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600" kern="1200"/>
        </a:p>
      </dsp:txBody>
      <dsp:txXfrm>
        <a:off x="4792442" y="1668177"/>
        <a:ext cx="199345" cy="272740"/>
      </dsp:txXfrm>
    </dsp:sp>
    <dsp:sp modelId="{52E1DC2D-B4D2-492F-A5DA-D38C0B1DF683}">
      <dsp:nvSpPr>
        <dsp:cNvPr id="0" name=""/>
        <dsp:cNvSpPr/>
      </dsp:nvSpPr>
      <dsp:spPr>
        <a:xfrm>
          <a:off x="5040516" y="2309427"/>
          <a:ext cx="362445" cy="362445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600" kern="1200"/>
        </a:p>
      </dsp:txBody>
      <dsp:txXfrm>
        <a:off x="5122066" y="2309427"/>
        <a:ext cx="199345" cy="27274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65445221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F3D73FD-35A1-F069-2586-AC8289B4E49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C8D633F9-3A6B-819A-C381-5A862FA13F3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CCA580DB-45C9-9FDA-2A3F-05854270945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8F7D8B0-7A1B-A082-27CE-B1C375091B9D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9613076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28776AC-DCCE-0A0D-317C-DBD649FB76B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C98B8FED-E542-B88A-C3E3-7BBA96F1749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BC82BB68-0EA6-7144-2E00-41D889CC728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3B9A66D-BF86-DE7D-FE41-DB37DEFAE4FE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3100557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.png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8.png"/><Relationship Id="rId11" Type="http://schemas.openxmlformats.org/officeDocument/2006/relationships/image" Target="../media/image13.png"/><Relationship Id="rId5" Type="http://schemas.openxmlformats.org/officeDocument/2006/relationships/image" Target="../media/image7.png"/><Relationship Id="rId10" Type="http://schemas.openxmlformats.org/officeDocument/2006/relationships/image" Target="../media/image12.png"/><Relationship Id="rId4" Type="http://schemas.openxmlformats.org/officeDocument/2006/relationships/image" Target="../media/image6.png"/><Relationship Id="rId9" Type="http://schemas.openxmlformats.org/officeDocument/2006/relationships/image" Target="../media/image11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openxmlformats.org/officeDocument/2006/relationships/image" Target="../media/image5.png"/><Relationship Id="rId7" Type="http://schemas.openxmlformats.org/officeDocument/2006/relationships/image" Target="../media/image15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4.png"/><Relationship Id="rId11" Type="http://schemas.openxmlformats.org/officeDocument/2006/relationships/image" Target="../media/image18.png"/><Relationship Id="rId5" Type="http://schemas.openxmlformats.org/officeDocument/2006/relationships/image" Target="../media/image7.png"/><Relationship Id="rId10" Type="http://schemas.openxmlformats.org/officeDocument/2006/relationships/image" Target="../media/image17.png"/><Relationship Id="rId4" Type="http://schemas.openxmlformats.org/officeDocument/2006/relationships/image" Target="../media/image6.png"/><Relationship Id="rId9" Type="http://schemas.openxmlformats.org/officeDocument/2006/relationships/image" Target="../media/image16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png"/><Relationship Id="rId3" Type="http://schemas.openxmlformats.org/officeDocument/2006/relationships/image" Target="../media/image5.png"/><Relationship Id="rId7" Type="http://schemas.openxmlformats.org/officeDocument/2006/relationships/image" Target="../media/image22.png"/><Relationship Id="rId12" Type="http://schemas.openxmlformats.org/officeDocument/2006/relationships/image" Target="../media/image27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1.png"/><Relationship Id="rId11" Type="http://schemas.openxmlformats.org/officeDocument/2006/relationships/image" Target="../media/image26.png"/><Relationship Id="rId5" Type="http://schemas.openxmlformats.org/officeDocument/2006/relationships/image" Target="../media/image20.png"/><Relationship Id="rId10" Type="http://schemas.openxmlformats.org/officeDocument/2006/relationships/image" Target="../media/image25.png"/><Relationship Id="rId4" Type="http://schemas.openxmlformats.org/officeDocument/2006/relationships/image" Target="../media/image19.png"/><Relationship Id="rId9" Type="http://schemas.openxmlformats.org/officeDocument/2006/relationships/image" Target="../media/image24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31.png"/><Relationship Id="rId3" Type="http://schemas.openxmlformats.org/officeDocument/2006/relationships/image" Target="../media/image5.png"/><Relationship Id="rId7" Type="http://schemas.openxmlformats.org/officeDocument/2006/relationships/image" Target="../media/image30.png"/><Relationship Id="rId12" Type="http://schemas.openxmlformats.org/officeDocument/2006/relationships/image" Target="../media/image35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9.png"/><Relationship Id="rId11" Type="http://schemas.openxmlformats.org/officeDocument/2006/relationships/image" Target="../media/image34.png"/><Relationship Id="rId5" Type="http://schemas.openxmlformats.org/officeDocument/2006/relationships/image" Target="../media/image28.png"/><Relationship Id="rId10" Type="http://schemas.openxmlformats.org/officeDocument/2006/relationships/image" Target="../media/image33.png"/><Relationship Id="rId4" Type="http://schemas.openxmlformats.org/officeDocument/2006/relationships/image" Target="../media/image25.png"/><Relationship Id="rId9" Type="http://schemas.openxmlformats.org/officeDocument/2006/relationships/image" Target="../media/image32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1.xml"/><Relationship Id="rId3" Type="http://schemas.openxmlformats.org/officeDocument/2006/relationships/image" Target="../media/image5.png"/><Relationship Id="rId7" Type="http://schemas.openxmlformats.org/officeDocument/2006/relationships/diagramData" Target="../diagrams/data1.xm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38.png"/><Relationship Id="rId11" Type="http://schemas.microsoft.com/office/2007/relationships/diagramDrawing" Target="../diagrams/drawing1.xml"/><Relationship Id="rId5" Type="http://schemas.openxmlformats.org/officeDocument/2006/relationships/image" Target="../media/image37.png"/><Relationship Id="rId10" Type="http://schemas.openxmlformats.org/officeDocument/2006/relationships/diagramColors" Target="../diagrams/colors1.xml"/><Relationship Id="rId4" Type="http://schemas.openxmlformats.org/officeDocument/2006/relationships/image" Target="../media/image36.png"/><Relationship Id="rId9" Type="http://schemas.openxmlformats.org/officeDocument/2006/relationships/diagramQuickStyle" Target="../diagrams/quickStyle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1.png"/><Relationship Id="rId5" Type="http://schemas.openxmlformats.org/officeDocument/2006/relationships/image" Target="../media/image40.png"/><Relationship Id="rId4" Type="http://schemas.openxmlformats.org/officeDocument/2006/relationships/image" Target="../media/image39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2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-19052"/>
            <a:ext cx="12225868" cy="6877051"/>
          </a:xfrm>
          <a:prstGeom prst="rect">
            <a:avLst/>
          </a:prstGeom>
        </p:spPr>
      </p:pic>
      <p:pic>
        <p:nvPicPr>
          <p:cNvPr id="3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67375" y="1238250"/>
            <a:ext cx="857250" cy="685800"/>
          </a:xfrm>
          <a:prstGeom prst="rect">
            <a:avLst/>
          </a:prstGeom>
        </p:spPr>
      </p:pic>
      <p:pic>
        <p:nvPicPr>
          <p:cNvPr id="4" name="Image 2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981200" y="4110038"/>
            <a:ext cx="3819525" cy="9525"/>
          </a:xfrm>
          <a:prstGeom prst="rect">
            <a:avLst/>
          </a:prstGeom>
        </p:spPr>
      </p:pic>
      <p:pic>
        <p:nvPicPr>
          <p:cNvPr id="5" name="Image 3" descr="preencoded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53125" y="3943350"/>
            <a:ext cx="285750" cy="342900"/>
          </a:xfrm>
          <a:prstGeom prst="rect">
            <a:avLst/>
          </a:prstGeom>
        </p:spPr>
      </p:pic>
      <p:pic>
        <p:nvPicPr>
          <p:cNvPr id="6" name="Image 4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91275" y="4110038"/>
            <a:ext cx="3819525" cy="9525"/>
          </a:xfrm>
          <a:prstGeom prst="rect">
            <a:avLst/>
          </a:prstGeom>
        </p:spPr>
      </p:pic>
      <p:sp>
        <p:nvSpPr>
          <p:cNvPr id="10" name="Text 2"/>
          <p:cNvSpPr/>
          <p:nvPr/>
        </p:nvSpPr>
        <p:spPr>
          <a:xfrm>
            <a:off x="609600" y="2143125"/>
            <a:ext cx="10972800" cy="9144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 algn="ctr">
              <a:lnSpc>
                <a:spcPts val="36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Advanced Networks and Cyber Security Assessment</a:t>
            </a:r>
            <a:endParaRPr lang="en-US" sz="3600" dirty="0"/>
          </a:p>
        </p:txBody>
      </p:sp>
      <p:sp>
        <p:nvSpPr>
          <p:cNvPr id="11" name="Text 3"/>
          <p:cNvSpPr/>
          <p:nvPr/>
        </p:nvSpPr>
        <p:spPr>
          <a:xfrm>
            <a:off x="1386483" y="3219449"/>
            <a:ext cx="9419034" cy="381001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 algn="ctr">
              <a:lnSpc>
                <a:spcPts val="2700"/>
              </a:lnSpc>
              <a:buNone/>
            </a:pPr>
            <a:r>
              <a:rPr lang="en-US" sz="2000" dirty="0">
                <a:solidFill>
                  <a:srgbClr val="4ADE80"/>
                </a:solidFill>
                <a:latin typeface="ui-sans-serif" pitchFamily="34" charset="0"/>
                <a:ea typeface="ui-sans-serif" pitchFamily="34" charset="-122"/>
              </a:rPr>
              <a:t>Test connectivity, information gathered, Vulnerabilities, Exploitation and Security Measures</a:t>
            </a:r>
            <a:endParaRPr lang="en-US" sz="2000" dirty="0"/>
          </a:p>
        </p:txBody>
      </p:sp>
      <p:sp>
        <p:nvSpPr>
          <p:cNvPr id="12" name="Text 4"/>
          <p:cNvSpPr/>
          <p:nvPr/>
        </p:nvSpPr>
        <p:spPr>
          <a:xfrm>
            <a:off x="2276475" y="4629150"/>
            <a:ext cx="3819525" cy="11811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>
              <a:lnSpc>
                <a:spcPts val="2100"/>
              </a:lnSpc>
            </a:pPr>
            <a:r>
              <a:rPr lang="en-US" sz="1500" dirty="0">
                <a:solidFill>
                  <a:srgbClr val="9CA3AF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Student:</a:t>
            </a:r>
            <a:r>
              <a:rPr lang="en-US" sz="1500" dirty="0">
                <a:solidFill>
                  <a:srgbClr val="FFFFFF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 Federico Mossa</a:t>
            </a:r>
            <a:br>
              <a:rPr lang="en-US" sz="1500" dirty="0">
                <a:solidFill>
                  <a:srgbClr val="FFFFFF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</a:br>
            <a:r>
              <a:rPr lang="en-US" sz="1500" dirty="0">
                <a:solidFill>
                  <a:srgbClr val="9CA3AF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Student Number: </a:t>
            </a:r>
            <a:r>
              <a:rPr lang="en-US" sz="1500" dirty="0">
                <a:solidFill>
                  <a:schemeClr val="bg1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2314622</a:t>
            </a:r>
            <a:br>
              <a:rPr lang="en-US" sz="1500" dirty="0">
                <a:solidFill>
                  <a:srgbClr val="FFFFFF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</a:br>
            <a:r>
              <a:rPr lang="en-US" sz="1500" dirty="0">
                <a:solidFill>
                  <a:srgbClr val="9CA3AF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Lecturer: </a:t>
            </a:r>
            <a:r>
              <a:rPr lang="en-US" sz="1500" dirty="0">
                <a:solidFill>
                  <a:srgbClr val="FFFFFF"/>
                </a:solidFill>
                <a:latin typeface="ui-sans-serif" pitchFamily="34" charset="0"/>
                <a:ea typeface="ui-sans-serif" pitchFamily="34" charset="-122"/>
              </a:rPr>
              <a:t>Dr. Mohamed Ghanem</a:t>
            </a:r>
            <a:br>
              <a:rPr lang="en-US" sz="1500" dirty="0">
                <a:solidFill>
                  <a:srgbClr val="FFFFFF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</a:br>
            <a:r>
              <a:rPr lang="en-US" sz="1500" dirty="0">
                <a:solidFill>
                  <a:srgbClr val="9CA3AF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Module:</a:t>
            </a:r>
            <a:r>
              <a:rPr lang="en-US" sz="1500" dirty="0">
                <a:solidFill>
                  <a:srgbClr val="FFFFFF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 Advanced Cybersecurity</a:t>
            </a:r>
            <a:endParaRPr lang="en-US" sz="1500" dirty="0"/>
          </a:p>
          <a:p>
            <a:pPr marL="0" indent="0">
              <a:lnSpc>
                <a:spcPts val="2100"/>
              </a:lnSpc>
              <a:buNone/>
            </a:pPr>
            <a:endParaRPr lang="en-US" sz="1500" dirty="0"/>
          </a:p>
        </p:txBody>
      </p:sp>
      <p:sp>
        <p:nvSpPr>
          <p:cNvPr id="16" name="Text 26">
            <a:extLst>
              <a:ext uri="{FF2B5EF4-FFF2-40B4-BE49-F238E27FC236}">
                <a16:creationId xmlns:a16="http://schemas.microsoft.com/office/drawing/2014/main" id="{CB006447-1AEA-89CB-7A46-C5CA6A746F85}"/>
              </a:ext>
            </a:extLst>
          </p:cNvPr>
          <p:cNvSpPr/>
          <p:nvPr/>
        </p:nvSpPr>
        <p:spPr>
          <a:xfrm>
            <a:off x="11232022" y="6637899"/>
            <a:ext cx="897969" cy="1905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 algn="r">
              <a:lnSpc>
                <a:spcPts val="1500"/>
              </a:lnSpc>
              <a:buNone/>
            </a:pPr>
            <a:r>
              <a:rPr lang="en-US" sz="1400" dirty="0">
                <a:solidFill>
                  <a:srgbClr val="9CA3AF"/>
                </a:solidFill>
                <a:latin typeface="ui-sans-serif" pitchFamily="34" charset="0"/>
                <a:ea typeface="ui-sans-serif" pitchFamily="34" charset="-122"/>
              </a:rPr>
              <a:t>1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1000" y="1244447"/>
            <a:ext cx="2438400" cy="1143000"/>
          </a:xfrm>
          <a:prstGeom prst="rect">
            <a:avLst/>
          </a:prstGeom>
        </p:spPr>
      </p:pic>
      <p:pic>
        <p:nvPicPr>
          <p:cNvPr id="4" name="Image 2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370856" y="1387973"/>
            <a:ext cx="361950" cy="342900"/>
          </a:xfrm>
          <a:prstGeom prst="rect">
            <a:avLst/>
          </a:prstGeom>
        </p:spPr>
      </p:pic>
      <p:sp>
        <p:nvSpPr>
          <p:cNvPr id="15" name="Text 0"/>
          <p:cNvSpPr/>
          <p:nvPr/>
        </p:nvSpPr>
        <p:spPr>
          <a:xfrm>
            <a:off x="53940" y="36134"/>
            <a:ext cx="13716000" cy="3810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3000"/>
              </a:lnSpc>
              <a:buNone/>
            </a:pPr>
            <a:r>
              <a:rPr lang="en-US" sz="2700" b="1" dirty="0">
                <a:solidFill>
                  <a:srgbClr val="4ADE80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Network Connectivity Testing between Kali and S-DC</a:t>
            </a:r>
            <a:endParaRPr lang="en-US" sz="2700" dirty="0"/>
          </a:p>
        </p:txBody>
      </p:sp>
      <p:sp>
        <p:nvSpPr>
          <p:cNvPr id="17" name="Text 2"/>
          <p:cNvSpPr/>
          <p:nvPr/>
        </p:nvSpPr>
        <p:spPr>
          <a:xfrm>
            <a:off x="1065247" y="1808088"/>
            <a:ext cx="1011734" cy="2286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 algn="ctr">
              <a:lnSpc>
                <a:spcPts val="18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Kali Linux</a:t>
            </a:r>
            <a:endParaRPr lang="en-US" sz="1200" dirty="0"/>
          </a:p>
        </p:txBody>
      </p:sp>
      <p:sp>
        <p:nvSpPr>
          <p:cNvPr id="18" name="Text 3"/>
          <p:cNvSpPr/>
          <p:nvPr/>
        </p:nvSpPr>
        <p:spPr>
          <a:xfrm>
            <a:off x="812274" y="2018506"/>
            <a:ext cx="1479113" cy="1905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 algn="ctr">
              <a:lnSpc>
                <a:spcPts val="1500"/>
              </a:lnSpc>
              <a:buNone/>
            </a:pPr>
            <a:r>
              <a:rPr lang="en-US" sz="1050" dirty="0">
                <a:solidFill>
                  <a:srgbClr val="D1D5DB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Attacking Machine</a:t>
            </a:r>
            <a:endParaRPr lang="en-US" sz="1050" dirty="0"/>
          </a:p>
        </p:txBody>
      </p:sp>
      <p:sp>
        <p:nvSpPr>
          <p:cNvPr id="43" name="TextBox 42">
            <a:extLst>
              <a:ext uri="{FF2B5EF4-FFF2-40B4-BE49-F238E27FC236}">
                <a16:creationId xmlns:a16="http://schemas.microsoft.com/office/drawing/2014/main" id="{660C911F-EBCA-ECD0-8F91-0FBACB070B6F}"/>
              </a:ext>
            </a:extLst>
          </p:cNvPr>
          <p:cNvSpPr txBox="1"/>
          <p:nvPr/>
        </p:nvSpPr>
        <p:spPr>
          <a:xfrm>
            <a:off x="-25911" y="424086"/>
            <a:ext cx="8631149" cy="3248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05000"/>
              </a:lnSpc>
              <a:spcAft>
                <a:spcPts val="800"/>
              </a:spcAft>
              <a:buNone/>
            </a:pPr>
            <a:r>
              <a:rPr lang="en-GB" sz="1500" dirty="0">
                <a:solidFill>
                  <a:srgbClr val="D1D5DB"/>
                </a:solidFill>
                <a:latin typeface="ui-sans-serif" pitchFamily="34" charset="0"/>
                <a:ea typeface="ui-sans-serif" pitchFamily="34" charset="-122"/>
              </a:rPr>
              <a:t>From Kali Linux to Swansea Server and Swansea Client (ping 192.168.1.1 &amp; 192.168.1.10)</a:t>
            </a:r>
          </a:p>
        </p:txBody>
      </p:sp>
      <p:pic>
        <p:nvPicPr>
          <p:cNvPr id="45" name="Picture 44" descr="A computer screen shot of a program&#10;&#10;AI-generated content may be incorrect.">
            <a:extLst>
              <a:ext uri="{FF2B5EF4-FFF2-40B4-BE49-F238E27FC236}">
                <a16:creationId xmlns:a16="http://schemas.microsoft.com/office/drawing/2014/main" id="{5FD6B7C9-3F4E-5B72-AE0F-574E393C8923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41863" y="4470554"/>
            <a:ext cx="3792192" cy="2223782"/>
          </a:xfrm>
          <a:prstGeom prst="rect">
            <a:avLst/>
          </a:prstGeom>
        </p:spPr>
      </p:pic>
      <p:pic>
        <p:nvPicPr>
          <p:cNvPr id="14" name="Image 12" descr="preencoded.pn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725462" y="6544470"/>
            <a:ext cx="133350" cy="133350"/>
          </a:xfrm>
          <a:prstGeom prst="rect">
            <a:avLst/>
          </a:prstGeom>
        </p:spPr>
      </p:pic>
      <p:pic>
        <p:nvPicPr>
          <p:cNvPr id="46" name="Picture 45" descr="A screenshot of a computer&#10;&#10;AI-generated content may be incorrect.">
            <a:extLst>
              <a:ext uri="{FF2B5EF4-FFF2-40B4-BE49-F238E27FC236}">
                <a16:creationId xmlns:a16="http://schemas.microsoft.com/office/drawing/2014/main" id="{56BF5AFE-7B93-F692-89A7-18B38B45F8DE}"/>
              </a:ext>
            </a:extLst>
          </p:cNvPr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70318" y="1262032"/>
            <a:ext cx="7979819" cy="4167554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sp>
        <p:nvSpPr>
          <p:cNvPr id="49" name="Arrow: Down 48">
            <a:extLst>
              <a:ext uri="{FF2B5EF4-FFF2-40B4-BE49-F238E27FC236}">
                <a16:creationId xmlns:a16="http://schemas.microsoft.com/office/drawing/2014/main" id="{7DC4FF4C-9245-C426-54CA-530E39BC4F81}"/>
              </a:ext>
            </a:extLst>
          </p:cNvPr>
          <p:cNvSpPr/>
          <p:nvPr/>
        </p:nvSpPr>
        <p:spPr>
          <a:xfrm>
            <a:off x="1467595" y="2470638"/>
            <a:ext cx="242143" cy="227471"/>
          </a:xfrm>
          <a:prstGeom prst="downArrow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51" name="Picture 50">
            <a:extLst>
              <a:ext uri="{FF2B5EF4-FFF2-40B4-BE49-F238E27FC236}">
                <a16:creationId xmlns:a16="http://schemas.microsoft.com/office/drawing/2014/main" id="{256CF5A2-76C2-BCA2-1E9A-DE1BDD0E49DA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070318" y="5521703"/>
            <a:ext cx="7441358" cy="815830"/>
          </a:xfrm>
          <a:prstGeom prst="rect">
            <a:avLst/>
          </a:prstGeom>
        </p:spPr>
      </p:pic>
      <p:sp>
        <p:nvSpPr>
          <p:cNvPr id="53" name="Text 26">
            <a:extLst>
              <a:ext uri="{FF2B5EF4-FFF2-40B4-BE49-F238E27FC236}">
                <a16:creationId xmlns:a16="http://schemas.microsoft.com/office/drawing/2014/main" id="{F2BEE960-F79B-24AE-1803-20B63B242CEE}"/>
              </a:ext>
            </a:extLst>
          </p:cNvPr>
          <p:cNvSpPr/>
          <p:nvPr/>
        </p:nvSpPr>
        <p:spPr>
          <a:xfrm>
            <a:off x="11232022" y="6637899"/>
            <a:ext cx="897969" cy="1905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 algn="r">
              <a:lnSpc>
                <a:spcPts val="1500"/>
              </a:lnSpc>
              <a:buNone/>
            </a:pPr>
            <a:r>
              <a:rPr lang="en-US" sz="1400" dirty="0">
                <a:solidFill>
                  <a:srgbClr val="9CA3AF"/>
                </a:solidFill>
                <a:latin typeface="ui-sans-serif" pitchFamily="34" charset="0"/>
                <a:ea typeface="ui-sans-serif" pitchFamily="34" charset="-122"/>
              </a:rPr>
              <a:t>2</a:t>
            </a:r>
            <a:endParaRPr lang="en-US" sz="1400" dirty="0"/>
          </a:p>
        </p:txBody>
      </p:sp>
      <p:pic>
        <p:nvPicPr>
          <p:cNvPr id="7" name="Image 4" descr="preencoded.png">
            <a:extLst>
              <a:ext uri="{FF2B5EF4-FFF2-40B4-BE49-F238E27FC236}">
                <a16:creationId xmlns:a16="http://schemas.microsoft.com/office/drawing/2014/main" id="{F514E93F-883F-FB5F-3C79-AF1C25D0B9B5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81000" y="2803282"/>
            <a:ext cx="2438400" cy="1143000"/>
          </a:xfrm>
          <a:prstGeom prst="rect">
            <a:avLst/>
          </a:prstGeom>
        </p:spPr>
      </p:pic>
      <p:pic>
        <p:nvPicPr>
          <p:cNvPr id="10" name="Image 5" descr="preencoded.png">
            <a:extLst>
              <a:ext uri="{FF2B5EF4-FFF2-40B4-BE49-F238E27FC236}">
                <a16:creationId xmlns:a16="http://schemas.microsoft.com/office/drawing/2014/main" id="{41C95220-007E-31FC-831A-7673FEDF31FE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1419225" y="2955682"/>
            <a:ext cx="285750" cy="342900"/>
          </a:xfrm>
          <a:prstGeom prst="rect">
            <a:avLst/>
          </a:prstGeom>
        </p:spPr>
      </p:pic>
      <p:sp>
        <p:nvSpPr>
          <p:cNvPr id="11" name="Text 4">
            <a:extLst>
              <a:ext uri="{FF2B5EF4-FFF2-40B4-BE49-F238E27FC236}">
                <a16:creationId xmlns:a16="http://schemas.microsoft.com/office/drawing/2014/main" id="{AAE7CE24-0670-45B7-5C22-035CBDDF70C7}"/>
              </a:ext>
            </a:extLst>
          </p:cNvPr>
          <p:cNvSpPr/>
          <p:nvPr/>
        </p:nvSpPr>
        <p:spPr>
          <a:xfrm>
            <a:off x="639484" y="3345809"/>
            <a:ext cx="1845231" cy="2286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 algn="ctr">
              <a:lnSpc>
                <a:spcPts val="18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Swansea Network</a:t>
            </a:r>
            <a:endParaRPr lang="en-US" sz="1200" dirty="0"/>
          </a:p>
        </p:txBody>
      </p:sp>
      <p:sp>
        <p:nvSpPr>
          <p:cNvPr id="12" name="Text 5">
            <a:extLst>
              <a:ext uri="{FF2B5EF4-FFF2-40B4-BE49-F238E27FC236}">
                <a16:creationId xmlns:a16="http://schemas.microsoft.com/office/drawing/2014/main" id="{D4851FE5-DCC5-D78D-B38F-FE7BCCA6FAAF}"/>
              </a:ext>
            </a:extLst>
          </p:cNvPr>
          <p:cNvSpPr/>
          <p:nvPr/>
        </p:nvSpPr>
        <p:spPr>
          <a:xfrm>
            <a:off x="976357" y="3579570"/>
            <a:ext cx="1224617" cy="1905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 algn="ctr">
              <a:lnSpc>
                <a:spcPts val="1500"/>
              </a:lnSpc>
              <a:buNone/>
            </a:pPr>
            <a:r>
              <a:rPr lang="en-US" sz="1050" dirty="0">
                <a:solidFill>
                  <a:srgbClr val="D1D5DB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192.168.1.0/24</a:t>
            </a:r>
            <a:endParaRPr lang="en-US" sz="105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7689762-9F4F-8C6C-A712-25D01373D93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
            <a:extLst>
              <a:ext uri="{FF2B5EF4-FFF2-40B4-BE49-F238E27FC236}">
                <a16:creationId xmlns:a16="http://schemas.microsoft.com/office/drawing/2014/main" id="{A37D9CB9-ABAB-ACA2-E690-99CC45C11CE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
            <a:extLst>
              <a:ext uri="{FF2B5EF4-FFF2-40B4-BE49-F238E27FC236}">
                <a16:creationId xmlns:a16="http://schemas.microsoft.com/office/drawing/2014/main" id="{64DC4DE5-2AD0-FBAB-2D03-DF612E25073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1000" y="1244447"/>
            <a:ext cx="2438400" cy="1143000"/>
          </a:xfrm>
          <a:prstGeom prst="rect">
            <a:avLst/>
          </a:prstGeom>
        </p:spPr>
      </p:pic>
      <p:pic>
        <p:nvPicPr>
          <p:cNvPr id="4" name="Image 2" descr="preencoded.png">
            <a:extLst>
              <a:ext uri="{FF2B5EF4-FFF2-40B4-BE49-F238E27FC236}">
                <a16:creationId xmlns:a16="http://schemas.microsoft.com/office/drawing/2014/main" id="{945DD2A2-1618-18E6-C84A-ED008902283F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370856" y="1387973"/>
            <a:ext cx="361950" cy="342900"/>
          </a:xfrm>
          <a:prstGeom prst="rect">
            <a:avLst/>
          </a:prstGeom>
        </p:spPr>
      </p:pic>
      <p:sp>
        <p:nvSpPr>
          <p:cNvPr id="15" name="Text 0">
            <a:extLst>
              <a:ext uri="{FF2B5EF4-FFF2-40B4-BE49-F238E27FC236}">
                <a16:creationId xmlns:a16="http://schemas.microsoft.com/office/drawing/2014/main" id="{8214C186-638C-C064-A7ED-BD095CFDA76D}"/>
              </a:ext>
            </a:extLst>
          </p:cNvPr>
          <p:cNvSpPr/>
          <p:nvPr/>
        </p:nvSpPr>
        <p:spPr>
          <a:xfrm>
            <a:off x="73269" y="48016"/>
            <a:ext cx="13716000" cy="3810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3000"/>
              </a:lnSpc>
              <a:buNone/>
            </a:pPr>
            <a:r>
              <a:rPr lang="en-US" sz="2700" b="1" dirty="0">
                <a:solidFill>
                  <a:srgbClr val="4ADE80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Network Connectivity Testing between Kali and L-CD</a:t>
            </a:r>
            <a:endParaRPr lang="en-US" sz="2700" dirty="0"/>
          </a:p>
        </p:txBody>
      </p:sp>
      <p:sp>
        <p:nvSpPr>
          <p:cNvPr id="17" name="Text 2">
            <a:extLst>
              <a:ext uri="{FF2B5EF4-FFF2-40B4-BE49-F238E27FC236}">
                <a16:creationId xmlns:a16="http://schemas.microsoft.com/office/drawing/2014/main" id="{51C17A5F-1881-96E2-40E2-0ED72D4DBD8D}"/>
              </a:ext>
            </a:extLst>
          </p:cNvPr>
          <p:cNvSpPr/>
          <p:nvPr/>
        </p:nvSpPr>
        <p:spPr>
          <a:xfrm>
            <a:off x="1065247" y="1808088"/>
            <a:ext cx="1011734" cy="2286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 algn="ctr">
              <a:lnSpc>
                <a:spcPts val="18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Kali Linux</a:t>
            </a:r>
            <a:endParaRPr lang="en-US" sz="1200" dirty="0"/>
          </a:p>
        </p:txBody>
      </p:sp>
      <p:sp>
        <p:nvSpPr>
          <p:cNvPr id="18" name="Text 3">
            <a:extLst>
              <a:ext uri="{FF2B5EF4-FFF2-40B4-BE49-F238E27FC236}">
                <a16:creationId xmlns:a16="http://schemas.microsoft.com/office/drawing/2014/main" id="{EDAC552E-862E-669E-D85D-A6788697F1DA}"/>
              </a:ext>
            </a:extLst>
          </p:cNvPr>
          <p:cNvSpPr/>
          <p:nvPr/>
        </p:nvSpPr>
        <p:spPr>
          <a:xfrm>
            <a:off x="812274" y="2018506"/>
            <a:ext cx="1479113" cy="1905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 algn="ctr">
              <a:lnSpc>
                <a:spcPts val="1500"/>
              </a:lnSpc>
              <a:buNone/>
            </a:pPr>
            <a:r>
              <a:rPr lang="en-US" sz="1050" dirty="0">
                <a:solidFill>
                  <a:srgbClr val="D1D5DB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Attacking Machine</a:t>
            </a:r>
            <a:endParaRPr lang="en-US" sz="1050" dirty="0"/>
          </a:p>
        </p:txBody>
      </p:sp>
      <p:sp>
        <p:nvSpPr>
          <p:cNvPr id="49" name="Arrow: Down 48">
            <a:extLst>
              <a:ext uri="{FF2B5EF4-FFF2-40B4-BE49-F238E27FC236}">
                <a16:creationId xmlns:a16="http://schemas.microsoft.com/office/drawing/2014/main" id="{036C8A86-F9B8-9BC4-B129-791251635472}"/>
              </a:ext>
            </a:extLst>
          </p:cNvPr>
          <p:cNvSpPr/>
          <p:nvPr/>
        </p:nvSpPr>
        <p:spPr>
          <a:xfrm>
            <a:off x="1467595" y="2470638"/>
            <a:ext cx="242143" cy="227471"/>
          </a:xfrm>
          <a:prstGeom prst="downArrow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2AD27B3-467D-D276-FF78-895F55A7B066}"/>
              </a:ext>
            </a:extLst>
          </p:cNvPr>
          <p:cNvSpPr txBox="1"/>
          <p:nvPr/>
        </p:nvSpPr>
        <p:spPr>
          <a:xfrm>
            <a:off x="0" y="431833"/>
            <a:ext cx="8752741" cy="3248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05000"/>
              </a:lnSpc>
              <a:spcAft>
                <a:spcPts val="800"/>
              </a:spcAft>
              <a:buNone/>
            </a:pPr>
            <a:r>
              <a:rPr lang="en-GB" sz="1500" dirty="0">
                <a:solidFill>
                  <a:srgbClr val="D1D5DB"/>
                </a:solidFill>
                <a:latin typeface="ui-sans-serif" pitchFamily="34" charset="0"/>
                <a:ea typeface="ui-sans-serif" pitchFamily="34" charset="-122"/>
              </a:rPr>
              <a:t>From Kali Linux to L-CD Server and London Debian Client (ping 192.168.2.1 &amp; 192.168.2.10)</a:t>
            </a:r>
          </a:p>
        </p:txBody>
      </p:sp>
      <p:pic>
        <p:nvPicPr>
          <p:cNvPr id="13" name="Picture 12" descr="A screenshot of a computer&#10;&#10;AI-generated content may be incorrect.">
            <a:extLst>
              <a:ext uri="{FF2B5EF4-FFF2-40B4-BE49-F238E27FC236}">
                <a16:creationId xmlns:a16="http://schemas.microsoft.com/office/drawing/2014/main" id="{DC648108-E755-95A3-EABC-9F7B545CEF1F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23023" y="1191694"/>
            <a:ext cx="7853451" cy="4110914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pic>
        <p:nvPicPr>
          <p:cNvPr id="19" name="Picture 18" descr="A computer screen shot of a program&#10;&#10;AI-generated content may be incorrect.">
            <a:extLst>
              <a:ext uri="{FF2B5EF4-FFF2-40B4-BE49-F238E27FC236}">
                <a16:creationId xmlns:a16="http://schemas.microsoft.com/office/drawing/2014/main" id="{D2B43BEC-6164-C2C2-9340-22732D2121ED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15527" y="4420818"/>
            <a:ext cx="3973330" cy="2190327"/>
          </a:xfrm>
          <a:prstGeom prst="rect">
            <a:avLst/>
          </a:prstGeom>
        </p:spPr>
      </p:pic>
      <p:pic>
        <p:nvPicPr>
          <p:cNvPr id="14" name="Image 12" descr="preencoded.png">
            <a:extLst>
              <a:ext uri="{FF2B5EF4-FFF2-40B4-BE49-F238E27FC236}">
                <a16:creationId xmlns:a16="http://schemas.microsoft.com/office/drawing/2014/main" id="{5AFA3162-BC8B-6966-4D2E-BE40961D2DA6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903228" y="6429375"/>
            <a:ext cx="133350" cy="133350"/>
          </a:xfrm>
          <a:prstGeom prst="rect">
            <a:avLst/>
          </a:prstGeom>
        </p:spPr>
      </p:pic>
      <p:pic>
        <p:nvPicPr>
          <p:cNvPr id="23" name="Picture 22">
            <a:extLst>
              <a:ext uri="{FF2B5EF4-FFF2-40B4-BE49-F238E27FC236}">
                <a16:creationId xmlns:a16="http://schemas.microsoft.com/office/drawing/2014/main" id="{66DD59CB-1326-C29A-96CD-03683D7AEBE7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223023" y="5407382"/>
            <a:ext cx="7358455" cy="875717"/>
          </a:xfrm>
          <a:prstGeom prst="rect">
            <a:avLst/>
          </a:prstGeom>
        </p:spPr>
      </p:pic>
      <p:sp>
        <p:nvSpPr>
          <p:cNvPr id="25" name="Text 26">
            <a:extLst>
              <a:ext uri="{FF2B5EF4-FFF2-40B4-BE49-F238E27FC236}">
                <a16:creationId xmlns:a16="http://schemas.microsoft.com/office/drawing/2014/main" id="{67F5D348-2493-46E6-D427-71886EA9894E}"/>
              </a:ext>
            </a:extLst>
          </p:cNvPr>
          <p:cNvSpPr/>
          <p:nvPr/>
        </p:nvSpPr>
        <p:spPr>
          <a:xfrm>
            <a:off x="11232022" y="6637899"/>
            <a:ext cx="897969" cy="1905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 algn="r">
              <a:lnSpc>
                <a:spcPts val="1500"/>
              </a:lnSpc>
              <a:buNone/>
            </a:pPr>
            <a:r>
              <a:rPr lang="en-US" sz="1400" dirty="0">
                <a:solidFill>
                  <a:srgbClr val="9CA3AF"/>
                </a:solidFill>
                <a:latin typeface="ui-sans-serif" pitchFamily="34" charset="0"/>
                <a:ea typeface="ui-sans-serif" pitchFamily="34" charset="-122"/>
              </a:rPr>
              <a:t>3</a:t>
            </a:r>
            <a:endParaRPr lang="en-US" sz="1400" dirty="0"/>
          </a:p>
        </p:txBody>
      </p:sp>
      <p:pic>
        <p:nvPicPr>
          <p:cNvPr id="5" name="Image 6" descr="preencoded.png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81000" y="2834905"/>
            <a:ext cx="2438400" cy="1143000"/>
          </a:xfrm>
          <a:prstGeom prst="rect">
            <a:avLst/>
          </a:prstGeom>
        </p:spPr>
      </p:pic>
      <p:pic>
        <p:nvPicPr>
          <p:cNvPr id="16" name="Image 7" descr="preencoded.png"/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1490663" y="2987305"/>
            <a:ext cx="219075" cy="342900"/>
          </a:xfrm>
          <a:prstGeom prst="rect">
            <a:avLst/>
          </a:prstGeom>
        </p:spPr>
      </p:pic>
      <p:sp>
        <p:nvSpPr>
          <p:cNvPr id="20" name="Text 6"/>
          <p:cNvSpPr/>
          <p:nvPr/>
        </p:nvSpPr>
        <p:spPr>
          <a:xfrm>
            <a:off x="770216" y="3406405"/>
            <a:ext cx="1693783" cy="2286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 algn="ctr">
              <a:lnSpc>
                <a:spcPts val="18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London Network</a:t>
            </a:r>
            <a:endParaRPr lang="en-US" sz="1200" dirty="0"/>
          </a:p>
        </p:txBody>
      </p:sp>
      <p:sp>
        <p:nvSpPr>
          <p:cNvPr id="24" name="Text 7"/>
          <p:cNvSpPr/>
          <p:nvPr/>
        </p:nvSpPr>
        <p:spPr>
          <a:xfrm>
            <a:off x="965627" y="3635005"/>
            <a:ext cx="1224617" cy="1905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 algn="ctr">
              <a:lnSpc>
                <a:spcPts val="1500"/>
              </a:lnSpc>
              <a:buNone/>
            </a:pPr>
            <a:r>
              <a:rPr lang="en-US" sz="1050" dirty="0">
                <a:solidFill>
                  <a:srgbClr val="D1D5DB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192.168.2.0/24</a:t>
            </a:r>
            <a:endParaRPr lang="en-US" sz="1050" dirty="0"/>
          </a:p>
        </p:txBody>
      </p:sp>
    </p:spTree>
    <p:extLst>
      <p:ext uri="{BB962C8B-B14F-4D97-AF65-F5344CB8AC3E}">
        <p14:creationId xmlns:p14="http://schemas.microsoft.com/office/powerpoint/2010/main" val="250944617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1000" y="1371600"/>
            <a:ext cx="228600" cy="228600"/>
          </a:xfrm>
          <a:prstGeom prst="rect">
            <a:avLst/>
          </a:prstGeom>
        </p:spPr>
      </p:pic>
      <p:pic>
        <p:nvPicPr>
          <p:cNvPr id="4" name="Image 2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81000" y="1752600"/>
            <a:ext cx="3581400" cy="685800"/>
          </a:xfrm>
          <a:prstGeom prst="rect">
            <a:avLst/>
          </a:prstGeom>
        </p:spPr>
      </p:pic>
      <p:pic>
        <p:nvPicPr>
          <p:cNvPr id="5" name="Image 3" descr="preencoded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5300" y="1905000"/>
            <a:ext cx="190500" cy="152400"/>
          </a:xfrm>
          <a:prstGeom prst="rect">
            <a:avLst/>
          </a:prstGeom>
        </p:spPr>
      </p:pic>
      <p:pic>
        <p:nvPicPr>
          <p:cNvPr id="6" name="Image 4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81000" y="2552700"/>
            <a:ext cx="3581400" cy="685800"/>
          </a:xfrm>
          <a:prstGeom prst="rect">
            <a:avLst/>
          </a:prstGeom>
        </p:spPr>
      </p:pic>
      <p:pic>
        <p:nvPicPr>
          <p:cNvPr id="7" name="Image 5" descr="preencoded.pn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95300" y="2705100"/>
            <a:ext cx="152400" cy="152400"/>
          </a:xfrm>
          <a:prstGeom prst="rect">
            <a:avLst/>
          </a:prstGeom>
        </p:spPr>
      </p:pic>
      <p:pic>
        <p:nvPicPr>
          <p:cNvPr id="8" name="Image 6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81000" y="3352800"/>
            <a:ext cx="3581400" cy="685800"/>
          </a:xfrm>
          <a:prstGeom prst="rect">
            <a:avLst/>
          </a:prstGeom>
        </p:spPr>
      </p:pic>
      <p:pic>
        <p:nvPicPr>
          <p:cNvPr id="9" name="Image 7" descr="preencoded.png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95300" y="3505200"/>
            <a:ext cx="171450" cy="152400"/>
          </a:xfrm>
          <a:prstGeom prst="rect">
            <a:avLst/>
          </a:prstGeom>
        </p:spPr>
      </p:pic>
      <p:pic>
        <p:nvPicPr>
          <p:cNvPr id="25" name="Image 23" descr="preencoded.png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81000" y="5143500"/>
            <a:ext cx="11430000" cy="990600"/>
          </a:xfrm>
          <a:prstGeom prst="rect">
            <a:avLst/>
          </a:prstGeom>
        </p:spPr>
      </p:pic>
      <p:pic>
        <p:nvPicPr>
          <p:cNvPr id="26" name="Image 24" descr="preencoded.png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33400" y="5334000"/>
            <a:ext cx="114300" cy="152400"/>
          </a:xfrm>
          <a:prstGeom prst="rect">
            <a:avLst/>
          </a:prstGeom>
        </p:spPr>
      </p:pic>
      <p:sp>
        <p:nvSpPr>
          <p:cNvPr id="28" name="Text 0"/>
          <p:cNvSpPr/>
          <p:nvPr/>
        </p:nvSpPr>
        <p:spPr>
          <a:xfrm>
            <a:off x="90854" y="19379"/>
            <a:ext cx="13716000" cy="3810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3000"/>
              </a:lnSpc>
              <a:buNone/>
            </a:pPr>
            <a:r>
              <a:rPr lang="en-US" sz="2700" b="1" dirty="0">
                <a:solidFill>
                  <a:srgbClr val="4ADE80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Network Reconnaissance Summary</a:t>
            </a:r>
            <a:endParaRPr lang="en-US" sz="2700" dirty="0"/>
          </a:p>
        </p:txBody>
      </p:sp>
      <p:sp>
        <p:nvSpPr>
          <p:cNvPr id="29" name="Text 1"/>
          <p:cNvSpPr/>
          <p:nvPr/>
        </p:nvSpPr>
        <p:spPr>
          <a:xfrm>
            <a:off x="90854" y="400050"/>
            <a:ext cx="13716000" cy="2667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2100"/>
              </a:lnSpc>
              <a:buNone/>
            </a:pPr>
            <a:r>
              <a:rPr lang="en-US" sz="1500" dirty="0">
                <a:solidFill>
                  <a:srgbClr val="D1D5DB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Host discovery and port scanning results across both environments</a:t>
            </a:r>
            <a:endParaRPr lang="en-US" sz="1500" dirty="0"/>
          </a:p>
        </p:txBody>
      </p:sp>
      <p:sp>
        <p:nvSpPr>
          <p:cNvPr id="30" name="Text 2"/>
          <p:cNvSpPr/>
          <p:nvPr/>
        </p:nvSpPr>
        <p:spPr>
          <a:xfrm>
            <a:off x="685800" y="1333500"/>
            <a:ext cx="4297680" cy="3048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24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Reconnaissance Methods</a:t>
            </a:r>
            <a:endParaRPr lang="en-US" sz="1800" dirty="0"/>
          </a:p>
        </p:txBody>
      </p:sp>
      <p:sp>
        <p:nvSpPr>
          <p:cNvPr id="31" name="Text 3"/>
          <p:cNvSpPr/>
          <p:nvPr/>
        </p:nvSpPr>
        <p:spPr>
          <a:xfrm>
            <a:off x="762000" y="1866900"/>
            <a:ext cx="597932" cy="2286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18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Nmap</a:t>
            </a:r>
            <a:endParaRPr lang="en-US" sz="1200" dirty="0"/>
          </a:p>
        </p:txBody>
      </p:sp>
      <p:sp>
        <p:nvSpPr>
          <p:cNvPr id="32" name="Text 4"/>
          <p:cNvSpPr/>
          <p:nvPr/>
        </p:nvSpPr>
        <p:spPr>
          <a:xfrm>
            <a:off x="723900" y="2133600"/>
            <a:ext cx="3749040" cy="1905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1500"/>
              </a:lnSpc>
              <a:buNone/>
            </a:pPr>
            <a:r>
              <a:rPr lang="en-US" sz="1050" dirty="0">
                <a:solidFill>
                  <a:srgbClr val="D1D5DB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Host discovery and port scanning</a:t>
            </a:r>
            <a:endParaRPr lang="en-US" sz="1050" dirty="0"/>
          </a:p>
        </p:txBody>
      </p:sp>
      <p:sp>
        <p:nvSpPr>
          <p:cNvPr id="33" name="Text 5"/>
          <p:cNvSpPr/>
          <p:nvPr/>
        </p:nvSpPr>
        <p:spPr>
          <a:xfrm>
            <a:off x="723900" y="2667000"/>
            <a:ext cx="1206044" cy="2286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18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enum4linux</a:t>
            </a:r>
            <a:endParaRPr lang="en-US" sz="1200" dirty="0"/>
          </a:p>
        </p:txBody>
      </p:sp>
      <p:sp>
        <p:nvSpPr>
          <p:cNvPr id="34" name="Text 6"/>
          <p:cNvSpPr/>
          <p:nvPr/>
        </p:nvSpPr>
        <p:spPr>
          <a:xfrm>
            <a:off x="723900" y="2933700"/>
            <a:ext cx="3749040" cy="1905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1500"/>
              </a:lnSpc>
              <a:buNone/>
            </a:pPr>
            <a:r>
              <a:rPr lang="en-US" sz="1050" dirty="0">
                <a:solidFill>
                  <a:srgbClr val="D1D5DB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Service enumeration and SMB analysis</a:t>
            </a:r>
            <a:endParaRPr lang="en-US" sz="1050" dirty="0"/>
          </a:p>
        </p:txBody>
      </p:sp>
      <p:sp>
        <p:nvSpPr>
          <p:cNvPr id="35" name="Text 7"/>
          <p:cNvSpPr/>
          <p:nvPr/>
        </p:nvSpPr>
        <p:spPr>
          <a:xfrm>
            <a:off x="742950" y="3467100"/>
            <a:ext cx="1052989" cy="2286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18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Wireshark</a:t>
            </a:r>
            <a:endParaRPr lang="en-US" sz="1200" dirty="0"/>
          </a:p>
        </p:txBody>
      </p:sp>
      <p:sp>
        <p:nvSpPr>
          <p:cNvPr id="36" name="Text 8"/>
          <p:cNvSpPr/>
          <p:nvPr/>
        </p:nvSpPr>
        <p:spPr>
          <a:xfrm>
            <a:off x="723900" y="3733800"/>
            <a:ext cx="3749040" cy="1905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1500"/>
              </a:lnSpc>
              <a:buNone/>
            </a:pPr>
            <a:r>
              <a:rPr lang="en-US" sz="1050" dirty="0">
                <a:solidFill>
                  <a:srgbClr val="D1D5DB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Traffic analysis and validation</a:t>
            </a:r>
            <a:endParaRPr lang="en-US" sz="1050" dirty="0"/>
          </a:p>
        </p:txBody>
      </p:sp>
      <p:sp>
        <p:nvSpPr>
          <p:cNvPr id="37" name="Text 9"/>
          <p:cNvSpPr/>
          <p:nvPr/>
        </p:nvSpPr>
        <p:spPr>
          <a:xfrm>
            <a:off x="348868" y="4460631"/>
            <a:ext cx="2153495" cy="3048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24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Port Scanning Results</a:t>
            </a:r>
            <a:endParaRPr lang="en-US" sz="1800" dirty="0"/>
          </a:p>
        </p:txBody>
      </p:sp>
      <p:sp>
        <p:nvSpPr>
          <p:cNvPr id="60" name="Text 32"/>
          <p:cNvSpPr/>
          <p:nvPr/>
        </p:nvSpPr>
        <p:spPr>
          <a:xfrm>
            <a:off x="723900" y="5295900"/>
            <a:ext cx="863144" cy="2286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18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ui-sans-serif" pitchFamily="34" charset="0"/>
                <a:ea typeface="ui-sans-serif" pitchFamily="34" charset="-122"/>
              </a:rPr>
              <a:t>Summary</a:t>
            </a:r>
            <a:endParaRPr lang="en-US" sz="1200" dirty="0"/>
          </a:p>
        </p:txBody>
      </p:sp>
      <p:sp>
        <p:nvSpPr>
          <p:cNvPr id="61" name="Text 33"/>
          <p:cNvSpPr/>
          <p:nvPr/>
        </p:nvSpPr>
        <p:spPr>
          <a:xfrm>
            <a:off x="533400" y="5600700"/>
            <a:ext cx="11125200" cy="9906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342900" indent="-342900">
              <a:buFont typeface="+mj-lt"/>
              <a:buAutoNum type="arabicPeriod"/>
            </a:pPr>
            <a:r>
              <a:rPr lang="en-GB" sz="1050" dirty="0">
                <a:solidFill>
                  <a:schemeClr val="bg1"/>
                </a:solidFill>
              </a:rPr>
              <a:t>Network reconnaissance was performed from </a:t>
            </a:r>
            <a:r>
              <a:rPr lang="en-GB" sz="1050" b="1" dirty="0">
                <a:solidFill>
                  <a:schemeClr val="bg1"/>
                </a:solidFill>
              </a:rPr>
              <a:t>Kali Linux</a:t>
            </a:r>
            <a:endParaRPr lang="en-GB" sz="1050" dirty="0">
              <a:solidFill>
                <a:schemeClr val="bg1"/>
              </a:solidFill>
            </a:endParaRPr>
          </a:p>
          <a:p>
            <a:pPr marL="342900" indent="-342900">
              <a:buFont typeface="+mj-lt"/>
              <a:buAutoNum type="arabicPeriod"/>
            </a:pPr>
            <a:r>
              <a:rPr lang="en-GB" sz="1050" dirty="0">
                <a:solidFill>
                  <a:schemeClr val="bg1"/>
                </a:solidFill>
              </a:rPr>
              <a:t>Host discovery and network mapping were conducted using </a:t>
            </a:r>
            <a:r>
              <a:rPr lang="en-GB" sz="1050" b="1" dirty="0">
                <a:solidFill>
                  <a:schemeClr val="bg1"/>
                </a:solidFill>
              </a:rPr>
              <a:t>Nmap</a:t>
            </a:r>
            <a:r>
              <a:rPr lang="en-GB" sz="1050" dirty="0">
                <a:solidFill>
                  <a:schemeClr val="bg1"/>
                </a:solidFill>
              </a:rPr>
              <a:t>, identifying active hosts, open ports, and exposed services across the </a:t>
            </a:r>
            <a:r>
              <a:rPr lang="en-GB" sz="1050" b="1" dirty="0">
                <a:solidFill>
                  <a:schemeClr val="bg1"/>
                </a:solidFill>
              </a:rPr>
              <a:t>Swansea</a:t>
            </a:r>
            <a:r>
              <a:rPr lang="en-GB" sz="1050" dirty="0">
                <a:solidFill>
                  <a:schemeClr val="bg1"/>
                </a:solidFill>
              </a:rPr>
              <a:t> and </a:t>
            </a:r>
            <a:r>
              <a:rPr lang="en-GB" sz="1050" b="1" dirty="0">
                <a:solidFill>
                  <a:schemeClr val="bg1"/>
                </a:solidFill>
              </a:rPr>
              <a:t>London</a:t>
            </a:r>
            <a:r>
              <a:rPr lang="en-GB" sz="1050" dirty="0">
                <a:solidFill>
                  <a:schemeClr val="bg1"/>
                </a:solidFill>
              </a:rPr>
              <a:t> subnets.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1050" dirty="0">
                <a:solidFill>
                  <a:schemeClr val="bg1"/>
                </a:solidFill>
              </a:rPr>
              <a:t>Service enumeration and protocol behaviour were further analysed using tools such as </a:t>
            </a:r>
            <a:r>
              <a:rPr lang="en-GB" sz="1050" b="1" dirty="0">
                <a:solidFill>
                  <a:schemeClr val="bg1"/>
                </a:solidFill>
              </a:rPr>
              <a:t>enum4linux</a:t>
            </a:r>
            <a:r>
              <a:rPr lang="en-GB" sz="1050" dirty="0">
                <a:solidFill>
                  <a:schemeClr val="bg1"/>
                </a:solidFill>
              </a:rPr>
              <a:t>, focusing on domain and file-sharing services.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1050" dirty="0">
                <a:solidFill>
                  <a:schemeClr val="bg1"/>
                </a:solidFill>
              </a:rPr>
              <a:t>Network traffic behaviour was observed using </a:t>
            </a:r>
            <a:r>
              <a:rPr lang="en-GB" sz="1050" b="1" dirty="0">
                <a:solidFill>
                  <a:schemeClr val="bg1"/>
                </a:solidFill>
              </a:rPr>
              <a:t>Wireshark</a:t>
            </a:r>
            <a:r>
              <a:rPr lang="en-GB" sz="1050" dirty="0">
                <a:solidFill>
                  <a:schemeClr val="bg1"/>
                </a:solidFill>
              </a:rPr>
              <a:t> to confirm permitted communications and identify blocked or restricted connections.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1050" dirty="0">
                <a:solidFill>
                  <a:schemeClr val="bg1"/>
                </a:solidFill>
              </a:rPr>
              <a:t>The Swansea server was identified as a Domain Controller based on Windows Server responses and Active Directory–related service exposure observed during scanning and later confirmed during system configuration analysis.</a:t>
            </a:r>
          </a:p>
          <a:p>
            <a:pPr marL="0" indent="0">
              <a:lnSpc>
                <a:spcPts val="1500"/>
              </a:lnSpc>
              <a:buNone/>
            </a:pPr>
            <a:endParaRPr lang="en-US" sz="1050" dirty="0"/>
          </a:p>
        </p:txBody>
      </p:sp>
      <p:pic>
        <p:nvPicPr>
          <p:cNvPr id="65" name="Picture 64" descr="A black background with white text">
            <a:extLst>
              <a:ext uri="{FF2B5EF4-FFF2-40B4-BE49-F238E27FC236}">
                <a16:creationId xmlns:a16="http://schemas.microsoft.com/office/drawing/2014/main" id="{03FECD7D-902A-C15C-682D-698DA548422B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2502363" y="4210050"/>
            <a:ext cx="2481117" cy="800100"/>
          </a:xfrm>
          <a:prstGeom prst="rect">
            <a:avLst/>
          </a:prstGeom>
        </p:spPr>
      </p:pic>
      <p:pic>
        <p:nvPicPr>
          <p:cNvPr id="66" name="Picture 65" descr="A screenshot of a computer screen&#10;&#10;AI-generated content may be incorrect.">
            <a:extLst>
              <a:ext uri="{FF2B5EF4-FFF2-40B4-BE49-F238E27FC236}">
                <a16:creationId xmlns:a16="http://schemas.microsoft.com/office/drawing/2014/main" id="{661CF1AC-E386-3957-2A6F-C31CFC8A650E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5623679" y="117495"/>
            <a:ext cx="6407705" cy="4997062"/>
          </a:xfrm>
          <a:prstGeom prst="rect">
            <a:avLst/>
          </a:prstGeom>
        </p:spPr>
      </p:pic>
      <p:sp>
        <p:nvSpPr>
          <p:cNvPr id="67" name="Text 26">
            <a:extLst>
              <a:ext uri="{FF2B5EF4-FFF2-40B4-BE49-F238E27FC236}">
                <a16:creationId xmlns:a16="http://schemas.microsoft.com/office/drawing/2014/main" id="{743F7F1F-C93D-36C0-A83D-F2C9B0D9F587}"/>
              </a:ext>
            </a:extLst>
          </p:cNvPr>
          <p:cNvSpPr/>
          <p:nvPr/>
        </p:nvSpPr>
        <p:spPr>
          <a:xfrm>
            <a:off x="11232022" y="6637899"/>
            <a:ext cx="897969" cy="1905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 algn="r">
              <a:lnSpc>
                <a:spcPts val="1500"/>
              </a:lnSpc>
              <a:buNone/>
            </a:pPr>
            <a:r>
              <a:rPr lang="en-US" sz="1400" dirty="0">
                <a:solidFill>
                  <a:srgbClr val="9CA3AF"/>
                </a:solidFill>
                <a:latin typeface="ui-sans-serif" pitchFamily="34" charset="0"/>
                <a:ea typeface="ui-sans-serif" pitchFamily="34" charset="-122"/>
              </a:rPr>
              <a:t>4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8" name="Text 0"/>
          <p:cNvSpPr/>
          <p:nvPr/>
        </p:nvSpPr>
        <p:spPr>
          <a:xfrm>
            <a:off x="62009" y="39534"/>
            <a:ext cx="6033991" cy="3810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3000"/>
              </a:lnSpc>
              <a:buNone/>
            </a:pPr>
            <a:r>
              <a:rPr lang="en-US" sz="2700" b="1" dirty="0">
                <a:solidFill>
                  <a:srgbClr val="4ADE80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Vulnerability Assessment Findings</a:t>
            </a:r>
            <a:endParaRPr lang="en-US" sz="2700" dirty="0"/>
          </a:p>
        </p:txBody>
      </p:sp>
      <p:sp>
        <p:nvSpPr>
          <p:cNvPr id="19" name="Text 1"/>
          <p:cNvSpPr/>
          <p:nvPr/>
        </p:nvSpPr>
        <p:spPr>
          <a:xfrm>
            <a:off x="62009" y="430945"/>
            <a:ext cx="2858179" cy="2667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2100"/>
              </a:lnSpc>
              <a:buNone/>
            </a:pPr>
            <a:r>
              <a:rPr lang="en-US" sz="1500" dirty="0">
                <a:solidFill>
                  <a:srgbClr val="D1D5DB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Six identified vulnerabilities</a:t>
            </a:r>
            <a:endParaRPr lang="en-US" sz="1500" dirty="0"/>
          </a:p>
        </p:txBody>
      </p:sp>
      <p:sp>
        <p:nvSpPr>
          <p:cNvPr id="53" name="Text 26">
            <a:extLst>
              <a:ext uri="{FF2B5EF4-FFF2-40B4-BE49-F238E27FC236}">
                <a16:creationId xmlns:a16="http://schemas.microsoft.com/office/drawing/2014/main" id="{4E7B6E69-ED21-B142-BDAB-3C6911043855}"/>
              </a:ext>
            </a:extLst>
          </p:cNvPr>
          <p:cNvSpPr/>
          <p:nvPr/>
        </p:nvSpPr>
        <p:spPr>
          <a:xfrm>
            <a:off x="11232022" y="6637899"/>
            <a:ext cx="897969" cy="1905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 algn="r">
              <a:lnSpc>
                <a:spcPts val="1500"/>
              </a:lnSpc>
              <a:buNone/>
            </a:pPr>
            <a:r>
              <a:rPr lang="en-US" sz="1400" dirty="0">
                <a:solidFill>
                  <a:srgbClr val="9CA3AF"/>
                </a:solidFill>
                <a:latin typeface="ui-sans-serif" pitchFamily="34" charset="0"/>
                <a:ea typeface="ui-sans-serif" pitchFamily="34" charset="-122"/>
              </a:rPr>
              <a:t>5</a:t>
            </a:r>
            <a:endParaRPr lang="en-US" sz="1400" dirty="0"/>
          </a:p>
        </p:txBody>
      </p:sp>
      <p:sp>
        <p:nvSpPr>
          <p:cNvPr id="56" name="Text 32">
            <a:extLst>
              <a:ext uri="{FF2B5EF4-FFF2-40B4-BE49-F238E27FC236}">
                <a16:creationId xmlns:a16="http://schemas.microsoft.com/office/drawing/2014/main" id="{C43975E3-2F67-C849-F9AC-8635C2EAC12A}"/>
              </a:ext>
            </a:extLst>
          </p:cNvPr>
          <p:cNvSpPr/>
          <p:nvPr/>
        </p:nvSpPr>
        <p:spPr>
          <a:xfrm>
            <a:off x="373905" y="5667097"/>
            <a:ext cx="863144" cy="304208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18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ui-sans-serif" pitchFamily="34" charset="0"/>
                <a:ea typeface="ui-sans-serif" pitchFamily="34" charset="-122"/>
              </a:rPr>
              <a:t>Summary</a:t>
            </a:r>
            <a:endParaRPr lang="en-US" sz="1200" dirty="0"/>
          </a:p>
        </p:txBody>
      </p:sp>
      <p:sp>
        <p:nvSpPr>
          <p:cNvPr id="57" name="TextBox 56">
            <a:extLst>
              <a:ext uri="{FF2B5EF4-FFF2-40B4-BE49-F238E27FC236}">
                <a16:creationId xmlns:a16="http://schemas.microsoft.com/office/drawing/2014/main" id="{514D7770-5DBC-58C4-03FE-72519B348B75}"/>
              </a:ext>
            </a:extLst>
          </p:cNvPr>
          <p:cNvSpPr txBox="1"/>
          <p:nvPr/>
        </p:nvSpPr>
        <p:spPr>
          <a:xfrm>
            <a:off x="62009" y="5858604"/>
            <a:ext cx="11845160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200" dirty="0">
                <a:solidFill>
                  <a:schemeClr val="bg1"/>
                </a:solidFill>
              </a:rPr>
              <a:t>Nessus rated this finding as </a:t>
            </a:r>
            <a:r>
              <a:rPr lang="en-GB" sz="1200" b="1" i="1" dirty="0">
                <a:solidFill>
                  <a:schemeClr val="accent2"/>
                </a:solidFill>
              </a:rPr>
              <a:t>Medium</a:t>
            </a:r>
            <a:r>
              <a:rPr lang="en-GB" sz="1200" dirty="0"/>
              <a:t> </a:t>
            </a:r>
            <a:r>
              <a:rPr lang="en-GB" sz="1200" dirty="0">
                <a:solidFill>
                  <a:schemeClr val="bg1"/>
                </a:solidFill>
              </a:rPr>
              <a:t>based on CVSS scoring. However, when assessed in the context of this network, the lack of enforced SMB signing represents a </a:t>
            </a:r>
            <a:r>
              <a:rPr lang="en-GB" sz="1200" i="1" dirty="0">
                <a:solidFill>
                  <a:schemeClr val="bg1"/>
                </a:solidFill>
              </a:rPr>
              <a:t>High operational risk</a:t>
            </a:r>
            <a:r>
              <a:rPr lang="en-GB" sz="1200" dirty="0">
                <a:solidFill>
                  <a:schemeClr val="bg1"/>
                </a:solidFill>
              </a:rPr>
              <a:t> because it enables NTLM relay attacks and potential credential compromise. </a:t>
            </a:r>
            <a:r>
              <a:rPr lang="en-GB" sz="1200" b="1" dirty="0">
                <a:solidFill>
                  <a:schemeClr val="bg1"/>
                </a:solidFill>
              </a:rPr>
              <a:t>NTLM</a:t>
            </a:r>
            <a:r>
              <a:rPr lang="en-GB" sz="1200" dirty="0">
                <a:solidFill>
                  <a:schemeClr val="bg1"/>
                </a:solidFill>
              </a:rPr>
              <a:t> is a legacy Windows authentication protocol used to verify user identity when accessing network services such as SMB file shares. Although NTLM does not transmit passwords directly, it relies on a challenge–response mechanism which, without SMB signing, can be relayed by an attacker to gain unauthorised access. For this reason, the issue was prioritised as a </a:t>
            </a:r>
            <a:r>
              <a:rPr lang="en-GB" sz="1200" b="1" dirty="0">
                <a:solidFill>
                  <a:srgbClr val="FF0000"/>
                </a:solidFill>
              </a:rPr>
              <a:t>High-risk</a:t>
            </a:r>
            <a:r>
              <a:rPr lang="en-GB" sz="1200" dirty="0"/>
              <a:t> </a:t>
            </a:r>
            <a:r>
              <a:rPr lang="en-GB" sz="1200" dirty="0">
                <a:solidFill>
                  <a:schemeClr val="bg1"/>
                </a:solidFill>
              </a:rPr>
              <a:t>finding during the assessment.</a:t>
            </a:r>
          </a:p>
        </p:txBody>
      </p:sp>
      <p:pic>
        <p:nvPicPr>
          <p:cNvPr id="58" name="Image 24" descr="preencoded.png">
            <a:extLst>
              <a:ext uri="{FF2B5EF4-FFF2-40B4-BE49-F238E27FC236}">
                <a16:creationId xmlns:a16="http://schemas.microsoft.com/office/drawing/2014/main" id="{E85359FB-B0E4-0420-6A0D-C767D77B570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6310" y="5701849"/>
            <a:ext cx="114300" cy="135204"/>
          </a:xfrm>
          <a:prstGeom prst="rect">
            <a:avLst/>
          </a:prstGeom>
        </p:spPr>
      </p:pic>
      <p:pic>
        <p:nvPicPr>
          <p:cNvPr id="59" name="Picture 58" descr="A close-up of a computer">
            <a:extLst>
              <a:ext uri="{FF2B5EF4-FFF2-40B4-BE49-F238E27FC236}">
                <a16:creationId xmlns:a16="http://schemas.microsoft.com/office/drawing/2014/main" id="{F881173B-1D34-DD65-370C-F42ADC5A93B9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009" y="760539"/>
            <a:ext cx="4043999" cy="4718657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60" name="Picture 59">
            <a:extLst>
              <a:ext uri="{FF2B5EF4-FFF2-40B4-BE49-F238E27FC236}">
                <a16:creationId xmlns:a16="http://schemas.microsoft.com/office/drawing/2014/main" id="{B8FDFD85-C5E2-D199-8ED4-F4C70E90F524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162854" y="1239737"/>
            <a:ext cx="4134427" cy="309417"/>
          </a:xfrm>
          <a:prstGeom prst="rect">
            <a:avLst/>
          </a:prstGeom>
        </p:spPr>
      </p:pic>
      <p:pic>
        <p:nvPicPr>
          <p:cNvPr id="61" name="Picture 60">
            <a:extLst>
              <a:ext uri="{FF2B5EF4-FFF2-40B4-BE49-F238E27FC236}">
                <a16:creationId xmlns:a16="http://schemas.microsoft.com/office/drawing/2014/main" id="{D6269F03-0157-A81C-B4BF-EC0336A37D94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162854" y="2069203"/>
            <a:ext cx="2324736" cy="309417"/>
          </a:xfrm>
          <a:prstGeom prst="rect">
            <a:avLst/>
          </a:prstGeom>
        </p:spPr>
      </p:pic>
      <p:pic>
        <p:nvPicPr>
          <p:cNvPr id="62" name="Picture 61">
            <a:extLst>
              <a:ext uri="{FF2B5EF4-FFF2-40B4-BE49-F238E27FC236}">
                <a16:creationId xmlns:a16="http://schemas.microsoft.com/office/drawing/2014/main" id="{AA4F6D0E-A6CC-8144-9E1C-62CC91853798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168017" y="2623178"/>
            <a:ext cx="5668166" cy="516048"/>
          </a:xfrm>
          <a:prstGeom prst="rect">
            <a:avLst/>
          </a:prstGeom>
        </p:spPr>
      </p:pic>
      <p:pic>
        <p:nvPicPr>
          <p:cNvPr id="63" name="Picture 62">
            <a:extLst>
              <a:ext uri="{FF2B5EF4-FFF2-40B4-BE49-F238E27FC236}">
                <a16:creationId xmlns:a16="http://schemas.microsoft.com/office/drawing/2014/main" id="{E4841D39-EA06-9F29-EE77-C51B476AB571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162854" y="4112053"/>
            <a:ext cx="4763165" cy="285790"/>
          </a:xfrm>
          <a:prstGeom prst="rect">
            <a:avLst/>
          </a:prstGeom>
        </p:spPr>
      </p:pic>
      <p:pic>
        <p:nvPicPr>
          <p:cNvPr id="64" name="Picture 63">
            <a:extLst>
              <a:ext uri="{FF2B5EF4-FFF2-40B4-BE49-F238E27FC236}">
                <a16:creationId xmlns:a16="http://schemas.microsoft.com/office/drawing/2014/main" id="{E90307CB-9857-F8D2-FD41-0B4555CFA304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168017" y="4650700"/>
            <a:ext cx="5382376" cy="657317"/>
          </a:xfrm>
          <a:prstGeom prst="rect">
            <a:avLst/>
          </a:prstGeom>
        </p:spPr>
      </p:pic>
      <p:pic>
        <p:nvPicPr>
          <p:cNvPr id="65" name="Picture 64" descr="A screen shot of a computer&#10;&#10;AI-generated content may be incorrect.">
            <a:extLst>
              <a:ext uri="{FF2B5EF4-FFF2-40B4-BE49-F238E27FC236}">
                <a16:creationId xmlns:a16="http://schemas.microsoft.com/office/drawing/2014/main" id="{D075F522-7D11-6464-CE66-DF6A112EFEB3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4168017" y="3232001"/>
            <a:ext cx="6072033" cy="663739"/>
          </a:xfrm>
          <a:prstGeom prst="rect">
            <a:avLst/>
          </a:prstGeom>
        </p:spPr>
      </p:pic>
      <p:pic>
        <p:nvPicPr>
          <p:cNvPr id="69" name="Picture 68" descr="A red text on a white background&#10;&#10;AI-generated content may be incorrect.">
            <a:extLst>
              <a:ext uri="{FF2B5EF4-FFF2-40B4-BE49-F238E27FC236}">
                <a16:creationId xmlns:a16="http://schemas.microsoft.com/office/drawing/2014/main" id="{CD22C9D8-E36A-CEAD-12B2-3430B5451FD6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433726" y="1395502"/>
            <a:ext cx="434987" cy="153652"/>
          </a:xfrm>
          <a:prstGeom prst="rect">
            <a:avLst/>
          </a:prstGeo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0" name="Text 0"/>
          <p:cNvSpPr/>
          <p:nvPr/>
        </p:nvSpPr>
        <p:spPr>
          <a:xfrm>
            <a:off x="108438" y="99646"/>
            <a:ext cx="13716000" cy="3810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3000"/>
              </a:lnSpc>
              <a:buNone/>
            </a:pPr>
            <a:r>
              <a:rPr lang="en-US" sz="2700" b="1" dirty="0">
                <a:solidFill>
                  <a:srgbClr val="4ADE80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Exploitation Analysis and Results</a:t>
            </a:r>
            <a:endParaRPr lang="en-US" sz="2700" dirty="0"/>
          </a:p>
        </p:txBody>
      </p:sp>
      <p:sp>
        <p:nvSpPr>
          <p:cNvPr id="21" name="Text 1"/>
          <p:cNvSpPr/>
          <p:nvPr/>
        </p:nvSpPr>
        <p:spPr>
          <a:xfrm>
            <a:off x="108438" y="518746"/>
            <a:ext cx="11430000" cy="2667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2100"/>
              </a:lnSpc>
              <a:buNone/>
            </a:pPr>
            <a:r>
              <a:rPr lang="en-US" sz="1500" dirty="0">
                <a:solidFill>
                  <a:srgbClr val="D1D5DB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Summary of exploitation attempts and outcomes</a:t>
            </a:r>
            <a:endParaRPr lang="en-US" sz="1500" dirty="0"/>
          </a:p>
        </p:txBody>
      </p:sp>
      <p:sp>
        <p:nvSpPr>
          <p:cNvPr id="48" name="Text 26">
            <a:extLst>
              <a:ext uri="{FF2B5EF4-FFF2-40B4-BE49-F238E27FC236}">
                <a16:creationId xmlns:a16="http://schemas.microsoft.com/office/drawing/2014/main" id="{F4A6EED2-1B01-20BC-71EB-6A9098ED38BC}"/>
              </a:ext>
            </a:extLst>
          </p:cNvPr>
          <p:cNvSpPr/>
          <p:nvPr/>
        </p:nvSpPr>
        <p:spPr>
          <a:xfrm>
            <a:off x="11232022" y="6637899"/>
            <a:ext cx="897969" cy="1905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 algn="r">
              <a:lnSpc>
                <a:spcPts val="1500"/>
              </a:lnSpc>
              <a:buNone/>
            </a:pPr>
            <a:r>
              <a:rPr lang="en-US" sz="1400" dirty="0">
                <a:solidFill>
                  <a:srgbClr val="9CA3AF"/>
                </a:solidFill>
                <a:latin typeface="ui-sans-serif" pitchFamily="34" charset="0"/>
                <a:ea typeface="ui-sans-serif" pitchFamily="34" charset="-122"/>
              </a:rPr>
              <a:t>6</a:t>
            </a:r>
            <a:endParaRPr lang="en-US" sz="1400" dirty="0"/>
          </a:p>
        </p:txBody>
      </p:sp>
      <p:pic>
        <p:nvPicPr>
          <p:cNvPr id="50" name="Picture 49" descr="A screenshot of a computer&#10;&#10;AI-generated content may be incorrect.">
            <a:extLst>
              <a:ext uri="{FF2B5EF4-FFF2-40B4-BE49-F238E27FC236}">
                <a16:creationId xmlns:a16="http://schemas.microsoft.com/office/drawing/2014/main" id="{855E5C52-B522-BFF1-CE2C-9AE7EA254DE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31530" y="4319715"/>
            <a:ext cx="3916325" cy="1905239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pic>
        <p:nvPicPr>
          <p:cNvPr id="51" name="Picture 50" descr="A screenshot of a computer">
            <a:extLst>
              <a:ext uri="{FF2B5EF4-FFF2-40B4-BE49-F238E27FC236}">
                <a16:creationId xmlns:a16="http://schemas.microsoft.com/office/drawing/2014/main" id="{635BA880-8AD4-AFD9-C254-8135D6EA3F5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62260" y="45452"/>
            <a:ext cx="6156167" cy="3803185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pic>
        <p:nvPicPr>
          <p:cNvPr id="52" name="Picture 51" descr="A screenshot of a computer">
            <a:extLst>
              <a:ext uri="{FF2B5EF4-FFF2-40B4-BE49-F238E27FC236}">
                <a16:creationId xmlns:a16="http://schemas.microsoft.com/office/drawing/2014/main" id="{87F957EC-4A86-22CE-62E0-88D7B4279618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482301" y="3977632"/>
            <a:ext cx="7478169" cy="2734057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graphicFrame>
        <p:nvGraphicFramePr>
          <p:cNvPr id="54" name="TextBox 48">
            <a:extLst>
              <a:ext uri="{FF2B5EF4-FFF2-40B4-BE49-F238E27FC236}">
                <a16:creationId xmlns:a16="http://schemas.microsoft.com/office/drawing/2014/main" id="{A9A15C67-E21E-AAE6-BE0C-2A4F508A2D6C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946537811"/>
              </p:ext>
            </p:extLst>
          </p:nvPr>
        </p:nvGraphicFramePr>
        <p:xfrm>
          <a:off x="114838" y="815311"/>
          <a:ext cx="5732585" cy="309782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8123" y="4103979"/>
            <a:ext cx="2029575" cy="2029575"/>
          </a:xfrm>
          <a:prstGeom prst="rect">
            <a:avLst/>
          </a:prstGeom>
        </p:spPr>
      </p:pic>
      <p:sp>
        <p:nvSpPr>
          <p:cNvPr id="22" name="Text 0"/>
          <p:cNvSpPr/>
          <p:nvPr/>
        </p:nvSpPr>
        <p:spPr>
          <a:xfrm>
            <a:off x="134815" y="129101"/>
            <a:ext cx="6767147" cy="3810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3000"/>
              </a:lnSpc>
              <a:buNone/>
            </a:pPr>
            <a:r>
              <a:rPr lang="en-US" sz="2700" b="1" dirty="0">
                <a:solidFill>
                  <a:srgbClr val="4ADE80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Security Controls and Defensive Measures</a:t>
            </a:r>
            <a:endParaRPr lang="en-US" sz="2700" dirty="0"/>
          </a:p>
        </p:txBody>
      </p:sp>
      <p:sp>
        <p:nvSpPr>
          <p:cNvPr id="23" name="Text 1"/>
          <p:cNvSpPr/>
          <p:nvPr/>
        </p:nvSpPr>
        <p:spPr>
          <a:xfrm>
            <a:off x="134815" y="586301"/>
            <a:ext cx="6767147" cy="2667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2100"/>
              </a:lnSpc>
              <a:buNone/>
            </a:pPr>
            <a:r>
              <a:rPr lang="en-US" sz="1500" dirty="0">
                <a:solidFill>
                  <a:srgbClr val="D1D5DB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Implemented security measures that prevented successful exploitation</a:t>
            </a:r>
            <a:endParaRPr lang="en-US" sz="1500" dirty="0"/>
          </a:p>
        </p:txBody>
      </p:sp>
      <p:sp>
        <p:nvSpPr>
          <p:cNvPr id="49" name="Text 26">
            <a:extLst>
              <a:ext uri="{FF2B5EF4-FFF2-40B4-BE49-F238E27FC236}">
                <a16:creationId xmlns:a16="http://schemas.microsoft.com/office/drawing/2014/main" id="{C5C1A7FA-6E51-9A66-0A85-FB66D9A3D06C}"/>
              </a:ext>
            </a:extLst>
          </p:cNvPr>
          <p:cNvSpPr/>
          <p:nvPr/>
        </p:nvSpPr>
        <p:spPr>
          <a:xfrm>
            <a:off x="11232022" y="6637899"/>
            <a:ext cx="897969" cy="1905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 algn="r">
              <a:lnSpc>
                <a:spcPts val="1500"/>
              </a:lnSpc>
              <a:buNone/>
            </a:pPr>
            <a:r>
              <a:rPr lang="en-US" sz="1400" dirty="0">
                <a:solidFill>
                  <a:srgbClr val="9CA3AF"/>
                </a:solidFill>
                <a:latin typeface="ui-sans-serif" pitchFamily="34" charset="0"/>
                <a:ea typeface="ui-sans-serif" pitchFamily="34" charset="-122"/>
              </a:rPr>
              <a:t>7</a:t>
            </a:r>
            <a:endParaRPr lang="en-US" sz="1400" dirty="0"/>
          </a:p>
        </p:txBody>
      </p:sp>
      <p:pic>
        <p:nvPicPr>
          <p:cNvPr id="50" name="Picture 49" descr="A screenshot of a computer&#10;&#10;AI-generated content may be incorrect.">
            <a:extLst>
              <a:ext uri="{FF2B5EF4-FFF2-40B4-BE49-F238E27FC236}">
                <a16:creationId xmlns:a16="http://schemas.microsoft.com/office/drawing/2014/main" id="{80E95C71-D05A-0B7B-1AFA-EB79AEF7A70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991358" y="3537053"/>
            <a:ext cx="9070268" cy="2992793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pic>
        <p:nvPicPr>
          <p:cNvPr id="51" name="Picture 50" descr="A screenshot of a computer program&#10;&#10;AI-generated content may be incorrect.">
            <a:extLst>
              <a:ext uri="{FF2B5EF4-FFF2-40B4-BE49-F238E27FC236}">
                <a16:creationId xmlns:a16="http://schemas.microsoft.com/office/drawing/2014/main" id="{F09F8BD6-88D8-B714-35FA-543435382454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96000" y="436207"/>
            <a:ext cx="6026666" cy="2992793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sp>
        <p:nvSpPr>
          <p:cNvPr id="56" name="TextBox 55">
            <a:extLst>
              <a:ext uri="{FF2B5EF4-FFF2-40B4-BE49-F238E27FC236}">
                <a16:creationId xmlns:a16="http://schemas.microsoft.com/office/drawing/2014/main" id="{8860DE37-8EFD-15C5-C2DF-76322E9A27C9}"/>
              </a:ext>
            </a:extLst>
          </p:cNvPr>
          <p:cNvSpPr txBox="1"/>
          <p:nvPr/>
        </p:nvSpPr>
        <p:spPr>
          <a:xfrm>
            <a:off x="55090" y="1074561"/>
            <a:ext cx="6165790" cy="238725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lvl="0" indent="-342900">
              <a:lnSpc>
                <a:spcPct val="107000"/>
              </a:lnSpc>
              <a:buFont typeface="Symbol" panose="05050102010706020507" pitchFamily="18" charset="2"/>
              <a:buChar char=""/>
            </a:pPr>
            <a:r>
              <a:rPr lang="en-GB" sz="1400" kern="1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SSH service was running but hardened with secure configuration (password authentication disabled, root login restricted).</a:t>
            </a:r>
          </a:p>
          <a:p>
            <a:pPr marL="342900" lvl="0" indent="-342900">
              <a:lnSpc>
                <a:spcPct val="107000"/>
              </a:lnSpc>
              <a:buFont typeface="Symbol" panose="05050102010706020507" pitchFamily="18" charset="2"/>
              <a:buChar char=""/>
            </a:pPr>
            <a:r>
              <a:rPr lang="en-GB" sz="1400" kern="1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Firewall rules restricted inbound access, preventing unauthorised SSH connections.</a:t>
            </a:r>
          </a:p>
          <a:p>
            <a:pPr marL="342900" lvl="0" indent="-342900">
              <a:lnSpc>
                <a:spcPct val="107000"/>
              </a:lnSpc>
              <a:buFont typeface="Symbol" panose="05050102010706020507" pitchFamily="18" charset="2"/>
              <a:buChar char=""/>
            </a:pPr>
            <a:r>
              <a:rPr lang="en-GB" sz="1400" kern="1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Network segmentation limited exposure between internal subnets.</a:t>
            </a:r>
          </a:p>
          <a:p>
            <a:pPr marL="342900" lvl="0" indent="-342900">
              <a:lnSpc>
                <a:spcPct val="107000"/>
              </a:lnSpc>
              <a:buFont typeface="Symbol" panose="05050102010706020507" pitchFamily="18" charset="2"/>
              <a:buChar char=""/>
            </a:pPr>
            <a:r>
              <a:rPr lang="en-GB" sz="1400" kern="1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ICMP traffic was allowed for monitoring and diagnostics only.</a:t>
            </a:r>
          </a:p>
          <a:p>
            <a:pPr marL="342900" lvl="0" indent="-342900">
              <a:lnSpc>
                <a:spcPct val="107000"/>
              </a:lnSpc>
              <a:buFont typeface="Symbol" panose="05050102010706020507" pitchFamily="18" charset="2"/>
              <a:buChar char=""/>
            </a:pPr>
            <a:r>
              <a:rPr lang="en-GB" sz="1400" kern="1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Packet captures confirm blocked TCP connection attempts and permit ICMP traffic.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en-GB" sz="1400" kern="1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As a result, no authenticated access or interactive session could be established.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2FF9787-8F13-C95A-8FBD-75B48DF2516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
            <a:extLst>
              <a:ext uri="{FF2B5EF4-FFF2-40B4-BE49-F238E27FC236}">
                <a16:creationId xmlns:a16="http://schemas.microsoft.com/office/drawing/2014/main" id="{EDC58DE7-74C2-2F10-FF65-892F3A3BBFD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-19052"/>
            <a:ext cx="12225868" cy="6877051"/>
          </a:xfrm>
          <a:prstGeom prst="rect">
            <a:avLst/>
          </a:prstGeom>
        </p:spPr>
      </p:pic>
      <p:pic>
        <p:nvPicPr>
          <p:cNvPr id="4" name="Image 2" descr="preencoded.png">
            <a:extLst>
              <a:ext uri="{FF2B5EF4-FFF2-40B4-BE49-F238E27FC236}">
                <a16:creationId xmlns:a16="http://schemas.microsoft.com/office/drawing/2014/main" id="{DD7C0F94-C062-4850-ED8D-22EF526F4DC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998133" y="5535793"/>
            <a:ext cx="3819525" cy="9525"/>
          </a:xfrm>
          <a:prstGeom prst="rect">
            <a:avLst/>
          </a:prstGeom>
        </p:spPr>
      </p:pic>
      <p:pic>
        <p:nvPicPr>
          <p:cNvPr id="5" name="Image 3" descr="preencoded.png">
            <a:extLst>
              <a:ext uri="{FF2B5EF4-FFF2-40B4-BE49-F238E27FC236}">
                <a16:creationId xmlns:a16="http://schemas.microsoft.com/office/drawing/2014/main" id="{25AD090E-06E5-8C48-0015-A5B3F8DC340B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70058" y="5369105"/>
            <a:ext cx="285750" cy="342900"/>
          </a:xfrm>
          <a:prstGeom prst="rect">
            <a:avLst/>
          </a:prstGeom>
        </p:spPr>
      </p:pic>
      <p:pic>
        <p:nvPicPr>
          <p:cNvPr id="6" name="Image 4" descr="preencoded.png">
            <a:extLst>
              <a:ext uri="{FF2B5EF4-FFF2-40B4-BE49-F238E27FC236}">
                <a16:creationId xmlns:a16="http://schemas.microsoft.com/office/drawing/2014/main" id="{9E4B7C62-9B81-C9FE-3510-877FE4EAA17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408208" y="5535793"/>
            <a:ext cx="3819525" cy="9525"/>
          </a:xfrm>
          <a:prstGeom prst="rect">
            <a:avLst/>
          </a:prstGeom>
        </p:spPr>
      </p:pic>
      <p:sp>
        <p:nvSpPr>
          <p:cNvPr id="10" name="Text 2">
            <a:extLst>
              <a:ext uri="{FF2B5EF4-FFF2-40B4-BE49-F238E27FC236}">
                <a16:creationId xmlns:a16="http://schemas.microsoft.com/office/drawing/2014/main" id="{59907A14-F3C1-B860-211E-DEF43F7506C1}"/>
              </a:ext>
            </a:extLst>
          </p:cNvPr>
          <p:cNvSpPr/>
          <p:nvPr/>
        </p:nvSpPr>
        <p:spPr>
          <a:xfrm>
            <a:off x="1238838" y="3446407"/>
            <a:ext cx="9748189" cy="1534119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 algn="ctr">
              <a:lnSpc>
                <a:spcPts val="3600"/>
              </a:lnSpc>
              <a:buNone/>
            </a:pPr>
            <a:r>
              <a:rPr lang="en-US" sz="5400" b="1" dirty="0">
                <a:solidFill>
                  <a:srgbClr val="FFFFFF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Thank you for your attention!</a:t>
            </a:r>
            <a:endParaRPr lang="en-US" sz="5400" dirty="0"/>
          </a:p>
        </p:txBody>
      </p:sp>
      <p:sp>
        <p:nvSpPr>
          <p:cNvPr id="16" name="Text 26">
            <a:extLst>
              <a:ext uri="{FF2B5EF4-FFF2-40B4-BE49-F238E27FC236}">
                <a16:creationId xmlns:a16="http://schemas.microsoft.com/office/drawing/2014/main" id="{5CE9B6E2-AC88-B505-A693-1AC6BA1ADD64}"/>
              </a:ext>
            </a:extLst>
          </p:cNvPr>
          <p:cNvSpPr/>
          <p:nvPr/>
        </p:nvSpPr>
        <p:spPr>
          <a:xfrm>
            <a:off x="11232022" y="6637899"/>
            <a:ext cx="897969" cy="1905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 algn="r">
              <a:lnSpc>
                <a:spcPts val="1500"/>
              </a:lnSpc>
              <a:buNone/>
            </a:pPr>
            <a:r>
              <a:rPr lang="en-US" sz="1400" dirty="0">
                <a:solidFill>
                  <a:srgbClr val="9CA3AF"/>
                </a:solidFill>
                <a:latin typeface="ui-sans-serif" pitchFamily="34" charset="0"/>
                <a:ea typeface="ui-sans-serif" pitchFamily="34" charset="-122"/>
              </a:rPr>
              <a:t>1</a:t>
            </a:r>
            <a:endParaRPr lang="en-US" sz="1400" dirty="0"/>
          </a:p>
        </p:txBody>
      </p:sp>
      <p:pic>
        <p:nvPicPr>
          <p:cNvPr id="2050" name="Picture 2" descr="We Would Like To Give Credit And Show Our Gratitude - Thank You Symbol Png  - (1232x1401) Png Clipart Download">
            <a:extLst>
              <a:ext uri="{FF2B5EF4-FFF2-40B4-BE49-F238E27FC236}">
                <a16:creationId xmlns:a16="http://schemas.microsoft.com/office/drawing/2014/main" id="{269FC912-0745-5C4F-BDCD-BF8B274BDE6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527" y="1997736"/>
            <a:ext cx="2133497" cy="24260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4039346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82</TotalTime>
  <Words>594</Words>
  <Application>Microsoft Office PowerPoint</Application>
  <PresentationFormat>Widescreen</PresentationFormat>
  <Paragraphs>69</Paragraphs>
  <Slides>8</Slides>
  <Notes>8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3" baseType="lpstr">
      <vt:lpstr>Arial</vt:lpstr>
      <vt:lpstr>Calibri</vt:lpstr>
      <vt:lpstr>Symbol</vt:lpstr>
      <vt:lpstr>ui-sans-serif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Federico Mossa</cp:lastModifiedBy>
  <cp:revision>24</cp:revision>
  <dcterms:created xsi:type="dcterms:W3CDTF">2025-12-14T21:57:21Z</dcterms:created>
  <dcterms:modified xsi:type="dcterms:W3CDTF">2025-12-17T05:55:43Z</dcterms:modified>
</cp:coreProperties>
</file>