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71" r:id="rId4"/>
    <p:sldId id="258" r:id="rId5"/>
    <p:sldId id="272" r:id="rId6"/>
    <p:sldId id="259" r:id="rId7"/>
    <p:sldId id="260" r:id="rId8"/>
    <p:sldId id="261" r:id="rId9"/>
    <p:sldId id="262" r:id="rId10"/>
    <p:sldId id="274" r:id="rId11"/>
    <p:sldId id="263" r:id="rId12"/>
    <p:sldId id="273" r:id="rId13"/>
    <p:sldId id="264" r:id="rId14"/>
    <p:sldId id="275" r:id="rId15"/>
    <p:sldId id="276" r:id="rId16"/>
    <p:sldId id="277" r:id="rId17"/>
    <p:sldId id="270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118" autoAdjust="0"/>
    <p:restoredTop sz="94660"/>
  </p:normalViewPr>
  <p:slideViewPr>
    <p:cSldViewPr snapToGrid="0">
      <p:cViewPr>
        <p:scale>
          <a:sx n="60" d="100"/>
          <a:sy n="60" d="100"/>
        </p:scale>
        <p:origin x="773" y="4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ksar israr" userId="df7ed17b3f7e747d" providerId="LiveId" clId="{DED23187-6CE6-4B45-A2FE-DDD4D1CB8D86}"/>
    <pc:docChg chg="undo custSel modSld">
      <pc:chgData name="ruksar israr" userId="df7ed17b3f7e747d" providerId="LiveId" clId="{DED23187-6CE6-4B45-A2FE-DDD4D1CB8D86}" dt="2026-06-28T02:44:14.091" v="96" actId="20577"/>
      <pc:docMkLst>
        <pc:docMk/>
      </pc:docMkLst>
      <pc:sldChg chg="modSp mod">
        <pc:chgData name="ruksar israr" userId="df7ed17b3f7e747d" providerId="LiveId" clId="{DED23187-6CE6-4B45-A2FE-DDD4D1CB8D86}" dt="2026-06-28T02:31:17.292" v="12" actId="20577"/>
        <pc:sldMkLst>
          <pc:docMk/>
          <pc:sldMk cId="2226396944" sldId="257"/>
        </pc:sldMkLst>
        <pc:spChg chg="mod">
          <ac:chgData name="ruksar israr" userId="df7ed17b3f7e747d" providerId="LiveId" clId="{DED23187-6CE6-4B45-A2FE-DDD4D1CB8D86}" dt="2026-06-28T02:31:17.292" v="12" actId="20577"/>
          <ac:spMkLst>
            <pc:docMk/>
            <pc:sldMk cId="2226396944" sldId="257"/>
            <ac:spMk id="3" creationId="{5390123C-A737-E09C-E525-DA0AB64D36F6}"/>
          </ac:spMkLst>
        </pc:spChg>
      </pc:sldChg>
      <pc:sldChg chg="modSp mod">
        <pc:chgData name="ruksar israr" userId="df7ed17b3f7e747d" providerId="LiveId" clId="{DED23187-6CE6-4B45-A2FE-DDD4D1CB8D86}" dt="2026-06-28T02:30:48.399" v="4" actId="20577"/>
        <pc:sldMkLst>
          <pc:docMk/>
          <pc:sldMk cId="2293661909" sldId="258"/>
        </pc:sldMkLst>
        <pc:spChg chg="mod">
          <ac:chgData name="ruksar israr" userId="df7ed17b3f7e747d" providerId="LiveId" clId="{DED23187-6CE6-4B45-A2FE-DDD4D1CB8D86}" dt="2026-06-28T02:30:48.399" v="4" actId="20577"/>
          <ac:spMkLst>
            <pc:docMk/>
            <pc:sldMk cId="2293661909" sldId="258"/>
            <ac:spMk id="3" creationId="{62381EB3-9A2B-3FB9-1397-3864CE8131B7}"/>
          </ac:spMkLst>
        </pc:spChg>
      </pc:sldChg>
      <pc:sldChg chg="modSp mod">
        <pc:chgData name="ruksar israr" userId="df7ed17b3f7e747d" providerId="LiveId" clId="{DED23187-6CE6-4B45-A2FE-DDD4D1CB8D86}" dt="2026-06-28T02:31:48.717" v="18" actId="12"/>
        <pc:sldMkLst>
          <pc:docMk/>
          <pc:sldMk cId="4293873292" sldId="260"/>
        </pc:sldMkLst>
        <pc:spChg chg="mod">
          <ac:chgData name="ruksar israr" userId="df7ed17b3f7e747d" providerId="LiveId" clId="{DED23187-6CE6-4B45-A2FE-DDD4D1CB8D86}" dt="2026-06-28T02:31:48.717" v="18" actId="12"/>
          <ac:spMkLst>
            <pc:docMk/>
            <pc:sldMk cId="4293873292" sldId="260"/>
            <ac:spMk id="3" creationId="{9401BA14-3CEE-9BF1-4664-498DC409F20C}"/>
          </ac:spMkLst>
        </pc:spChg>
      </pc:sldChg>
      <pc:sldChg chg="modSp mod">
        <pc:chgData name="ruksar israr" userId="df7ed17b3f7e747d" providerId="LiveId" clId="{DED23187-6CE6-4B45-A2FE-DDD4D1CB8D86}" dt="2026-06-28T02:32:26.120" v="26" actId="12"/>
        <pc:sldMkLst>
          <pc:docMk/>
          <pc:sldMk cId="3069620033" sldId="261"/>
        </pc:sldMkLst>
        <pc:spChg chg="mod">
          <ac:chgData name="ruksar israr" userId="df7ed17b3f7e747d" providerId="LiveId" clId="{DED23187-6CE6-4B45-A2FE-DDD4D1CB8D86}" dt="2026-06-28T02:32:26.120" v="26" actId="12"/>
          <ac:spMkLst>
            <pc:docMk/>
            <pc:sldMk cId="3069620033" sldId="261"/>
            <ac:spMk id="3" creationId="{CA96C4DE-7DE5-260E-C4CB-A83A6859F460}"/>
          </ac:spMkLst>
        </pc:spChg>
      </pc:sldChg>
      <pc:sldChg chg="modSp mod">
        <pc:chgData name="ruksar israr" userId="df7ed17b3f7e747d" providerId="LiveId" clId="{DED23187-6CE6-4B45-A2FE-DDD4D1CB8D86}" dt="2026-06-28T02:38:51.608" v="82" actId="20577"/>
        <pc:sldMkLst>
          <pc:docMk/>
          <pc:sldMk cId="1647614767" sldId="262"/>
        </pc:sldMkLst>
        <pc:spChg chg="mod">
          <ac:chgData name="ruksar israr" userId="df7ed17b3f7e747d" providerId="LiveId" clId="{DED23187-6CE6-4B45-A2FE-DDD4D1CB8D86}" dt="2026-06-28T02:38:51.608" v="82" actId="20577"/>
          <ac:spMkLst>
            <pc:docMk/>
            <pc:sldMk cId="1647614767" sldId="262"/>
            <ac:spMk id="3" creationId="{3E303ECA-F9FC-090F-6DCF-D083FED8D5A4}"/>
          </ac:spMkLst>
        </pc:spChg>
      </pc:sldChg>
      <pc:sldChg chg="modSp mod">
        <pc:chgData name="ruksar israr" userId="df7ed17b3f7e747d" providerId="LiveId" clId="{DED23187-6CE6-4B45-A2FE-DDD4D1CB8D86}" dt="2026-06-28T02:33:45.460" v="54" actId="5793"/>
        <pc:sldMkLst>
          <pc:docMk/>
          <pc:sldMk cId="2199644148" sldId="263"/>
        </pc:sldMkLst>
        <pc:spChg chg="mod">
          <ac:chgData name="ruksar israr" userId="df7ed17b3f7e747d" providerId="LiveId" clId="{DED23187-6CE6-4B45-A2FE-DDD4D1CB8D86}" dt="2026-06-28T02:33:45.460" v="54" actId="5793"/>
          <ac:spMkLst>
            <pc:docMk/>
            <pc:sldMk cId="2199644148" sldId="263"/>
            <ac:spMk id="3" creationId="{62A4507A-9A66-9683-BF0F-6913E93CB33E}"/>
          </ac:spMkLst>
        </pc:spChg>
      </pc:sldChg>
      <pc:sldChg chg="modSp mod">
        <pc:chgData name="ruksar israr" userId="df7ed17b3f7e747d" providerId="LiveId" clId="{DED23187-6CE6-4B45-A2FE-DDD4D1CB8D86}" dt="2026-06-28T02:44:14.091" v="96" actId="20577"/>
        <pc:sldMkLst>
          <pc:docMk/>
          <pc:sldMk cId="2281197558" sldId="264"/>
        </pc:sldMkLst>
        <pc:spChg chg="mod">
          <ac:chgData name="ruksar israr" userId="df7ed17b3f7e747d" providerId="LiveId" clId="{DED23187-6CE6-4B45-A2FE-DDD4D1CB8D86}" dt="2026-06-28T02:43:21.295" v="92" actId="20577"/>
          <ac:spMkLst>
            <pc:docMk/>
            <pc:sldMk cId="2281197558" sldId="264"/>
            <ac:spMk id="2" creationId="{511C97E1-7DCE-8AF0-CACE-7833D25A4A65}"/>
          </ac:spMkLst>
        </pc:spChg>
        <pc:spChg chg="mod">
          <ac:chgData name="ruksar israr" userId="df7ed17b3f7e747d" providerId="LiveId" clId="{DED23187-6CE6-4B45-A2FE-DDD4D1CB8D86}" dt="2026-06-28T02:44:14.091" v="96" actId="20577"/>
          <ac:spMkLst>
            <pc:docMk/>
            <pc:sldMk cId="2281197558" sldId="264"/>
            <ac:spMk id="3" creationId="{F8DFF365-8F12-935D-85C2-3F0A3C043BC0}"/>
          </ac:spMkLst>
        </pc:spChg>
        <pc:picChg chg="mod">
          <ac:chgData name="ruksar israr" userId="df7ed17b3f7e747d" providerId="LiveId" clId="{DED23187-6CE6-4B45-A2FE-DDD4D1CB8D86}" dt="2026-06-28T02:43:50.576" v="93" actId="14100"/>
          <ac:picMkLst>
            <pc:docMk/>
            <pc:sldMk cId="2281197558" sldId="264"/>
            <ac:picMk id="6" creationId="{314B6FE5-4494-0EF5-43BA-9EF1800E90AB}"/>
          </ac:picMkLst>
        </pc:picChg>
      </pc:sldChg>
      <pc:sldChg chg="modSp mod">
        <pc:chgData name="ruksar israr" userId="df7ed17b3f7e747d" providerId="LiveId" clId="{DED23187-6CE6-4B45-A2FE-DDD4D1CB8D86}" dt="2026-06-28T02:31:38.924" v="17" actId="12"/>
        <pc:sldMkLst>
          <pc:docMk/>
          <pc:sldMk cId="2955021151" sldId="271"/>
        </pc:sldMkLst>
        <pc:spChg chg="mod">
          <ac:chgData name="ruksar israr" userId="df7ed17b3f7e747d" providerId="LiveId" clId="{DED23187-6CE6-4B45-A2FE-DDD4D1CB8D86}" dt="2026-06-28T02:31:38.924" v="17" actId="12"/>
          <ac:spMkLst>
            <pc:docMk/>
            <pc:sldMk cId="2955021151" sldId="271"/>
            <ac:spMk id="3" creationId="{2FEA8383-A4D0-7DC9-FD7F-5C51BD74CBE6}"/>
          </ac:spMkLst>
        </pc:spChg>
      </pc:sldChg>
      <pc:sldChg chg="modSp mod">
        <pc:chgData name="ruksar israr" userId="df7ed17b3f7e747d" providerId="LiveId" clId="{DED23187-6CE6-4B45-A2FE-DDD4D1CB8D86}" dt="2026-06-28T02:30:14.736" v="0" actId="20577"/>
        <pc:sldMkLst>
          <pc:docMk/>
          <pc:sldMk cId="4181549657" sldId="272"/>
        </pc:sldMkLst>
        <pc:spChg chg="mod">
          <ac:chgData name="ruksar israr" userId="df7ed17b3f7e747d" providerId="LiveId" clId="{DED23187-6CE6-4B45-A2FE-DDD4D1CB8D86}" dt="2026-06-28T02:30:14.736" v="0" actId="20577"/>
          <ac:spMkLst>
            <pc:docMk/>
            <pc:sldMk cId="4181549657" sldId="272"/>
            <ac:spMk id="3" creationId="{E98CC586-71E7-8E4E-A706-4A48B0864566}"/>
          </ac:spMkLst>
        </pc:spChg>
      </pc:sldChg>
      <pc:sldChg chg="addSp delSp modSp mod">
        <pc:chgData name="ruksar israr" userId="df7ed17b3f7e747d" providerId="LiveId" clId="{DED23187-6CE6-4B45-A2FE-DDD4D1CB8D86}" dt="2026-06-28T02:33:55.086" v="56" actId="5793"/>
        <pc:sldMkLst>
          <pc:docMk/>
          <pc:sldMk cId="2113190716" sldId="273"/>
        </pc:sldMkLst>
        <pc:spChg chg="mod">
          <ac:chgData name="ruksar israr" userId="df7ed17b3f7e747d" providerId="LiveId" clId="{DED23187-6CE6-4B45-A2FE-DDD4D1CB8D86}" dt="2026-06-28T02:33:52.577" v="55" actId="26606"/>
          <ac:spMkLst>
            <pc:docMk/>
            <pc:sldMk cId="2113190716" sldId="273"/>
            <ac:spMk id="2" creationId="{E5C4EC2F-398E-BB1D-007F-EDE898B4F442}"/>
          </ac:spMkLst>
        </pc:spChg>
        <pc:spChg chg="mod">
          <ac:chgData name="ruksar israr" userId="df7ed17b3f7e747d" providerId="LiveId" clId="{DED23187-6CE6-4B45-A2FE-DDD4D1CB8D86}" dt="2026-06-28T02:33:55.086" v="56" actId="5793"/>
          <ac:spMkLst>
            <pc:docMk/>
            <pc:sldMk cId="2113190716" sldId="273"/>
            <ac:spMk id="3" creationId="{D74D9896-E5D1-6F5F-DDF2-1FA4C64E04F0}"/>
          </ac:spMkLst>
        </pc:spChg>
        <pc:spChg chg="del">
          <ac:chgData name="ruksar israr" userId="df7ed17b3f7e747d" providerId="LiveId" clId="{DED23187-6CE6-4B45-A2FE-DDD4D1CB8D86}" dt="2026-06-28T02:33:52.577" v="55" actId="26606"/>
          <ac:spMkLst>
            <pc:docMk/>
            <pc:sldMk cId="2113190716" sldId="273"/>
            <ac:spMk id="10" creationId="{45D37F4E-DDB4-456B-97E0-9937730A039F}"/>
          </ac:spMkLst>
        </pc:spChg>
        <pc:spChg chg="del">
          <ac:chgData name="ruksar israr" userId="df7ed17b3f7e747d" providerId="LiveId" clId="{DED23187-6CE6-4B45-A2FE-DDD4D1CB8D86}" dt="2026-06-28T02:33:52.577" v="55" actId="26606"/>
          <ac:spMkLst>
            <pc:docMk/>
            <pc:sldMk cId="2113190716" sldId="273"/>
            <ac:spMk id="12" creationId="{B2DD41CD-8F47-4F56-AD12-4E2FF7696987}"/>
          </ac:spMkLst>
        </pc:spChg>
        <pc:spChg chg="add">
          <ac:chgData name="ruksar israr" userId="df7ed17b3f7e747d" providerId="LiveId" clId="{DED23187-6CE6-4B45-A2FE-DDD4D1CB8D86}" dt="2026-06-28T02:33:52.577" v="55" actId="26606"/>
          <ac:spMkLst>
            <pc:docMk/>
            <pc:sldMk cId="2113190716" sldId="273"/>
            <ac:spMk id="17" creationId="{F13C74B1-5B17-4795-BED0-7140497B445A}"/>
          </ac:spMkLst>
        </pc:spChg>
        <pc:spChg chg="add">
          <ac:chgData name="ruksar israr" userId="df7ed17b3f7e747d" providerId="LiveId" clId="{DED23187-6CE6-4B45-A2FE-DDD4D1CB8D86}" dt="2026-06-28T02:33:52.577" v="55" actId="26606"/>
          <ac:spMkLst>
            <pc:docMk/>
            <pc:sldMk cId="2113190716" sldId="273"/>
            <ac:spMk id="19" creationId="{D4974D33-8DC5-464E-8C6D-BE58F0669C17}"/>
          </ac:spMkLst>
        </pc:spChg>
        <pc:picChg chg="mod">
          <ac:chgData name="ruksar israr" userId="df7ed17b3f7e747d" providerId="LiveId" clId="{DED23187-6CE6-4B45-A2FE-DDD4D1CB8D86}" dt="2026-06-28T02:33:52.577" v="55" actId="26606"/>
          <ac:picMkLst>
            <pc:docMk/>
            <pc:sldMk cId="2113190716" sldId="273"/>
            <ac:picMk id="5" creationId="{FC06CE81-16B6-549F-302F-11BFA5F93EC2}"/>
          </ac:picMkLst>
        </pc:picChg>
      </pc:sldChg>
      <pc:sldChg chg="modSp mod">
        <pc:chgData name="ruksar israr" userId="df7ed17b3f7e747d" providerId="LiveId" clId="{DED23187-6CE6-4B45-A2FE-DDD4D1CB8D86}" dt="2026-06-28T02:40:43.462" v="83" actId="20577"/>
        <pc:sldMkLst>
          <pc:docMk/>
          <pc:sldMk cId="2733967258" sldId="274"/>
        </pc:sldMkLst>
        <pc:spChg chg="mod">
          <ac:chgData name="ruksar israr" userId="df7ed17b3f7e747d" providerId="LiveId" clId="{DED23187-6CE6-4B45-A2FE-DDD4D1CB8D86}" dt="2026-06-28T02:40:43.462" v="83" actId="20577"/>
          <ac:spMkLst>
            <pc:docMk/>
            <pc:sldMk cId="2733967258" sldId="274"/>
            <ac:spMk id="3" creationId="{4BBC5545-FE3A-9121-15A5-55679BA4B888}"/>
          </ac:spMkLst>
        </pc:spChg>
      </pc:sldChg>
      <pc:sldChg chg="modSp mod">
        <pc:chgData name="ruksar israr" userId="df7ed17b3f7e747d" providerId="LiveId" clId="{DED23187-6CE6-4B45-A2FE-DDD4D1CB8D86}" dt="2026-06-28T02:35:04.106" v="68" actId="20577"/>
        <pc:sldMkLst>
          <pc:docMk/>
          <pc:sldMk cId="490518882" sldId="275"/>
        </pc:sldMkLst>
        <pc:spChg chg="mod">
          <ac:chgData name="ruksar israr" userId="df7ed17b3f7e747d" providerId="LiveId" clId="{DED23187-6CE6-4B45-A2FE-DDD4D1CB8D86}" dt="2026-06-28T02:35:04.106" v="68" actId="20577"/>
          <ac:spMkLst>
            <pc:docMk/>
            <pc:sldMk cId="490518882" sldId="275"/>
            <ac:spMk id="3" creationId="{F250BCC8-E457-02DC-4038-D67D30B39E7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087747-A9EB-456C-9051-56F8ED0B8850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E1E3C6-1B92-4F60-A517-430AC9D0C6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3704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E1E3C6-1B92-4F60-A517-430AC9D0C6F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6694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2F248-3034-BBE1-77EF-584C721963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80C786-BBB3-8EB5-55A6-B8A0283C4D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5D6A46-DD95-3295-F27E-FFA53E030E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33926-EEF8-48DC-80E4-9617364413F2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1E4E52-FAD8-EF9D-CF6F-728AAFC5BC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3B0ADC-2683-F3F2-A1A5-003BEBABC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70DD7-89FA-451D-8389-7C9F9AD48B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372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8EF50-BBD9-1972-AE91-2D8F63BF0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C715A-DCB6-5883-AC6D-44C9C125F2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779EF1-C27D-2D80-5085-C28EEE4312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33926-EEF8-48DC-80E4-9617364413F2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6574CE-BD9D-64D0-A21D-0FE0F19735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E015D8-850F-141B-667A-96B1B7EA1A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70DD7-89FA-451D-8389-7C9F9AD48B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0819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092F6-AFE9-9CFB-CDB9-B11B3BB8E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417C70-C04B-132A-7E79-483A2EAD73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5A851C-EE1D-ADBD-7E04-6DCFFA6FFA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33926-EEF8-48DC-80E4-9617364413F2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02CCFB-B763-3101-9428-162C0D4243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2D3C54-CB34-E63D-3CA4-FAFDA7C56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70DD7-89FA-451D-8389-7C9F9AD48B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8304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C9BDD-B0FF-FEC4-80EF-14CBA14072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537D39-77AC-1E46-08F0-E7DC4A7212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372479-D106-89CC-75CC-E65F25B6C0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685D47-439D-BFC2-F907-14F58834D6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33926-EEF8-48DC-80E4-9617364413F2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E384A0-7B6D-8465-5C7E-557F0C4D1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B5901F-5F97-A86D-6DE1-1A53FF004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70DD7-89FA-451D-8389-7C9F9AD48B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2460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25ED5-1EBF-4DE3-5BFD-7421EE335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CCF5FB-8A45-E955-CECB-AED2B18492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D86D7E-F075-84A8-39E1-4B1E2453C1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CC1BDBB-C776-AE9C-4DA4-73FF37A3DA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C9DD86C-4AB0-7F83-3690-954FC3EC39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E196A1-3CFB-C82F-08E0-C80AC165B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33926-EEF8-48DC-80E4-9617364413F2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CC05719-3B58-1329-9CE8-76F8BEF00F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1084F7D-433B-AF9D-5B5B-5B7DD1755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70DD7-89FA-451D-8389-7C9F9AD48B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370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A8091-3E41-5B8F-EA73-2225BF3A9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1FF454-5E63-2A27-9193-8293EEAC5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33926-EEF8-48DC-80E4-9617364413F2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C018B-CA03-C7D3-2238-4F67AB7B30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83BBE1-F023-759A-56F1-BFA4471ACE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70DD7-89FA-451D-8389-7C9F9AD48B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8996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E715394-4626-7D5A-F86A-7A94F55C4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33926-EEF8-48DC-80E4-9617364413F2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05F45D2-B36F-1C35-C181-4F879BA424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5B5F49-9C50-7E33-973E-B30549AF1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70DD7-89FA-451D-8389-7C9F9AD48B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6617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78F4C-01DC-712D-2424-1005037C6A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4DEE8A-F01E-BACA-A6E9-B0E998D2B8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B93C57-0189-E1D1-D033-6A66F62FE6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5B08D8-427B-21D9-9073-44CD81A89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33926-EEF8-48DC-80E4-9617364413F2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A7361D-D2E6-D33C-C7A5-5D9A4610F5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BACEB8-5218-1E54-E96A-FD92B0B385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70DD7-89FA-451D-8389-7C9F9AD48B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4406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E1BBE8-6677-0C6F-4C45-11F6A2AA0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8E88C97-9AD2-EC64-EC91-EFC016FDE8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B82DEE-8B22-151F-6FEB-9D72E17275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6F86A2-3E69-1CE5-80D9-83FCE17F3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33926-EEF8-48DC-80E4-9617364413F2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E1D5B2-8ACB-9F3F-C982-7DA5929741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07B189-8494-E708-7145-A0A4D9CCAE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70DD7-89FA-451D-8389-7C9F9AD48B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4006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7AD832-C089-605A-547D-B870E8FFDB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684A8D-2705-2B4A-138A-EC1E13EBDB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269846-936C-614F-3018-CEF9B2CC98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33926-EEF8-48DC-80E4-9617364413F2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8E47EE-81FD-0477-2FDD-D7D31F7842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4BA6E9-C570-D76D-AB8F-2D6ECAA4EB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70DD7-89FA-451D-8389-7C9F9AD48B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033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2576B18-E1DB-7CA7-C100-E6A1C0C9A7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04C296-2EA3-019B-1F32-6DBC302C50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943C54-B420-3471-4D93-2B6075D70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33926-EEF8-48DC-80E4-9617364413F2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73FA92-540F-D372-F627-335ED7F888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88BC2D-73FF-1192-A55A-0B426C036C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70DD7-89FA-451D-8389-7C9F9AD48B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5242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E709C12-00CE-A62B-8786-F52745DD6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826811-3B8E-D953-1784-1FE8137837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2B8363-48A3-A6DC-0113-D68ECEA3F3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1733926-EEF8-48DC-80E4-9617364413F2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A88020-C585-D7A9-2D8A-33C3CB3B47C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18C6F2-9F4A-11A7-317F-ABFEC64610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AA70DD7-89FA-451D-8389-7C9F9AD48B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4570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ing.com/search?q=%22https%3A%2F%2Fwww.science.org%2Fdoi%2F10.1126%2Fscience.847460" TargetMode="External"/><Relationship Id="rId13" Type="http://schemas.openxmlformats.org/officeDocument/2006/relationships/hyperlink" Target="https://www.who.int/about/governance/constitution" TargetMode="External"/><Relationship Id="rId3" Type="http://schemas.openxmlformats.org/officeDocument/2006/relationships/hyperlink" Target="https://sdgs.un.org/" TargetMode="External"/><Relationship Id="rId7" Type="http://schemas.openxmlformats.org/officeDocument/2006/relationships/hyperlink" Target="https://www.bing.com/search?q=%22https%3A%2F%2Flink.springer.com%2Fbook%2F10.1007%2F978-3-030-11899-0" TargetMode="External"/><Relationship Id="rId12" Type="http://schemas.openxmlformats.org/officeDocument/2006/relationships/hyperlink" Target="https://eprints.whiterose.ac.uk/id/eprint/101627/" TargetMode="External"/><Relationship Id="rId2" Type="http://schemas.openxmlformats.org/officeDocument/2006/relationships/hyperlink" Target="https://www.england.nhs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ho.int/publications/i/item/9789241506908" TargetMode="External"/><Relationship Id="rId11" Type="http://schemas.openxmlformats.org/officeDocument/2006/relationships/hyperlink" Target="https://doi.org/10.1111/jan.16306" TargetMode="External"/><Relationship Id="rId5" Type="http://schemas.openxmlformats.org/officeDocument/2006/relationships/hyperlink" Target="https://sdgs.un.org/2030agend" TargetMode="External"/><Relationship Id="rId10" Type="http://schemas.openxmlformats.org/officeDocument/2006/relationships/hyperlink" Target="https://doi.org/10.1017/S0033291723002660" TargetMode="External"/><Relationship Id="rId4" Type="http://schemas.openxmlformats.org/officeDocument/2006/relationships/hyperlink" Target="https://www.who.int/" TargetMode="External"/><Relationship Id="rId9" Type="http://schemas.openxmlformats.org/officeDocument/2006/relationships/hyperlink" Target="https://doi.org/10.1093/bjsw/bcac076" TargetMode="External"/><Relationship Id="rId14" Type="http://schemas.openxmlformats.org/officeDocument/2006/relationships/hyperlink" Target="https://apps.who.int/gb/ebwha/pdf_files/WHA75/A75_R19-en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FB33DC6A-1F1C-4A06-834E-CFF88F1C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0" name="Freeform: Shape 29">
            <a:extLst>
              <a:ext uri="{FF2B5EF4-FFF2-40B4-BE49-F238E27FC236}">
                <a16:creationId xmlns:a16="http://schemas.microsoft.com/office/drawing/2014/main" id="{0FE1D5CF-87B8-4A8A-AD3C-01D06A6076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6208641" cy="6858000"/>
          </a:xfrm>
          <a:custGeom>
            <a:avLst/>
            <a:gdLst>
              <a:gd name="connsiteX0" fmla="*/ 0 w 6208641"/>
              <a:gd name="connsiteY0" fmla="*/ 0 h 6858000"/>
              <a:gd name="connsiteX1" fmla="*/ 5464181 w 6208641"/>
              <a:gd name="connsiteY1" fmla="*/ 0 h 6858000"/>
              <a:gd name="connsiteX2" fmla="*/ 5538086 w 6208641"/>
              <a:gd name="connsiteY2" fmla="*/ 159684 h 6858000"/>
              <a:gd name="connsiteX3" fmla="*/ 6208641 w 6208641"/>
              <a:gd name="connsiteY3" fmla="*/ 3706589 h 6858000"/>
              <a:gd name="connsiteX4" fmla="*/ 5734754 w 6208641"/>
              <a:gd name="connsiteY4" fmla="*/ 6730443 h 6858000"/>
              <a:gd name="connsiteX5" fmla="*/ 5689361 w 6208641"/>
              <a:gd name="connsiteY5" fmla="*/ 6858000 h 6858000"/>
              <a:gd name="connsiteX6" fmla="*/ 0 w 620864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08641" h="6858000">
                <a:moveTo>
                  <a:pt x="0" y="0"/>
                </a:moveTo>
                <a:lnTo>
                  <a:pt x="5464181" y="0"/>
                </a:lnTo>
                <a:lnTo>
                  <a:pt x="5538086" y="159684"/>
                </a:lnTo>
                <a:cubicBezTo>
                  <a:pt x="5961440" y="1172168"/>
                  <a:pt x="6208641" y="2392735"/>
                  <a:pt x="6208641" y="3706589"/>
                </a:cubicBezTo>
                <a:cubicBezTo>
                  <a:pt x="6208641" y="4801467"/>
                  <a:pt x="6036974" y="5831563"/>
                  <a:pt x="5734754" y="6730443"/>
                </a:cubicBezTo>
                <a:lnTo>
                  <a:pt x="568936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2" name="Freeform: Shape 31">
            <a:extLst>
              <a:ext uri="{FF2B5EF4-FFF2-40B4-BE49-F238E27FC236}">
                <a16:creationId xmlns:a16="http://schemas.microsoft.com/office/drawing/2014/main" id="{60926200-45C2-41E9-839F-31CD5FE4C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203325" cy="6858000"/>
          </a:xfrm>
          <a:custGeom>
            <a:avLst/>
            <a:gdLst>
              <a:gd name="connsiteX0" fmla="*/ 0 w 6203325"/>
              <a:gd name="connsiteY0" fmla="*/ 0 h 6858000"/>
              <a:gd name="connsiteX1" fmla="*/ 5458865 w 6203325"/>
              <a:gd name="connsiteY1" fmla="*/ 0 h 6858000"/>
              <a:gd name="connsiteX2" fmla="*/ 5532770 w 6203325"/>
              <a:gd name="connsiteY2" fmla="*/ 159684 h 6858000"/>
              <a:gd name="connsiteX3" fmla="*/ 6203325 w 6203325"/>
              <a:gd name="connsiteY3" fmla="*/ 3706589 h 6858000"/>
              <a:gd name="connsiteX4" fmla="*/ 5729438 w 6203325"/>
              <a:gd name="connsiteY4" fmla="*/ 6730443 h 6858000"/>
              <a:gd name="connsiteX5" fmla="*/ 5684045 w 6203325"/>
              <a:gd name="connsiteY5" fmla="*/ 6858000 h 6858000"/>
              <a:gd name="connsiteX6" fmla="*/ 0 w 620332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03325" h="6858000">
                <a:moveTo>
                  <a:pt x="0" y="0"/>
                </a:moveTo>
                <a:lnTo>
                  <a:pt x="5458865" y="0"/>
                </a:lnTo>
                <a:lnTo>
                  <a:pt x="5532770" y="159684"/>
                </a:lnTo>
                <a:cubicBezTo>
                  <a:pt x="5956124" y="1172168"/>
                  <a:pt x="6203325" y="2392735"/>
                  <a:pt x="6203325" y="3706589"/>
                </a:cubicBezTo>
                <a:cubicBezTo>
                  <a:pt x="6203325" y="4801467"/>
                  <a:pt x="6031658" y="5831563"/>
                  <a:pt x="5729438" y="6730443"/>
                </a:cubicBezTo>
                <a:lnTo>
                  <a:pt x="5684045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E294B2-5ED5-0B2B-8ED1-B838C757E8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9098" y="1106034"/>
            <a:ext cx="5019074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5400"/>
              <a:t>BMHP6030- Health, wellbeing and sustainable development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58E51C-0D23-8FFD-6665-69DF854F8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4124" y="4872922"/>
            <a:ext cx="5013698" cy="1208141"/>
          </a:xfrm>
        </p:spPr>
        <p:txBody>
          <a:bodyPr>
            <a:normAutofit/>
          </a:bodyPr>
          <a:lstStyle/>
          <a:p>
            <a:pPr algn="l"/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Ruksar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Israr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 1817838</a:t>
            </a:r>
          </a:p>
          <a:p>
            <a:pPr algn="l"/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Samuel Assan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67989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20372A4-5711-6FAF-6D3C-1489D7EB37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19686" y="625683"/>
            <a:ext cx="3657600" cy="2743200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098" y="4546920"/>
            <a:ext cx="501907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A02807-705F-D8E5-BD3C-5AF32EFD6C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0186" y="3550309"/>
            <a:ext cx="4236603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541573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4329D-F676-054F-9F17-D546F78EFD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"/>
            <a:ext cx="11840066" cy="791852"/>
          </a:xfrm>
        </p:spPr>
        <p:txBody>
          <a:bodyPr>
            <a:normAutofit fontScale="90000"/>
          </a:bodyPr>
          <a:lstStyle/>
          <a:p>
            <a:pPr algn="l"/>
            <a:r>
              <a:rPr lang="en-GB"/>
              <a:t>Definition &amp; discussion of key concept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90123C-A737-E09C-E525-DA0AB64D36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953813"/>
            <a:ext cx="6054467" cy="4950373"/>
          </a:xfrm>
        </p:spPr>
        <p:txBody>
          <a:bodyPr>
            <a:normAutofit fontScale="92500" lnSpcReduction="10000"/>
          </a:bodyPr>
          <a:lstStyle/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b="1" u="sng" dirty="0"/>
              <a:t>Health :-</a:t>
            </a: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dirty="0"/>
              <a:t>Health can be defined as a condition of complete mental, social, and physical well being rather than only being unaffected by illness or disability (World Health Organization, 2020).  </a:t>
            </a: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dirty="0"/>
              <a:t>This definition highlights how biological, psychological, social, and environmental elements all play a key role in the complex idea of health.    </a:t>
            </a: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dirty="0"/>
              <a:t>As a result, health policies now focus on encouraging healthy lives, lowering risk factors, and addressing wider social determinants of health such as housing, income, education, and community safety (Marmot, 2020).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92EB39A-EA26-ACE1-E05C-CBD36FF8CA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864095"/>
            <a:ext cx="6054467" cy="4589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63969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CA4F6-D98E-07EE-9FD7-82E4B554F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0515600" cy="1325563"/>
          </a:xfrm>
        </p:spPr>
        <p:txBody>
          <a:bodyPr/>
          <a:lstStyle/>
          <a:p>
            <a:r>
              <a:rPr lang="en-GB" dirty="0"/>
              <a:t>Wellbeing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EA8383-A4D0-7DC9-FD7F-5C51BD74CB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763" y="1343818"/>
            <a:ext cx="7315986" cy="52633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A more holistic and comprehensive state that encompasses social, mental, emotional, and physical health is referred to as wellbeing. 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 It includes people's health about their lives, their capacity to handle stress, their sense of purpose, and their general level of life satisfaction (Dodge et al., 2012). 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Rather than being a secondary consequence of medical treatment, wellness is acknowledged in modern healthcare as a crucial outcome in and of itself. 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F02158-5750-C6D6-4D10-C7D78983AB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7749" y="0"/>
            <a:ext cx="4978400" cy="6718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0211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1DD4E-48F9-8AA1-18C5-C42177E51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028602" cy="1466192"/>
          </a:xfrm>
        </p:spPr>
        <p:txBody>
          <a:bodyPr>
            <a:normAutofit/>
          </a:bodyPr>
          <a:lstStyle/>
          <a:p>
            <a:r>
              <a:rPr lang="en-GB"/>
              <a:t>Sustainable development &amp;</a:t>
            </a:r>
            <a:r>
              <a:rPr lang="en-GB" dirty="0"/>
              <a:t> </a:t>
            </a:r>
            <a:r>
              <a:rPr lang="en-GB"/>
              <a:t>growing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81EB3-9A2B-3FB9-1397-3864CE8131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1604908"/>
            <a:ext cx="7506119" cy="479589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</a:t>
            </a:r>
          </a:p>
          <a:p>
            <a:r>
              <a:rPr lang="en-GB" sz="2000" dirty="0"/>
              <a:t>Sustainable development is defined as meeting the needs of the present without compromising the ability of future generations to meet their own needs (United Nations, 1987).</a:t>
            </a:r>
          </a:p>
          <a:p>
            <a:r>
              <a:rPr lang="en-GB" sz="2000" dirty="0"/>
              <a:t>Within healthcare, it involves ensuring that health systems are ecologically responsible, socially equitable, and economically viable.</a:t>
            </a:r>
          </a:p>
          <a:p>
            <a:r>
              <a:rPr lang="en-GB" sz="2000" dirty="0"/>
              <a:t>This includes lowering health disparities, fostering long‑term population health, and ensuring services remain robust despite ageing populations, climate change, and rising demand.</a:t>
            </a:r>
          </a:p>
          <a:p>
            <a:r>
              <a:rPr lang="en-GB" sz="2000" dirty="0"/>
              <a:t>Sustainable healthcare also requires long term planning, low carbon methods, and responsible resource usage to safeguard present and future populations.</a:t>
            </a:r>
          </a:p>
          <a:p>
            <a:pPr marL="0" indent="0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A771B52-5F8E-E166-BB7B-F04212E4AC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2523" y="1225485"/>
            <a:ext cx="4231238" cy="5024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36619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AD42E-743A-8834-E950-47CF6D35ED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Growing importance in modern healthcare policy and Practice 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8CC586-71E7-8E4E-A706-4A48B08645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4885" y="1326004"/>
            <a:ext cx="6345025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400" dirty="0"/>
          </a:p>
          <a:p>
            <a:r>
              <a:rPr lang="en-GB" sz="1400" dirty="0"/>
              <a:t> Health, wellbeing and sustainable development are now key in healthcare policy, shifting focus from illness treatment to prevention and long‑term wellbeing (Marmot, 2020).  </a:t>
            </a:r>
          </a:p>
          <a:p>
            <a:r>
              <a:rPr lang="en-GB" sz="1400" dirty="0"/>
              <a:t>The WHO Sustainable Development Goals reinforce this, especially SDG Good Health and Wellbeing.  </a:t>
            </a:r>
          </a:p>
          <a:p>
            <a:r>
              <a:rPr lang="en-GB" sz="1400" dirty="0"/>
              <a:t> Other SDGs such as clean water, clean energy, sustainable cities, and responsible consumption support healthier environments.  </a:t>
            </a:r>
          </a:p>
          <a:p>
            <a:r>
              <a:rPr lang="en-GB" sz="1400" dirty="0"/>
              <a:t> Healthcare systems like the NHS include integrated sustainability in planning, promoting person‑centred care, and enhancing collaboration across services (NHS England, 2019).  </a:t>
            </a:r>
          </a:p>
          <a:p>
            <a:r>
              <a:rPr lang="en-GB" sz="1400" dirty="0"/>
              <a:t> These efforts make these concepts central to modern healthcare.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241E58-1008-16F2-A1EA-965C9E641D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9910" y="782425"/>
            <a:ext cx="5377205" cy="5373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5496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E8FBFA-86F8-DE14-723A-95C938CF5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/>
              <a:t>Integration of health and wellbeing approaches 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7EF4CC-6DEF-967E-67BF-3D994D7B64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1800" dirty="0"/>
              <a:t>Healthcare systems increasingly apply holistic methods that recognise the interdependence of social, mental, emotional, and physical welfare.</a:t>
            </a:r>
          </a:p>
          <a:p>
            <a:r>
              <a:rPr lang="en-GB" sz="1800" dirty="0"/>
              <a:t>Instead of concentrating only on symptoms, models like the biopsychosocial model encourage practitioners to treat the individual (Engel, 1977).</a:t>
            </a:r>
          </a:p>
          <a:p>
            <a:r>
              <a:rPr lang="en-GB" sz="1800" dirty="0"/>
              <a:t>This shift promotes individualised care, enhances patient involvement, and tackles wider health determinants such as lifestyle, mental health, and social support (WHO, 2020).</a:t>
            </a:r>
          </a:p>
          <a:p>
            <a:r>
              <a:rPr lang="en-GB" sz="1800" dirty="0"/>
              <a:t>Strategies like social prescribing connect people to community events, fitness centres, or financial help to improve wellbeing and reduce medical inequalities (NHS England, 2023).</a:t>
            </a:r>
          </a:p>
          <a:p>
            <a:r>
              <a:rPr lang="en-GB" sz="1800" dirty="0"/>
              <a:t>This reflects a move from reactive to proactive, person‑centred care.</a:t>
            </a:r>
          </a:p>
          <a:p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F7998DD-297E-B085-BBEC-1BEECA9894D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792" b="-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62999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16F9E-9885-18DE-3134-342DC88B7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76" y="18255"/>
            <a:ext cx="12127523" cy="1325563"/>
          </a:xfrm>
        </p:spPr>
        <p:txBody>
          <a:bodyPr/>
          <a:lstStyle/>
          <a:p>
            <a:r>
              <a:rPr lang="en-GB"/>
              <a:t>Sustainable development framework in health policies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1BA14-3CEE-9BF1-4664-498DC409F2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077" y="1242646"/>
            <a:ext cx="7242908" cy="5038411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Encouraging equity, long‑term welfare, and environmental responsibility, frameworks for sustainable development serve as a guide for contemporary health policy. 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The necessity for integrated solutions that address social, economic, and environmental implications on health is highlighted by the UN Sustainable Development Goals (United Nations, 2015). 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Authorities are motivated by the WHO Health in All Policies  framework to consider health effects in all policy areas, including housing, transportation, education, and the environment (WHO, 2014). 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By ensuring that health is included in broader policy decisions, improves prevention, lowers inequality, and promotes sustainable development. 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It has been applied to create healthier urban settings, encourage physical activity, and enhance air quality.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75B106-B5FA-F5A6-2C80-73D51C02BB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22966" y="681036"/>
            <a:ext cx="4802957" cy="4802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38732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40B32E-7CBF-895F-F9D6-534FD314F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4600"/>
              <a:t> </a:t>
            </a:r>
            <a:r>
              <a:rPr lang="en-GB" sz="4600" dirty="0"/>
              <a:t>Theoretical</a:t>
            </a:r>
            <a:r>
              <a:rPr lang="en-GB" sz="4600"/>
              <a:t> perspective Models 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96C4DE-7DE5-260E-C4CB-A83A6859F4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133" y="2660904"/>
            <a:ext cx="5878915" cy="3547872"/>
          </a:xfrm>
        </p:spPr>
        <p:txBody>
          <a:bodyPr anchor="t">
            <a:normAutofit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Biological factors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:-Ageing, chronic illness, cognitive decline and neurological conditions reduce physical resilience and decision‑making capacity (Engel, 1977; Bolton &amp; Gillett, 2019).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Psychological factors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:-Mental health issues, trauma history, cognitive functioning and emotional regulation shape how adults perceive risk, respond to abuse and engage in safeguarding (Bolton, 2023).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Social factors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:-Poverty, isolation, discrimination, poor service delivery and power imbalances increase vulnerability and limit access to support (Graham et al., 2017).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Integrated biopsychosocial model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:-Recognises that biological, psychological and social elements interact to create risk or resilience.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Person centred safeguarding :-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Supports tailored assessment, intervention and multi‑agency decision‑making (Duffy &amp; Browne, 2024).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A161A27-3989-39FC-1621-46B7FBD80B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1122586"/>
            <a:ext cx="5458968" cy="4612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96200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7AC2DF-78C4-E57F-D858-A55FEAB681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Policy and governance </a:t>
            </a:r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303ECA-F9FC-090F-6DCF-D083FED8D5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53" y="1911493"/>
            <a:ext cx="6713552" cy="4119172"/>
          </a:xfrm>
        </p:spPr>
        <p:txBody>
          <a:bodyPr anchor="t"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endParaRPr lang="en-GB" sz="15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1500" dirty="0"/>
              <a:t>Holistic health policy recognises that health is shaped by social, economic, environmental, and political determinants, not just clinical care.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500" dirty="0"/>
              <a:t>Governance responsibilities authorities must build  integrated, preventative, fair, and sustainable  health systems.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500" dirty="0"/>
              <a:t>WHO (2006) states that governments are responsible for creating conditions that allow people to achieve the  highest possible level of health.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500" dirty="0"/>
              <a:t>Preventive and promotive care:- Modern sustainable systems prioritise  prevention, health promotion, mental health, and environmental health (WHO, 2022).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500" dirty="0"/>
              <a:t>Sustainability focus:- Policies must support long‑term wellbeing, equity, and environmental responsibility.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500" dirty="0"/>
              <a:t>For </a:t>
            </a:r>
            <a:r>
              <a:rPr lang="en-GB" sz="1500" dirty="0" err="1"/>
              <a:t>eg</a:t>
            </a:r>
            <a:r>
              <a:rPr lang="en-GB" sz="1500" dirty="0"/>
              <a:t> </a:t>
            </a:r>
            <a:r>
              <a:rPr lang="en-GB" sz="1500" b="1" dirty="0"/>
              <a:t>preventive care :-</a:t>
            </a:r>
            <a:r>
              <a:rPr lang="en-GB" sz="1500" dirty="0"/>
              <a:t>early invention ,vaccination strategies nation screening program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500" b="1" dirty="0"/>
              <a:t>Health promotion </a:t>
            </a:r>
            <a:r>
              <a:rPr lang="en-GB" sz="1500" dirty="0"/>
              <a:t>:- public health campaigns , policy promoting healthy environment, community bases wellbeing programs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500" b="1" dirty="0"/>
              <a:t>Mental health </a:t>
            </a:r>
            <a:r>
              <a:rPr lang="en-GB" sz="1500" dirty="0"/>
              <a:t>:- early intervention ,integration of mental health into primary care. </a:t>
            </a:r>
          </a:p>
          <a:p>
            <a:endParaRPr lang="en-GB" sz="15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CCA336E-944D-A543-6118-B386E9F4FF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792" b="-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76147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7C6C60-4995-6FBD-C76E-71BA637524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/>
              <a:t>Challenges </a:t>
            </a:r>
          </a:p>
        </p:txBody>
      </p:sp>
      <p:sp>
        <p:nvSpPr>
          <p:cNvPr id="24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BC5545-FE3A-9121-15A5-55679BA4B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14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/>
              <a:t>Outdated regulations :-Rigid rules slow innovation and block new care models.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/>
              <a:t>Fragmented funding :-Money spread across sectors leads to gaps, duplication, and weak long‑term prevention.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/>
              <a:t>Workforce shortages :-Staff overstretched, unevenly distributed, and lacking integrated‑care skills.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/>
              <a:t>Siloed working  :-Organisations use separate systems, poor coordination, and limited shared accountability.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/>
              <a:t>Unequal resource distribution :- Some communities face poorer access and fewer services.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/>
              <a:t>Overall impact :-These barriers restrict integration, worsen inequalities, and hinder sustainable system development 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12515E-DE94-1048-9CEE-B3C6DB16ED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9824" y="149356"/>
            <a:ext cx="6503303" cy="394410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378D5FA-8BB4-8083-FDE0-3BC14000E2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4603" y="4093459"/>
            <a:ext cx="6418524" cy="2764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39672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3551D1-ECCA-3166-30A4-0F065C9144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dirty="0"/>
              <a:t>Services delivery 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4507A-9A66-9683-BF0F-6913E93CB3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 fontScale="92500" lnSpcReduction="20000"/>
          </a:bodyPr>
          <a:lstStyle/>
          <a:p>
            <a:pPr marL="0" indent="0">
              <a:buNone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Telehealth &amp; digital health  </a:t>
            </a: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Expand access, improve continuity, support remote monitoring; aligns with WHO’s people‑centred innovation.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Community health initiatives</a:t>
            </a: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Address local needs, strengthen prevention, promote participation, and tackle social determinants of health.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Wellness &amp; lifestyle programmes</a:t>
            </a: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Encourage healthy behaviours, reduce chronic disease risk, and support long‑term wellbeing; reflect WHO’s health promotion priorities.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Integrated mental health services</a:t>
            </a: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Embed psychological support within primary and community care; supports WHO’s position that mental health is essential to overall health.</a:t>
            </a:r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B7CD6BA-66F6-0602-A295-05B8DA1F304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097" r="29016" b="1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96441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C4EC2F-398E-BB1D-007F-EDE898B4F4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 </a:t>
            </a:r>
            <a:r>
              <a:rPr lang="en-GB" sz="5400" dirty="0"/>
              <a:t>Case</a:t>
            </a:r>
            <a:r>
              <a:rPr lang="en-GB" sz="5400"/>
              <a:t> study </a:t>
            </a:r>
          </a:p>
        </p:txBody>
      </p:sp>
      <p:sp>
        <p:nvSpPr>
          <p:cNvPr id="19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4D9896-E5D1-6F5F-DDF2-1FA4C64E04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A local health system introduced a holistic care approach where a hospital offers mind body therapies and social prescribing to support patients with long‑term conditions. Alongside this, a nearby community hub provides combined physical, mental, and social support in one place, making services easier to access. To reach people in rural or underserved areas, the system also uses a telehealth platform that enables remote consultations and digital monitoring. Together, these services create a simple, joined‑up model that improves access, supports wellbeing, and reduces barriers to care.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C06CE81-16B6-549F-302F-11BFA5F93E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9818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131907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1C97E1-7DCE-8AF0-CACE-7833D25A4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636" y="0"/>
            <a:ext cx="9300464" cy="1481328"/>
          </a:xfrm>
        </p:spPr>
        <p:txBody>
          <a:bodyPr anchor="b">
            <a:normAutofit/>
          </a:bodyPr>
          <a:lstStyle/>
          <a:p>
            <a:r>
              <a:rPr lang="en-GB" sz="5000" dirty="0"/>
              <a:t>Public health initiatives   CHANGE 4  LIFE </a:t>
            </a: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DFF365-8F12-935D-85C2-3F0A3C043B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636" y="2267204"/>
            <a:ext cx="7306564" cy="4590796"/>
          </a:xfrm>
        </p:spPr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Healthy lifestyle promotion Public health initiatives aim to create healthier behaviours and supportive environments that reduce long term disease risk (World Health Organization, 2022).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Change4Life campaigns Change4Life encourages families to eat healthier, be more active, reduce sugar intake, and adopt sustainable lifestyle habits to improve population wellbeing (Public Health England, 2019).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Impact on societal wellbeing Campaigns raise awareness, reduce risk factors, and strengthen community health, contributing to improved societal wellbeing (World Health Organization, 2022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14B6FE5-4494-0EF5-43BA-9EF1800E90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7836" y="939800"/>
            <a:ext cx="4514850" cy="263525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A332DCD-44CF-A003-E327-0027BB3083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2200" y="3575050"/>
            <a:ext cx="4614164" cy="328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11975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BF35B04-4578-0D15-3DB5-F7D74D600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Equity and access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50BCC8-E457-02DC-4038-D67D30B39E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5575" y="195517"/>
            <a:ext cx="7056425" cy="6552981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endParaRPr lang="en-GB" sz="16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Healthcare disparities</a:t>
            </a:r>
          </a:p>
          <a:p>
            <a:pPr marL="0" indent="0">
              <a:buNone/>
            </a:pPr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Inequalities in access, quality of care, and health outcomes persist, especially for groups affected by poverty, ethnicity, disability, gender, and geographical location (World Health Organization, 2022).</a:t>
            </a:r>
          </a:p>
          <a:p>
            <a:r>
              <a:rPr lang="en-GB" sz="16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determinants </a:t>
            </a:r>
          </a:p>
          <a:p>
            <a:pPr marL="0" indent="0">
              <a:buNone/>
            </a:pPr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Wider economic and social factors strongly influence people’s ability to receive timely and appropriate care.</a:t>
            </a:r>
          </a:p>
          <a:p>
            <a:r>
              <a:rPr lang="en-GB" sz="16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Universal Health Coverage (UHC) </a:t>
            </a:r>
          </a:p>
          <a:p>
            <a:pPr marL="0" indent="0">
              <a:buNone/>
            </a:pPr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WHO emphasises UHC as essential for ensuring everyone can access necessary healthcare without financial hardship (World Health Organization, 2022).</a:t>
            </a:r>
          </a:p>
          <a:p>
            <a:r>
              <a:rPr lang="en-GB" sz="16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Targeted interventions</a:t>
            </a:r>
          </a:p>
          <a:p>
            <a:pPr marL="0" indent="0">
              <a:buNone/>
            </a:pPr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Policies must provide additional support to disadvantaged groups to reduce unfair differences in health.</a:t>
            </a:r>
          </a:p>
          <a:p>
            <a:r>
              <a:rPr lang="en-GB" sz="16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Change4Life as an equity initiative  </a:t>
            </a:r>
          </a:p>
          <a:p>
            <a:pPr marL="0" indent="0">
              <a:buNone/>
            </a:pPr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Change4Life helps reduce inequalities by offering accessible health information, low‑cost lifestyle advice, and practical tools that support healthier behaviours among families in deprived communities (Public Health England, 2019).</a:t>
            </a:r>
          </a:p>
          <a:p>
            <a:r>
              <a:rPr lang="en-GB" sz="16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Overall impact</a:t>
            </a:r>
          </a:p>
          <a:p>
            <a:pPr marL="0" indent="0">
              <a:buNone/>
            </a:pPr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These measures promote fairness, reduce health gaps, and support a more inclusive and sustainable healthcare system.</a:t>
            </a:r>
          </a:p>
          <a:p>
            <a:endParaRPr lang="en-GB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05188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D345AEA-D51B-C1B0-7A2D-805EE4D41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873842-1F5A-0DAF-9911-B5AE979B01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1700">
                <a:solidFill>
                  <a:schemeClr val="tx2"/>
                </a:solidFill>
              </a:rPr>
              <a:t>Modern health systems require integrated, person‑centred care that recognises biological, psychological, and social determinants of health.</a:t>
            </a:r>
          </a:p>
          <a:p>
            <a:r>
              <a:rPr lang="en-GB" sz="1700">
                <a:solidFill>
                  <a:schemeClr val="tx2"/>
                </a:solidFill>
              </a:rPr>
              <a:t>Holistic health policy and WHO guidance emphasise prevention, equity, digital innovation, and community based approaches as essential for sustainable health improvement.</a:t>
            </a:r>
          </a:p>
          <a:p>
            <a:r>
              <a:rPr lang="en-GB" sz="1700">
                <a:solidFill>
                  <a:schemeClr val="tx2"/>
                </a:solidFill>
              </a:rPr>
              <a:t>Despite progress, system barriers such as outdated regulations, fragmented funding, workforce shortages, and inequalities continue to limit access, quality, and outcomes.</a:t>
            </a:r>
          </a:p>
          <a:p>
            <a:r>
              <a:rPr lang="en-GB" sz="1700">
                <a:solidFill>
                  <a:schemeClr val="tx2"/>
                </a:solidFill>
              </a:rPr>
              <a:t>Public health initiatives like Change4Life demonstrate how targeted, accessible interventions can reduce inequalities and support healthier communities.</a:t>
            </a:r>
          </a:p>
          <a:p>
            <a:r>
              <a:rPr lang="en-GB" sz="1700">
                <a:solidFill>
                  <a:schemeClr val="tx2"/>
                </a:solidFill>
              </a:rPr>
              <a:t>Achieving equitable, sustainable healthcare requires coordinated action across sectors, fair resource distribution, and inclusive policies that reach all population groups.</a:t>
            </a:r>
          </a:p>
        </p:txBody>
      </p:sp>
    </p:spTree>
    <p:extLst>
      <p:ext uri="{BB962C8B-B14F-4D97-AF65-F5344CB8AC3E}">
        <p14:creationId xmlns:p14="http://schemas.microsoft.com/office/powerpoint/2010/main" val="33315005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14DAA75-8046-10A8-1295-7D3E746C2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Recommendation 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4272B285-2E56-8E60-B0C4-6A93B1B15F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1700">
                <a:solidFill>
                  <a:schemeClr val="tx2"/>
                </a:solidFill>
              </a:rPr>
              <a:t>Strengthen prevention  Increase investment in health promotion, lifestyle programmes, and early intervention to reduce long‑term disease burden.</a:t>
            </a:r>
          </a:p>
          <a:p>
            <a:r>
              <a:rPr lang="en-GB" sz="1700">
                <a:solidFill>
                  <a:schemeClr val="tx2"/>
                </a:solidFill>
              </a:rPr>
              <a:t>Modernise regulations  Update outdated policies to support digital health, integrated care models, and flexible workforce roles.</a:t>
            </a:r>
          </a:p>
          <a:p>
            <a:r>
              <a:rPr lang="en-GB" sz="1700">
                <a:solidFill>
                  <a:schemeClr val="tx2"/>
                </a:solidFill>
              </a:rPr>
              <a:t>Improve equity  Expand Universal Health Coverage (UHC), ensure fair resource allocation, and provide targeted support for disadvantaged communities.</a:t>
            </a:r>
          </a:p>
          <a:p>
            <a:r>
              <a:rPr lang="en-GB" sz="1700">
                <a:solidFill>
                  <a:schemeClr val="tx2"/>
                </a:solidFill>
              </a:rPr>
              <a:t>Enhance collaboration  Reduce siloed working by strengthening multi‑agency coordination, shared accountability, and integrated service pathways.</a:t>
            </a:r>
          </a:p>
          <a:p>
            <a:r>
              <a:rPr lang="en-GB" sz="1700">
                <a:solidFill>
                  <a:schemeClr val="tx2"/>
                </a:solidFill>
              </a:rPr>
              <a:t>Invest in digital and community care  Scale telehealth, remote monitoring, and community‑based initiatives to improve access and continuity of care.</a:t>
            </a:r>
          </a:p>
          <a:p>
            <a:r>
              <a:rPr lang="en-GB" sz="1700">
                <a:solidFill>
                  <a:schemeClr val="tx2"/>
                </a:solidFill>
              </a:rPr>
              <a:t>Support public health campaigns  Continue and expand initiatives like Change4Life to promote healthier </a:t>
            </a:r>
          </a:p>
        </p:txBody>
      </p:sp>
    </p:spTree>
    <p:extLst>
      <p:ext uri="{BB962C8B-B14F-4D97-AF65-F5344CB8AC3E}">
        <p14:creationId xmlns:p14="http://schemas.microsoft.com/office/powerpoint/2010/main" val="39654013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2F41D13-77C5-9AB3-6348-0029D5BD63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Reference 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D6945CA2-065B-CF02-9F76-A916711A70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Dodge, R., Daly, A., Huyton, J. and Sanders, L. (2012) ‘The challenge of defining wellbeing’, International Journal of Wellbeing, 2(3), pp. 222–235.Marmot, M. (2020) </a:t>
            </a:r>
          </a:p>
          <a:p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Equity in England: The Marmot Review 10 Years On. London: Institute of Health Equity.NHS England (2019) NHS Long Term Plan. Available at: </a:t>
            </a:r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https://www.england.nhs.uk</a:t>
            </a:r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(Accessed: 3 June 2026).</a:t>
            </a:r>
          </a:p>
          <a:p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United Nations (1987) Report of the World Commission on Environment and Development: Our Common Future. New York: United Nations.United Nations (2015) </a:t>
            </a:r>
          </a:p>
          <a:p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Transforming Our World: The 2030 Agenda for Sustainable Development. Available at: </a:t>
            </a:r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https://sdgs.un.org</a:t>
            </a:r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(Accessed: 3 June 2026)</a:t>
            </a:r>
          </a:p>
          <a:p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.World Health Organization (2020) Constitution of the World Health Organization. Available at: </a:t>
            </a:r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https://www.who.int</a:t>
            </a:r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3 June 2026).</a:t>
            </a:r>
          </a:p>
          <a:p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Engel, G.L. (1977) ‘The need for a new medical model: A challenge for biomedicine’, Science, 196(4286), pp. 129–136.NHS England (2023) Social prescribing. Available at: https://www.england.nhs.uk/personalisedcare/social-prescribing/ (england.nhs.uk in Bing) (Accessed: 6 June 2026).</a:t>
            </a:r>
          </a:p>
          <a:p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United Nations (2015) Transforming our world: The 2030 Agenda for Sustainable Development. Available at: </a:t>
            </a:r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https://sdgs.un.org/2030agend</a:t>
            </a:r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(Accessed: 6 June 2026).World Health Organization (2014)</a:t>
            </a:r>
          </a:p>
          <a:p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Health in All Policies: Framework for country action. Available at: </a:t>
            </a:r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https://www.who.int/publications/i/item/9789241506908</a:t>
            </a:r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(Accessed: 6 June 2026).</a:t>
            </a:r>
          </a:p>
          <a:p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Health Organization (2020) Healthy living: What is a healthy lifestyle? Available at: </a:t>
            </a:r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https://www.who.int</a:t>
            </a:r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6 June </a:t>
            </a:r>
          </a:p>
          <a:p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Bolton, D. &amp; Gillett, G. (2019) *The Biopsychosocial Model of Health and Disease: New Philosophical and Scientific Developments*. Cham: Palgrave Macmillan.  </a:t>
            </a:r>
          </a:p>
          <a:p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`https://link.springer.com/book/10.1007/978-3-030-11899-0` [(link.springer.com in Bing)](</a:t>
            </a:r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https://www.bing.com/search?q="https%3A%2F%2Flink.springer.com%2Fbook%2F10.1007%2F978-3-030-11899-0</a:t>
            </a:r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") </a:t>
            </a:r>
          </a:p>
          <a:p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Engel, G.L. (1977) ‘The need for a new medical model: A challenge for biomedicine’, *Science*, 196(4286), pp. 129–136.  Available at: `https://www.science.org/doi/10.1126/science.847460` [(science.org in Bing)](</a:t>
            </a:r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https://www.bing.com/search?q="https%3A%2F%2Fwww.science.org%2Fdoi%2F10.1126%2Fscience.847460</a:t>
            </a:r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") </a:t>
            </a:r>
          </a:p>
          <a:p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Ahuja, L., Price, A., Bramwell, C. et al. (2022) ‘Implementation of the Making Safeguarding Personal approach to strengths‑based adult social care: systematic review of qualitative evidence’, *The British Journal of Social Work*, 52(8), pp. 4640–4663.  Available at: [https://doi.org/10.1093/bjsw/bcac076](</a:t>
            </a:r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https://doi.org/10.1093/bjsw/bcac076</a:t>
            </a:r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</a:p>
          <a:p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Bolton, D. (2023) ‘A revitalized biopsychosocial model: core theory, research paradigms, and clinical implications’, *Psychological Medicine*, 53(16), pp. 7504–7511.  Available at: [https://doi.org/10.1017/S0033291723002660](</a:t>
            </a:r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https://doi.org/10.1017/S0033291723002660</a:t>
            </a:r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</a:p>
          <a:p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Duffy, A. &amp; Browne, F. (2024) ‘Safeguarding adults: A concept analysis’, *Journal of Advanced Nursing*.  Available at: [https://doi.org/10.1111/jan.16306](</a:t>
            </a:r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https://doi.org/10.1111/jan.16306</a:t>
            </a:r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</a:p>
          <a:p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Graham, K.E., Stevens, M., Norrie, C. et al. (2017) ‘Models of safeguarding in England: identifying important models and variables influencing the operation of adult safeguarding’, *Journal of Social Work*, 17(3), pp. 255–276.  Available at: [https://eprints.whiterose.ac.uk/id/eprint/101627/](</a:t>
            </a:r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https://eprints.whiterose.ac.uk/id/eprint/101627/</a:t>
            </a:r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
World Health Organization (2006) Constitution of the World Health Organization. 45</a:t>
            </a:r>
            <a:r>
              <a:rPr lang="en-GB" sz="500" baseline="300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edn. Geneva: World Health Organization.Available at: </a:t>
            </a:r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https://www.who.int/about/governance/constitution</a:t>
            </a:r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21 June 2026).</a:t>
            </a:r>
          </a:p>
          <a:p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 Health England (2019) Change4Life: Campaign overview. Available at: https://www.nhs.uk/change4life (nhs.uk in Bing) (Accessed: 28 June 2026</a:t>
            </a:r>
          </a:p>
          <a:p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.World Health Organization (2022) Health promotion and disease prevention. Available at: https://www.who.int/health-topics/health-promotion (who.int in Bing) (Accessed: 28 June 2026).
Available at: </a:t>
            </a:r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https://apps.who.int/gb/ebwha/pdf_files/WHA75/A75_R19-en.pdf</a:t>
            </a:r>
            <a:r>
              <a:rPr lang="en-GB" sz="5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21 June 2026).</a:t>
            </a:r>
          </a:p>
        </p:txBody>
      </p:sp>
    </p:spTree>
    <p:extLst>
      <p:ext uri="{BB962C8B-B14F-4D97-AF65-F5344CB8AC3E}">
        <p14:creationId xmlns:p14="http://schemas.microsoft.com/office/powerpoint/2010/main" val="24876206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2757</Words>
  <Application>Microsoft Office PowerPoint</Application>
  <PresentationFormat>Widescreen</PresentationFormat>
  <Paragraphs>131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Aptos</vt:lpstr>
      <vt:lpstr>Aptos Display</vt:lpstr>
      <vt:lpstr>Arial</vt:lpstr>
      <vt:lpstr>Calibri</vt:lpstr>
      <vt:lpstr>Wingdings</vt:lpstr>
      <vt:lpstr>Office Theme</vt:lpstr>
      <vt:lpstr>BMHP6030- Health, wellbeing and sustainable development </vt:lpstr>
      <vt:lpstr>Definition &amp; discussion of key concept </vt:lpstr>
      <vt:lpstr>Wellbeing </vt:lpstr>
      <vt:lpstr>Sustainable development &amp; growing </vt:lpstr>
      <vt:lpstr>Growing importance in modern healthcare policy and Practice  </vt:lpstr>
      <vt:lpstr>Integration of health and wellbeing approaches </vt:lpstr>
      <vt:lpstr>Sustainable development framework in health policies </vt:lpstr>
      <vt:lpstr> Theoretical perspective Models </vt:lpstr>
      <vt:lpstr>Policy and governance </vt:lpstr>
      <vt:lpstr>Challenges </vt:lpstr>
      <vt:lpstr>Services delivery </vt:lpstr>
      <vt:lpstr> Case study </vt:lpstr>
      <vt:lpstr>Public health initiatives   CHANGE 4  LIFE </vt:lpstr>
      <vt:lpstr>Equity and access </vt:lpstr>
      <vt:lpstr>Conclusion </vt:lpstr>
      <vt:lpstr>Recommendation 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BMHP6030- Health, wellbeing and sustainable development </dc:title>
  <dc:creator>ruksar israr</dc:creator>
  <cp:lastModifiedBy>ruksar israr</cp:lastModifiedBy>
  <cp:revision>1</cp:revision>
  <dcterms:created xsi:type="dcterms:W3CDTF">2026-06-03T16:35:07Z</dcterms:created>
  <dcterms:modified xsi:type="dcterms:W3CDTF">2026-06-28T02:44:19Z</dcterms:modified>
</cp:coreProperties>
</file>