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94" r:id="rId6"/>
    <p:sldId id="262" r:id="rId7"/>
    <p:sldId id="292" r:id="rId8"/>
    <p:sldId id="263" r:id="rId9"/>
    <p:sldId id="293" r:id="rId10"/>
    <p:sldId id="264" r:id="rId11"/>
    <p:sldId id="265" r:id="rId12"/>
    <p:sldId id="266" r:id="rId13"/>
    <p:sldId id="267" r:id="rId14"/>
    <p:sldId id="295" r:id="rId15"/>
    <p:sldId id="296" r:id="rId16"/>
    <p:sldId id="297" r:id="rId17"/>
    <p:sldId id="298" r:id="rId18"/>
    <p:sldId id="270" r:id="rId19"/>
    <p:sldId id="271" r:id="rId20"/>
    <p:sldId id="272" r:id="rId21"/>
    <p:sldId id="274" r:id="rId22"/>
    <p:sldId id="275" r:id="rId23"/>
    <p:sldId id="276" r:id="rId24"/>
    <p:sldId id="277" r:id="rId25"/>
    <p:sldId id="285" r:id="rId26"/>
    <p:sldId id="286" r:id="rId27"/>
    <p:sldId id="299" r:id="rId28"/>
    <p:sldId id="289" r:id="rId29"/>
    <p:sldId id="291" r:id="rId30"/>
  </p:sldIdLst>
  <p:sldSz cx="9144000" cy="6858000" type="screen4x3"/>
  <p:notesSz cx="9144000" cy="6858000"/>
  <p:embeddedFontLst>
    <p:embeddedFont>
      <p:font typeface="Segoe UI" panose="020B0502040204020203" pitchFamily="34" charset="0"/>
      <p:regular r:id="rId31"/>
      <p:bold r:id="rId32"/>
      <p:italic r:id="rId33"/>
      <p:boldItalic r:id="rId34"/>
    </p:embeddedFont>
    <p:embeddedFont>
      <p:font typeface="Source Sans Pro" panose="020F0502020204030204" pitchFamily="34" charset="0"/>
      <p:regular r:id="rId35"/>
    </p:embeddedFont>
    <p:embeddedFont>
      <p:font typeface="Tahoma" panose="020B0604030504040204" pitchFamily="34" charset="0"/>
      <p:regular r:id="rId36"/>
      <p:bold r:id="rId37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1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5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200" b="0" i="0">
                <a:solidFill>
                  <a:srgbClr val="13131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13153" y="248158"/>
            <a:ext cx="5917692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26847" y="1299463"/>
            <a:ext cx="4812665" cy="43173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200" b="0" i="0">
                <a:solidFill>
                  <a:srgbClr val="131313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hiYISglx40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hyperlink" Target="https://www.standardsofcare.org/understanding-care/types/acute-short-term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BALni0nEmGM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strengths-based-approaches/videos/what-is-sba" TargetMode="External"/><Relationship Id="rId2" Type="http://schemas.openxmlformats.org/officeDocument/2006/relationships/hyperlink" Target="https://assets.publishing.service.gov.uk/government/uploads/system/uploads/attachment_data/file/778134/stengths-based-approach-practice-framework-and-handbook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-76200"/>
            <a:ext cx="9143999" cy="685799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59914" y="572515"/>
            <a:ext cx="4424680" cy="1489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3384" marR="405130" algn="ctr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FFFFFF"/>
                </a:solidFill>
              </a:rPr>
              <a:t>Module</a:t>
            </a:r>
            <a:r>
              <a:rPr sz="3200" spc="-15" dirty="0">
                <a:solidFill>
                  <a:srgbClr val="FFFFFF"/>
                </a:solidFill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Arial"/>
                <a:cs typeface="Arial"/>
              </a:rPr>
              <a:t>LCHS4003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Introduction</a:t>
            </a:r>
            <a:r>
              <a:rPr sz="3200" spc="-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spc="-2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endParaRPr sz="32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32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2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3200" spc="-20" dirty="0">
                <a:solidFill>
                  <a:srgbClr val="FFFFFF"/>
                </a:solidFill>
                <a:latin typeface="Arial"/>
                <a:cs typeface="Arial"/>
              </a:rPr>
              <a:t> Care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43959" y="3141980"/>
            <a:ext cx="16560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FFFFCC"/>
                </a:solidFill>
                <a:latin typeface="Segoe UI"/>
                <a:cs typeface="Segoe UI"/>
              </a:rPr>
              <a:t>WEEK</a:t>
            </a:r>
            <a:r>
              <a:rPr sz="3600" b="1" spc="-15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lang="en-GB" sz="3600" b="1" spc="-60" dirty="0">
                <a:solidFill>
                  <a:srgbClr val="FFFFCC"/>
                </a:solidFill>
                <a:latin typeface="Segoe UI"/>
                <a:cs typeface="Segoe UI"/>
              </a:rPr>
              <a:t>3</a:t>
            </a:r>
            <a:endParaRPr sz="36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7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87929" y="697814"/>
            <a:ext cx="4170045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210" dirty="0">
                <a:solidFill>
                  <a:srgbClr val="FFFF00"/>
                </a:solidFill>
                <a:latin typeface="Tahoma"/>
                <a:cs typeface="Tahoma"/>
              </a:rPr>
              <a:t>WELCOME</a:t>
            </a:r>
            <a:endParaRPr sz="60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9800" y="381000"/>
            <a:ext cx="407479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5" dirty="0"/>
              <a:t>Today</a:t>
            </a:r>
            <a:r>
              <a:rPr sz="4400" spc="-140" dirty="0"/>
              <a:t> </a:t>
            </a:r>
            <a:r>
              <a:rPr sz="4400" dirty="0"/>
              <a:t>we</a:t>
            </a:r>
            <a:r>
              <a:rPr sz="4400" spc="-110" dirty="0"/>
              <a:t> </a:t>
            </a:r>
            <a:r>
              <a:rPr sz="4400" spc="-10" dirty="0"/>
              <a:t>will…</a:t>
            </a:r>
            <a:endParaRPr sz="4400" dirty="0"/>
          </a:p>
        </p:txBody>
      </p:sp>
      <p:sp>
        <p:nvSpPr>
          <p:cNvPr id="3" name="object 3"/>
          <p:cNvSpPr txBox="1"/>
          <p:nvPr/>
        </p:nvSpPr>
        <p:spPr>
          <a:xfrm>
            <a:off x="441642" y="1355163"/>
            <a:ext cx="8260715" cy="4147674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28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session</a:t>
            </a:r>
            <a:r>
              <a:rPr lang="en-GB" sz="28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en-GB" sz="28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include the</a:t>
            </a:r>
            <a:r>
              <a:rPr lang="en-GB" sz="28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following</a:t>
            </a:r>
            <a:r>
              <a:rPr lang="en-GB" sz="28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spc="-10" dirty="0">
                <a:latin typeface="Arial" panose="020B0604020202020204" pitchFamily="34" charset="0"/>
                <a:cs typeface="Arial" panose="020B0604020202020204" pitchFamily="34" charset="0"/>
              </a:rPr>
              <a:t>item:</a:t>
            </a:r>
          </a:p>
          <a:p>
            <a:pPr marL="12700">
              <a:lnSpc>
                <a:spcPct val="100000"/>
              </a:lnSpc>
              <a:spcBef>
                <a:spcPts val="455"/>
              </a:spcBef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965" marR="254000" indent="-342900">
              <a:lnSpc>
                <a:spcPct val="90000"/>
              </a:lnSpc>
              <a:spcBef>
                <a:spcPts val="720"/>
              </a:spcBef>
              <a:tabLst>
                <a:tab pos="354965" algn="l"/>
              </a:tabLst>
            </a:pPr>
            <a:r>
              <a:rPr sz="2800" spc="-5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sz="2800" spc="-105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8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explore</a:t>
            </a:r>
            <a:r>
              <a:rPr sz="28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8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sz="28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sz="28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8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sz="28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r>
              <a:rPr sz="28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within</a:t>
            </a:r>
            <a:r>
              <a:rPr sz="28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800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sz="28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and social</a:t>
            </a:r>
            <a:r>
              <a:rPr sz="2800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systems.</a:t>
            </a:r>
            <a:endParaRPr lang="en-GB" sz="28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965" marR="254000" indent="-342900">
              <a:lnSpc>
                <a:spcPct val="90000"/>
              </a:lnSpc>
              <a:spcBef>
                <a:spcPts val="720"/>
              </a:spcBef>
              <a:tabLst>
                <a:tab pos="354965" algn="l"/>
              </a:tabLst>
            </a:pP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965" marR="351790" indent="-342900">
              <a:lnSpc>
                <a:spcPct val="90000"/>
              </a:lnSpc>
              <a:spcBef>
                <a:spcPts val="720"/>
              </a:spcBef>
              <a:tabLst>
                <a:tab pos="354965" algn="l"/>
              </a:tabLst>
            </a:pPr>
            <a:r>
              <a:rPr sz="2800" spc="-5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sz="2800" spc="-105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8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spc="-55" dirty="0">
                <a:latin typeface="Arial" panose="020B0604020202020204" pitchFamily="34" charset="0"/>
                <a:cs typeface="Arial" panose="020B0604020202020204" pitchFamily="34" charset="0"/>
              </a:rPr>
              <a:t>introduce strength based approaches </a:t>
            </a:r>
          </a:p>
          <a:p>
            <a:pPr marL="354965" marR="351790" indent="-342900">
              <a:lnSpc>
                <a:spcPct val="90000"/>
              </a:lnSpc>
              <a:spcBef>
                <a:spcPts val="720"/>
              </a:spcBef>
              <a:tabLst>
                <a:tab pos="354965" algn="l"/>
              </a:tabLst>
            </a:pPr>
            <a:endParaRPr lang="en-GB" sz="2800" spc="-5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965" marR="351790" indent="-342900">
              <a:lnSpc>
                <a:spcPct val="90000"/>
              </a:lnSpc>
              <a:spcBef>
                <a:spcPts val="720"/>
              </a:spcBef>
              <a:tabLst>
                <a:tab pos="354965" algn="l"/>
              </a:tabLst>
            </a:pPr>
            <a:r>
              <a:rPr sz="2800" spc="-5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introduce Person-Centred Care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5660" y="117805"/>
            <a:ext cx="82689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Aims</a:t>
            </a:r>
            <a:r>
              <a:rPr spc="-135" dirty="0"/>
              <a:t> </a:t>
            </a:r>
            <a:r>
              <a:rPr dirty="0"/>
              <a:t>and</a:t>
            </a:r>
            <a:r>
              <a:rPr spc="-130" dirty="0"/>
              <a:t> </a:t>
            </a:r>
            <a:r>
              <a:rPr dirty="0"/>
              <a:t>Objectives</a:t>
            </a:r>
            <a:r>
              <a:rPr spc="-114" dirty="0"/>
              <a:t> </a:t>
            </a:r>
            <a:r>
              <a:rPr dirty="0"/>
              <a:t>of</a:t>
            </a:r>
            <a:r>
              <a:rPr spc="-130" dirty="0"/>
              <a:t> </a:t>
            </a:r>
            <a:r>
              <a:rPr dirty="0"/>
              <a:t>the</a:t>
            </a:r>
            <a:r>
              <a:rPr spc="-135" dirty="0"/>
              <a:t> </a:t>
            </a:r>
            <a:r>
              <a:rPr spc="-10" dirty="0"/>
              <a:t>session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35636" y="740663"/>
            <a:ext cx="4333875" cy="4982845"/>
            <a:chOff x="135636" y="740663"/>
            <a:chExt cx="4333875" cy="49828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55676" y="742187"/>
              <a:ext cx="3691128" cy="497738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498347" y="765047"/>
              <a:ext cx="3610610" cy="4897120"/>
            </a:xfrm>
            <a:custGeom>
              <a:avLst/>
              <a:gdLst/>
              <a:ahLst/>
              <a:cxnLst/>
              <a:rect l="l" t="t" r="r" b="b"/>
              <a:pathLst>
                <a:path w="3610610" h="4897120">
                  <a:moveTo>
                    <a:pt x="1805177" y="0"/>
                  </a:moveTo>
                  <a:lnTo>
                    <a:pt x="1805177" y="1224152"/>
                  </a:lnTo>
                  <a:lnTo>
                    <a:pt x="0" y="1224152"/>
                  </a:lnTo>
                  <a:lnTo>
                    <a:pt x="0" y="3672458"/>
                  </a:lnTo>
                  <a:lnTo>
                    <a:pt x="1805177" y="3672458"/>
                  </a:lnTo>
                  <a:lnTo>
                    <a:pt x="1805177" y="4896612"/>
                  </a:lnTo>
                  <a:lnTo>
                    <a:pt x="3610355" y="2448305"/>
                  </a:lnTo>
                  <a:lnTo>
                    <a:pt x="1805177" y="0"/>
                  </a:lnTo>
                  <a:close/>
                </a:path>
              </a:pathLst>
            </a:custGeom>
            <a:solidFill>
              <a:srgbClr val="CAE3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5636" y="740663"/>
              <a:ext cx="4333494" cy="4982717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08203" y="794580"/>
            <a:ext cx="3550920" cy="4398645"/>
          </a:xfrm>
          <a:prstGeom prst="rect">
            <a:avLst/>
          </a:prstGeom>
        </p:spPr>
        <p:txBody>
          <a:bodyPr vert="horz" wrap="square" lIns="0" tIns="2870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60"/>
              </a:spcBef>
            </a:pPr>
            <a:r>
              <a:rPr sz="3500" b="1" spc="-20" dirty="0">
                <a:latin typeface="Segoe UI"/>
                <a:cs typeface="Segoe UI"/>
              </a:rPr>
              <a:t>Aims</a:t>
            </a:r>
            <a:endParaRPr sz="3500">
              <a:latin typeface="Segoe UI"/>
              <a:cs typeface="Segoe UI"/>
            </a:endParaRPr>
          </a:p>
          <a:p>
            <a:pPr marL="241300" marR="320040" indent="-228600">
              <a:lnSpc>
                <a:spcPct val="99900"/>
              </a:lnSpc>
              <a:spcBef>
                <a:spcPts val="1670"/>
              </a:spcBef>
            </a:pPr>
            <a:r>
              <a:rPr sz="2700" dirty="0">
                <a:latin typeface="Segoe UI"/>
                <a:cs typeface="Segoe UI"/>
              </a:rPr>
              <a:t>•</a:t>
            </a:r>
            <a:r>
              <a:rPr sz="2700" spc="-65" dirty="0">
                <a:latin typeface="Segoe UI"/>
                <a:cs typeface="Segoe UI"/>
              </a:rPr>
              <a:t> </a:t>
            </a:r>
            <a:r>
              <a:rPr sz="2700" spc="-100" dirty="0">
                <a:latin typeface="Segoe UI"/>
                <a:cs typeface="Segoe UI"/>
              </a:rPr>
              <a:t>To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look</a:t>
            </a:r>
            <a:r>
              <a:rPr sz="2700" spc="-2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at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spc="-25" dirty="0">
                <a:latin typeface="Segoe UI"/>
                <a:cs typeface="Segoe UI"/>
              </a:rPr>
              <a:t>the </a:t>
            </a:r>
            <a:r>
              <a:rPr sz="2700" dirty="0">
                <a:latin typeface="Segoe UI"/>
                <a:cs typeface="Segoe UI"/>
              </a:rPr>
              <a:t>different</a:t>
            </a:r>
            <a:r>
              <a:rPr sz="2700" spc="-4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health</a:t>
            </a:r>
            <a:r>
              <a:rPr sz="2700" spc="-45" dirty="0">
                <a:latin typeface="Segoe UI"/>
                <a:cs typeface="Segoe UI"/>
              </a:rPr>
              <a:t> </a:t>
            </a:r>
            <a:r>
              <a:rPr sz="2700" spc="-25" dirty="0">
                <a:latin typeface="Segoe UI"/>
                <a:cs typeface="Segoe UI"/>
              </a:rPr>
              <a:t>and </a:t>
            </a:r>
            <a:r>
              <a:rPr sz="2700" dirty="0">
                <a:latin typeface="Segoe UI"/>
                <a:cs typeface="Segoe UI"/>
              </a:rPr>
              <a:t>social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care</a:t>
            </a:r>
            <a:r>
              <a:rPr sz="2700" spc="-3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systems</a:t>
            </a:r>
            <a:endParaRPr sz="2700">
              <a:latin typeface="Segoe UI"/>
              <a:cs typeface="Segoe UI"/>
            </a:endParaRPr>
          </a:p>
          <a:p>
            <a:pPr marL="241300" marR="5080" indent="-228600">
              <a:lnSpc>
                <a:spcPct val="99700"/>
              </a:lnSpc>
              <a:spcBef>
                <a:spcPts val="535"/>
              </a:spcBef>
            </a:pPr>
            <a:r>
              <a:rPr sz="2700" dirty="0">
                <a:latin typeface="Segoe UI"/>
                <a:cs typeface="Segoe UI"/>
              </a:rPr>
              <a:t>•</a:t>
            </a:r>
            <a:r>
              <a:rPr sz="2700" spc="-90" dirty="0">
                <a:latin typeface="Segoe UI"/>
                <a:cs typeface="Segoe UI"/>
              </a:rPr>
              <a:t> </a:t>
            </a:r>
            <a:r>
              <a:rPr sz="2700" spc="-100" dirty="0">
                <a:latin typeface="Segoe UI"/>
                <a:cs typeface="Segoe UI"/>
              </a:rPr>
              <a:t>To</a:t>
            </a:r>
            <a:r>
              <a:rPr sz="2700" spc="-4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consider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strength- </a:t>
            </a:r>
            <a:r>
              <a:rPr sz="2700" dirty="0">
                <a:latin typeface="Segoe UI"/>
                <a:cs typeface="Segoe UI"/>
              </a:rPr>
              <a:t>based</a:t>
            </a:r>
            <a:r>
              <a:rPr sz="2700" spc="-5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approaches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how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these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spc="-20" dirty="0">
                <a:latin typeface="Segoe UI"/>
                <a:cs typeface="Segoe UI"/>
              </a:rPr>
              <a:t>relates </a:t>
            </a:r>
            <a:r>
              <a:rPr sz="2700" dirty="0">
                <a:latin typeface="Segoe UI"/>
                <a:cs typeface="Segoe UI"/>
              </a:rPr>
              <a:t>to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person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centred </a:t>
            </a:r>
            <a:r>
              <a:rPr sz="2700" dirty="0">
                <a:latin typeface="Segoe UI"/>
                <a:cs typeface="Segoe UI"/>
              </a:rPr>
              <a:t>care</a:t>
            </a:r>
            <a:r>
              <a:rPr sz="2700" spc="-3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and</a:t>
            </a:r>
            <a:r>
              <a:rPr sz="2700" spc="-2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planning</a:t>
            </a:r>
            <a:endParaRPr sz="2700">
              <a:latin typeface="Segoe UI"/>
              <a:cs typeface="Segoe U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63109" y="753109"/>
            <a:ext cx="4413250" cy="4922520"/>
            <a:chOff x="4563109" y="753109"/>
            <a:chExt cx="4413250" cy="4922520"/>
          </a:xfrm>
        </p:grpSpPr>
        <p:sp>
          <p:nvSpPr>
            <p:cNvPr id="9" name="object 9"/>
            <p:cNvSpPr/>
            <p:nvPr/>
          </p:nvSpPr>
          <p:spPr>
            <a:xfrm>
              <a:off x="4901183" y="765047"/>
              <a:ext cx="3733800" cy="4897120"/>
            </a:xfrm>
            <a:custGeom>
              <a:avLst/>
              <a:gdLst/>
              <a:ahLst/>
              <a:cxnLst/>
              <a:rect l="l" t="t" r="r" b="b"/>
              <a:pathLst>
                <a:path w="3733800" h="4897120">
                  <a:moveTo>
                    <a:pt x="1866899" y="0"/>
                  </a:moveTo>
                  <a:lnTo>
                    <a:pt x="1866899" y="1224152"/>
                  </a:lnTo>
                  <a:lnTo>
                    <a:pt x="0" y="1224152"/>
                  </a:lnTo>
                  <a:lnTo>
                    <a:pt x="0" y="3672458"/>
                  </a:lnTo>
                  <a:lnTo>
                    <a:pt x="1866899" y="3672458"/>
                  </a:lnTo>
                  <a:lnTo>
                    <a:pt x="1866899" y="4896612"/>
                  </a:lnTo>
                  <a:lnTo>
                    <a:pt x="3733799" y="2448305"/>
                  </a:lnTo>
                  <a:lnTo>
                    <a:pt x="1866899" y="0"/>
                  </a:lnTo>
                  <a:close/>
                </a:path>
              </a:pathLst>
            </a:custGeom>
            <a:solidFill>
              <a:srgbClr val="CAE3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575809" y="765809"/>
              <a:ext cx="4387850" cy="4897120"/>
            </a:xfrm>
            <a:custGeom>
              <a:avLst/>
              <a:gdLst/>
              <a:ahLst/>
              <a:cxnLst/>
              <a:rect l="l" t="t" r="r" b="b"/>
              <a:pathLst>
                <a:path w="4387850" h="4897120">
                  <a:moveTo>
                    <a:pt x="3656330" y="0"/>
                  </a:moveTo>
                  <a:lnTo>
                    <a:pt x="731265" y="0"/>
                  </a:lnTo>
                  <a:lnTo>
                    <a:pt x="683185" y="1555"/>
                  </a:lnTo>
                  <a:lnTo>
                    <a:pt x="635936" y="6157"/>
                  </a:lnTo>
                  <a:lnTo>
                    <a:pt x="589612" y="13710"/>
                  </a:lnTo>
                  <a:lnTo>
                    <a:pt x="544312" y="24116"/>
                  </a:lnTo>
                  <a:lnTo>
                    <a:pt x="500132" y="37281"/>
                  </a:lnTo>
                  <a:lnTo>
                    <a:pt x="457167" y="53106"/>
                  </a:lnTo>
                  <a:lnTo>
                    <a:pt x="415514" y="71496"/>
                  </a:lnTo>
                  <a:lnTo>
                    <a:pt x="375270" y="92355"/>
                  </a:lnTo>
                  <a:lnTo>
                    <a:pt x="336530" y="115587"/>
                  </a:lnTo>
                  <a:lnTo>
                    <a:pt x="299392" y="141093"/>
                  </a:lnTo>
                  <a:lnTo>
                    <a:pt x="263952" y="168780"/>
                  </a:lnTo>
                  <a:lnTo>
                    <a:pt x="230305" y="198549"/>
                  </a:lnTo>
                  <a:lnTo>
                    <a:pt x="198549" y="230305"/>
                  </a:lnTo>
                  <a:lnTo>
                    <a:pt x="168780" y="263952"/>
                  </a:lnTo>
                  <a:lnTo>
                    <a:pt x="141093" y="299392"/>
                  </a:lnTo>
                  <a:lnTo>
                    <a:pt x="115587" y="336530"/>
                  </a:lnTo>
                  <a:lnTo>
                    <a:pt x="92355" y="375270"/>
                  </a:lnTo>
                  <a:lnTo>
                    <a:pt x="71496" y="415514"/>
                  </a:lnTo>
                  <a:lnTo>
                    <a:pt x="53106" y="457167"/>
                  </a:lnTo>
                  <a:lnTo>
                    <a:pt x="37281" y="500132"/>
                  </a:lnTo>
                  <a:lnTo>
                    <a:pt x="24116" y="544312"/>
                  </a:lnTo>
                  <a:lnTo>
                    <a:pt x="13710" y="589612"/>
                  </a:lnTo>
                  <a:lnTo>
                    <a:pt x="6157" y="635936"/>
                  </a:lnTo>
                  <a:lnTo>
                    <a:pt x="1555" y="683185"/>
                  </a:lnTo>
                  <a:lnTo>
                    <a:pt x="0" y="731265"/>
                  </a:lnTo>
                  <a:lnTo>
                    <a:pt x="0" y="4165346"/>
                  </a:lnTo>
                  <a:lnTo>
                    <a:pt x="1555" y="4213426"/>
                  </a:lnTo>
                  <a:lnTo>
                    <a:pt x="6157" y="4260675"/>
                  </a:lnTo>
                  <a:lnTo>
                    <a:pt x="13710" y="4306999"/>
                  </a:lnTo>
                  <a:lnTo>
                    <a:pt x="24116" y="4352299"/>
                  </a:lnTo>
                  <a:lnTo>
                    <a:pt x="37281" y="4396479"/>
                  </a:lnTo>
                  <a:lnTo>
                    <a:pt x="53106" y="4439444"/>
                  </a:lnTo>
                  <a:lnTo>
                    <a:pt x="71496" y="4481097"/>
                  </a:lnTo>
                  <a:lnTo>
                    <a:pt x="92355" y="4521341"/>
                  </a:lnTo>
                  <a:lnTo>
                    <a:pt x="115587" y="4560081"/>
                  </a:lnTo>
                  <a:lnTo>
                    <a:pt x="141093" y="4597219"/>
                  </a:lnTo>
                  <a:lnTo>
                    <a:pt x="168780" y="4632659"/>
                  </a:lnTo>
                  <a:lnTo>
                    <a:pt x="198549" y="4666306"/>
                  </a:lnTo>
                  <a:lnTo>
                    <a:pt x="230305" y="4698062"/>
                  </a:lnTo>
                  <a:lnTo>
                    <a:pt x="263952" y="4727831"/>
                  </a:lnTo>
                  <a:lnTo>
                    <a:pt x="299392" y="4755518"/>
                  </a:lnTo>
                  <a:lnTo>
                    <a:pt x="336530" y="4781024"/>
                  </a:lnTo>
                  <a:lnTo>
                    <a:pt x="375270" y="4804256"/>
                  </a:lnTo>
                  <a:lnTo>
                    <a:pt x="415514" y="4825115"/>
                  </a:lnTo>
                  <a:lnTo>
                    <a:pt x="457167" y="4843505"/>
                  </a:lnTo>
                  <a:lnTo>
                    <a:pt x="500132" y="4859330"/>
                  </a:lnTo>
                  <a:lnTo>
                    <a:pt x="544312" y="4872495"/>
                  </a:lnTo>
                  <a:lnTo>
                    <a:pt x="589612" y="4882901"/>
                  </a:lnTo>
                  <a:lnTo>
                    <a:pt x="635936" y="4890454"/>
                  </a:lnTo>
                  <a:lnTo>
                    <a:pt x="683185" y="4895056"/>
                  </a:lnTo>
                  <a:lnTo>
                    <a:pt x="731265" y="4896612"/>
                  </a:lnTo>
                  <a:lnTo>
                    <a:pt x="3656330" y="4896612"/>
                  </a:lnTo>
                  <a:lnTo>
                    <a:pt x="3704410" y="4895056"/>
                  </a:lnTo>
                  <a:lnTo>
                    <a:pt x="3751659" y="4890454"/>
                  </a:lnTo>
                  <a:lnTo>
                    <a:pt x="3797983" y="4882901"/>
                  </a:lnTo>
                  <a:lnTo>
                    <a:pt x="3843283" y="4872495"/>
                  </a:lnTo>
                  <a:lnTo>
                    <a:pt x="3887463" y="4859330"/>
                  </a:lnTo>
                  <a:lnTo>
                    <a:pt x="3930428" y="4843505"/>
                  </a:lnTo>
                  <a:lnTo>
                    <a:pt x="3972081" y="4825115"/>
                  </a:lnTo>
                  <a:lnTo>
                    <a:pt x="4012325" y="4804256"/>
                  </a:lnTo>
                  <a:lnTo>
                    <a:pt x="4051065" y="4781024"/>
                  </a:lnTo>
                  <a:lnTo>
                    <a:pt x="4088203" y="4755518"/>
                  </a:lnTo>
                  <a:lnTo>
                    <a:pt x="4123643" y="4727831"/>
                  </a:lnTo>
                  <a:lnTo>
                    <a:pt x="4157290" y="4698062"/>
                  </a:lnTo>
                  <a:lnTo>
                    <a:pt x="4189046" y="4666306"/>
                  </a:lnTo>
                  <a:lnTo>
                    <a:pt x="4218815" y="4632659"/>
                  </a:lnTo>
                  <a:lnTo>
                    <a:pt x="4246502" y="4597219"/>
                  </a:lnTo>
                  <a:lnTo>
                    <a:pt x="4272008" y="4560081"/>
                  </a:lnTo>
                  <a:lnTo>
                    <a:pt x="4295240" y="4521341"/>
                  </a:lnTo>
                  <a:lnTo>
                    <a:pt x="4316099" y="4481097"/>
                  </a:lnTo>
                  <a:lnTo>
                    <a:pt x="4334489" y="4439444"/>
                  </a:lnTo>
                  <a:lnTo>
                    <a:pt x="4350314" y="4396479"/>
                  </a:lnTo>
                  <a:lnTo>
                    <a:pt x="4363479" y="4352299"/>
                  </a:lnTo>
                  <a:lnTo>
                    <a:pt x="4373885" y="4306999"/>
                  </a:lnTo>
                  <a:lnTo>
                    <a:pt x="4381438" y="4260675"/>
                  </a:lnTo>
                  <a:lnTo>
                    <a:pt x="4386040" y="4213426"/>
                  </a:lnTo>
                  <a:lnTo>
                    <a:pt x="4387595" y="4165346"/>
                  </a:lnTo>
                  <a:lnTo>
                    <a:pt x="4387595" y="731265"/>
                  </a:lnTo>
                  <a:lnTo>
                    <a:pt x="4386040" y="683185"/>
                  </a:lnTo>
                  <a:lnTo>
                    <a:pt x="4381438" y="635936"/>
                  </a:lnTo>
                  <a:lnTo>
                    <a:pt x="4373885" y="589612"/>
                  </a:lnTo>
                  <a:lnTo>
                    <a:pt x="4363479" y="544312"/>
                  </a:lnTo>
                  <a:lnTo>
                    <a:pt x="4350314" y="500132"/>
                  </a:lnTo>
                  <a:lnTo>
                    <a:pt x="4334489" y="457167"/>
                  </a:lnTo>
                  <a:lnTo>
                    <a:pt x="4316099" y="415514"/>
                  </a:lnTo>
                  <a:lnTo>
                    <a:pt x="4295240" y="375270"/>
                  </a:lnTo>
                  <a:lnTo>
                    <a:pt x="4272008" y="336530"/>
                  </a:lnTo>
                  <a:lnTo>
                    <a:pt x="4246502" y="299392"/>
                  </a:lnTo>
                  <a:lnTo>
                    <a:pt x="4218815" y="263952"/>
                  </a:lnTo>
                  <a:lnTo>
                    <a:pt x="4189046" y="230305"/>
                  </a:lnTo>
                  <a:lnTo>
                    <a:pt x="4157290" y="198549"/>
                  </a:lnTo>
                  <a:lnTo>
                    <a:pt x="4123643" y="168780"/>
                  </a:lnTo>
                  <a:lnTo>
                    <a:pt x="4088203" y="141093"/>
                  </a:lnTo>
                  <a:lnTo>
                    <a:pt x="4051065" y="115587"/>
                  </a:lnTo>
                  <a:lnTo>
                    <a:pt x="4012325" y="92355"/>
                  </a:lnTo>
                  <a:lnTo>
                    <a:pt x="3972081" y="71496"/>
                  </a:lnTo>
                  <a:lnTo>
                    <a:pt x="3930428" y="53106"/>
                  </a:lnTo>
                  <a:lnTo>
                    <a:pt x="3887463" y="37281"/>
                  </a:lnTo>
                  <a:lnTo>
                    <a:pt x="3843283" y="24116"/>
                  </a:lnTo>
                  <a:lnTo>
                    <a:pt x="3797983" y="13710"/>
                  </a:lnTo>
                  <a:lnTo>
                    <a:pt x="3751659" y="6157"/>
                  </a:lnTo>
                  <a:lnTo>
                    <a:pt x="3704410" y="1555"/>
                  </a:lnTo>
                  <a:lnTo>
                    <a:pt x="3656330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575809" y="765809"/>
              <a:ext cx="4387850" cy="4897120"/>
            </a:xfrm>
            <a:custGeom>
              <a:avLst/>
              <a:gdLst/>
              <a:ahLst/>
              <a:cxnLst/>
              <a:rect l="l" t="t" r="r" b="b"/>
              <a:pathLst>
                <a:path w="4387850" h="4897120">
                  <a:moveTo>
                    <a:pt x="0" y="731265"/>
                  </a:moveTo>
                  <a:lnTo>
                    <a:pt x="1555" y="683185"/>
                  </a:lnTo>
                  <a:lnTo>
                    <a:pt x="6157" y="635936"/>
                  </a:lnTo>
                  <a:lnTo>
                    <a:pt x="13710" y="589612"/>
                  </a:lnTo>
                  <a:lnTo>
                    <a:pt x="24116" y="544312"/>
                  </a:lnTo>
                  <a:lnTo>
                    <a:pt x="37281" y="500132"/>
                  </a:lnTo>
                  <a:lnTo>
                    <a:pt x="53106" y="457167"/>
                  </a:lnTo>
                  <a:lnTo>
                    <a:pt x="71496" y="415514"/>
                  </a:lnTo>
                  <a:lnTo>
                    <a:pt x="92355" y="375270"/>
                  </a:lnTo>
                  <a:lnTo>
                    <a:pt x="115587" y="336530"/>
                  </a:lnTo>
                  <a:lnTo>
                    <a:pt x="141093" y="299392"/>
                  </a:lnTo>
                  <a:lnTo>
                    <a:pt x="168780" y="263952"/>
                  </a:lnTo>
                  <a:lnTo>
                    <a:pt x="198549" y="230305"/>
                  </a:lnTo>
                  <a:lnTo>
                    <a:pt x="230305" y="198549"/>
                  </a:lnTo>
                  <a:lnTo>
                    <a:pt x="263952" y="168780"/>
                  </a:lnTo>
                  <a:lnTo>
                    <a:pt x="299392" y="141093"/>
                  </a:lnTo>
                  <a:lnTo>
                    <a:pt x="336530" y="115587"/>
                  </a:lnTo>
                  <a:lnTo>
                    <a:pt x="375270" y="92355"/>
                  </a:lnTo>
                  <a:lnTo>
                    <a:pt x="415514" y="71496"/>
                  </a:lnTo>
                  <a:lnTo>
                    <a:pt x="457167" y="53106"/>
                  </a:lnTo>
                  <a:lnTo>
                    <a:pt x="500132" y="37281"/>
                  </a:lnTo>
                  <a:lnTo>
                    <a:pt x="544312" y="24116"/>
                  </a:lnTo>
                  <a:lnTo>
                    <a:pt x="589612" y="13710"/>
                  </a:lnTo>
                  <a:lnTo>
                    <a:pt x="635936" y="6157"/>
                  </a:lnTo>
                  <a:lnTo>
                    <a:pt x="683185" y="1555"/>
                  </a:lnTo>
                  <a:lnTo>
                    <a:pt x="731265" y="0"/>
                  </a:lnTo>
                  <a:lnTo>
                    <a:pt x="3656330" y="0"/>
                  </a:lnTo>
                  <a:lnTo>
                    <a:pt x="3704410" y="1555"/>
                  </a:lnTo>
                  <a:lnTo>
                    <a:pt x="3751659" y="6157"/>
                  </a:lnTo>
                  <a:lnTo>
                    <a:pt x="3797983" y="13710"/>
                  </a:lnTo>
                  <a:lnTo>
                    <a:pt x="3843283" y="24116"/>
                  </a:lnTo>
                  <a:lnTo>
                    <a:pt x="3887463" y="37281"/>
                  </a:lnTo>
                  <a:lnTo>
                    <a:pt x="3930428" y="53106"/>
                  </a:lnTo>
                  <a:lnTo>
                    <a:pt x="3972081" y="71496"/>
                  </a:lnTo>
                  <a:lnTo>
                    <a:pt x="4012325" y="92355"/>
                  </a:lnTo>
                  <a:lnTo>
                    <a:pt x="4051065" y="115587"/>
                  </a:lnTo>
                  <a:lnTo>
                    <a:pt x="4088203" y="141093"/>
                  </a:lnTo>
                  <a:lnTo>
                    <a:pt x="4123643" y="168780"/>
                  </a:lnTo>
                  <a:lnTo>
                    <a:pt x="4157290" y="198549"/>
                  </a:lnTo>
                  <a:lnTo>
                    <a:pt x="4189046" y="230305"/>
                  </a:lnTo>
                  <a:lnTo>
                    <a:pt x="4218815" y="263952"/>
                  </a:lnTo>
                  <a:lnTo>
                    <a:pt x="4246502" y="299392"/>
                  </a:lnTo>
                  <a:lnTo>
                    <a:pt x="4272008" y="336530"/>
                  </a:lnTo>
                  <a:lnTo>
                    <a:pt x="4295240" y="375270"/>
                  </a:lnTo>
                  <a:lnTo>
                    <a:pt x="4316099" y="415514"/>
                  </a:lnTo>
                  <a:lnTo>
                    <a:pt x="4334489" y="457167"/>
                  </a:lnTo>
                  <a:lnTo>
                    <a:pt x="4350314" y="500132"/>
                  </a:lnTo>
                  <a:lnTo>
                    <a:pt x="4363479" y="544312"/>
                  </a:lnTo>
                  <a:lnTo>
                    <a:pt x="4373885" y="589612"/>
                  </a:lnTo>
                  <a:lnTo>
                    <a:pt x="4381438" y="635936"/>
                  </a:lnTo>
                  <a:lnTo>
                    <a:pt x="4386040" y="683185"/>
                  </a:lnTo>
                  <a:lnTo>
                    <a:pt x="4387595" y="731265"/>
                  </a:lnTo>
                  <a:lnTo>
                    <a:pt x="4387595" y="4165346"/>
                  </a:lnTo>
                  <a:lnTo>
                    <a:pt x="4386040" y="4213426"/>
                  </a:lnTo>
                  <a:lnTo>
                    <a:pt x="4381438" y="4260675"/>
                  </a:lnTo>
                  <a:lnTo>
                    <a:pt x="4373885" y="4306999"/>
                  </a:lnTo>
                  <a:lnTo>
                    <a:pt x="4363479" y="4352299"/>
                  </a:lnTo>
                  <a:lnTo>
                    <a:pt x="4350314" y="4396479"/>
                  </a:lnTo>
                  <a:lnTo>
                    <a:pt x="4334489" y="4439444"/>
                  </a:lnTo>
                  <a:lnTo>
                    <a:pt x="4316099" y="4481097"/>
                  </a:lnTo>
                  <a:lnTo>
                    <a:pt x="4295240" y="4521341"/>
                  </a:lnTo>
                  <a:lnTo>
                    <a:pt x="4272008" y="4560081"/>
                  </a:lnTo>
                  <a:lnTo>
                    <a:pt x="4246502" y="4597219"/>
                  </a:lnTo>
                  <a:lnTo>
                    <a:pt x="4218815" y="4632659"/>
                  </a:lnTo>
                  <a:lnTo>
                    <a:pt x="4189046" y="4666306"/>
                  </a:lnTo>
                  <a:lnTo>
                    <a:pt x="4157290" y="4698062"/>
                  </a:lnTo>
                  <a:lnTo>
                    <a:pt x="4123643" y="4727831"/>
                  </a:lnTo>
                  <a:lnTo>
                    <a:pt x="4088203" y="4755518"/>
                  </a:lnTo>
                  <a:lnTo>
                    <a:pt x="4051065" y="4781024"/>
                  </a:lnTo>
                  <a:lnTo>
                    <a:pt x="4012325" y="4804256"/>
                  </a:lnTo>
                  <a:lnTo>
                    <a:pt x="3972081" y="4825115"/>
                  </a:lnTo>
                  <a:lnTo>
                    <a:pt x="3930428" y="4843505"/>
                  </a:lnTo>
                  <a:lnTo>
                    <a:pt x="3887463" y="4859330"/>
                  </a:lnTo>
                  <a:lnTo>
                    <a:pt x="3843283" y="4872495"/>
                  </a:lnTo>
                  <a:lnTo>
                    <a:pt x="3797983" y="4882901"/>
                  </a:lnTo>
                  <a:lnTo>
                    <a:pt x="3751659" y="4890454"/>
                  </a:lnTo>
                  <a:lnTo>
                    <a:pt x="3704410" y="4895056"/>
                  </a:lnTo>
                  <a:lnTo>
                    <a:pt x="3656330" y="4896612"/>
                  </a:lnTo>
                  <a:lnTo>
                    <a:pt x="731265" y="4896612"/>
                  </a:lnTo>
                  <a:lnTo>
                    <a:pt x="683185" y="4895056"/>
                  </a:lnTo>
                  <a:lnTo>
                    <a:pt x="635936" y="4890454"/>
                  </a:lnTo>
                  <a:lnTo>
                    <a:pt x="589612" y="4882901"/>
                  </a:lnTo>
                  <a:lnTo>
                    <a:pt x="544312" y="4872495"/>
                  </a:lnTo>
                  <a:lnTo>
                    <a:pt x="500132" y="4859330"/>
                  </a:lnTo>
                  <a:lnTo>
                    <a:pt x="457167" y="4843505"/>
                  </a:lnTo>
                  <a:lnTo>
                    <a:pt x="415514" y="4825115"/>
                  </a:lnTo>
                  <a:lnTo>
                    <a:pt x="375270" y="4804256"/>
                  </a:lnTo>
                  <a:lnTo>
                    <a:pt x="336530" y="4781024"/>
                  </a:lnTo>
                  <a:lnTo>
                    <a:pt x="299392" y="4755518"/>
                  </a:lnTo>
                  <a:lnTo>
                    <a:pt x="263952" y="4727831"/>
                  </a:lnTo>
                  <a:lnTo>
                    <a:pt x="230305" y="4698062"/>
                  </a:lnTo>
                  <a:lnTo>
                    <a:pt x="198549" y="4666306"/>
                  </a:lnTo>
                  <a:lnTo>
                    <a:pt x="168780" y="4632659"/>
                  </a:lnTo>
                  <a:lnTo>
                    <a:pt x="141093" y="4597219"/>
                  </a:lnTo>
                  <a:lnTo>
                    <a:pt x="115587" y="4560081"/>
                  </a:lnTo>
                  <a:lnTo>
                    <a:pt x="92355" y="4521341"/>
                  </a:lnTo>
                  <a:lnTo>
                    <a:pt x="71496" y="4481097"/>
                  </a:lnTo>
                  <a:lnTo>
                    <a:pt x="53106" y="4439444"/>
                  </a:lnTo>
                  <a:lnTo>
                    <a:pt x="37281" y="4396479"/>
                  </a:lnTo>
                  <a:lnTo>
                    <a:pt x="24116" y="4352299"/>
                  </a:lnTo>
                  <a:lnTo>
                    <a:pt x="13710" y="4306999"/>
                  </a:lnTo>
                  <a:lnTo>
                    <a:pt x="6157" y="4260675"/>
                  </a:lnTo>
                  <a:lnTo>
                    <a:pt x="1555" y="4213426"/>
                  </a:lnTo>
                  <a:lnTo>
                    <a:pt x="0" y="4165346"/>
                  </a:lnTo>
                  <a:lnTo>
                    <a:pt x="0" y="731265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4879594" y="842024"/>
            <a:ext cx="3702685" cy="4374515"/>
          </a:xfrm>
          <a:prstGeom prst="rect">
            <a:avLst/>
          </a:prstGeom>
        </p:spPr>
        <p:txBody>
          <a:bodyPr vert="horz" wrap="square" lIns="0" tIns="221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45"/>
              </a:spcBef>
            </a:pPr>
            <a:r>
              <a:rPr sz="2700" b="1" spc="-10" dirty="0">
                <a:solidFill>
                  <a:srgbClr val="FFFFFF"/>
                </a:solidFill>
                <a:latin typeface="Segoe UI"/>
                <a:cs typeface="Segoe UI"/>
              </a:rPr>
              <a:t>Objectives</a:t>
            </a:r>
            <a:endParaRPr sz="2700">
              <a:latin typeface="Segoe UI"/>
              <a:cs typeface="Segoe UI"/>
            </a:endParaRPr>
          </a:p>
          <a:p>
            <a:pPr marL="241300" marR="5080" indent="-228600">
              <a:lnSpc>
                <a:spcPct val="99700"/>
              </a:lnSpc>
              <a:spcBef>
                <a:spcPts val="1290"/>
              </a:spcBef>
            </a:pP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•</a:t>
            </a:r>
            <a:r>
              <a:rPr sz="2100" spc="35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By</a:t>
            </a:r>
            <a:r>
              <a:rPr sz="21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end</a:t>
            </a:r>
            <a:r>
              <a:rPr sz="21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session</a:t>
            </a:r>
            <a:r>
              <a:rPr sz="21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you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should</a:t>
            </a:r>
            <a:r>
              <a:rPr sz="21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have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an</a:t>
            </a:r>
            <a:r>
              <a:rPr sz="21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insight</a:t>
            </a:r>
            <a:r>
              <a:rPr sz="21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21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the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different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health</a:t>
            </a:r>
            <a:r>
              <a:rPr sz="2100" spc="-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2100" spc="-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social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care</a:t>
            </a:r>
            <a:r>
              <a:rPr sz="21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systems</a:t>
            </a:r>
            <a:r>
              <a:rPr sz="21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21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have</a:t>
            </a:r>
            <a:r>
              <a:rPr sz="21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20" dirty="0">
                <a:solidFill>
                  <a:srgbClr val="FFFFFF"/>
                </a:solidFill>
                <a:latin typeface="Segoe UI"/>
                <a:cs typeface="Segoe UI"/>
              </a:rPr>
              <a:t>some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knowledge</a:t>
            </a:r>
            <a:r>
              <a:rPr sz="2100" spc="-6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2100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systems</a:t>
            </a:r>
            <a:r>
              <a:rPr sz="2100" spc="-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theory</a:t>
            </a:r>
            <a:endParaRPr sz="2100">
              <a:latin typeface="Segoe UI"/>
              <a:cs typeface="Segoe UI"/>
            </a:endParaRPr>
          </a:p>
          <a:p>
            <a:pPr marL="241300" marR="194310" indent="-228600">
              <a:lnSpc>
                <a:spcPct val="99700"/>
              </a:lnSpc>
              <a:spcBef>
                <a:spcPts val="430"/>
              </a:spcBef>
            </a:pP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•</a:t>
            </a:r>
            <a:r>
              <a:rPr sz="2100" spc="3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You</a:t>
            </a:r>
            <a:r>
              <a:rPr sz="21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should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be</a:t>
            </a:r>
            <a:r>
              <a:rPr sz="2100" spc="-3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able</a:t>
            </a:r>
            <a:r>
              <a:rPr sz="21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to</a:t>
            </a:r>
            <a:r>
              <a:rPr sz="2100" spc="-20" dirty="0">
                <a:solidFill>
                  <a:srgbClr val="FFFFFF"/>
                </a:solidFill>
                <a:latin typeface="Segoe UI"/>
                <a:cs typeface="Segoe UI"/>
              </a:rPr>
              <a:t> know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what</a:t>
            </a:r>
            <a:r>
              <a:rPr sz="2100" spc="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strength-based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approaches</a:t>
            </a:r>
            <a:r>
              <a:rPr sz="2100" spc="-5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are</a:t>
            </a:r>
            <a:r>
              <a:rPr sz="2100" spc="-3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around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person</a:t>
            </a:r>
            <a:r>
              <a:rPr sz="2100" spc="-3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centred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care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 and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planning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to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meet</a:t>
            </a:r>
            <a:r>
              <a:rPr sz="21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service </a:t>
            </a:r>
            <a:r>
              <a:rPr sz="2100" dirty="0">
                <a:solidFill>
                  <a:srgbClr val="FFFFFF"/>
                </a:solidFill>
                <a:latin typeface="Segoe UI"/>
                <a:cs typeface="Segoe UI"/>
              </a:rPr>
              <a:t>users</a:t>
            </a:r>
            <a:r>
              <a:rPr sz="21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100" spc="-10" dirty="0">
                <a:solidFill>
                  <a:srgbClr val="FFFFFF"/>
                </a:solidFill>
                <a:latin typeface="Segoe UI"/>
                <a:cs typeface="Segoe UI"/>
              </a:rPr>
              <a:t>needs</a:t>
            </a:r>
            <a:endParaRPr sz="21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F28CE-3468-BA1D-8B59-5E034A6A2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8854" y="533400"/>
            <a:ext cx="5917692" cy="635000"/>
          </a:xfrm>
        </p:spPr>
        <p:txBody>
          <a:bodyPr/>
          <a:lstStyle/>
          <a:p>
            <a:r>
              <a:rPr lang="en-GB" dirty="0"/>
              <a:t>         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E146E-DF85-C513-AE75-73D19FF1BF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4800" y="1371600"/>
            <a:ext cx="8305800" cy="4308872"/>
          </a:xfrm>
        </p:spPr>
        <p:txBody>
          <a:bodyPr/>
          <a:lstStyle/>
          <a:p>
            <a:endParaRPr lang="en-GB" sz="2800" dirty="0"/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do you think is person-centred care? Can you think of any examples?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are the benefits of person-centred care?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95761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9546" y="221741"/>
            <a:ext cx="766381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41855" algn="l"/>
              </a:tabLst>
            </a:pPr>
            <a:r>
              <a:rPr sz="4400" dirty="0"/>
              <a:t>What</a:t>
            </a:r>
            <a:r>
              <a:rPr sz="4400" spc="-15" dirty="0"/>
              <a:t> </a:t>
            </a:r>
            <a:r>
              <a:rPr sz="4400" spc="-25" dirty="0"/>
              <a:t>is</a:t>
            </a:r>
            <a:r>
              <a:rPr sz="4400" dirty="0"/>
              <a:t>	person-centred</a:t>
            </a:r>
            <a:r>
              <a:rPr sz="4400" spc="-80" dirty="0"/>
              <a:t> </a:t>
            </a:r>
            <a:r>
              <a:rPr sz="4400" spc="-10" dirty="0"/>
              <a:t>care?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30263" y="1371600"/>
            <a:ext cx="8882380" cy="416947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5600" marR="579120" indent="-342900">
              <a:lnSpc>
                <a:spcPct val="80000"/>
              </a:lnSpc>
              <a:spcBef>
                <a:spcPts val="745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Person-centred</a:t>
            </a:r>
            <a:r>
              <a:rPr sz="2700" spc="-4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care</a:t>
            </a:r>
            <a:r>
              <a:rPr sz="2700" spc="-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is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an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approach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to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care</a:t>
            </a:r>
            <a:r>
              <a:rPr sz="2700" spc="-5" dirty="0">
                <a:latin typeface="Arial"/>
                <a:cs typeface="Arial"/>
              </a:rPr>
              <a:t> </a:t>
            </a:r>
            <a:r>
              <a:rPr sz="2700" spc="-25" dirty="0">
                <a:latin typeface="Arial"/>
                <a:cs typeface="Arial"/>
              </a:rPr>
              <a:t>delivery, </a:t>
            </a:r>
            <a:r>
              <a:rPr sz="2700" dirty="0">
                <a:latin typeface="Arial"/>
                <a:cs typeface="Arial"/>
              </a:rPr>
              <a:t>which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meets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individual</a:t>
            </a:r>
            <a:r>
              <a:rPr sz="2700" spc="-2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needs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(Maclean</a:t>
            </a:r>
            <a:r>
              <a:rPr sz="2700" spc="-160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Associates, </a:t>
            </a:r>
            <a:r>
              <a:rPr sz="2700" dirty="0">
                <a:latin typeface="Arial"/>
                <a:cs typeface="Arial"/>
              </a:rPr>
              <a:t>2015)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as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it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places</a:t>
            </a:r>
            <a:r>
              <a:rPr sz="2700" spc="-3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the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person</a:t>
            </a:r>
            <a:r>
              <a:rPr sz="2700" spc="-3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at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the</a:t>
            </a:r>
            <a:r>
              <a:rPr sz="2700" spc="-25" dirty="0">
                <a:latin typeface="Arial"/>
                <a:cs typeface="Arial"/>
              </a:rPr>
              <a:t> </a:t>
            </a:r>
            <a:r>
              <a:rPr sz="2700" spc="-10" dirty="0" err="1">
                <a:latin typeface="Arial"/>
                <a:cs typeface="Arial"/>
              </a:rPr>
              <a:t>centre</a:t>
            </a:r>
            <a:r>
              <a:rPr sz="2700" spc="-10" dirty="0">
                <a:latin typeface="Arial"/>
                <a:cs typeface="Arial"/>
              </a:rPr>
              <a:t>.</a:t>
            </a:r>
            <a:endParaRPr lang="en-GB" sz="2700" spc="-10" dirty="0">
              <a:latin typeface="Arial"/>
              <a:cs typeface="Arial"/>
            </a:endParaRPr>
          </a:p>
          <a:p>
            <a:pPr marL="355600" marR="579120" indent="-342900">
              <a:lnSpc>
                <a:spcPct val="80000"/>
              </a:lnSpc>
              <a:spcBef>
                <a:spcPts val="745"/>
              </a:spcBef>
              <a:tabLst>
                <a:tab pos="354965" algn="l"/>
              </a:tabLst>
            </a:pPr>
            <a:endParaRPr sz="2700" dirty="0">
              <a:latin typeface="Arial"/>
              <a:cs typeface="Arial"/>
            </a:endParaRPr>
          </a:p>
          <a:p>
            <a:pPr marL="355600" marR="384810" indent="-342900">
              <a:lnSpc>
                <a:spcPts val="2590"/>
              </a:lnSpc>
              <a:spcBef>
                <a:spcPts val="630"/>
              </a:spcBef>
              <a:tabLst>
                <a:tab pos="354965" algn="l"/>
              </a:tabLst>
            </a:pPr>
            <a:r>
              <a:rPr sz="2700" spc="-50" dirty="0">
                <a:latin typeface="Arial"/>
                <a:cs typeface="Arial"/>
              </a:rPr>
              <a:t>•</a:t>
            </a:r>
            <a:r>
              <a:rPr sz="2700" dirty="0">
                <a:latin typeface="Arial"/>
                <a:cs typeface="Arial"/>
              </a:rPr>
              <a:t>	Glasby</a:t>
            </a:r>
            <a:r>
              <a:rPr sz="2700" spc="-2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(2017)</a:t>
            </a:r>
            <a:r>
              <a:rPr sz="2700" spc="-1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asserts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that</a:t>
            </a:r>
            <a:r>
              <a:rPr sz="2700" spc="-25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person-</a:t>
            </a:r>
            <a:r>
              <a:rPr sz="2700" dirty="0">
                <a:latin typeface="Arial"/>
                <a:cs typeface="Arial"/>
              </a:rPr>
              <a:t>centred</a:t>
            </a:r>
            <a:r>
              <a:rPr sz="2700" spc="-2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care</a:t>
            </a:r>
            <a:r>
              <a:rPr sz="2700" spc="-15" dirty="0">
                <a:latin typeface="Arial"/>
                <a:cs typeface="Arial"/>
              </a:rPr>
              <a:t> </a:t>
            </a:r>
            <a:r>
              <a:rPr sz="2700" spc="-25" dirty="0">
                <a:latin typeface="Arial"/>
                <a:cs typeface="Arial"/>
              </a:rPr>
              <a:t>and </a:t>
            </a:r>
            <a:r>
              <a:rPr sz="2700" dirty="0">
                <a:latin typeface="Arial"/>
                <a:cs typeface="Arial"/>
              </a:rPr>
              <a:t>planning</a:t>
            </a:r>
            <a:r>
              <a:rPr sz="2700" spc="-3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starts</a:t>
            </a:r>
            <a:r>
              <a:rPr sz="2700" spc="-3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with</a:t>
            </a:r>
            <a:r>
              <a:rPr sz="2700" spc="-20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the</a:t>
            </a:r>
            <a:r>
              <a:rPr sz="2700" spc="-25" dirty="0">
                <a:latin typeface="Arial"/>
                <a:cs typeface="Arial"/>
              </a:rPr>
              <a:t> </a:t>
            </a:r>
            <a:r>
              <a:rPr sz="2700" dirty="0">
                <a:latin typeface="Arial"/>
                <a:cs typeface="Arial"/>
              </a:rPr>
              <a:t>‘</a:t>
            </a:r>
            <a:r>
              <a:rPr sz="2700" b="1" dirty="0">
                <a:latin typeface="Arial"/>
                <a:cs typeface="Arial"/>
              </a:rPr>
              <a:t>individual</a:t>
            </a:r>
            <a:r>
              <a:rPr sz="2700" b="1" spc="-20" dirty="0">
                <a:latin typeface="Arial"/>
                <a:cs typeface="Arial"/>
              </a:rPr>
              <a:t> </a:t>
            </a:r>
            <a:r>
              <a:rPr sz="2700" b="1" dirty="0">
                <a:latin typeface="Arial"/>
                <a:cs typeface="Arial"/>
              </a:rPr>
              <a:t>rather</a:t>
            </a:r>
            <a:r>
              <a:rPr sz="2700" b="1" spc="-15" dirty="0">
                <a:latin typeface="Arial"/>
                <a:cs typeface="Arial"/>
              </a:rPr>
              <a:t> </a:t>
            </a:r>
            <a:r>
              <a:rPr sz="2700" b="1" dirty="0">
                <a:latin typeface="Arial"/>
                <a:cs typeface="Arial"/>
              </a:rPr>
              <a:t>than</a:t>
            </a:r>
            <a:r>
              <a:rPr sz="2700" b="1" spc="-25" dirty="0">
                <a:latin typeface="Arial"/>
                <a:cs typeface="Arial"/>
              </a:rPr>
              <a:t> </a:t>
            </a:r>
            <a:r>
              <a:rPr sz="2700" b="1" dirty="0">
                <a:latin typeface="Arial"/>
                <a:cs typeface="Arial"/>
              </a:rPr>
              <a:t>with</a:t>
            </a:r>
            <a:r>
              <a:rPr sz="2700" b="1" spc="-20" dirty="0">
                <a:latin typeface="Arial"/>
                <a:cs typeface="Arial"/>
              </a:rPr>
              <a:t> </a:t>
            </a:r>
            <a:r>
              <a:rPr sz="2700" b="1" spc="-25" dirty="0">
                <a:latin typeface="Arial"/>
                <a:cs typeface="Arial"/>
              </a:rPr>
              <a:t>the </a:t>
            </a:r>
            <a:r>
              <a:rPr sz="2700" b="1" dirty="0">
                <a:latin typeface="Arial"/>
                <a:cs typeface="Arial"/>
              </a:rPr>
              <a:t>service’</a:t>
            </a:r>
            <a:r>
              <a:rPr sz="2700" spc="-120" dirty="0">
                <a:latin typeface="Arial"/>
                <a:cs typeface="Arial"/>
              </a:rPr>
              <a:t> </a:t>
            </a:r>
            <a:r>
              <a:rPr sz="2700" spc="-10" dirty="0">
                <a:latin typeface="Arial"/>
                <a:cs typeface="Arial"/>
              </a:rPr>
              <a:t>(p.62).</a:t>
            </a:r>
            <a:endParaRPr lang="en-GB" sz="2700" spc="-10" dirty="0">
              <a:latin typeface="Arial"/>
              <a:cs typeface="Arial"/>
            </a:endParaRPr>
          </a:p>
          <a:p>
            <a:pPr marL="355600" marR="384810" indent="-342900">
              <a:lnSpc>
                <a:spcPts val="2590"/>
              </a:lnSpc>
              <a:spcBef>
                <a:spcPts val="630"/>
              </a:spcBef>
              <a:tabLst>
                <a:tab pos="354965" algn="l"/>
              </a:tabLst>
            </a:pPr>
            <a:endParaRPr lang="en-GB" sz="2700" spc="-10" dirty="0">
              <a:latin typeface="Arial"/>
              <a:cs typeface="Arial"/>
            </a:endParaRPr>
          </a:p>
          <a:p>
            <a:pPr marL="469900" marR="384810" indent="-457200">
              <a:lnSpc>
                <a:spcPts val="2590"/>
              </a:lnSpc>
              <a:spcBef>
                <a:spcPts val="630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r>
              <a:rPr lang="en-GB" sz="2700" spc="-10" dirty="0">
                <a:latin typeface="Arial"/>
                <a:cs typeface="Arial"/>
              </a:rPr>
              <a:t>For staff person centred care means working with people and learning what is important to them.</a:t>
            </a:r>
            <a:endParaRPr sz="2700" dirty="0">
              <a:latin typeface="Arial"/>
              <a:cs typeface="Arial"/>
            </a:endParaRPr>
          </a:p>
          <a:p>
            <a:pPr marL="355600" marR="5080" indent="-342900">
              <a:lnSpc>
                <a:spcPts val="2590"/>
              </a:lnSpc>
              <a:spcBef>
                <a:spcPts val="655"/>
              </a:spcBef>
              <a:tabLst>
                <a:tab pos="354965" algn="l"/>
              </a:tabLst>
            </a:pP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3805A-0D83-C0D4-8E98-C21E16E09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304800"/>
            <a:ext cx="7772400" cy="1231106"/>
          </a:xfrm>
        </p:spPr>
        <p:txBody>
          <a:bodyPr/>
          <a:lstStyle/>
          <a:p>
            <a:r>
              <a:rPr lang="en-GB" dirty="0"/>
              <a:t>What is Person-centred care?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D3CACA-4437-EC27-5934-7CF2EE260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1523" y="1375874"/>
            <a:ext cx="8740953" cy="4106252"/>
          </a:xfrm>
        </p:spPr>
        <p:txBody>
          <a:bodyPr/>
          <a:lstStyle/>
          <a:p>
            <a:pPr marL="355600" marR="5080" lvl="0" indent="-342900" defTabSz="914400" eaLnBrk="1" fontAlgn="auto" latinLnBrk="0" hangingPunct="1">
              <a:lnSpc>
                <a:spcPts val="2590"/>
              </a:lnSpc>
              <a:spcBef>
                <a:spcPts val="655"/>
              </a:spcBef>
              <a:spcAft>
                <a:spcPts val="0"/>
              </a:spcAft>
              <a:buClrTx/>
              <a:buSzTx/>
              <a:buFontTx/>
              <a:buNone/>
              <a:tabLst>
                <a:tab pos="354965" algn="l"/>
              </a:tabLst>
              <a:defRPr/>
            </a:pPr>
            <a:r>
              <a:rPr lang="en-GB" sz="2800" dirty="0">
                <a:solidFill>
                  <a:srgbClr val="212121"/>
                </a:solidFill>
              </a:rPr>
              <a:t>Person centred care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places</a:t>
            </a:r>
            <a:r>
              <a:rPr kumimoji="0" lang="en-GB" sz="2800" b="0" i="0" u="none" strike="noStrike" kern="0" cap="none" spc="-1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the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individual</a:t>
            </a:r>
            <a:r>
              <a:rPr kumimoji="0" lang="en-GB" sz="2800" b="0" i="0" u="none" strike="noStrike" kern="0" cap="none" spc="-3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service</a:t>
            </a:r>
            <a:r>
              <a:rPr kumimoji="0" lang="en-GB" sz="2800" b="0" i="0" u="none" strike="noStrike" kern="0" cap="none" spc="-3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user</a:t>
            </a:r>
            <a:r>
              <a:rPr kumimoji="0" lang="en-GB" sz="2800" b="0" i="0" u="none" strike="noStrike" kern="0" cap="none" spc="-1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at</a:t>
            </a:r>
            <a:r>
              <a:rPr kumimoji="0" lang="en-GB" sz="2800" b="0" i="0" u="none" strike="noStrike" kern="0" cap="none" spc="-1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the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centre</a:t>
            </a:r>
            <a:r>
              <a:rPr kumimoji="0" lang="en-GB" sz="2800" b="0" i="0" u="none" strike="noStrike" kern="0" cap="none" spc="-1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of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what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is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being</a:t>
            </a:r>
            <a:r>
              <a:rPr kumimoji="0" lang="en-GB" sz="2800" b="0" i="0" u="none" strike="noStrike" kern="0" cap="none" spc="-2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-1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delivered:</a:t>
            </a:r>
          </a:p>
          <a:p>
            <a:pPr marL="355600" marR="5080" lvl="0" indent="-342900" defTabSz="914400" eaLnBrk="1" fontAlgn="auto" latinLnBrk="0" hangingPunct="1">
              <a:lnSpc>
                <a:spcPts val="2590"/>
              </a:lnSpc>
              <a:spcBef>
                <a:spcPts val="655"/>
              </a:spcBef>
              <a:spcAft>
                <a:spcPts val="0"/>
              </a:spcAft>
              <a:buClrTx/>
              <a:buSzTx/>
              <a:buFontTx/>
              <a:buNone/>
              <a:tabLst>
                <a:tab pos="354965" algn="l"/>
              </a:tabLst>
              <a:defRPr/>
            </a:pP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812800" marR="0" lvl="0" indent="-342900" defTabSz="914400" eaLnBrk="1" fontAlgn="auto" latinLnBrk="0" hangingPunct="1">
              <a:lnSpc>
                <a:spcPct val="100000"/>
              </a:lnSpc>
              <a:spcBef>
                <a:spcPts val="4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in</a:t>
            </a:r>
            <a:r>
              <a:rPr kumimoji="0" lang="en-GB" sz="2800" b="0" i="0" u="none" strike="noStrike" kern="0" cap="none" spc="-3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the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planning</a:t>
            </a:r>
            <a:r>
              <a:rPr kumimoji="0" lang="en-GB" sz="2800" b="0" i="0" u="none" strike="noStrike" kern="0" cap="none" spc="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-1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process;</a:t>
            </a:r>
          </a:p>
          <a:p>
            <a:pPr marL="469900" marR="0" lvl="0" defTabSz="914400" eaLnBrk="1" fontAlgn="auto" latinLnBrk="0" hangingPunct="1">
              <a:lnSpc>
                <a:spcPct val="100000"/>
              </a:lnSpc>
              <a:spcBef>
                <a:spcPts val="4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8128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involvement in</a:t>
            </a:r>
            <a:r>
              <a:rPr kumimoji="0" lang="en-GB" sz="2800" b="0" i="0" u="none" strike="noStrike" kern="0" cap="none" spc="-3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decisions</a:t>
            </a:r>
            <a:r>
              <a:rPr kumimoji="0" lang="en-GB" sz="2800" b="0" i="0" u="none" strike="noStrike" kern="0" cap="none" spc="1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about</a:t>
            </a:r>
            <a:r>
              <a:rPr kumimoji="0" lang="en-GB" sz="2800" b="0" i="0" u="none" strike="noStrike" kern="0" cap="none" spc="-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their</a:t>
            </a:r>
            <a:r>
              <a:rPr kumimoji="0" lang="en-GB" sz="2800" b="0" i="0" u="none" strike="noStrike" kern="0" cap="none" spc="-1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-1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care;</a:t>
            </a:r>
          </a:p>
          <a:p>
            <a:pPr marL="469900"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8128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considers</a:t>
            </a:r>
            <a:r>
              <a:rPr kumimoji="0" lang="en-GB" sz="2800" b="0" i="0" u="none" strike="noStrike" kern="0" cap="none" spc="-3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their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needs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and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preferences;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-2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and</a:t>
            </a:r>
          </a:p>
          <a:p>
            <a:pPr marL="469900"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/>
              <a:cs typeface="Arial"/>
            </a:endParaRPr>
          </a:p>
          <a:p>
            <a:pPr marL="46990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Wingdings"/>
                <a:cs typeface="Wingdings"/>
              </a:rPr>
              <a:t></a:t>
            </a:r>
            <a:r>
              <a:rPr kumimoji="0" lang="en-GB" sz="2800" b="0" i="0" u="none" strike="noStrike" kern="0" cap="none" spc="-25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Times New Roman"/>
                <a:cs typeface="Times New Roman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they</a:t>
            </a:r>
            <a:r>
              <a:rPr kumimoji="0" lang="en-GB" sz="2800" b="0" i="0" u="none" strike="noStrike" kern="0" cap="none" spc="-3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are</a:t>
            </a:r>
            <a:r>
              <a:rPr kumimoji="0" lang="en-GB" sz="2800" b="0" i="0" u="none" strike="noStrike" kern="0" cap="none" spc="-25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included</a:t>
            </a:r>
            <a:r>
              <a:rPr kumimoji="0" lang="en-GB" sz="2800" b="0" i="0" u="none" strike="noStrike" kern="0" cap="none" spc="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in</a:t>
            </a:r>
            <a:r>
              <a:rPr kumimoji="0" lang="en-GB" sz="2800" b="0" i="0" u="none" strike="noStrike" kern="0" cap="none" spc="-1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the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care</a:t>
            </a:r>
            <a:r>
              <a:rPr kumimoji="0" lang="en-GB" sz="2800" b="0" i="0" u="none" strike="noStrike" kern="0" cap="none" spc="-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planning</a:t>
            </a:r>
            <a:r>
              <a:rPr kumimoji="0" lang="en-GB" sz="2800" b="0" i="0" u="none" strike="noStrike" kern="0" cap="none" spc="2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 </a:t>
            </a:r>
            <a:r>
              <a:rPr kumimoji="0" lang="en-GB" sz="2800" b="0" i="0" u="none" strike="noStrike" kern="0" cap="none" spc="-10" normalizeH="0" baseline="0" noProof="0" dirty="0">
                <a:ln>
                  <a:noFill/>
                </a:ln>
                <a:solidFill>
                  <a:srgbClr val="212121"/>
                </a:solidFill>
                <a:effectLst/>
                <a:uLnTx/>
                <a:uFillTx/>
                <a:latin typeface="Arial"/>
                <a:cs typeface="Arial"/>
              </a:rPr>
              <a:t>process.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24228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2400" y="533400"/>
            <a:ext cx="8654415" cy="4820679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4965" marR="781685" indent="-342900">
              <a:lnSpc>
                <a:spcPct val="80000"/>
              </a:lnSpc>
              <a:spcBef>
                <a:spcPts val="675"/>
              </a:spcBef>
              <a:tabLst>
                <a:tab pos="354965" algn="l"/>
              </a:tabLst>
            </a:pPr>
            <a:r>
              <a:rPr sz="2800" spc="-5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sz="2800" b="1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800" b="1" spc="-16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b="1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sz="2800" b="1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sz="2800" b="1" spc="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b="1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  <a:r>
              <a:rPr sz="2800" b="1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only about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wider</a:t>
            </a:r>
            <a:r>
              <a:rPr sz="2800" spc="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goals</a:t>
            </a:r>
            <a:r>
              <a:rPr sz="2800" spc="-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2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ambitions,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</a:t>
            </a:r>
            <a:r>
              <a:rPr sz="2800" spc="-2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sz="2800" spc="-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sz="2800" spc="-2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little</a:t>
            </a:r>
            <a:r>
              <a:rPr sz="2800" spc="-2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things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e.g.,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sz="2800" spc="-2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2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to:</a:t>
            </a:r>
            <a:endParaRPr lang="en-GB" sz="2800" spc="-25" dirty="0">
              <a:solidFill>
                <a:srgbClr val="2121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965" marR="781685" indent="-342900">
              <a:lnSpc>
                <a:spcPct val="80000"/>
              </a:lnSpc>
              <a:spcBef>
                <a:spcPts val="675"/>
              </a:spcBef>
              <a:tabLst>
                <a:tab pos="354965" algn="l"/>
              </a:tabLst>
            </a:pP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900">
              <a:lnSpc>
                <a:spcPct val="100000"/>
              </a:lnSpc>
            </a:pP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</a:t>
            </a:r>
            <a:r>
              <a:rPr sz="2800" spc="-254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choices;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900">
              <a:lnSpc>
                <a:spcPct val="100000"/>
              </a:lnSpc>
            </a:pP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</a:t>
            </a:r>
            <a:r>
              <a:rPr sz="2800" spc="-26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800" spc="-2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sz="2800" spc="-2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told</a:t>
            </a:r>
            <a:r>
              <a:rPr sz="2800" spc="-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are</a:t>
            </a:r>
            <a:r>
              <a:rPr sz="2800" spc="-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available;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</a:pP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</a:t>
            </a:r>
            <a:r>
              <a:rPr sz="2800" spc="-254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</a:t>
            </a:r>
            <a:r>
              <a:rPr sz="2800" spc="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costs;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2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900">
              <a:lnSpc>
                <a:spcPct val="100000"/>
              </a:lnSpc>
            </a:pP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</a:t>
            </a:r>
            <a:r>
              <a:rPr sz="2800" spc="-26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sz="2800" spc="-2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800" spc="-2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provision</a:t>
            </a:r>
            <a:r>
              <a:rPr sz="2800" spc="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sz="2800" spc="-2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</a:t>
            </a:r>
            <a:r>
              <a:rPr sz="2800" spc="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information.</a:t>
            </a:r>
            <a:endParaRPr lang="en-GB" sz="2800" spc="-10" dirty="0">
              <a:solidFill>
                <a:srgbClr val="2121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69900">
              <a:lnSpc>
                <a:spcPct val="100000"/>
              </a:lnSpc>
            </a:pP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4965" marR="104775" indent="-342900">
              <a:lnSpc>
                <a:spcPct val="80000"/>
              </a:lnSpc>
              <a:spcBef>
                <a:spcPts val="575"/>
              </a:spcBef>
              <a:tabLst>
                <a:tab pos="354965" algn="l"/>
              </a:tabLst>
            </a:pPr>
            <a:r>
              <a:rPr sz="2800" spc="-5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It</a:t>
            </a:r>
            <a:r>
              <a:rPr lang="en-GB"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sz="2800" spc="-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seeking</a:t>
            </a:r>
            <a:r>
              <a:rPr sz="2800" spc="2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800" spc="-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sz="2800" spc="-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to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 </a:t>
            </a:r>
            <a:r>
              <a:rPr sz="2800" spc="-2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aspirations</a:t>
            </a:r>
            <a:r>
              <a:rPr sz="2800" spc="-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800" spc="-3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800" spc="-3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</a:t>
            </a:r>
            <a:r>
              <a:rPr sz="2800" spc="-1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</a:t>
            </a:r>
            <a:r>
              <a:rPr sz="2800" spc="-1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800" spc="-2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anyone important</a:t>
            </a:r>
            <a:r>
              <a:rPr sz="2800" spc="-2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800" spc="-35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20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 (</a:t>
            </a:r>
            <a:r>
              <a:rPr sz="2800" spc="-20" dirty="0">
                <a:latin typeface="Arial" panose="020B0604020202020204" pitchFamily="34" charset="0"/>
                <a:cs typeface="Arial" panose="020B0604020202020204" pitchFamily="34" charset="0"/>
              </a:rPr>
              <a:t>Glasby,</a:t>
            </a:r>
            <a:r>
              <a:rPr sz="2800" spc="-1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2017).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8BD459-9AD0-D3CC-8749-91F2F5E13D71}"/>
              </a:ext>
            </a:extLst>
          </p:cNvPr>
          <p:cNvSpPr txBox="1"/>
          <p:nvPr/>
        </p:nvSpPr>
        <p:spPr>
          <a:xfrm>
            <a:off x="190500" y="152400"/>
            <a:ext cx="8763000" cy="6259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lang="en-GB" sz="2800" spc="-50" dirty="0">
                <a:latin typeface="Arial"/>
                <a:cs typeface="Arial"/>
              </a:rPr>
              <a:t>•</a:t>
            </a:r>
            <a:r>
              <a:rPr lang="en-GB" sz="2800" dirty="0">
                <a:latin typeface="Arial"/>
                <a:cs typeface="Arial"/>
              </a:rPr>
              <a:t>	Person centred care is</a:t>
            </a:r>
            <a:r>
              <a:rPr lang="en-GB" sz="2800" spc="-50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a</a:t>
            </a:r>
            <a:r>
              <a:rPr lang="en-GB" sz="2800" spc="-40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‘circle</a:t>
            </a:r>
            <a:r>
              <a:rPr lang="en-GB" sz="2800" spc="-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of</a:t>
            </a:r>
            <a:r>
              <a:rPr lang="en-GB" sz="2800" spc="-35" dirty="0">
                <a:latin typeface="Arial"/>
                <a:cs typeface="Arial"/>
              </a:rPr>
              <a:t> </a:t>
            </a:r>
            <a:r>
              <a:rPr lang="en-GB" sz="2800" spc="-10" dirty="0">
                <a:latin typeface="Arial"/>
                <a:cs typeface="Arial"/>
              </a:rPr>
              <a:t>support’</a:t>
            </a:r>
            <a:r>
              <a:rPr lang="en-GB" sz="2800" spc="-10" dirty="0">
                <a:solidFill>
                  <a:srgbClr val="212121"/>
                </a:solidFill>
                <a:latin typeface="Arial"/>
                <a:cs typeface="Arial"/>
              </a:rPr>
              <a:t>(</a:t>
            </a:r>
            <a:r>
              <a:rPr lang="en-GB" sz="2800" spc="-10" dirty="0">
                <a:latin typeface="Arial"/>
                <a:cs typeface="Arial"/>
              </a:rPr>
              <a:t>Glasby,</a:t>
            </a:r>
            <a:r>
              <a:rPr lang="en-GB" sz="2800" spc="-1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2017,</a:t>
            </a:r>
            <a:r>
              <a:rPr lang="en-GB" sz="2800" spc="-20" dirty="0">
                <a:latin typeface="Arial"/>
                <a:cs typeface="Arial"/>
              </a:rPr>
              <a:t> </a:t>
            </a:r>
            <a:r>
              <a:rPr lang="en-GB" sz="2800" spc="-10" dirty="0">
                <a:latin typeface="Arial"/>
                <a:cs typeface="Arial"/>
              </a:rPr>
              <a:t>p.62).</a:t>
            </a: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endParaRPr lang="en-GB" sz="2800" dirty="0">
              <a:latin typeface="Arial"/>
              <a:cs typeface="Arial"/>
            </a:endParaRPr>
          </a:p>
          <a:p>
            <a:pPr marL="354965" marR="5080" indent="-342900">
              <a:lnSpc>
                <a:spcPct val="80100"/>
              </a:lnSpc>
              <a:spcBef>
                <a:spcPts val="570"/>
              </a:spcBef>
              <a:tabLst>
                <a:tab pos="354965" algn="l"/>
              </a:tabLst>
            </a:pPr>
            <a:r>
              <a:rPr lang="en-GB" sz="2800" spc="-50" dirty="0">
                <a:latin typeface="Arial"/>
                <a:cs typeface="Arial"/>
              </a:rPr>
              <a:t>•</a:t>
            </a:r>
            <a:r>
              <a:rPr lang="en-GB" sz="2800" dirty="0">
                <a:latin typeface="Arial"/>
                <a:cs typeface="Arial"/>
              </a:rPr>
              <a:t>	It</a:t>
            </a:r>
            <a:r>
              <a:rPr lang="en-GB" sz="2800" spc="-2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requires the</a:t>
            </a:r>
            <a:r>
              <a:rPr lang="en-GB" sz="2800" spc="-10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H</a:t>
            </a:r>
            <a:r>
              <a:rPr lang="en-GB" sz="2800" spc="-2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&amp;SC</a:t>
            </a:r>
            <a:r>
              <a:rPr lang="en-GB" sz="2800" spc="-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worker</a:t>
            </a:r>
            <a:r>
              <a:rPr lang="en-GB" sz="2800" spc="-5" dirty="0">
                <a:latin typeface="Arial"/>
                <a:cs typeface="Arial"/>
              </a:rPr>
              <a:t> to get </a:t>
            </a:r>
            <a:r>
              <a:rPr lang="en-GB" sz="2800" dirty="0">
                <a:latin typeface="Arial"/>
                <a:cs typeface="Arial"/>
              </a:rPr>
              <a:t>to</a:t>
            </a:r>
            <a:r>
              <a:rPr lang="en-GB" sz="2800" spc="-20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know</a:t>
            </a:r>
            <a:r>
              <a:rPr lang="en-GB" sz="2800" spc="-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the</a:t>
            </a:r>
            <a:r>
              <a:rPr lang="en-GB" sz="2800" spc="-10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individual</a:t>
            </a:r>
            <a:r>
              <a:rPr lang="en-GB" sz="2800" spc="35" dirty="0">
                <a:latin typeface="Arial"/>
                <a:cs typeface="Arial"/>
              </a:rPr>
              <a:t> </a:t>
            </a:r>
            <a:r>
              <a:rPr lang="en-GB" sz="2800" spc="-25" dirty="0">
                <a:latin typeface="Arial"/>
                <a:cs typeface="Arial"/>
              </a:rPr>
              <a:t>as </a:t>
            </a:r>
            <a:r>
              <a:rPr lang="en-GB" sz="2800" dirty="0">
                <a:latin typeface="Arial"/>
                <a:cs typeface="Arial"/>
              </a:rPr>
              <a:t>a</a:t>
            </a:r>
            <a:r>
              <a:rPr lang="en-GB" sz="2800" spc="-3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unique</a:t>
            </a:r>
            <a:r>
              <a:rPr lang="en-GB" sz="2800" spc="-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person</a:t>
            </a:r>
            <a:r>
              <a:rPr lang="en-GB" sz="2800" spc="-1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as</a:t>
            </a:r>
            <a:r>
              <a:rPr lang="en-GB" sz="2800" spc="-40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a</a:t>
            </a:r>
            <a:r>
              <a:rPr lang="en-GB" sz="2800" spc="-25" dirty="0">
                <a:latin typeface="Arial"/>
                <a:cs typeface="Arial"/>
              </a:rPr>
              <a:t> </a:t>
            </a:r>
            <a:r>
              <a:rPr lang="en-GB" sz="2800" b="1" dirty="0">
                <a:latin typeface="Arial"/>
                <a:cs typeface="Arial"/>
              </a:rPr>
              <a:t>Very</a:t>
            </a:r>
            <a:r>
              <a:rPr lang="en-GB" sz="2800" b="1" spc="-25" dirty="0">
                <a:latin typeface="Arial"/>
                <a:cs typeface="Arial"/>
              </a:rPr>
              <a:t> </a:t>
            </a:r>
            <a:r>
              <a:rPr lang="en-GB" sz="2800" b="1" dirty="0">
                <a:latin typeface="Arial"/>
                <a:cs typeface="Arial"/>
              </a:rPr>
              <a:t>Important</a:t>
            </a:r>
            <a:r>
              <a:rPr lang="en-GB" sz="2800" b="1" spc="-45" dirty="0">
                <a:latin typeface="Arial"/>
                <a:cs typeface="Arial"/>
              </a:rPr>
              <a:t> </a:t>
            </a:r>
            <a:r>
              <a:rPr lang="en-GB" sz="2800" b="1" dirty="0">
                <a:latin typeface="Arial"/>
                <a:cs typeface="Arial"/>
              </a:rPr>
              <a:t>Person</a:t>
            </a:r>
            <a:r>
              <a:rPr lang="en-GB" sz="2800" b="1" spc="-25" dirty="0">
                <a:latin typeface="Arial"/>
                <a:cs typeface="Arial"/>
              </a:rPr>
              <a:t> </a:t>
            </a:r>
            <a:r>
              <a:rPr lang="en-GB" sz="2800" b="1" dirty="0">
                <a:latin typeface="Arial"/>
                <a:cs typeface="Arial"/>
              </a:rPr>
              <a:t>(VIP)</a:t>
            </a:r>
            <a:r>
              <a:rPr lang="en-GB" sz="2800" spc="-30" dirty="0">
                <a:latin typeface="Arial"/>
                <a:cs typeface="Arial"/>
              </a:rPr>
              <a:t> </a:t>
            </a:r>
            <a:r>
              <a:rPr lang="en-GB" sz="2800" spc="-10" dirty="0">
                <a:latin typeface="Arial"/>
                <a:cs typeface="Arial"/>
              </a:rPr>
              <a:t>(Maclean </a:t>
            </a:r>
            <a:r>
              <a:rPr lang="en-GB" sz="2800" dirty="0">
                <a:latin typeface="Arial"/>
                <a:cs typeface="Arial"/>
              </a:rPr>
              <a:t>Associates,</a:t>
            </a:r>
            <a:r>
              <a:rPr lang="en-GB" sz="2800" spc="-15" dirty="0">
                <a:latin typeface="Arial"/>
                <a:cs typeface="Arial"/>
              </a:rPr>
              <a:t> </a:t>
            </a:r>
            <a:r>
              <a:rPr lang="en-GB" sz="2800" spc="-10" dirty="0">
                <a:latin typeface="Arial"/>
                <a:cs typeface="Arial"/>
              </a:rPr>
              <a:t>2015).</a:t>
            </a:r>
          </a:p>
          <a:p>
            <a:pPr marL="354965" marR="5080" indent="-342900">
              <a:lnSpc>
                <a:spcPct val="80100"/>
              </a:lnSpc>
              <a:spcBef>
                <a:spcPts val="570"/>
              </a:spcBef>
              <a:tabLst>
                <a:tab pos="354965" algn="l"/>
              </a:tabLst>
            </a:pPr>
            <a:endParaRPr lang="en-GB" sz="2800" dirty="0">
              <a:latin typeface="Arial"/>
              <a:cs typeface="Arial"/>
            </a:endParaRPr>
          </a:p>
          <a:p>
            <a:pPr marL="354965" marR="298450" indent="-342900">
              <a:lnSpc>
                <a:spcPts val="2300"/>
              </a:lnSpc>
              <a:spcBef>
                <a:spcPts val="560"/>
              </a:spcBef>
              <a:tabLst>
                <a:tab pos="354965" algn="l"/>
              </a:tabLst>
            </a:pPr>
            <a:r>
              <a:rPr lang="en-GB" sz="2800" spc="-50" dirty="0">
                <a:latin typeface="Arial"/>
                <a:cs typeface="Arial"/>
              </a:rPr>
              <a:t>•</a:t>
            </a:r>
            <a:r>
              <a:rPr lang="en-GB" sz="2800" dirty="0">
                <a:latin typeface="Arial"/>
                <a:cs typeface="Arial"/>
              </a:rPr>
              <a:t>	Person centred care is</a:t>
            </a:r>
            <a:r>
              <a:rPr lang="en-GB" sz="2800" spc="-3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about</a:t>
            </a:r>
            <a:r>
              <a:rPr lang="en-GB" sz="2800" spc="-20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working in</a:t>
            </a:r>
            <a:r>
              <a:rPr lang="en-GB" sz="2800" spc="-30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partnership</a:t>
            </a:r>
            <a:r>
              <a:rPr lang="en-GB" sz="2800" spc="-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with</a:t>
            </a:r>
            <a:r>
              <a:rPr lang="en-GB" sz="2800" spc="-1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the</a:t>
            </a:r>
            <a:r>
              <a:rPr lang="en-GB" sz="2800" spc="-20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service</a:t>
            </a:r>
            <a:r>
              <a:rPr lang="en-GB" sz="2800" spc="-1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user</a:t>
            </a:r>
            <a:r>
              <a:rPr lang="en-GB" sz="2800" spc="-25" dirty="0">
                <a:latin typeface="Arial"/>
                <a:cs typeface="Arial"/>
              </a:rPr>
              <a:t> </a:t>
            </a:r>
            <a:r>
              <a:rPr lang="en-GB" sz="2800" dirty="0">
                <a:latin typeface="Arial"/>
                <a:cs typeface="Arial"/>
              </a:rPr>
              <a:t>as</a:t>
            </a:r>
            <a:r>
              <a:rPr lang="en-GB" sz="2800" spc="-25" dirty="0">
                <a:latin typeface="Arial"/>
                <a:cs typeface="Arial"/>
              </a:rPr>
              <a:t> an </a:t>
            </a:r>
            <a:r>
              <a:rPr lang="en-GB" sz="2800" dirty="0">
                <a:latin typeface="Arial"/>
                <a:cs typeface="Arial"/>
              </a:rPr>
              <a:t>equal</a:t>
            </a:r>
            <a:r>
              <a:rPr lang="en-GB" sz="2800" spc="-10" dirty="0">
                <a:latin typeface="Arial"/>
                <a:cs typeface="Arial"/>
              </a:rPr>
              <a:t> partner. </a:t>
            </a:r>
          </a:p>
          <a:p>
            <a:pPr marL="354965" marR="298450" indent="-342900">
              <a:lnSpc>
                <a:spcPts val="2300"/>
              </a:lnSpc>
              <a:spcBef>
                <a:spcPts val="560"/>
              </a:spcBef>
              <a:tabLst>
                <a:tab pos="354965" algn="l"/>
              </a:tabLst>
            </a:pPr>
            <a:endParaRPr lang="en-GB" sz="2800" spc="-10" dirty="0">
              <a:latin typeface="Arial"/>
              <a:cs typeface="Arial"/>
            </a:endParaRPr>
          </a:p>
          <a:p>
            <a:pPr marL="469265" marR="298450" indent="-457200">
              <a:lnSpc>
                <a:spcPts val="2300"/>
              </a:lnSpc>
              <a:spcBef>
                <a:spcPts val="560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r>
              <a:rPr lang="en-GB" sz="2800" spc="-10" dirty="0">
                <a:latin typeface="Arial"/>
                <a:cs typeface="Arial"/>
              </a:rPr>
              <a:t>The use of the word </a:t>
            </a:r>
            <a:r>
              <a:rPr lang="en-GB" sz="2800" b="1" spc="-10" dirty="0">
                <a:latin typeface="Arial"/>
                <a:cs typeface="Arial"/>
              </a:rPr>
              <a:t>“person</a:t>
            </a:r>
            <a:r>
              <a:rPr lang="en-GB" sz="2800" spc="-10" dirty="0">
                <a:latin typeface="Arial"/>
                <a:cs typeface="Arial"/>
              </a:rPr>
              <a:t>” emphasises a more </a:t>
            </a:r>
            <a:r>
              <a:rPr lang="en-GB" sz="2800" b="1" spc="-10" dirty="0">
                <a:latin typeface="Arial"/>
                <a:cs typeface="Arial"/>
              </a:rPr>
              <a:t>holistic approach </a:t>
            </a:r>
            <a:r>
              <a:rPr lang="en-GB" sz="2800" spc="-10" dirty="0">
                <a:latin typeface="Arial"/>
                <a:cs typeface="Arial"/>
              </a:rPr>
              <a:t>to care that takes into account not only the condition or symptoms but also the wellbeing of the service user. </a:t>
            </a:r>
          </a:p>
          <a:p>
            <a:pPr marL="354965" marR="298450" indent="-342900">
              <a:lnSpc>
                <a:spcPts val="2300"/>
              </a:lnSpc>
              <a:spcBef>
                <a:spcPts val="560"/>
              </a:spcBef>
              <a:tabLst>
                <a:tab pos="354965" algn="l"/>
              </a:tabLst>
            </a:pPr>
            <a:endParaRPr lang="en-GB" sz="2800" spc="-10" dirty="0">
              <a:latin typeface="Arial"/>
              <a:cs typeface="Arial"/>
            </a:endParaRPr>
          </a:p>
          <a:p>
            <a:pPr marL="469265" marR="298450" indent="-457200">
              <a:lnSpc>
                <a:spcPts val="2300"/>
              </a:lnSpc>
              <a:spcBef>
                <a:spcPts val="560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endParaRPr lang="en-GB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3489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1926" y="311657"/>
            <a:ext cx="7680325" cy="467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900" spc="-20" dirty="0"/>
              <a:t>Person-</a:t>
            </a:r>
            <a:r>
              <a:rPr sz="2900" dirty="0"/>
              <a:t>Centred</a:t>
            </a:r>
            <a:r>
              <a:rPr sz="2900" spc="10" dirty="0"/>
              <a:t> </a:t>
            </a:r>
            <a:r>
              <a:rPr sz="2900" dirty="0"/>
              <a:t>&amp;</a:t>
            </a:r>
            <a:r>
              <a:rPr sz="2900" spc="15" dirty="0"/>
              <a:t> </a:t>
            </a:r>
            <a:r>
              <a:rPr sz="2900" spc="-20" dirty="0"/>
              <a:t>Strength-</a:t>
            </a:r>
            <a:r>
              <a:rPr sz="2900" dirty="0"/>
              <a:t>based</a:t>
            </a:r>
            <a:r>
              <a:rPr sz="2900" spc="-15" dirty="0"/>
              <a:t> </a:t>
            </a:r>
            <a:r>
              <a:rPr sz="2900" spc="-10" dirty="0"/>
              <a:t>Approach</a:t>
            </a:r>
            <a:endParaRPr sz="29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3943" y="906780"/>
            <a:ext cx="8290559" cy="453542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18540" y="5285994"/>
            <a:ext cx="2044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(</a:t>
            </a:r>
            <a:r>
              <a:rPr sz="1800" b="1" dirty="0">
                <a:latin typeface="Arial"/>
                <a:cs typeface="Arial"/>
              </a:rPr>
              <a:t>DHSC,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2019,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p.27)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993" y="304800"/>
            <a:ext cx="876300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33170" marR="5080" indent="-1221105">
              <a:lnSpc>
                <a:spcPct val="100000"/>
              </a:lnSpc>
              <a:spcBef>
                <a:spcPts val="100"/>
              </a:spcBef>
            </a:pPr>
            <a:r>
              <a:rPr lang="en-GB" sz="3600" dirty="0">
                <a:solidFill>
                  <a:srgbClr val="212121"/>
                </a:solidFill>
                <a:latin typeface="Arial"/>
                <a:cs typeface="Arial"/>
              </a:rPr>
              <a:t>Four principles of person-centre care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52400" y="1066800"/>
            <a:ext cx="8576945" cy="8150948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469900" marR="5080" indent="-457200">
              <a:lnSpc>
                <a:spcPts val="2920"/>
              </a:lnSpc>
              <a:spcBef>
                <a:spcPts val="459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r>
              <a:rPr lang="en-GB" sz="2700" dirty="0">
                <a:latin typeface="Arial"/>
                <a:cs typeface="Arial"/>
              </a:rPr>
              <a:t>Treating people with dignity, compassion and respect. </a:t>
            </a:r>
          </a:p>
          <a:p>
            <a:pPr marL="355600" marR="5080" indent="-34290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469900" marR="5080" indent="-457200">
              <a:lnSpc>
                <a:spcPts val="2920"/>
              </a:lnSpc>
              <a:spcBef>
                <a:spcPts val="459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r>
              <a:rPr lang="en-GB" sz="2700" dirty="0">
                <a:latin typeface="Arial"/>
                <a:cs typeface="Arial"/>
              </a:rPr>
              <a:t>Offering coordinated care, support or treatment.</a:t>
            </a:r>
          </a:p>
          <a:p>
            <a:pPr marL="469900" marR="5080" indent="-457200">
              <a:lnSpc>
                <a:spcPts val="2920"/>
              </a:lnSpc>
              <a:spcBef>
                <a:spcPts val="459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469900" marR="5080" indent="-457200">
              <a:lnSpc>
                <a:spcPts val="2920"/>
              </a:lnSpc>
              <a:spcBef>
                <a:spcPts val="459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r>
              <a:rPr lang="en-GB" sz="2700" dirty="0">
                <a:latin typeface="Arial"/>
                <a:cs typeface="Arial"/>
              </a:rPr>
              <a:t>Offering personalised care, support or treatment.</a:t>
            </a:r>
          </a:p>
          <a:p>
            <a:pPr marL="469900" marR="5080" indent="-457200">
              <a:lnSpc>
                <a:spcPts val="2920"/>
              </a:lnSpc>
              <a:spcBef>
                <a:spcPts val="459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469900" marR="5080" indent="-457200">
              <a:lnSpc>
                <a:spcPts val="2920"/>
              </a:lnSpc>
              <a:spcBef>
                <a:spcPts val="459"/>
              </a:spcBef>
              <a:buFont typeface="Arial" panose="020B0604020202020204" pitchFamily="34" charset="0"/>
              <a:buChar char="•"/>
              <a:tabLst>
                <a:tab pos="354965" algn="l"/>
              </a:tabLst>
            </a:pPr>
            <a:r>
              <a:rPr lang="en-GB" sz="2700" dirty="0">
                <a:latin typeface="Arial"/>
                <a:cs typeface="Arial"/>
              </a:rPr>
              <a:t>Supporting people to recognise and develop </a:t>
            </a:r>
          </a:p>
          <a:p>
            <a:pPr marL="12700" marR="508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r>
              <a:rPr lang="en-GB" sz="2700" dirty="0">
                <a:latin typeface="Arial"/>
                <a:cs typeface="Arial"/>
              </a:rPr>
              <a:t>     their own strengths and abilities to enable them </a:t>
            </a:r>
          </a:p>
          <a:p>
            <a:pPr marL="12700" marR="508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r>
              <a:rPr lang="en-GB" sz="2700" dirty="0">
                <a:latin typeface="Arial"/>
                <a:cs typeface="Arial"/>
              </a:rPr>
              <a:t>     to live an independent and fulfilling life (Maclean       	 Associates, 2015).</a:t>
            </a:r>
          </a:p>
          <a:p>
            <a:pPr marL="12700" marR="508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355600" marR="5080" indent="-34290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355600" marR="5080" indent="-34290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355600" marR="5080" indent="-34290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355600" marR="5080" indent="-34290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355600" marR="5080" indent="-34290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355600" marR="5080" indent="-34290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  <a:p>
            <a:pPr marL="355600" marR="5080" indent="-342900">
              <a:lnSpc>
                <a:spcPts val="2920"/>
              </a:lnSpc>
              <a:spcBef>
                <a:spcPts val="459"/>
              </a:spcBef>
              <a:tabLst>
                <a:tab pos="354965" algn="l"/>
              </a:tabLst>
            </a:pPr>
            <a:endParaRPr lang="en-GB" sz="27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95"/>
              </a:spcBef>
            </a:pPr>
            <a:r>
              <a:rPr spc="-40" dirty="0"/>
              <a:t>Person-</a:t>
            </a:r>
            <a:r>
              <a:rPr dirty="0"/>
              <a:t>centred</a:t>
            </a:r>
            <a:r>
              <a:rPr spc="-110" dirty="0"/>
              <a:t> </a:t>
            </a:r>
            <a:r>
              <a:rPr spc="-10" dirty="0"/>
              <a:t>planning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1177874"/>
            <a:ext cx="8534400" cy="4003212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355600" marR="317500" indent="-343535">
              <a:lnSpc>
                <a:spcPts val="3030"/>
              </a:lnSpc>
              <a:spcBef>
                <a:spcPts val="475"/>
              </a:spcBef>
              <a:tabLst>
                <a:tab pos="355600" algn="l"/>
              </a:tabLst>
            </a:pPr>
            <a:r>
              <a:rPr sz="2800" spc="-50" dirty="0">
                <a:latin typeface="Arial"/>
                <a:cs typeface="Arial"/>
              </a:rPr>
              <a:t>•</a:t>
            </a:r>
            <a:r>
              <a:rPr sz="2800" dirty="0">
                <a:latin typeface="Arial"/>
                <a:cs typeface="Arial"/>
              </a:rPr>
              <a:t>	</a:t>
            </a:r>
            <a:r>
              <a:rPr sz="2400" dirty="0">
                <a:latin typeface="Segoe UI"/>
                <a:cs typeface="Segoe UI"/>
              </a:rPr>
              <a:t>Different</a:t>
            </a:r>
            <a:r>
              <a:rPr sz="2400" spc="-8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services</a:t>
            </a:r>
            <a:r>
              <a:rPr sz="2400" spc="-114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will</a:t>
            </a:r>
            <a:r>
              <a:rPr sz="2400" spc="-9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use</a:t>
            </a:r>
            <a:r>
              <a:rPr sz="2400" spc="-9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different</a:t>
            </a:r>
            <a:r>
              <a:rPr sz="2400" spc="-8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methods</a:t>
            </a:r>
            <a:r>
              <a:rPr sz="2400" spc="-10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of </a:t>
            </a:r>
            <a:r>
              <a:rPr sz="2400" spc="-20" dirty="0">
                <a:latin typeface="Segoe UI"/>
                <a:cs typeface="Segoe UI"/>
              </a:rPr>
              <a:t>person-</a:t>
            </a:r>
            <a:r>
              <a:rPr sz="2400" dirty="0">
                <a:latin typeface="Segoe UI"/>
                <a:cs typeface="Segoe UI"/>
              </a:rPr>
              <a:t>centred</a:t>
            </a:r>
            <a:r>
              <a:rPr sz="2400" spc="-7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planning.</a:t>
            </a:r>
            <a:endParaRPr lang="en-GB" sz="2400" spc="-10" dirty="0">
              <a:latin typeface="Segoe UI"/>
              <a:cs typeface="Segoe UI"/>
            </a:endParaRPr>
          </a:p>
          <a:p>
            <a:pPr marL="355600" marR="317500" indent="-343535">
              <a:lnSpc>
                <a:spcPts val="3030"/>
              </a:lnSpc>
              <a:spcBef>
                <a:spcPts val="475"/>
              </a:spcBef>
              <a:tabLst>
                <a:tab pos="355600" algn="l"/>
              </a:tabLst>
            </a:pPr>
            <a:endParaRPr sz="2400" dirty="0">
              <a:latin typeface="Segoe UI"/>
              <a:cs typeface="Segoe UI"/>
            </a:endParaRPr>
          </a:p>
          <a:p>
            <a:pPr marL="355600" marR="43815" indent="-343535">
              <a:lnSpc>
                <a:spcPct val="90000"/>
              </a:lnSpc>
              <a:spcBef>
                <a:spcPts val="620"/>
              </a:spcBef>
              <a:tabLst>
                <a:tab pos="35560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Segoe UI"/>
                <a:cs typeface="Segoe UI"/>
              </a:rPr>
              <a:t>There</a:t>
            </a:r>
            <a:r>
              <a:rPr sz="2400" spc="-10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are</a:t>
            </a:r>
            <a:r>
              <a:rPr sz="2400" spc="-10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different</a:t>
            </a:r>
            <a:r>
              <a:rPr sz="2400" spc="-10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tools</a:t>
            </a:r>
            <a:r>
              <a:rPr sz="2400" spc="-1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8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documents</a:t>
            </a:r>
            <a:r>
              <a:rPr sz="2400" spc="-10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10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log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planning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data</a:t>
            </a:r>
            <a:r>
              <a:rPr sz="2400" spc="-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information</a:t>
            </a:r>
            <a:r>
              <a:rPr sz="2400" spc="-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about</a:t>
            </a:r>
            <a:r>
              <a:rPr sz="2400" spc="-8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the </a:t>
            </a:r>
            <a:r>
              <a:rPr sz="2400" dirty="0">
                <a:latin typeface="Segoe UI"/>
                <a:cs typeface="Segoe UI"/>
              </a:rPr>
              <a:t>service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user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so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that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there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is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record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8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what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has </a:t>
            </a:r>
            <a:r>
              <a:rPr sz="2400" dirty="0">
                <a:latin typeface="Segoe UI"/>
                <a:cs typeface="Segoe UI"/>
              </a:rPr>
              <a:t>been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agreed.</a:t>
            </a:r>
            <a:endParaRPr lang="en-GB" sz="2400" spc="-10" dirty="0">
              <a:latin typeface="Segoe UI"/>
              <a:cs typeface="Segoe UI"/>
            </a:endParaRPr>
          </a:p>
          <a:p>
            <a:pPr marL="355600" marR="43815" indent="-343535">
              <a:lnSpc>
                <a:spcPct val="90000"/>
              </a:lnSpc>
              <a:spcBef>
                <a:spcPts val="620"/>
              </a:spcBef>
              <a:tabLst>
                <a:tab pos="355600" algn="l"/>
              </a:tabLst>
            </a:pPr>
            <a:endParaRPr sz="24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  <a:tabLst>
                <a:tab pos="35560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Segoe UI"/>
                <a:cs typeface="Segoe UI"/>
              </a:rPr>
              <a:t>Such</a:t>
            </a:r>
            <a:r>
              <a:rPr sz="2400" spc="-1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information</a:t>
            </a:r>
            <a:r>
              <a:rPr sz="2400" spc="-114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might</a:t>
            </a:r>
            <a:r>
              <a:rPr sz="2400" spc="-114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include:</a:t>
            </a:r>
            <a:endParaRPr sz="2400" dirty="0">
              <a:latin typeface="Segoe UI"/>
              <a:cs typeface="Segoe UI"/>
            </a:endParaRPr>
          </a:p>
          <a:p>
            <a:pPr marL="355600" marR="5080" indent="-343535">
              <a:lnSpc>
                <a:spcPts val="3020"/>
              </a:lnSpc>
              <a:spcBef>
                <a:spcPts val="725"/>
              </a:spcBef>
              <a:tabLst>
                <a:tab pos="35560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profile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service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user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which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included </a:t>
            </a:r>
            <a:r>
              <a:rPr sz="2400" dirty="0">
                <a:latin typeface="Segoe UI"/>
                <a:cs typeface="Segoe UI"/>
              </a:rPr>
              <a:t>essential</a:t>
            </a:r>
            <a:r>
              <a:rPr sz="2400" spc="-10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factual</a:t>
            </a:r>
            <a:r>
              <a:rPr sz="2400" spc="-1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information</a:t>
            </a:r>
            <a:r>
              <a:rPr sz="2400" spc="-9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e.g.,</a:t>
            </a:r>
            <a:r>
              <a:rPr sz="2400" spc="-9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name,</a:t>
            </a:r>
            <a:r>
              <a:rPr sz="2400" spc="-9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address, </a:t>
            </a:r>
            <a:r>
              <a:rPr sz="2400" dirty="0">
                <a:latin typeface="Segoe UI"/>
                <a:cs typeface="Segoe UI"/>
              </a:rPr>
              <a:t>DoB,</a:t>
            </a:r>
            <a:r>
              <a:rPr sz="2400" spc="-8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gender,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age</a:t>
            </a:r>
            <a:r>
              <a:rPr sz="2400" spc="-8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etc.</a:t>
            </a:r>
            <a:endParaRPr sz="24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7805" y="1219200"/>
            <a:ext cx="8688389" cy="3959417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marR="742315" indent="-342900">
              <a:lnSpc>
                <a:spcPts val="2400"/>
              </a:lnSpc>
              <a:spcBef>
                <a:spcPts val="675"/>
              </a:spcBef>
              <a:tabLst>
                <a:tab pos="354965" algn="l"/>
              </a:tabLst>
            </a:pP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	What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person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feels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sz="24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35" dirty="0">
                <a:latin typeface="Arial" panose="020B0604020202020204" pitchFamily="34" charset="0"/>
                <a:cs typeface="Arial" panose="020B0604020202020204" pitchFamily="34" charset="0"/>
              </a:rPr>
              <a:t>and they have an opinion to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sz="24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would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need.</a:t>
            </a:r>
            <a:endParaRPr lang="en-GB" sz="2400" spc="-1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742315" indent="-342900">
              <a:lnSpc>
                <a:spcPts val="2400"/>
              </a:lnSpc>
              <a:spcBef>
                <a:spcPts val="675"/>
              </a:spcBef>
              <a:tabLst>
                <a:tab pos="354965" algn="l"/>
              </a:tabLst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742315" indent="-342900">
              <a:lnSpc>
                <a:spcPts val="2400"/>
              </a:lnSpc>
              <a:spcBef>
                <a:spcPts val="675"/>
              </a:spcBef>
              <a:tabLst>
                <a:tab pos="354965" algn="l"/>
              </a:tabLst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511809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	The</a:t>
            </a:r>
            <a:r>
              <a:rPr sz="2400" spc="-8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sz="2400" spc="-7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sz="2400" spc="-7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explore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sz="2400" spc="-8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makes</a:t>
            </a:r>
            <a:r>
              <a:rPr sz="2400" spc="-7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sz="2400" spc="-8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feel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good,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good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day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look</a:t>
            </a:r>
            <a:r>
              <a:rPr sz="24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bad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day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feel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look</a:t>
            </a:r>
            <a:r>
              <a:rPr sz="24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too.</a:t>
            </a:r>
            <a:endParaRPr lang="en-GB" sz="2400" spc="-2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511809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endParaRPr lang="en-GB" sz="2400" spc="-2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511809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467995" indent="-342900">
              <a:lnSpc>
                <a:spcPts val="2400"/>
              </a:lnSpc>
              <a:spcBef>
                <a:spcPts val="600"/>
              </a:spcBef>
              <a:tabLst>
                <a:tab pos="354965" algn="l"/>
              </a:tabLst>
            </a:pP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	What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goals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are,</a:t>
            </a:r>
            <a:r>
              <a:rPr sz="2400" spc="-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steps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  <a:r>
              <a:rPr sz="2400" spc="-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would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take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4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help</a:t>
            </a:r>
            <a:r>
              <a:rPr sz="24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4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sz="24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towards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sz="24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meet</a:t>
            </a:r>
            <a:r>
              <a:rPr sz="2400" spc="-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sz="24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goals.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95"/>
              </a:spcBef>
            </a:pPr>
            <a:r>
              <a:rPr spc="-40" dirty="0"/>
              <a:t>Person-</a:t>
            </a:r>
            <a:r>
              <a:rPr dirty="0"/>
              <a:t>centred</a:t>
            </a:r>
            <a:r>
              <a:rPr spc="-110" dirty="0"/>
              <a:t> </a:t>
            </a:r>
            <a:r>
              <a:rPr spc="-10" dirty="0"/>
              <a:t>planning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FF7A2-DDE1-BC91-8B62-E2F570B4E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Person-centred planning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605E7F-97F1-B589-A533-7EDC3E7B4B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" y="1295400"/>
            <a:ext cx="8839200" cy="3379387"/>
          </a:xfrm>
        </p:spPr>
        <p:txBody>
          <a:bodyPr/>
          <a:lstStyle/>
          <a:p>
            <a:pPr marL="355600" marR="5080" lvl="0" indent="-342900" algn="just" defTabSz="914400" eaLnBrk="1" fontAlgn="auto" latinLnBrk="0" hangingPunct="1">
              <a:lnSpc>
                <a:spcPts val="2400"/>
              </a:lnSpc>
              <a:spcBef>
                <a:spcPts val="60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kumimoji="0" lang="en-GB" sz="2400" b="0" i="0" u="none" strike="noStrike" kern="0" cap="none" spc="1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Once</a:t>
            </a: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set</a:t>
            </a:r>
            <a:r>
              <a:rPr kumimoji="0" lang="en-GB" sz="2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kumimoji="0" lang="en-GB" sz="2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been</a:t>
            </a:r>
            <a:r>
              <a:rPr kumimoji="0" lang="en-GB" sz="2400" b="0" i="0" u="none" strike="noStrike" kern="0" cap="none" spc="-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determined,</a:t>
            </a:r>
            <a:r>
              <a:rPr kumimoji="0" lang="en-GB" sz="2400" b="0" i="0" u="none" strike="noStrike" kern="0" cap="none" spc="-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kumimoji="0" lang="en-GB" sz="2400" b="0" i="0" u="none" strike="noStrike" kern="0" cap="none" spc="-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kumimoji="0" lang="en-GB" sz="2400" b="0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en-GB" sz="2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SC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worker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kumimoji="0" lang="en-GB" sz="2400" b="0" i="0" u="none" strike="noStrike" kern="0" cap="none" spc="-9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kumimoji="0" lang="en-GB" sz="2400" b="0" i="0" u="none" strike="noStrike" kern="0" cap="none" spc="-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toward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meeting</a:t>
            </a:r>
            <a:r>
              <a:rPr kumimoji="0" lang="en-GB" sz="2400" b="0" i="0" u="none" strike="noStrike" kern="0" cap="none" spc="-8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kumimoji="0" lang="en-GB" sz="2400" b="0" i="0" u="none" strike="noStrike" kern="0" cap="none" spc="-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individual</a:t>
            </a:r>
            <a:r>
              <a:rPr kumimoji="0" lang="en-GB" sz="2400" b="0" i="0" u="none" strike="noStrike" kern="0" cap="none" spc="-8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kumimoji="0" lang="en-GB" sz="2400" b="0" i="0" u="none" strike="noStrike" kern="0" cap="none" spc="-8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kumimoji="0" lang="en-GB" sz="2400" b="0" i="0" u="none" strike="noStrike" kern="0" cap="none" spc="-5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those</a:t>
            </a:r>
            <a:r>
              <a:rPr kumimoji="0" lang="en-GB" sz="2400" b="0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would</a:t>
            </a: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best</a:t>
            </a:r>
            <a:r>
              <a:rPr kumimoji="0" lang="en-GB" sz="2400" b="0" i="0" u="none" strike="noStrike" kern="0" cap="none" spc="-3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meet</a:t>
            </a:r>
            <a:r>
              <a:rPr kumimoji="0" lang="en-GB" sz="2400" b="0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these</a:t>
            </a:r>
            <a:r>
              <a:rPr kumimoji="0" lang="en-GB" sz="2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needs.</a:t>
            </a:r>
          </a:p>
          <a:p>
            <a:pPr marL="355600" marR="5080" lvl="0" indent="-342900" algn="just" defTabSz="914400" eaLnBrk="1" fontAlgn="auto" latinLnBrk="0" hangingPunct="1">
              <a:lnSpc>
                <a:spcPts val="2400"/>
              </a:lnSpc>
              <a:spcBef>
                <a:spcPts val="60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spc="-1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5080" lvl="0" indent="-342900" algn="just" defTabSz="914400" eaLnBrk="1" fontAlgn="auto" latinLnBrk="0" hangingPunct="1">
              <a:lnSpc>
                <a:spcPts val="2400"/>
              </a:lnSpc>
              <a:spcBef>
                <a:spcPts val="60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-1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5080" lvl="0" indent="-342900" algn="just" defTabSz="914400" eaLnBrk="1" fontAlgn="auto" latinLnBrk="0" hangingPunct="1">
              <a:lnSpc>
                <a:spcPts val="2400"/>
              </a:lnSpc>
              <a:spcBef>
                <a:spcPts val="60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257810" lvl="0" indent="-342900" defTabSz="914400" eaLnBrk="1" fontAlgn="auto" latinLnBrk="0" hangingPunct="1">
              <a:lnSpc>
                <a:spcPct val="80000"/>
              </a:lnSpc>
              <a:spcBef>
                <a:spcPts val="620"/>
              </a:spcBef>
              <a:spcAft>
                <a:spcPts val="0"/>
              </a:spcAft>
              <a:buClrTx/>
              <a:buSzTx/>
              <a:buFontTx/>
              <a:buNone/>
              <a:tabLst>
                <a:tab pos="354965" algn="l"/>
              </a:tabLst>
              <a:defRPr/>
            </a:pP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	A</a:t>
            </a:r>
            <a:r>
              <a:rPr kumimoji="0" lang="en-GB" sz="2400" b="0" i="0" u="none" strike="noStrike" kern="0" cap="none" spc="-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r>
              <a:rPr kumimoji="0" lang="en-GB" sz="2400" b="0" i="0" u="none" strike="noStrike" kern="0" cap="none" spc="-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kumimoji="0" lang="en-GB" sz="2400" b="0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kumimoji="0" lang="en-GB" sz="2400" b="0" i="0" u="none" strike="noStrike" kern="0" cap="none" spc="-5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built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into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planning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kumimoji="0" lang="en-GB" sz="2400" b="0" i="0" u="none" strike="noStrike" kern="0" cap="none" spc="-3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kumimoji="0" lang="en-GB" sz="2400" b="0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monitor</a:t>
            </a: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things</a:t>
            </a:r>
            <a:r>
              <a:rPr kumimoji="0" lang="en-GB" sz="2400" b="0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track</a:t>
            </a:r>
            <a:r>
              <a:rPr kumimoji="0" lang="en-GB" sz="2400" b="0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kumimoji="0" lang="en-GB" sz="2400" b="0" i="0" u="none" strike="noStrike" kern="0" cap="none" spc="-5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kumimoji="0" lang="en-GB" sz="2400" b="0" i="0" u="none" strike="noStrike" kern="0" cap="none" spc="-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re-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evaluate</a:t>
            </a:r>
            <a:r>
              <a:rPr kumimoji="0" lang="en-GB" sz="2400" b="0" i="0" u="none" strike="noStrike" kern="0" cap="none" spc="-4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kumimoji="0" lang="en-GB" sz="2400" b="0" i="0" u="none" strike="noStrike" kern="0" cap="none" spc="-8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  <a:r>
              <a:rPr kumimoji="0" lang="en-GB" sz="2400" b="0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kumimoji="0" lang="en-GB" sz="2400" b="0" i="0" u="none" strike="noStrike" kern="0" cap="none" spc="-5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required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kumimoji="0" lang="en-GB" sz="2400" b="0" i="0" u="none" strike="noStrike" kern="0" cap="none" spc="-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things</a:t>
            </a:r>
            <a:r>
              <a:rPr kumimoji="0" lang="en-GB" sz="2400" b="0" i="0" u="none" strike="noStrike" kern="0" cap="none" spc="-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kumimoji="0" lang="en-GB" sz="2400" b="0" i="0" u="none" strike="noStrike" kern="0" cap="none" spc="-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kumimoji="0" lang="en-GB" sz="2400" b="0" i="0" u="none" strike="noStrike" kern="0" cap="none" spc="-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0" cap="none" spc="-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be </a:t>
            </a:r>
            <a:r>
              <a:rPr kumimoji="0" lang="en-GB" sz="2400" b="0" i="0" u="none" strike="noStrike" kern="0" cap="none" spc="-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removed.</a:t>
            </a: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4709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A90F4-8F80-6825-BD9C-C965579F5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848" y="248158"/>
            <a:ext cx="8131352" cy="1231106"/>
          </a:xfrm>
        </p:spPr>
        <p:txBody>
          <a:bodyPr/>
          <a:lstStyle/>
          <a:p>
            <a:r>
              <a:rPr lang="en-GB" dirty="0"/>
              <a:t>Discuss the following example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2C6B8-B598-00E9-7DFA-BDF82A117E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9623" y="1219201"/>
            <a:ext cx="8904377" cy="6894195"/>
          </a:xfrm>
        </p:spPr>
        <p:txBody>
          <a:bodyPr/>
          <a:lstStyle/>
          <a:p>
            <a:endParaRPr lang="en-GB" dirty="0"/>
          </a:p>
          <a:p>
            <a:r>
              <a:rPr lang="en-GB" sz="2800" dirty="0"/>
              <a:t>Watch the following video and discuss how a person centred approach was applied to improve Larry’s life.</a:t>
            </a:r>
          </a:p>
          <a:p>
            <a:endParaRPr lang="en-GB" sz="2800" dirty="0"/>
          </a:p>
          <a:p>
            <a:r>
              <a:rPr lang="en-GB" sz="2800" dirty="0"/>
              <a:t>What do you think are the benefits of person centred care?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https://www.youtube.com/watch?v=PhiYISglx40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5625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316D6-CFC4-2D09-23FB-794D718BF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846" y="248158"/>
            <a:ext cx="8740953" cy="615553"/>
          </a:xfrm>
        </p:spPr>
        <p:txBody>
          <a:bodyPr/>
          <a:lstStyle/>
          <a:p>
            <a:r>
              <a:rPr lang="en-GB" dirty="0"/>
              <a:t>Benefits of person-centred care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46C3E4-16C4-A647-E90E-A1214976A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6846" y="1143000"/>
            <a:ext cx="8740952" cy="430887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800" dirty="0"/>
              <a:t>The service user will trust you and feel confident in your care. </a:t>
            </a:r>
          </a:p>
          <a:p>
            <a:pPr marL="457200" indent="-457200">
              <a:buFont typeface="+mj-lt"/>
              <a:buAutoNum type="arabicPeriod"/>
            </a:pPr>
            <a:endParaRPr lang="en-GB" sz="2800" dirty="0"/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Person centred care improves quality of life.</a:t>
            </a:r>
          </a:p>
          <a:p>
            <a:pPr marL="457200" indent="-457200">
              <a:buFont typeface="+mj-lt"/>
              <a:buAutoNum type="arabicPeriod"/>
            </a:pPr>
            <a:endParaRPr lang="en-GB" sz="2800" dirty="0"/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Getting to know the service users will help practitioners understand them. </a:t>
            </a:r>
          </a:p>
          <a:p>
            <a:pPr marL="457200" indent="-457200">
              <a:buFont typeface="+mj-lt"/>
              <a:buAutoNum type="arabicPeriod"/>
            </a:pPr>
            <a:endParaRPr lang="en-GB" sz="2800" dirty="0"/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Person centred care improves independence and confidence. </a:t>
            </a:r>
          </a:p>
        </p:txBody>
      </p:sp>
    </p:spTree>
    <p:extLst>
      <p:ext uri="{BB962C8B-B14F-4D97-AF65-F5344CB8AC3E}">
        <p14:creationId xmlns:p14="http://schemas.microsoft.com/office/powerpoint/2010/main" val="954128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93C1E-161C-6051-CB79-36110B271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143" y="248158"/>
            <a:ext cx="7150701" cy="635000"/>
          </a:xfrm>
        </p:spPr>
        <p:txBody>
          <a:bodyPr/>
          <a:lstStyle/>
          <a:p>
            <a:r>
              <a:rPr lang="en-GB" dirty="0"/>
              <a:t>			Activity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13A4B7-17AA-8B11-211C-9384570B35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9623" y="1143000"/>
            <a:ext cx="8664753" cy="5170646"/>
          </a:xfrm>
        </p:spPr>
        <p:txBody>
          <a:bodyPr/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Read the case studies on Moodle and discuss them in groups. 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349321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8312" y="109981"/>
            <a:ext cx="3453129" cy="5559425"/>
            <a:chOff x="268312" y="109981"/>
            <a:chExt cx="3453129" cy="5559425"/>
          </a:xfrm>
        </p:grpSpPr>
        <p:sp>
          <p:nvSpPr>
            <p:cNvPr id="3" name="object 3"/>
            <p:cNvSpPr/>
            <p:nvPr/>
          </p:nvSpPr>
          <p:spPr>
            <a:xfrm>
              <a:off x="281012" y="122681"/>
              <a:ext cx="3427729" cy="5534025"/>
            </a:xfrm>
            <a:custGeom>
              <a:avLst/>
              <a:gdLst/>
              <a:ahLst/>
              <a:cxnLst/>
              <a:rect l="l" t="t" r="r" b="b"/>
              <a:pathLst>
                <a:path w="3427729" h="5534025">
                  <a:moveTo>
                    <a:pt x="3427641" y="0"/>
                  </a:moveTo>
                  <a:lnTo>
                    <a:pt x="1713776" y="1713865"/>
                  </a:lnTo>
                  <a:lnTo>
                    <a:pt x="0" y="0"/>
                  </a:lnTo>
                  <a:lnTo>
                    <a:pt x="0" y="3819779"/>
                  </a:lnTo>
                  <a:lnTo>
                    <a:pt x="1713776" y="5533644"/>
                  </a:lnTo>
                  <a:lnTo>
                    <a:pt x="3427641" y="3819779"/>
                  </a:lnTo>
                  <a:lnTo>
                    <a:pt x="3427641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81012" y="122681"/>
              <a:ext cx="3427729" cy="5534025"/>
            </a:xfrm>
            <a:custGeom>
              <a:avLst/>
              <a:gdLst/>
              <a:ahLst/>
              <a:cxnLst/>
              <a:rect l="l" t="t" r="r" b="b"/>
              <a:pathLst>
                <a:path w="3427729" h="5534025">
                  <a:moveTo>
                    <a:pt x="3427641" y="0"/>
                  </a:moveTo>
                  <a:lnTo>
                    <a:pt x="3427641" y="3819779"/>
                  </a:lnTo>
                  <a:lnTo>
                    <a:pt x="1713776" y="5533644"/>
                  </a:lnTo>
                  <a:lnTo>
                    <a:pt x="0" y="3819779"/>
                  </a:lnTo>
                  <a:lnTo>
                    <a:pt x="0" y="0"/>
                  </a:lnTo>
                  <a:lnTo>
                    <a:pt x="1713776" y="1713865"/>
                  </a:lnTo>
                  <a:lnTo>
                    <a:pt x="3427641" y="0"/>
                  </a:lnTo>
                  <a:close/>
                </a:path>
              </a:pathLst>
            </a:custGeom>
            <a:ln w="2539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392684" y="2312670"/>
            <a:ext cx="3201670" cy="1121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Systems</a:t>
            </a:r>
            <a:r>
              <a:rPr sz="2400" b="1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theory</a:t>
            </a:r>
            <a:r>
              <a:rPr sz="2400" b="1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spc="-10" dirty="0">
                <a:solidFill>
                  <a:srgbClr val="FFFFFF"/>
                </a:solidFill>
                <a:latin typeface="Segoe UI"/>
                <a:cs typeface="Segoe UI"/>
              </a:rPr>
              <a:t>within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400" b="1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health</a:t>
            </a:r>
            <a:r>
              <a:rPr sz="2400" b="1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2400" b="1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spc="-10" dirty="0">
                <a:solidFill>
                  <a:srgbClr val="FFFFFF"/>
                </a:solidFill>
                <a:latin typeface="Segoe UI"/>
                <a:cs typeface="Segoe UI"/>
              </a:rPr>
              <a:t>social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care</a:t>
            </a:r>
            <a:r>
              <a:rPr sz="2400" b="1" spc="-10" dirty="0">
                <a:solidFill>
                  <a:srgbClr val="FFFFFF"/>
                </a:solidFill>
                <a:latin typeface="Segoe UI"/>
                <a:cs typeface="Segoe UI"/>
              </a:rPr>
              <a:t> sector</a:t>
            </a:r>
            <a:endParaRPr sz="2400">
              <a:latin typeface="Segoe UI"/>
              <a:cs typeface="Segoe U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682238" y="388874"/>
            <a:ext cx="5194935" cy="3579495"/>
            <a:chOff x="3682238" y="388874"/>
            <a:chExt cx="5194935" cy="3579495"/>
          </a:xfrm>
        </p:grpSpPr>
        <p:sp>
          <p:nvSpPr>
            <p:cNvPr id="7" name="object 7"/>
            <p:cNvSpPr/>
            <p:nvPr/>
          </p:nvSpPr>
          <p:spPr>
            <a:xfrm>
              <a:off x="3694938" y="401574"/>
              <a:ext cx="5169535" cy="3554095"/>
            </a:xfrm>
            <a:custGeom>
              <a:avLst/>
              <a:gdLst/>
              <a:ahLst/>
              <a:cxnLst/>
              <a:rect l="l" t="t" r="r" b="b"/>
              <a:pathLst>
                <a:path w="5169534" h="3554095">
                  <a:moveTo>
                    <a:pt x="4577080" y="0"/>
                  </a:moveTo>
                  <a:lnTo>
                    <a:pt x="0" y="0"/>
                  </a:lnTo>
                  <a:lnTo>
                    <a:pt x="0" y="3553968"/>
                  </a:lnTo>
                  <a:lnTo>
                    <a:pt x="4577080" y="3553968"/>
                  </a:lnTo>
                  <a:lnTo>
                    <a:pt x="4625662" y="3552004"/>
                  </a:lnTo>
                  <a:lnTo>
                    <a:pt x="4673163" y="3546215"/>
                  </a:lnTo>
                  <a:lnTo>
                    <a:pt x="4719429" y="3536754"/>
                  </a:lnTo>
                  <a:lnTo>
                    <a:pt x="4764308" y="3523772"/>
                  </a:lnTo>
                  <a:lnTo>
                    <a:pt x="4807648" y="3507422"/>
                  </a:lnTo>
                  <a:lnTo>
                    <a:pt x="4849296" y="3487856"/>
                  </a:lnTo>
                  <a:lnTo>
                    <a:pt x="4889101" y="3465228"/>
                  </a:lnTo>
                  <a:lnTo>
                    <a:pt x="4926909" y="3439688"/>
                  </a:lnTo>
                  <a:lnTo>
                    <a:pt x="4962568" y="3411390"/>
                  </a:lnTo>
                  <a:lnTo>
                    <a:pt x="4995926" y="3380486"/>
                  </a:lnTo>
                  <a:lnTo>
                    <a:pt x="5026830" y="3347128"/>
                  </a:lnTo>
                  <a:lnTo>
                    <a:pt x="5055128" y="3311469"/>
                  </a:lnTo>
                  <a:lnTo>
                    <a:pt x="5080668" y="3273661"/>
                  </a:lnTo>
                  <a:lnTo>
                    <a:pt x="5103296" y="3233856"/>
                  </a:lnTo>
                  <a:lnTo>
                    <a:pt x="5122862" y="3192208"/>
                  </a:lnTo>
                  <a:lnTo>
                    <a:pt x="5139212" y="3148868"/>
                  </a:lnTo>
                  <a:lnTo>
                    <a:pt x="5152194" y="3103989"/>
                  </a:lnTo>
                  <a:lnTo>
                    <a:pt x="5161655" y="3057723"/>
                  </a:lnTo>
                  <a:lnTo>
                    <a:pt x="5167444" y="3010222"/>
                  </a:lnTo>
                  <a:lnTo>
                    <a:pt x="5169408" y="2961640"/>
                  </a:lnTo>
                  <a:lnTo>
                    <a:pt x="5169408" y="592327"/>
                  </a:lnTo>
                  <a:lnTo>
                    <a:pt x="5167444" y="543745"/>
                  </a:lnTo>
                  <a:lnTo>
                    <a:pt x="5161655" y="496244"/>
                  </a:lnTo>
                  <a:lnTo>
                    <a:pt x="5152194" y="449978"/>
                  </a:lnTo>
                  <a:lnTo>
                    <a:pt x="5139212" y="405099"/>
                  </a:lnTo>
                  <a:lnTo>
                    <a:pt x="5122862" y="361759"/>
                  </a:lnTo>
                  <a:lnTo>
                    <a:pt x="5103296" y="320111"/>
                  </a:lnTo>
                  <a:lnTo>
                    <a:pt x="5080668" y="280306"/>
                  </a:lnTo>
                  <a:lnTo>
                    <a:pt x="5055128" y="242498"/>
                  </a:lnTo>
                  <a:lnTo>
                    <a:pt x="5026830" y="206839"/>
                  </a:lnTo>
                  <a:lnTo>
                    <a:pt x="4995926" y="173482"/>
                  </a:lnTo>
                  <a:lnTo>
                    <a:pt x="4962568" y="142577"/>
                  </a:lnTo>
                  <a:lnTo>
                    <a:pt x="4926909" y="114279"/>
                  </a:lnTo>
                  <a:lnTo>
                    <a:pt x="4889101" y="88739"/>
                  </a:lnTo>
                  <a:lnTo>
                    <a:pt x="4849296" y="66111"/>
                  </a:lnTo>
                  <a:lnTo>
                    <a:pt x="4807648" y="46545"/>
                  </a:lnTo>
                  <a:lnTo>
                    <a:pt x="4764308" y="30195"/>
                  </a:lnTo>
                  <a:lnTo>
                    <a:pt x="4719429" y="17213"/>
                  </a:lnTo>
                  <a:lnTo>
                    <a:pt x="4673163" y="7752"/>
                  </a:lnTo>
                  <a:lnTo>
                    <a:pt x="4625662" y="1963"/>
                  </a:lnTo>
                  <a:lnTo>
                    <a:pt x="4577080" y="0"/>
                  </a:lnTo>
                  <a:close/>
                </a:path>
              </a:pathLst>
            </a:custGeom>
            <a:solidFill>
              <a:srgbClr val="C8F0FF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694938" y="401574"/>
              <a:ext cx="5169535" cy="3554095"/>
            </a:xfrm>
            <a:custGeom>
              <a:avLst/>
              <a:gdLst/>
              <a:ahLst/>
              <a:cxnLst/>
              <a:rect l="l" t="t" r="r" b="b"/>
              <a:pathLst>
                <a:path w="5169534" h="3554095">
                  <a:moveTo>
                    <a:pt x="5169408" y="592327"/>
                  </a:moveTo>
                  <a:lnTo>
                    <a:pt x="5169408" y="2961640"/>
                  </a:lnTo>
                  <a:lnTo>
                    <a:pt x="5167444" y="3010222"/>
                  </a:lnTo>
                  <a:lnTo>
                    <a:pt x="5161655" y="3057723"/>
                  </a:lnTo>
                  <a:lnTo>
                    <a:pt x="5152194" y="3103989"/>
                  </a:lnTo>
                  <a:lnTo>
                    <a:pt x="5139212" y="3148868"/>
                  </a:lnTo>
                  <a:lnTo>
                    <a:pt x="5122862" y="3192208"/>
                  </a:lnTo>
                  <a:lnTo>
                    <a:pt x="5103296" y="3233856"/>
                  </a:lnTo>
                  <a:lnTo>
                    <a:pt x="5080668" y="3273661"/>
                  </a:lnTo>
                  <a:lnTo>
                    <a:pt x="5055128" y="3311469"/>
                  </a:lnTo>
                  <a:lnTo>
                    <a:pt x="5026830" y="3347128"/>
                  </a:lnTo>
                  <a:lnTo>
                    <a:pt x="4995926" y="3380486"/>
                  </a:lnTo>
                  <a:lnTo>
                    <a:pt x="4962568" y="3411390"/>
                  </a:lnTo>
                  <a:lnTo>
                    <a:pt x="4926909" y="3439688"/>
                  </a:lnTo>
                  <a:lnTo>
                    <a:pt x="4889101" y="3465228"/>
                  </a:lnTo>
                  <a:lnTo>
                    <a:pt x="4849296" y="3487856"/>
                  </a:lnTo>
                  <a:lnTo>
                    <a:pt x="4807648" y="3507422"/>
                  </a:lnTo>
                  <a:lnTo>
                    <a:pt x="4764308" y="3523772"/>
                  </a:lnTo>
                  <a:lnTo>
                    <a:pt x="4719429" y="3536754"/>
                  </a:lnTo>
                  <a:lnTo>
                    <a:pt x="4673163" y="3546215"/>
                  </a:lnTo>
                  <a:lnTo>
                    <a:pt x="4625662" y="3552004"/>
                  </a:lnTo>
                  <a:lnTo>
                    <a:pt x="4577080" y="3553968"/>
                  </a:lnTo>
                  <a:lnTo>
                    <a:pt x="0" y="3553968"/>
                  </a:lnTo>
                  <a:lnTo>
                    <a:pt x="0" y="0"/>
                  </a:lnTo>
                  <a:lnTo>
                    <a:pt x="4577080" y="0"/>
                  </a:lnTo>
                  <a:lnTo>
                    <a:pt x="4625662" y="1963"/>
                  </a:lnTo>
                  <a:lnTo>
                    <a:pt x="4673163" y="7752"/>
                  </a:lnTo>
                  <a:lnTo>
                    <a:pt x="4719429" y="17213"/>
                  </a:lnTo>
                  <a:lnTo>
                    <a:pt x="4764308" y="30195"/>
                  </a:lnTo>
                  <a:lnTo>
                    <a:pt x="4807648" y="46545"/>
                  </a:lnTo>
                  <a:lnTo>
                    <a:pt x="4849296" y="66111"/>
                  </a:lnTo>
                  <a:lnTo>
                    <a:pt x="4889101" y="88739"/>
                  </a:lnTo>
                  <a:lnTo>
                    <a:pt x="4926909" y="114279"/>
                  </a:lnTo>
                  <a:lnTo>
                    <a:pt x="4962568" y="142577"/>
                  </a:lnTo>
                  <a:lnTo>
                    <a:pt x="4995926" y="173482"/>
                  </a:lnTo>
                  <a:lnTo>
                    <a:pt x="5026830" y="206839"/>
                  </a:lnTo>
                  <a:lnTo>
                    <a:pt x="5055128" y="242498"/>
                  </a:lnTo>
                  <a:lnTo>
                    <a:pt x="5080668" y="280306"/>
                  </a:lnTo>
                  <a:lnTo>
                    <a:pt x="5103296" y="320111"/>
                  </a:lnTo>
                  <a:lnTo>
                    <a:pt x="5122862" y="361759"/>
                  </a:lnTo>
                  <a:lnTo>
                    <a:pt x="5139212" y="405099"/>
                  </a:lnTo>
                  <a:lnTo>
                    <a:pt x="5152194" y="449978"/>
                  </a:lnTo>
                  <a:lnTo>
                    <a:pt x="5161655" y="496244"/>
                  </a:lnTo>
                  <a:lnTo>
                    <a:pt x="5167444" y="543745"/>
                  </a:lnTo>
                  <a:lnTo>
                    <a:pt x="5169408" y="592327"/>
                  </a:lnTo>
                  <a:close/>
                </a:path>
              </a:pathLst>
            </a:custGeom>
            <a:ln w="25400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852164" y="384809"/>
            <a:ext cx="4643120" cy="3556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223520" indent="-2286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Segoe UI"/>
                <a:cs typeface="Segoe UI"/>
              </a:rPr>
              <a:t>•</a:t>
            </a:r>
            <a:r>
              <a:rPr sz="2400" spc="14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Areas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wellbeing</a:t>
            </a:r>
            <a:r>
              <a:rPr sz="2400" b="1" spc="-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–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20" dirty="0">
                <a:latin typeface="Segoe UI"/>
                <a:cs typeface="Segoe UI"/>
              </a:rPr>
              <a:t> Care </a:t>
            </a:r>
            <a:r>
              <a:rPr sz="2400" b="1" dirty="0">
                <a:latin typeface="Segoe UI"/>
                <a:cs typeface="Segoe UI"/>
              </a:rPr>
              <a:t>Act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spc="-20" dirty="0">
                <a:latin typeface="Segoe UI"/>
                <a:cs typeface="Segoe UI"/>
              </a:rPr>
              <a:t>2014</a:t>
            </a:r>
            <a:endParaRPr sz="24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465"/>
              </a:spcBef>
            </a:pPr>
            <a:r>
              <a:rPr sz="2400" dirty="0">
                <a:latin typeface="Segoe UI"/>
                <a:cs typeface="Segoe UI"/>
              </a:rPr>
              <a:t>•</a:t>
            </a:r>
            <a:r>
              <a:rPr sz="2400" spc="10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Types</a:t>
            </a:r>
            <a:r>
              <a:rPr sz="2400" b="1" spc="-5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5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systems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theory</a:t>
            </a:r>
            <a:endParaRPr sz="2400" dirty="0">
              <a:latin typeface="Segoe UI"/>
              <a:cs typeface="Segoe UI"/>
            </a:endParaRPr>
          </a:p>
          <a:p>
            <a:pPr marL="241300" marR="755015" indent="-228600">
              <a:lnSpc>
                <a:spcPct val="100000"/>
              </a:lnSpc>
              <a:spcBef>
                <a:spcPts val="470"/>
              </a:spcBef>
            </a:pPr>
            <a:r>
              <a:rPr sz="2400" dirty="0">
                <a:latin typeface="Segoe UI"/>
                <a:cs typeface="Segoe UI"/>
              </a:rPr>
              <a:t>•</a:t>
            </a:r>
            <a:r>
              <a:rPr sz="2400" spc="1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Different</a:t>
            </a:r>
            <a:r>
              <a:rPr sz="2400" b="1" spc="-2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types</a:t>
            </a:r>
            <a:r>
              <a:rPr sz="2400" b="1" spc="-2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H</a:t>
            </a:r>
            <a:r>
              <a:rPr sz="2400" b="1" spc="-2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&amp;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SC </a:t>
            </a:r>
            <a:r>
              <a:rPr sz="2400" b="1" spc="-10" dirty="0">
                <a:latin typeface="Segoe UI"/>
                <a:cs typeface="Segoe UI"/>
              </a:rPr>
              <a:t>systems</a:t>
            </a:r>
            <a:endParaRPr sz="24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2400" dirty="0">
                <a:latin typeface="Segoe UI"/>
                <a:cs typeface="Segoe UI"/>
              </a:rPr>
              <a:t>•</a:t>
            </a:r>
            <a:r>
              <a:rPr sz="2400" spc="15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 practitioners</a:t>
            </a:r>
            <a:r>
              <a:rPr sz="2400" b="1" spc="-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apporach</a:t>
            </a:r>
            <a:endParaRPr sz="2400" dirty="0">
              <a:latin typeface="Segoe UI"/>
              <a:cs typeface="Segoe UI"/>
            </a:endParaRPr>
          </a:p>
          <a:p>
            <a:pPr marL="241300" marR="5080" indent="-228600">
              <a:lnSpc>
                <a:spcPct val="99800"/>
              </a:lnSpc>
              <a:spcBef>
                <a:spcPts val="484"/>
              </a:spcBef>
              <a:tabLst>
                <a:tab pos="2460625" algn="l"/>
              </a:tabLst>
            </a:pPr>
            <a:r>
              <a:rPr sz="2400" dirty="0">
                <a:latin typeface="Segoe UI"/>
                <a:cs typeface="Segoe UI"/>
              </a:rPr>
              <a:t>•</a:t>
            </a:r>
            <a:r>
              <a:rPr sz="2400" spc="1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Read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contents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of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pages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62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and </a:t>
            </a:r>
            <a:r>
              <a:rPr sz="2400" b="1" dirty="0">
                <a:latin typeface="Segoe UI"/>
                <a:cs typeface="Segoe UI"/>
              </a:rPr>
              <a:t>63,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and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137</a:t>
            </a:r>
            <a:r>
              <a:rPr sz="2400" b="1" spc="-15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to</a:t>
            </a:r>
            <a:r>
              <a:rPr sz="2400" b="1" dirty="0">
                <a:latin typeface="Segoe UI"/>
                <a:cs typeface="Segoe UI"/>
              </a:rPr>
              <a:t>	160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in</a:t>
            </a:r>
            <a:r>
              <a:rPr sz="2400" b="1" spc="-10" dirty="0">
                <a:latin typeface="Segoe UI"/>
                <a:cs typeface="Segoe UI"/>
              </a:rPr>
              <a:t> Glasby (2017)</a:t>
            </a:r>
            <a:endParaRPr sz="24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2510" y="191846"/>
            <a:ext cx="747903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Areas</a:t>
            </a:r>
            <a:r>
              <a:rPr sz="3200" spc="-30" dirty="0"/>
              <a:t> </a:t>
            </a:r>
            <a:r>
              <a:rPr sz="3200" dirty="0"/>
              <a:t>of</a:t>
            </a:r>
            <a:r>
              <a:rPr sz="3200" spc="-25" dirty="0"/>
              <a:t> </a:t>
            </a:r>
            <a:r>
              <a:rPr sz="3200" dirty="0"/>
              <a:t>wellbeing</a:t>
            </a:r>
            <a:r>
              <a:rPr sz="3200" spc="-10" dirty="0"/>
              <a:t> </a:t>
            </a:r>
            <a:r>
              <a:rPr sz="3200" dirty="0"/>
              <a:t>–</a:t>
            </a:r>
            <a:r>
              <a:rPr sz="3200" spc="-25" dirty="0"/>
              <a:t> </a:t>
            </a:r>
            <a:r>
              <a:rPr sz="3200" dirty="0"/>
              <a:t>The</a:t>
            </a:r>
            <a:r>
              <a:rPr sz="3200" spc="-25" dirty="0"/>
              <a:t> </a:t>
            </a:r>
            <a:r>
              <a:rPr sz="3200" dirty="0"/>
              <a:t>Care</a:t>
            </a:r>
            <a:r>
              <a:rPr sz="3200" spc="-25" dirty="0"/>
              <a:t> </a:t>
            </a:r>
            <a:r>
              <a:rPr sz="3200" dirty="0"/>
              <a:t>Act</a:t>
            </a:r>
            <a:r>
              <a:rPr sz="3200" spc="-20" dirty="0"/>
              <a:t> 2014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939" y="836675"/>
            <a:ext cx="7272528" cy="468020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18540" y="5285994"/>
            <a:ext cx="2044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Arial"/>
                <a:cs typeface="Arial"/>
              </a:rPr>
              <a:t>(</a:t>
            </a:r>
            <a:r>
              <a:rPr sz="1800" b="1" dirty="0">
                <a:latin typeface="Arial"/>
                <a:cs typeface="Arial"/>
              </a:rPr>
              <a:t>DHSC,</a:t>
            </a:r>
            <a:r>
              <a:rPr sz="1800" b="1" spc="-55" dirty="0">
                <a:latin typeface="Arial"/>
                <a:cs typeface="Arial"/>
              </a:rPr>
              <a:t> </a:t>
            </a:r>
            <a:r>
              <a:rPr sz="1800" b="1" dirty="0">
                <a:latin typeface="Arial"/>
                <a:cs typeface="Arial"/>
              </a:rPr>
              <a:t>2019,</a:t>
            </a:r>
            <a:r>
              <a:rPr sz="1800" b="1" spc="-35" dirty="0">
                <a:latin typeface="Arial"/>
                <a:cs typeface="Arial"/>
              </a:rPr>
              <a:t> </a:t>
            </a:r>
            <a:r>
              <a:rPr sz="1800" b="1" spc="-20" dirty="0">
                <a:latin typeface="Arial"/>
                <a:cs typeface="Arial"/>
              </a:rPr>
              <a:t>p.33)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84526" y="189687"/>
            <a:ext cx="37750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Systems</a:t>
            </a:r>
            <a:r>
              <a:rPr spc="-229" dirty="0"/>
              <a:t> </a:t>
            </a:r>
            <a:r>
              <a:rPr spc="-10" dirty="0"/>
              <a:t>Theory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6334" y="930402"/>
            <a:ext cx="8669655" cy="43872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700"/>
              </a:lnSpc>
              <a:spcBef>
                <a:spcPts val="95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Segoe UI"/>
                <a:cs typeface="Segoe UI"/>
              </a:rPr>
              <a:t>Systems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theory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recognises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that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spc="-20" dirty="0">
                <a:latin typeface="Segoe UI"/>
                <a:cs typeface="Segoe UI"/>
              </a:rPr>
              <a:t>individual’s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support</a:t>
            </a:r>
            <a:endParaRPr sz="2500" dirty="0">
              <a:latin typeface="Segoe UI"/>
              <a:cs typeface="Segoe UI"/>
            </a:endParaRPr>
          </a:p>
          <a:p>
            <a:pPr marL="354965">
              <a:lnSpc>
                <a:spcPts val="2700"/>
              </a:lnSpc>
            </a:pPr>
            <a:r>
              <a:rPr sz="2500" dirty="0">
                <a:latin typeface="Segoe UI"/>
                <a:cs typeface="Segoe UI"/>
              </a:rPr>
              <a:t>networks</a:t>
            </a:r>
            <a:r>
              <a:rPr sz="2500" spc="-3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is</a:t>
            </a:r>
            <a:r>
              <a:rPr sz="2500" spc="-7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central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their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lives.</a:t>
            </a:r>
            <a:endParaRPr sz="2500" dirty="0">
              <a:latin typeface="Segoe UI"/>
              <a:cs typeface="Segoe UI"/>
            </a:endParaRPr>
          </a:p>
          <a:p>
            <a:pPr marL="354965" marR="510540" indent="-342900">
              <a:lnSpc>
                <a:spcPts val="2400"/>
              </a:lnSpc>
              <a:spcBef>
                <a:spcPts val="58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Segoe UI"/>
                <a:cs typeface="Segoe UI"/>
              </a:rPr>
              <a:t>Looking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at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whole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system</a:t>
            </a:r>
            <a:r>
              <a:rPr sz="2500" spc="-3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is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crucial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help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support</a:t>
            </a:r>
            <a:r>
              <a:rPr sz="2500" spc="-20" dirty="0">
                <a:latin typeface="Segoe UI"/>
                <a:cs typeface="Segoe UI"/>
              </a:rPr>
              <a:t> </a:t>
            </a:r>
            <a:r>
              <a:rPr sz="2500" spc="-25" dirty="0">
                <a:latin typeface="Segoe UI"/>
                <a:cs typeface="Segoe UI"/>
              </a:rPr>
              <a:t>the </a:t>
            </a:r>
            <a:r>
              <a:rPr sz="2500" dirty="0">
                <a:latin typeface="Segoe UI"/>
                <a:cs typeface="Segoe UI"/>
              </a:rPr>
              <a:t>individual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to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access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services</a:t>
            </a:r>
            <a:r>
              <a:rPr sz="2500" spc="-4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and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have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fulfilling</a:t>
            </a:r>
            <a:r>
              <a:rPr sz="2500" spc="-5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lives.</a:t>
            </a:r>
            <a:endParaRPr sz="2500" dirty="0">
              <a:latin typeface="Segoe UI"/>
              <a:cs typeface="Segoe UI"/>
            </a:endParaRPr>
          </a:p>
          <a:p>
            <a:pPr marL="12700">
              <a:lnSpc>
                <a:spcPts val="2700"/>
              </a:lnSpc>
              <a:spcBef>
                <a:spcPts val="20"/>
              </a:spcBef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dirty="0">
                <a:latin typeface="Segoe UI"/>
                <a:cs typeface="Segoe UI"/>
              </a:rPr>
              <a:t>There</a:t>
            </a:r>
            <a:r>
              <a:rPr sz="2500" spc="-6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are</a:t>
            </a:r>
            <a:r>
              <a:rPr sz="2500" spc="-6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three</a:t>
            </a:r>
            <a:r>
              <a:rPr sz="2500" spc="-5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systems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which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can</a:t>
            </a:r>
            <a:r>
              <a:rPr sz="2500" spc="-7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operate</a:t>
            </a:r>
            <a:r>
              <a:rPr sz="2500" spc="-4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in</a:t>
            </a:r>
            <a:r>
              <a:rPr sz="2500" spc="-8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a</a:t>
            </a:r>
            <a:r>
              <a:rPr sz="2500" spc="-8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person’s</a:t>
            </a:r>
            <a:r>
              <a:rPr sz="2500" spc="-45" dirty="0">
                <a:latin typeface="Segoe UI"/>
                <a:cs typeface="Segoe UI"/>
              </a:rPr>
              <a:t> </a:t>
            </a:r>
            <a:r>
              <a:rPr sz="2500" spc="-20" dirty="0">
                <a:latin typeface="Segoe UI"/>
                <a:cs typeface="Segoe UI"/>
              </a:rPr>
              <a:t>life</a:t>
            </a:r>
            <a:endParaRPr sz="2500" dirty="0">
              <a:latin typeface="Segoe UI"/>
              <a:cs typeface="Segoe UI"/>
            </a:endParaRPr>
          </a:p>
          <a:p>
            <a:pPr marL="354965">
              <a:lnSpc>
                <a:spcPts val="2700"/>
              </a:lnSpc>
            </a:pPr>
            <a:r>
              <a:rPr sz="2500" dirty="0">
                <a:latin typeface="Segoe UI"/>
                <a:cs typeface="Segoe UI"/>
              </a:rPr>
              <a:t>as</a:t>
            </a:r>
            <a:r>
              <a:rPr sz="2500" spc="-1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follows:</a:t>
            </a:r>
            <a:endParaRPr sz="25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25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b="1" dirty="0">
                <a:latin typeface="Segoe UI"/>
                <a:cs typeface="Segoe UI"/>
              </a:rPr>
              <a:t>1.</a:t>
            </a:r>
            <a:r>
              <a:rPr sz="2500" b="1" spc="-80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Informal</a:t>
            </a:r>
            <a:r>
              <a:rPr sz="2500" b="1" spc="-60" dirty="0">
                <a:latin typeface="Segoe UI"/>
                <a:cs typeface="Segoe UI"/>
              </a:rPr>
              <a:t> </a:t>
            </a:r>
            <a:r>
              <a:rPr sz="2500" b="1" spc="-10" dirty="0">
                <a:latin typeface="Segoe UI"/>
                <a:cs typeface="Segoe UI"/>
              </a:rPr>
              <a:t>system</a:t>
            </a:r>
            <a:endParaRPr sz="25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b="1" dirty="0">
                <a:latin typeface="Segoe UI"/>
                <a:cs typeface="Segoe UI"/>
              </a:rPr>
              <a:t>2.</a:t>
            </a:r>
            <a:r>
              <a:rPr sz="2500" b="1" spc="-60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Formal</a:t>
            </a:r>
            <a:r>
              <a:rPr sz="2500" b="1" spc="-60" dirty="0">
                <a:latin typeface="Segoe UI"/>
                <a:cs typeface="Segoe UI"/>
              </a:rPr>
              <a:t> </a:t>
            </a:r>
            <a:r>
              <a:rPr sz="2500" b="1" spc="-10" dirty="0">
                <a:latin typeface="Segoe UI"/>
                <a:cs typeface="Segoe UI"/>
              </a:rPr>
              <a:t>systems</a:t>
            </a:r>
            <a:endParaRPr sz="250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2500" spc="-50" dirty="0">
                <a:latin typeface="Arial"/>
                <a:cs typeface="Arial"/>
              </a:rPr>
              <a:t>•</a:t>
            </a:r>
            <a:r>
              <a:rPr sz="2500" dirty="0">
                <a:latin typeface="Arial"/>
                <a:cs typeface="Arial"/>
              </a:rPr>
              <a:t>	</a:t>
            </a:r>
            <a:r>
              <a:rPr sz="2500" b="1" dirty="0">
                <a:latin typeface="Segoe UI"/>
                <a:cs typeface="Segoe UI"/>
              </a:rPr>
              <a:t>3.</a:t>
            </a:r>
            <a:r>
              <a:rPr sz="2500" b="1" spc="-70" dirty="0">
                <a:latin typeface="Segoe UI"/>
                <a:cs typeface="Segoe UI"/>
              </a:rPr>
              <a:t> </a:t>
            </a:r>
            <a:r>
              <a:rPr sz="2500" b="1" dirty="0">
                <a:latin typeface="Segoe UI"/>
                <a:cs typeface="Segoe UI"/>
              </a:rPr>
              <a:t>Public</a:t>
            </a:r>
            <a:r>
              <a:rPr sz="2500" b="1" spc="-45" dirty="0">
                <a:latin typeface="Segoe UI"/>
                <a:cs typeface="Segoe UI"/>
              </a:rPr>
              <a:t> </a:t>
            </a:r>
            <a:r>
              <a:rPr sz="2500" b="1" spc="-10" dirty="0">
                <a:latin typeface="Segoe UI"/>
                <a:cs typeface="Segoe UI"/>
              </a:rPr>
              <a:t>systems</a:t>
            </a:r>
            <a:endParaRPr sz="2500" dirty="0">
              <a:latin typeface="Segoe UI"/>
              <a:cs typeface="Segoe U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050" dirty="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</a:pPr>
            <a:r>
              <a:rPr sz="1700" spc="-10" dirty="0">
                <a:latin typeface="Arial"/>
                <a:cs typeface="Arial"/>
              </a:rPr>
              <a:t>(Maclean</a:t>
            </a:r>
            <a:r>
              <a:rPr sz="1700" spc="-90" dirty="0">
                <a:latin typeface="Arial"/>
                <a:cs typeface="Arial"/>
              </a:rPr>
              <a:t> </a:t>
            </a:r>
            <a:r>
              <a:rPr sz="1700" dirty="0">
                <a:latin typeface="Arial"/>
                <a:cs typeface="Arial"/>
              </a:rPr>
              <a:t>Associates,</a:t>
            </a:r>
            <a:r>
              <a:rPr sz="1700" spc="20" dirty="0">
                <a:latin typeface="Arial"/>
                <a:cs typeface="Arial"/>
              </a:rPr>
              <a:t> </a:t>
            </a:r>
            <a:r>
              <a:rPr sz="1700" spc="-10" dirty="0">
                <a:latin typeface="Arial"/>
                <a:cs typeface="Arial"/>
              </a:rPr>
              <a:t>2015).</a:t>
            </a:r>
            <a:endParaRPr sz="17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36264" y="3032760"/>
            <a:ext cx="5256276" cy="248412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56538" y="298196"/>
            <a:ext cx="70288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Universal</a:t>
            </a:r>
            <a:r>
              <a:rPr spc="-155" dirty="0"/>
              <a:t> </a:t>
            </a:r>
            <a:r>
              <a:rPr dirty="0"/>
              <a:t>health</a:t>
            </a:r>
            <a:r>
              <a:rPr spc="-125" dirty="0"/>
              <a:t> </a:t>
            </a:r>
            <a:r>
              <a:rPr dirty="0"/>
              <a:t>care</a:t>
            </a:r>
            <a:r>
              <a:rPr spc="-170" dirty="0"/>
              <a:t> </a:t>
            </a:r>
            <a:r>
              <a:rPr spc="-10" dirty="0"/>
              <a:t>systems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19400" y="1666581"/>
            <a:ext cx="5944235" cy="3343479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355600" marR="47625" indent="-342900">
              <a:lnSpc>
                <a:spcPct val="80000"/>
              </a:lnSpc>
              <a:spcBef>
                <a:spcPts val="585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The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UK has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NHS which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 a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universal</a:t>
            </a:r>
            <a:r>
              <a:rPr sz="2400" spc="-10" dirty="0">
                <a:latin typeface="Arial"/>
                <a:cs typeface="Arial"/>
              </a:rPr>
              <a:t> service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lang="en-GB" sz="2400" spc="-15" dirty="0">
                <a:latin typeface="Arial"/>
                <a:cs typeface="Arial"/>
              </a:rPr>
              <a:t>"</a:t>
            </a:r>
            <a:r>
              <a:rPr sz="2400" dirty="0">
                <a:latin typeface="Arial"/>
                <a:cs typeface="Arial"/>
              </a:rPr>
              <a:t>free</a:t>
            </a:r>
            <a:r>
              <a:rPr lang="en-GB" sz="2400" dirty="0">
                <a:latin typeface="Arial"/>
                <a:cs typeface="Arial"/>
              </a:rPr>
              <a:t>"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 its</a:t>
            </a:r>
            <a:r>
              <a:rPr sz="2400" spc="-10" dirty="0">
                <a:latin typeface="Arial"/>
                <a:cs typeface="Arial"/>
              </a:rPr>
              <a:t> citizens.</a:t>
            </a:r>
            <a:endParaRPr lang="en-GB" sz="2400" spc="-10" dirty="0">
              <a:latin typeface="Arial"/>
              <a:cs typeface="Arial"/>
            </a:endParaRPr>
          </a:p>
          <a:p>
            <a:pPr marL="355600" marR="47625" indent="-342900">
              <a:lnSpc>
                <a:spcPct val="80000"/>
              </a:lnSpc>
              <a:spcBef>
                <a:spcPts val="585"/>
              </a:spcBef>
              <a:tabLst>
                <a:tab pos="354965" algn="l"/>
              </a:tabLst>
            </a:pPr>
            <a:endParaRPr sz="2400" dirty="0">
              <a:latin typeface="Arial"/>
              <a:cs typeface="Arial"/>
            </a:endParaRPr>
          </a:p>
          <a:p>
            <a:pPr marL="12700">
              <a:lnSpc>
                <a:spcPts val="2160"/>
              </a:lnSpc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</a:t>
            </a:r>
            <a:r>
              <a:rPr lang="en-GB" sz="2400" dirty="0">
                <a:latin typeface="Arial"/>
                <a:cs typeface="Arial"/>
              </a:rPr>
              <a:t>M</a:t>
            </a:r>
            <a:r>
              <a:rPr sz="2400" dirty="0" err="1">
                <a:latin typeface="Arial"/>
                <a:cs typeface="Arial"/>
              </a:rPr>
              <a:t>edical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services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are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covered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through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lang="en-GB" sz="2400" spc="-10" dirty="0">
                <a:latin typeface="Arial"/>
                <a:cs typeface="Arial"/>
              </a:rPr>
              <a:t>	</a:t>
            </a:r>
            <a:r>
              <a:rPr sz="2400" spc="-25" dirty="0">
                <a:latin typeface="Arial"/>
                <a:cs typeface="Arial"/>
              </a:rPr>
              <a:t>NHS </a:t>
            </a:r>
            <a:r>
              <a:rPr sz="2400" dirty="0">
                <a:latin typeface="Arial"/>
                <a:cs typeface="Arial"/>
              </a:rPr>
              <a:t>when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accessing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treatment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having </a:t>
            </a:r>
            <a:r>
              <a:rPr lang="en-GB" sz="2400" spc="-10" dirty="0">
                <a:latin typeface="Arial"/>
                <a:cs typeface="Arial"/>
              </a:rPr>
              <a:t>	</a:t>
            </a:r>
            <a:r>
              <a:rPr sz="2400" dirty="0" err="1">
                <a:latin typeface="Arial"/>
                <a:cs typeface="Arial"/>
              </a:rPr>
              <a:t>immunisations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 err="1">
                <a:latin typeface="Arial"/>
                <a:cs typeface="Arial"/>
              </a:rPr>
              <a:t>programmes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such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 </a:t>
            </a:r>
            <a:r>
              <a:rPr lang="en-GB" sz="2400" dirty="0">
                <a:latin typeface="Arial"/>
                <a:cs typeface="Arial"/>
              </a:rPr>
              <a:t>	</a:t>
            </a:r>
            <a:r>
              <a:rPr sz="2400" spc="-20" dirty="0">
                <a:latin typeface="Arial"/>
                <a:cs typeface="Arial"/>
              </a:rPr>
              <a:t>Covid-</a:t>
            </a:r>
            <a:r>
              <a:rPr sz="2400" spc="-25" dirty="0">
                <a:latin typeface="Arial"/>
                <a:cs typeface="Arial"/>
              </a:rPr>
              <a:t>19 </a:t>
            </a:r>
            <a:r>
              <a:rPr sz="2400" spc="-10" dirty="0">
                <a:latin typeface="Arial"/>
                <a:cs typeface="Arial"/>
              </a:rPr>
              <a:t>vaccine.</a:t>
            </a:r>
            <a:endParaRPr lang="en-GB" sz="2400" spc="-10" dirty="0">
              <a:latin typeface="Arial"/>
              <a:cs typeface="Arial"/>
            </a:endParaRPr>
          </a:p>
          <a:p>
            <a:pPr marL="12700">
              <a:lnSpc>
                <a:spcPts val="2160"/>
              </a:lnSpc>
              <a:tabLst>
                <a:tab pos="354965" algn="l"/>
              </a:tabLst>
            </a:pPr>
            <a:endParaRPr lang="en-GB" sz="2400" spc="-10" dirty="0">
              <a:latin typeface="Arial"/>
              <a:cs typeface="Arial"/>
            </a:endParaRPr>
          </a:p>
          <a:p>
            <a:pPr marL="12700">
              <a:lnSpc>
                <a:spcPts val="2160"/>
              </a:lnSpc>
              <a:tabLst>
                <a:tab pos="354965" algn="l"/>
              </a:tabLst>
            </a:pPr>
            <a:endParaRPr sz="2400" dirty="0">
              <a:latin typeface="Arial"/>
              <a:cs typeface="Arial"/>
            </a:endParaRPr>
          </a:p>
          <a:p>
            <a:pPr marL="355600" marR="149225" indent="-342900">
              <a:lnSpc>
                <a:spcPts val="1920"/>
              </a:lnSpc>
              <a:spcBef>
                <a:spcPts val="484"/>
              </a:spcBef>
              <a:tabLst>
                <a:tab pos="354965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Hospital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care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lang="en-GB" sz="2400" spc="-15" dirty="0">
                <a:latin typeface="Arial"/>
                <a:cs typeface="Arial"/>
              </a:rPr>
              <a:t>"</a:t>
            </a:r>
            <a:r>
              <a:rPr sz="2400" dirty="0">
                <a:latin typeface="Arial"/>
                <a:cs typeface="Arial"/>
              </a:rPr>
              <a:t>free</a:t>
            </a:r>
            <a:r>
              <a:rPr lang="en-GB" sz="2400" dirty="0">
                <a:latin typeface="Arial"/>
                <a:cs typeface="Arial"/>
              </a:rPr>
              <a:t>"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charge.</a:t>
            </a:r>
            <a:endParaRPr sz="24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1459" y="1126236"/>
            <a:ext cx="2375916" cy="192328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51459" y="3342132"/>
            <a:ext cx="2375916" cy="192328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9513" y="248158"/>
            <a:ext cx="7887334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The</a:t>
            </a:r>
            <a:r>
              <a:rPr spc="-75" dirty="0"/>
              <a:t> </a:t>
            </a:r>
            <a:r>
              <a:rPr dirty="0"/>
              <a:t>acute</a:t>
            </a:r>
            <a:r>
              <a:rPr spc="-80" dirty="0"/>
              <a:t> </a:t>
            </a:r>
            <a:r>
              <a:rPr dirty="0"/>
              <a:t>or</a:t>
            </a:r>
            <a:r>
              <a:rPr spc="-75" dirty="0"/>
              <a:t> </a:t>
            </a:r>
            <a:r>
              <a:rPr dirty="0"/>
              <a:t>critical</a:t>
            </a:r>
            <a:r>
              <a:rPr spc="-95" dirty="0"/>
              <a:t> </a:t>
            </a:r>
            <a:r>
              <a:rPr dirty="0"/>
              <a:t>care</a:t>
            </a:r>
            <a:r>
              <a:rPr spc="-90" dirty="0"/>
              <a:t> </a:t>
            </a:r>
            <a:r>
              <a:rPr spc="-10" dirty="0"/>
              <a:t>systems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" y="883158"/>
            <a:ext cx="6324600" cy="50880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55600" marR="5080" indent="-343535">
              <a:lnSpc>
                <a:spcPts val="2020"/>
              </a:lnSpc>
              <a:spcBef>
                <a:spcPts val="580"/>
              </a:spcBef>
              <a:tabLst>
                <a:tab pos="355600" algn="l"/>
              </a:tabLst>
            </a:pPr>
            <a:r>
              <a:rPr sz="21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Acute/critical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care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short-term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health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care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that </a:t>
            </a:r>
            <a:r>
              <a:rPr sz="2400" dirty="0">
                <a:latin typeface="Arial"/>
                <a:cs typeface="Arial"/>
              </a:rPr>
              <a:t>involves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treatment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care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that</a:t>
            </a:r>
            <a:r>
              <a:rPr sz="2400" spc="-25" dirty="0">
                <a:latin typeface="Arial"/>
                <a:cs typeface="Arial"/>
              </a:rPr>
              <a:t> are </a:t>
            </a:r>
            <a:r>
              <a:rPr sz="2400" dirty="0">
                <a:latin typeface="Arial"/>
                <a:cs typeface="Arial"/>
              </a:rPr>
              <a:t>immediate,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but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not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over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long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period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time.</a:t>
            </a:r>
            <a:endParaRPr lang="en-GB" sz="2400" spc="-10" dirty="0">
              <a:latin typeface="Arial"/>
              <a:cs typeface="Arial"/>
            </a:endParaRPr>
          </a:p>
          <a:p>
            <a:pPr marL="355600" marR="5080" indent="-343535">
              <a:lnSpc>
                <a:spcPts val="2020"/>
              </a:lnSpc>
              <a:spcBef>
                <a:spcPts val="580"/>
              </a:spcBef>
              <a:tabLst>
                <a:tab pos="355600" algn="l"/>
              </a:tabLst>
            </a:pPr>
            <a:endParaRPr sz="2400" dirty="0">
              <a:latin typeface="Arial"/>
              <a:cs typeface="Arial"/>
            </a:endParaRPr>
          </a:p>
          <a:p>
            <a:pPr marL="355600" marR="288290" indent="-343535">
              <a:lnSpc>
                <a:spcPct val="80100"/>
              </a:lnSpc>
              <a:spcBef>
                <a:spcPts val="509"/>
              </a:spcBef>
              <a:tabLst>
                <a:tab pos="355600" algn="l"/>
              </a:tabLst>
            </a:pPr>
            <a:r>
              <a:rPr sz="2400" spc="-50" dirty="0">
                <a:latin typeface="Arial"/>
                <a:cs typeface="Arial"/>
              </a:rPr>
              <a:t>•</a:t>
            </a:r>
            <a:r>
              <a:rPr sz="2400" dirty="0">
                <a:latin typeface="Arial"/>
                <a:cs typeface="Arial"/>
              </a:rPr>
              <a:t>	It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formal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public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system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with</a:t>
            </a:r>
            <a:r>
              <a:rPr sz="2400" spc="-10" dirty="0">
                <a:latin typeface="Arial"/>
                <a:cs typeface="Arial"/>
              </a:rPr>
              <a:t> immediate </a:t>
            </a:r>
            <a:r>
              <a:rPr sz="2400" dirty="0">
                <a:latin typeface="Arial"/>
                <a:cs typeface="Arial"/>
              </a:rPr>
              <a:t>interconnections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at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time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crisis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critical </a:t>
            </a:r>
            <a:r>
              <a:rPr sz="2400" spc="-20" dirty="0">
                <a:latin typeface="Arial"/>
                <a:cs typeface="Arial"/>
              </a:rPr>
              <a:t>need.</a:t>
            </a:r>
            <a:endParaRPr lang="en-GB" sz="2400" spc="-20" dirty="0">
              <a:latin typeface="Arial"/>
              <a:cs typeface="Arial"/>
            </a:endParaRPr>
          </a:p>
          <a:p>
            <a:pPr marL="355600" marR="288290" indent="-343535">
              <a:lnSpc>
                <a:spcPct val="80100"/>
              </a:lnSpc>
              <a:spcBef>
                <a:spcPts val="509"/>
              </a:spcBef>
              <a:tabLst>
                <a:tab pos="355600" algn="l"/>
              </a:tabLst>
            </a:pPr>
            <a:endParaRPr sz="2400" dirty="0">
              <a:latin typeface="Arial"/>
              <a:cs typeface="Arial"/>
            </a:endParaRPr>
          </a:p>
          <a:p>
            <a:pPr marL="355600" marR="290195" indent="-343535" algn="just">
              <a:lnSpc>
                <a:spcPct val="80000"/>
              </a:lnSpc>
              <a:spcBef>
                <a:spcPts val="505"/>
              </a:spcBef>
            </a:pPr>
            <a:r>
              <a:rPr sz="2400" dirty="0">
                <a:latin typeface="Arial"/>
                <a:cs typeface="Arial"/>
              </a:rPr>
              <a:t>•</a:t>
            </a:r>
            <a:r>
              <a:rPr sz="2400" spc="390" dirty="0">
                <a:latin typeface="Arial"/>
                <a:cs typeface="Arial"/>
              </a:rPr>
              <a:t>  </a:t>
            </a:r>
            <a:r>
              <a:rPr sz="2400" dirty="0">
                <a:latin typeface="Arial"/>
                <a:cs typeface="Arial"/>
              </a:rPr>
              <a:t>This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type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care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typically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used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for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injuries, </a:t>
            </a:r>
            <a:r>
              <a:rPr sz="2400" dirty="0">
                <a:latin typeface="Arial"/>
                <a:cs typeface="Arial"/>
              </a:rPr>
              <a:t>illnesses,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urgent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emergency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needs,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and </a:t>
            </a:r>
            <a:r>
              <a:rPr sz="2400" dirty="0">
                <a:latin typeface="Arial"/>
                <a:cs typeface="Arial"/>
              </a:rPr>
              <a:t>for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recovery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rehabilitation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after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surgery.</a:t>
            </a:r>
            <a:endParaRPr sz="2400" dirty="0">
              <a:latin typeface="Arial"/>
              <a:cs typeface="Arial"/>
            </a:endParaRPr>
          </a:p>
          <a:p>
            <a:pPr marL="355600" marR="410845" indent="-343535">
              <a:lnSpc>
                <a:spcPct val="80000"/>
              </a:lnSpc>
              <a:spcBef>
                <a:spcPts val="505"/>
              </a:spcBef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	</a:t>
            </a:r>
          </a:p>
          <a:p>
            <a:pPr marL="12700">
              <a:lnSpc>
                <a:spcPct val="100000"/>
              </a:lnSpc>
            </a:pPr>
            <a:r>
              <a:rPr sz="2400" dirty="0">
                <a:latin typeface="Segoe UI"/>
                <a:cs typeface="Segoe UI"/>
              </a:rPr>
              <a:t>(</a:t>
            </a:r>
            <a:r>
              <a:rPr sz="24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Acute</a:t>
            </a:r>
            <a:r>
              <a:rPr sz="24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24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and</a:t>
            </a:r>
            <a:r>
              <a:rPr sz="24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24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Short-</a:t>
            </a:r>
            <a:r>
              <a:rPr sz="24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Term</a:t>
            </a:r>
            <a:r>
              <a:rPr sz="24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24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Care</a:t>
            </a:r>
            <a:r>
              <a:rPr sz="2400" u="sng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24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|</a:t>
            </a:r>
            <a:r>
              <a:rPr sz="24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24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Standards</a:t>
            </a:r>
            <a:r>
              <a:rPr sz="24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24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of</a:t>
            </a:r>
            <a:r>
              <a:rPr sz="24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24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Care</a:t>
            </a:r>
            <a:r>
              <a:rPr sz="2400" spc="-85" dirty="0">
                <a:solidFill>
                  <a:srgbClr val="0000FF"/>
                </a:solidFill>
                <a:latin typeface="Segoe UI"/>
                <a:cs typeface="Segoe UI"/>
                <a:hlinkClick r:id="rId2"/>
              </a:rPr>
              <a:t> </a:t>
            </a:r>
            <a:r>
              <a:rPr lang="en-GB" sz="2400" spc="-85" dirty="0">
                <a:solidFill>
                  <a:srgbClr val="0000FF"/>
                </a:solidFill>
                <a:latin typeface="Segoe UI"/>
                <a:cs typeface="Segoe UI"/>
              </a:rPr>
              <a:t>,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2022</a:t>
            </a:r>
            <a:r>
              <a:rPr sz="1800" spc="-10" dirty="0">
                <a:latin typeface="Segoe UI"/>
                <a:cs typeface="Segoe UI"/>
              </a:rPr>
              <a:t>)</a:t>
            </a:r>
            <a:endParaRPr sz="1800" dirty="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588252" y="1772411"/>
            <a:ext cx="2304288" cy="302514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4214" y="262254"/>
            <a:ext cx="419608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5" dirty="0"/>
              <a:t>Targeted</a:t>
            </a:r>
            <a:r>
              <a:rPr spc="-204" dirty="0"/>
              <a:t> </a:t>
            </a:r>
            <a:r>
              <a:rPr spc="-10" dirty="0"/>
              <a:t>Systems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267" y="897254"/>
            <a:ext cx="5304333" cy="4552014"/>
          </a:xfrm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L="355600" marR="29209" indent="-342900">
              <a:lnSpc>
                <a:spcPct val="90000"/>
              </a:lnSpc>
              <a:spcBef>
                <a:spcPts val="359"/>
              </a:spcBef>
              <a:tabLst>
                <a:tab pos="354965" algn="l"/>
                <a:tab pos="3140710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dirty="0">
                <a:latin typeface="Segoe UI"/>
                <a:cs typeface="Segoe UI"/>
              </a:rPr>
              <a:t>The</a:t>
            </a:r>
            <a:r>
              <a:rPr sz="2200" spc="-3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services</a:t>
            </a:r>
            <a:r>
              <a:rPr sz="2200" spc="-4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provided</a:t>
            </a:r>
            <a:r>
              <a:rPr sz="2200" spc="-4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by</a:t>
            </a:r>
            <a:r>
              <a:rPr sz="2200" spc="-4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a</a:t>
            </a:r>
            <a:r>
              <a:rPr sz="2200" spc="-35" dirty="0">
                <a:latin typeface="Segoe UI"/>
                <a:cs typeface="Segoe UI"/>
              </a:rPr>
              <a:t> </a:t>
            </a:r>
            <a:r>
              <a:rPr sz="2200" spc="-10" dirty="0">
                <a:latin typeface="Segoe UI"/>
                <a:cs typeface="Segoe UI"/>
              </a:rPr>
              <a:t>targeted </a:t>
            </a:r>
            <a:r>
              <a:rPr sz="2200" dirty="0">
                <a:latin typeface="Segoe UI"/>
                <a:cs typeface="Segoe UI"/>
              </a:rPr>
              <a:t>system</a:t>
            </a:r>
            <a:r>
              <a:rPr sz="2200" spc="-7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focuses</a:t>
            </a:r>
            <a:r>
              <a:rPr sz="2200" spc="-8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on</a:t>
            </a:r>
            <a:r>
              <a:rPr sz="2200" spc="-7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addressing</a:t>
            </a:r>
            <a:r>
              <a:rPr sz="2200" spc="-65" dirty="0">
                <a:latin typeface="Segoe UI"/>
                <a:cs typeface="Segoe UI"/>
              </a:rPr>
              <a:t> </a:t>
            </a:r>
            <a:r>
              <a:rPr sz="2200" spc="-25" dirty="0">
                <a:latin typeface="Segoe UI"/>
                <a:cs typeface="Segoe UI"/>
              </a:rPr>
              <a:t>the </a:t>
            </a:r>
            <a:r>
              <a:rPr sz="2200" dirty="0">
                <a:latin typeface="Segoe UI"/>
                <a:cs typeface="Segoe UI"/>
              </a:rPr>
              <a:t>needs</a:t>
            </a:r>
            <a:r>
              <a:rPr sz="2200" spc="-6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of</a:t>
            </a:r>
            <a:r>
              <a:rPr sz="2200" spc="-6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the</a:t>
            </a:r>
            <a:r>
              <a:rPr sz="2200" spc="-5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individual</a:t>
            </a:r>
            <a:r>
              <a:rPr sz="2200" spc="-1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to</a:t>
            </a:r>
            <a:r>
              <a:rPr sz="2200" spc="-65" dirty="0">
                <a:latin typeface="Segoe UI"/>
                <a:cs typeface="Segoe UI"/>
              </a:rPr>
              <a:t> </a:t>
            </a:r>
            <a:r>
              <a:rPr sz="2200" spc="-20" dirty="0">
                <a:latin typeface="Segoe UI"/>
                <a:cs typeface="Segoe UI"/>
              </a:rPr>
              <a:t>help </a:t>
            </a:r>
            <a:r>
              <a:rPr sz="2200" dirty="0">
                <a:latin typeface="Segoe UI"/>
                <a:cs typeface="Segoe UI"/>
              </a:rPr>
              <a:t>support</a:t>
            </a:r>
            <a:r>
              <a:rPr sz="2200" spc="-8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them</a:t>
            </a:r>
            <a:r>
              <a:rPr sz="2200" spc="-5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to</a:t>
            </a:r>
            <a:r>
              <a:rPr sz="2200" spc="-6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improve</a:t>
            </a:r>
            <a:r>
              <a:rPr sz="2200" spc="-75" dirty="0">
                <a:latin typeface="Segoe UI"/>
                <a:cs typeface="Segoe UI"/>
              </a:rPr>
              <a:t> </a:t>
            </a:r>
            <a:r>
              <a:rPr sz="2200" spc="-10" dirty="0">
                <a:latin typeface="Segoe UI"/>
                <a:cs typeface="Segoe UI"/>
              </a:rPr>
              <a:t>their </a:t>
            </a:r>
            <a:r>
              <a:rPr sz="2200" dirty="0">
                <a:latin typeface="Segoe UI"/>
                <a:cs typeface="Segoe UI"/>
              </a:rPr>
              <a:t>health</a:t>
            </a:r>
            <a:r>
              <a:rPr sz="2200" spc="-3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and</a:t>
            </a:r>
            <a:r>
              <a:rPr sz="2200" spc="-35" dirty="0">
                <a:latin typeface="Segoe UI"/>
                <a:cs typeface="Segoe UI"/>
              </a:rPr>
              <a:t> </a:t>
            </a:r>
            <a:r>
              <a:rPr sz="2200" spc="-10" dirty="0">
                <a:latin typeface="Segoe UI"/>
                <a:cs typeface="Segoe UI"/>
              </a:rPr>
              <a:t>wellbeing.</a:t>
            </a:r>
            <a:r>
              <a:rPr sz="2200" dirty="0">
                <a:latin typeface="Segoe UI"/>
                <a:cs typeface="Segoe UI"/>
              </a:rPr>
              <a:t>	</a:t>
            </a:r>
            <a:endParaRPr lang="en-GB" sz="2200" dirty="0">
              <a:latin typeface="Segoe UI"/>
              <a:cs typeface="Segoe UI"/>
            </a:endParaRPr>
          </a:p>
          <a:p>
            <a:pPr marL="355600" marR="29209" indent="-342900">
              <a:lnSpc>
                <a:spcPct val="90000"/>
              </a:lnSpc>
              <a:spcBef>
                <a:spcPts val="359"/>
              </a:spcBef>
              <a:tabLst>
                <a:tab pos="354965" algn="l"/>
                <a:tab pos="3140710" algn="l"/>
              </a:tabLst>
            </a:pPr>
            <a:endParaRPr lang="en-GB" sz="2200" dirty="0">
              <a:latin typeface="Segoe UI"/>
              <a:cs typeface="Segoe UI"/>
            </a:endParaRPr>
          </a:p>
          <a:p>
            <a:pPr marL="355600" marR="29209" indent="-342900">
              <a:lnSpc>
                <a:spcPct val="90000"/>
              </a:lnSpc>
              <a:spcBef>
                <a:spcPts val="359"/>
              </a:spcBef>
              <a:tabLst>
                <a:tab pos="354965" algn="l"/>
                <a:tab pos="3140710" algn="l"/>
              </a:tabLst>
            </a:pPr>
            <a:r>
              <a:rPr sz="2200" dirty="0">
                <a:latin typeface="Segoe UI"/>
                <a:cs typeface="Segoe UI"/>
              </a:rPr>
              <a:t>An</a:t>
            </a:r>
            <a:r>
              <a:rPr sz="2200" spc="-25" dirty="0">
                <a:latin typeface="Segoe UI"/>
                <a:cs typeface="Segoe UI"/>
              </a:rPr>
              <a:t> </a:t>
            </a:r>
            <a:r>
              <a:rPr sz="2200" spc="-10" dirty="0">
                <a:latin typeface="Segoe UI"/>
                <a:cs typeface="Segoe UI"/>
              </a:rPr>
              <a:t>example </a:t>
            </a:r>
            <a:r>
              <a:rPr sz="2200" dirty="0">
                <a:latin typeface="Segoe UI"/>
                <a:cs typeface="Segoe UI"/>
              </a:rPr>
              <a:t>is</a:t>
            </a:r>
            <a:r>
              <a:rPr sz="2200" spc="-6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people</a:t>
            </a:r>
            <a:r>
              <a:rPr sz="2200" spc="-7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with</a:t>
            </a:r>
            <a:r>
              <a:rPr sz="2200" spc="-4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disabilities</a:t>
            </a:r>
            <a:r>
              <a:rPr sz="2200" spc="-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who</a:t>
            </a:r>
            <a:r>
              <a:rPr sz="2200" spc="-60" dirty="0">
                <a:latin typeface="Segoe UI"/>
                <a:cs typeface="Segoe UI"/>
              </a:rPr>
              <a:t> </a:t>
            </a:r>
            <a:r>
              <a:rPr sz="2200" spc="-25" dirty="0">
                <a:latin typeface="Segoe UI"/>
                <a:cs typeface="Segoe UI"/>
              </a:rPr>
              <a:t>may </a:t>
            </a:r>
            <a:r>
              <a:rPr sz="2200" dirty="0">
                <a:latin typeface="Segoe UI"/>
                <a:cs typeface="Segoe UI"/>
              </a:rPr>
              <a:t>experience</a:t>
            </a:r>
            <a:r>
              <a:rPr sz="2200" spc="-8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barriers</a:t>
            </a:r>
            <a:r>
              <a:rPr sz="2200" spc="-8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in</a:t>
            </a:r>
            <a:r>
              <a:rPr sz="2200" spc="-65" dirty="0">
                <a:latin typeface="Segoe UI"/>
                <a:cs typeface="Segoe UI"/>
              </a:rPr>
              <a:t> </a:t>
            </a:r>
            <a:r>
              <a:rPr sz="2200" spc="-10" dirty="0">
                <a:latin typeface="Segoe UI"/>
                <a:cs typeface="Segoe UI"/>
              </a:rPr>
              <a:t>accessing </a:t>
            </a:r>
            <a:r>
              <a:rPr sz="2200" dirty="0">
                <a:latin typeface="Segoe UI"/>
                <a:cs typeface="Segoe UI"/>
              </a:rPr>
              <a:t>health</a:t>
            </a:r>
            <a:r>
              <a:rPr sz="2200" spc="-3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or</a:t>
            </a:r>
            <a:r>
              <a:rPr sz="2200" spc="-4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social</a:t>
            </a:r>
            <a:r>
              <a:rPr sz="2200" spc="-3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care</a:t>
            </a:r>
            <a:r>
              <a:rPr sz="2200" spc="-6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services,</a:t>
            </a:r>
            <a:r>
              <a:rPr sz="2200" spc="-50" dirty="0">
                <a:latin typeface="Segoe UI"/>
                <a:cs typeface="Segoe UI"/>
              </a:rPr>
              <a:t> </a:t>
            </a:r>
            <a:r>
              <a:rPr sz="2200" spc="-10" dirty="0">
                <a:latin typeface="Segoe UI"/>
                <a:cs typeface="Segoe UI"/>
              </a:rPr>
              <a:t>which </a:t>
            </a:r>
            <a:r>
              <a:rPr sz="2200" dirty="0">
                <a:latin typeface="Segoe UI"/>
                <a:cs typeface="Segoe UI"/>
              </a:rPr>
              <a:t>may</a:t>
            </a:r>
            <a:r>
              <a:rPr sz="2200" spc="-5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result</a:t>
            </a:r>
            <a:r>
              <a:rPr sz="2200" spc="-6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in</a:t>
            </a:r>
            <a:r>
              <a:rPr sz="2200" spc="-4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health</a:t>
            </a:r>
            <a:r>
              <a:rPr sz="2200" spc="-40" dirty="0">
                <a:latin typeface="Segoe UI"/>
                <a:cs typeface="Segoe UI"/>
              </a:rPr>
              <a:t> </a:t>
            </a:r>
            <a:r>
              <a:rPr sz="2200" spc="-10" dirty="0">
                <a:latin typeface="Segoe UI"/>
                <a:cs typeface="Segoe UI"/>
              </a:rPr>
              <a:t>inequalities.</a:t>
            </a:r>
            <a:endParaRPr lang="en-GB" sz="2200" spc="-10" dirty="0">
              <a:latin typeface="Segoe UI"/>
              <a:cs typeface="Segoe UI"/>
            </a:endParaRPr>
          </a:p>
          <a:p>
            <a:pPr marL="355600" marR="29209" indent="-342900">
              <a:lnSpc>
                <a:spcPct val="90000"/>
              </a:lnSpc>
              <a:spcBef>
                <a:spcPts val="359"/>
              </a:spcBef>
              <a:tabLst>
                <a:tab pos="354965" algn="l"/>
                <a:tab pos="3140710" algn="l"/>
              </a:tabLst>
            </a:pPr>
            <a:endParaRPr sz="2200" dirty="0">
              <a:latin typeface="Segoe UI"/>
              <a:cs typeface="Segoe UI"/>
            </a:endParaRPr>
          </a:p>
          <a:p>
            <a:pPr marL="355600" marR="5080" indent="-342900">
              <a:lnSpc>
                <a:spcPts val="2380"/>
              </a:lnSpc>
              <a:spcBef>
                <a:spcPts val="560"/>
              </a:spcBef>
              <a:tabLst>
                <a:tab pos="354965" algn="l"/>
              </a:tabLst>
            </a:pPr>
            <a:r>
              <a:rPr sz="2200" spc="-50" dirty="0">
                <a:latin typeface="Arial"/>
                <a:cs typeface="Arial"/>
              </a:rPr>
              <a:t>•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" dirty="0">
                <a:latin typeface="Segoe UI"/>
                <a:cs typeface="Segoe UI"/>
              </a:rPr>
              <a:t>It’s</a:t>
            </a:r>
            <a:r>
              <a:rPr sz="2200" spc="-6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a</a:t>
            </a:r>
            <a:r>
              <a:rPr sz="2200" spc="-6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formal</a:t>
            </a:r>
            <a:r>
              <a:rPr sz="2200" spc="-5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system</a:t>
            </a:r>
            <a:r>
              <a:rPr sz="2200" spc="-5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of</a:t>
            </a:r>
            <a:r>
              <a:rPr sz="2200" spc="-6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health</a:t>
            </a:r>
            <a:r>
              <a:rPr sz="2200" spc="-45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and</a:t>
            </a:r>
            <a:r>
              <a:rPr sz="2200" spc="-55" dirty="0">
                <a:latin typeface="Segoe UI"/>
                <a:cs typeface="Segoe UI"/>
              </a:rPr>
              <a:t> </a:t>
            </a:r>
            <a:r>
              <a:rPr sz="2200" spc="-25" dirty="0">
                <a:latin typeface="Segoe UI"/>
                <a:cs typeface="Segoe UI"/>
              </a:rPr>
              <a:t>or </a:t>
            </a:r>
            <a:r>
              <a:rPr sz="2200" dirty="0">
                <a:latin typeface="Segoe UI"/>
                <a:cs typeface="Segoe UI"/>
              </a:rPr>
              <a:t>social</a:t>
            </a:r>
            <a:r>
              <a:rPr sz="2200" spc="-7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care</a:t>
            </a:r>
            <a:r>
              <a:rPr sz="2200" spc="-8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which</a:t>
            </a:r>
            <a:r>
              <a:rPr sz="2200" spc="-60" dirty="0">
                <a:latin typeface="Segoe UI"/>
                <a:cs typeface="Segoe UI"/>
              </a:rPr>
              <a:t> </a:t>
            </a:r>
            <a:r>
              <a:rPr sz="2200" dirty="0">
                <a:latin typeface="Segoe UI"/>
                <a:cs typeface="Segoe UI"/>
              </a:rPr>
              <a:t>targets</a:t>
            </a:r>
            <a:r>
              <a:rPr sz="2200" spc="-55" dirty="0">
                <a:latin typeface="Segoe UI"/>
                <a:cs typeface="Segoe UI"/>
              </a:rPr>
              <a:t> </a:t>
            </a:r>
            <a:r>
              <a:rPr sz="2200" spc="-25" dirty="0">
                <a:latin typeface="Segoe UI"/>
                <a:cs typeface="Segoe UI"/>
              </a:rPr>
              <a:t>the </a:t>
            </a:r>
            <a:r>
              <a:rPr sz="2200" dirty="0">
                <a:latin typeface="Segoe UI"/>
                <a:cs typeface="Segoe UI"/>
              </a:rPr>
              <a:t>persons</a:t>
            </a:r>
            <a:r>
              <a:rPr sz="2200" spc="-80" dirty="0">
                <a:latin typeface="Segoe UI"/>
                <a:cs typeface="Segoe UI"/>
              </a:rPr>
              <a:t> </a:t>
            </a:r>
            <a:r>
              <a:rPr sz="2200" spc="-10" dirty="0">
                <a:latin typeface="Segoe UI"/>
                <a:cs typeface="Segoe UI"/>
              </a:rPr>
              <a:t>needs.</a:t>
            </a:r>
            <a:endParaRPr sz="2200" dirty="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291328" y="1574291"/>
            <a:ext cx="3538728" cy="3726179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xfrm>
            <a:off x="326847" y="1299463"/>
            <a:ext cx="4812665" cy="3933897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354965" marR="487680" indent="-342900">
              <a:lnSpc>
                <a:spcPct val="80000"/>
              </a:lnSpc>
              <a:spcBef>
                <a:spcPts val="620"/>
              </a:spcBef>
              <a:tabLst>
                <a:tab pos="354965" algn="l"/>
              </a:tabLst>
            </a:pPr>
            <a:r>
              <a:rPr spc="-50" dirty="0"/>
              <a:t>•</a:t>
            </a:r>
            <a:r>
              <a:rPr dirty="0"/>
              <a:t>	Adult</a:t>
            </a:r>
            <a:r>
              <a:rPr spc="-40" dirty="0"/>
              <a:t> </a:t>
            </a:r>
            <a:r>
              <a:rPr dirty="0"/>
              <a:t>social</a:t>
            </a:r>
            <a:r>
              <a:rPr spc="-45" dirty="0"/>
              <a:t> </a:t>
            </a:r>
            <a:r>
              <a:rPr dirty="0"/>
              <a:t>care</a:t>
            </a:r>
            <a:r>
              <a:rPr spc="-40" dirty="0"/>
              <a:t> </a:t>
            </a:r>
            <a:r>
              <a:rPr dirty="0"/>
              <a:t>is</a:t>
            </a:r>
            <a:r>
              <a:rPr spc="-45" dirty="0"/>
              <a:t> </a:t>
            </a:r>
            <a:r>
              <a:rPr dirty="0"/>
              <a:t>part</a:t>
            </a:r>
            <a:r>
              <a:rPr spc="-30" dirty="0"/>
              <a:t> </a:t>
            </a:r>
            <a:r>
              <a:rPr dirty="0"/>
              <a:t>of</a:t>
            </a:r>
            <a:r>
              <a:rPr spc="-45" dirty="0"/>
              <a:t> </a:t>
            </a:r>
            <a:r>
              <a:rPr spc="-50" dirty="0"/>
              <a:t>a </a:t>
            </a:r>
            <a:r>
              <a:rPr dirty="0"/>
              <a:t>complex</a:t>
            </a:r>
            <a:r>
              <a:rPr spc="-60" dirty="0"/>
              <a:t> </a:t>
            </a:r>
            <a:r>
              <a:rPr dirty="0"/>
              <a:t>system</a:t>
            </a:r>
            <a:r>
              <a:rPr spc="-50" dirty="0"/>
              <a:t> </a:t>
            </a:r>
            <a:r>
              <a:rPr dirty="0"/>
              <a:t>of</a:t>
            </a:r>
            <a:r>
              <a:rPr spc="-70" dirty="0"/>
              <a:t> </a:t>
            </a:r>
            <a:r>
              <a:rPr dirty="0"/>
              <a:t>services</a:t>
            </a:r>
            <a:r>
              <a:rPr spc="-65" dirty="0"/>
              <a:t> </a:t>
            </a:r>
            <a:r>
              <a:rPr spc="-25" dirty="0"/>
              <a:t>and </a:t>
            </a:r>
            <a:r>
              <a:rPr dirty="0"/>
              <a:t>support</a:t>
            </a:r>
            <a:r>
              <a:rPr spc="-50" dirty="0"/>
              <a:t> </a:t>
            </a:r>
            <a:r>
              <a:rPr dirty="0"/>
              <a:t>–</a:t>
            </a:r>
            <a:r>
              <a:rPr spc="-60" dirty="0"/>
              <a:t> </a:t>
            </a:r>
            <a:r>
              <a:rPr dirty="0"/>
              <a:t>including</a:t>
            </a:r>
            <a:r>
              <a:rPr spc="-65" dirty="0"/>
              <a:t> </a:t>
            </a:r>
            <a:r>
              <a:rPr dirty="0"/>
              <a:t>the</a:t>
            </a:r>
            <a:r>
              <a:rPr spc="-60" dirty="0"/>
              <a:t> </a:t>
            </a:r>
            <a:r>
              <a:rPr spc="-20" dirty="0"/>
              <a:t>NHS.</a:t>
            </a:r>
            <a:endParaRPr lang="en-GB" spc="-20" dirty="0"/>
          </a:p>
          <a:p>
            <a:pPr marL="354965" marR="487680" indent="-342900">
              <a:lnSpc>
                <a:spcPct val="80000"/>
              </a:lnSpc>
              <a:spcBef>
                <a:spcPts val="620"/>
              </a:spcBef>
              <a:tabLst>
                <a:tab pos="354965" algn="l"/>
              </a:tabLst>
            </a:pPr>
            <a:endParaRPr spc="-20" dirty="0"/>
          </a:p>
          <a:p>
            <a:pPr marL="354965" marR="5080" indent="-342900">
              <a:lnSpc>
                <a:spcPct val="80000"/>
              </a:lnSpc>
              <a:spcBef>
                <a:spcPts val="535"/>
              </a:spcBef>
              <a:tabLst>
                <a:tab pos="354965" algn="l"/>
              </a:tabLst>
            </a:pPr>
            <a:r>
              <a:rPr spc="-50" dirty="0"/>
              <a:t>•</a:t>
            </a:r>
            <a:r>
              <a:rPr dirty="0"/>
              <a:t>	This</a:t>
            </a:r>
            <a:r>
              <a:rPr spc="-40" dirty="0"/>
              <a:t> </a:t>
            </a:r>
            <a:r>
              <a:rPr dirty="0"/>
              <a:t>can</a:t>
            </a:r>
            <a:r>
              <a:rPr spc="-45" dirty="0"/>
              <a:t> </a:t>
            </a:r>
            <a:r>
              <a:rPr dirty="0"/>
              <a:t>be</a:t>
            </a:r>
            <a:r>
              <a:rPr spc="-45" dirty="0"/>
              <a:t> </a:t>
            </a:r>
            <a:r>
              <a:rPr dirty="0"/>
              <a:t>both</a:t>
            </a:r>
            <a:r>
              <a:rPr spc="-40" dirty="0"/>
              <a:t> </a:t>
            </a:r>
            <a:r>
              <a:rPr dirty="0"/>
              <a:t>a</a:t>
            </a:r>
            <a:r>
              <a:rPr spc="-45" dirty="0"/>
              <a:t> </a:t>
            </a:r>
            <a:r>
              <a:rPr dirty="0"/>
              <a:t>formal</a:t>
            </a:r>
            <a:r>
              <a:rPr spc="-15" dirty="0"/>
              <a:t> </a:t>
            </a:r>
            <a:r>
              <a:rPr spc="-25" dirty="0"/>
              <a:t>or </a:t>
            </a:r>
            <a:r>
              <a:rPr dirty="0"/>
              <a:t>informal</a:t>
            </a:r>
            <a:r>
              <a:rPr spc="-50" dirty="0"/>
              <a:t> </a:t>
            </a:r>
            <a:r>
              <a:rPr dirty="0"/>
              <a:t>system</a:t>
            </a:r>
            <a:r>
              <a:rPr spc="-50" dirty="0"/>
              <a:t> </a:t>
            </a:r>
            <a:r>
              <a:rPr dirty="0"/>
              <a:t>of</a:t>
            </a:r>
            <a:r>
              <a:rPr spc="-50" dirty="0"/>
              <a:t> </a:t>
            </a:r>
            <a:r>
              <a:rPr dirty="0"/>
              <a:t>health</a:t>
            </a:r>
            <a:r>
              <a:rPr spc="-55" dirty="0"/>
              <a:t> </a:t>
            </a:r>
            <a:r>
              <a:rPr dirty="0"/>
              <a:t>and</a:t>
            </a:r>
            <a:r>
              <a:rPr spc="-65" dirty="0"/>
              <a:t> </a:t>
            </a:r>
            <a:r>
              <a:rPr spc="-10" dirty="0"/>
              <a:t>social care.</a:t>
            </a:r>
            <a:endParaRPr lang="en-GB" spc="-10" dirty="0"/>
          </a:p>
          <a:p>
            <a:pPr marL="354965" marR="5080" indent="-342900">
              <a:lnSpc>
                <a:spcPct val="80000"/>
              </a:lnSpc>
              <a:spcBef>
                <a:spcPts val="535"/>
              </a:spcBef>
              <a:tabLst>
                <a:tab pos="354965" algn="l"/>
              </a:tabLst>
            </a:pPr>
            <a:endParaRPr spc="-10" dirty="0"/>
          </a:p>
          <a:p>
            <a:pPr marL="354965" marR="144145" indent="-342900">
              <a:lnSpc>
                <a:spcPct val="80000"/>
              </a:lnSpc>
              <a:spcBef>
                <a:spcPts val="525"/>
              </a:spcBef>
              <a:tabLst>
                <a:tab pos="354965" algn="l"/>
              </a:tabLst>
            </a:pPr>
            <a:r>
              <a:rPr spc="-50" dirty="0"/>
              <a:t>•</a:t>
            </a:r>
            <a:r>
              <a:rPr dirty="0"/>
              <a:t>	Social</a:t>
            </a:r>
            <a:r>
              <a:rPr spc="-50" dirty="0"/>
              <a:t> </a:t>
            </a:r>
            <a:r>
              <a:rPr dirty="0"/>
              <a:t>care</a:t>
            </a:r>
            <a:r>
              <a:rPr spc="-45" dirty="0"/>
              <a:t> </a:t>
            </a:r>
            <a:r>
              <a:rPr dirty="0"/>
              <a:t>is</a:t>
            </a:r>
            <a:r>
              <a:rPr spc="-35" dirty="0"/>
              <a:t> </a:t>
            </a:r>
            <a:r>
              <a:rPr dirty="0"/>
              <a:t>delivered</a:t>
            </a:r>
            <a:r>
              <a:rPr spc="-35" dirty="0"/>
              <a:t> </a:t>
            </a:r>
            <a:r>
              <a:rPr dirty="0"/>
              <a:t>by</a:t>
            </a:r>
            <a:r>
              <a:rPr spc="-50" dirty="0"/>
              <a:t> </a:t>
            </a:r>
            <a:r>
              <a:rPr dirty="0"/>
              <a:t>a</a:t>
            </a:r>
            <a:r>
              <a:rPr spc="-45" dirty="0"/>
              <a:t> </a:t>
            </a:r>
            <a:r>
              <a:rPr spc="-20" dirty="0"/>
              <a:t>wide </a:t>
            </a:r>
            <a:r>
              <a:rPr dirty="0"/>
              <a:t>range</a:t>
            </a:r>
            <a:r>
              <a:rPr spc="-40" dirty="0"/>
              <a:t> </a:t>
            </a:r>
            <a:r>
              <a:rPr dirty="0"/>
              <a:t>of</a:t>
            </a:r>
            <a:r>
              <a:rPr spc="-55" dirty="0"/>
              <a:t> </a:t>
            </a:r>
            <a:r>
              <a:rPr dirty="0"/>
              <a:t>people,</a:t>
            </a:r>
            <a:r>
              <a:rPr spc="-55" dirty="0"/>
              <a:t> </a:t>
            </a:r>
            <a:r>
              <a:rPr spc="-10" dirty="0"/>
              <a:t>organisations</a:t>
            </a:r>
            <a:r>
              <a:rPr spc="-55" dirty="0"/>
              <a:t> </a:t>
            </a:r>
            <a:r>
              <a:rPr spc="-25" dirty="0"/>
              <a:t>and </a:t>
            </a:r>
            <a:r>
              <a:rPr dirty="0"/>
              <a:t>professionals,</a:t>
            </a:r>
            <a:r>
              <a:rPr spc="-100" dirty="0"/>
              <a:t> </a:t>
            </a:r>
            <a:r>
              <a:rPr dirty="0"/>
              <a:t>and</a:t>
            </a:r>
            <a:r>
              <a:rPr spc="-75" dirty="0"/>
              <a:t> </a:t>
            </a:r>
            <a:r>
              <a:rPr dirty="0"/>
              <a:t>within</a:t>
            </a:r>
            <a:r>
              <a:rPr spc="-95" dirty="0"/>
              <a:t> </a:t>
            </a:r>
            <a:r>
              <a:rPr spc="-10" dirty="0"/>
              <a:t>families </a:t>
            </a:r>
            <a:r>
              <a:rPr dirty="0"/>
              <a:t>and</a:t>
            </a:r>
            <a:r>
              <a:rPr spc="-45" dirty="0"/>
              <a:t> </a:t>
            </a:r>
            <a:r>
              <a:rPr spc="-10" dirty="0"/>
              <a:t>communities.</a:t>
            </a:r>
          </a:p>
          <a:p>
            <a:pPr marL="354965" marR="66040" indent="-342900">
              <a:lnSpc>
                <a:spcPct val="80200"/>
              </a:lnSpc>
              <a:spcBef>
                <a:spcPts val="500"/>
              </a:spcBef>
              <a:tabLst>
                <a:tab pos="354965" algn="l"/>
              </a:tabLst>
            </a:pPr>
            <a:endParaRPr spc="-20" dirty="0"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83768" y="101041"/>
            <a:ext cx="7486650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37740" marR="5080" indent="-2225675">
              <a:lnSpc>
                <a:spcPct val="100000"/>
              </a:lnSpc>
              <a:spcBef>
                <a:spcPts val="95"/>
              </a:spcBef>
            </a:pPr>
            <a:r>
              <a:rPr dirty="0"/>
              <a:t>Family</a:t>
            </a:r>
            <a:r>
              <a:rPr spc="-140" dirty="0"/>
              <a:t> </a:t>
            </a:r>
            <a:r>
              <a:rPr dirty="0"/>
              <a:t>support</a:t>
            </a:r>
            <a:r>
              <a:rPr spc="-140" dirty="0"/>
              <a:t> </a:t>
            </a:r>
            <a:r>
              <a:rPr dirty="0"/>
              <a:t>and</a:t>
            </a:r>
            <a:r>
              <a:rPr spc="-140" dirty="0"/>
              <a:t> </a:t>
            </a:r>
            <a:r>
              <a:rPr spc="-10" dirty="0"/>
              <a:t>community </a:t>
            </a:r>
            <a:r>
              <a:rPr dirty="0"/>
              <a:t>care</a:t>
            </a:r>
            <a:r>
              <a:rPr spc="-105" dirty="0"/>
              <a:t> </a:t>
            </a:r>
            <a:r>
              <a:rPr spc="-10" dirty="0"/>
              <a:t>systems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5724144" y="1557527"/>
            <a:ext cx="3023870" cy="4087495"/>
            <a:chOff x="5724144" y="1557527"/>
            <a:chExt cx="3023870" cy="408749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4144" y="1557527"/>
              <a:ext cx="3023616" cy="2231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76416" y="3788663"/>
              <a:ext cx="1720595" cy="1856232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13917" y="101041"/>
            <a:ext cx="7374255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34565" marR="5080" indent="-2222500">
              <a:lnSpc>
                <a:spcPct val="100000"/>
              </a:lnSpc>
              <a:spcBef>
                <a:spcPts val="95"/>
              </a:spcBef>
            </a:pPr>
            <a:r>
              <a:rPr dirty="0"/>
              <a:t>SCIE</a:t>
            </a:r>
            <a:r>
              <a:rPr spc="-70" dirty="0"/>
              <a:t> </a:t>
            </a:r>
            <a:r>
              <a:rPr dirty="0"/>
              <a:t>Video</a:t>
            </a:r>
            <a:r>
              <a:rPr spc="-70" dirty="0"/>
              <a:t> </a:t>
            </a:r>
            <a:r>
              <a:rPr dirty="0"/>
              <a:t>on</a:t>
            </a:r>
            <a:r>
              <a:rPr spc="-60" dirty="0"/>
              <a:t> </a:t>
            </a:r>
            <a:r>
              <a:rPr spc="-40" dirty="0"/>
              <a:t>Strengths-</a:t>
            </a:r>
            <a:r>
              <a:rPr spc="-10" dirty="0"/>
              <a:t>based Approached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23088" y="1484375"/>
            <a:ext cx="8498205" cy="4046220"/>
            <a:chOff x="323088" y="1484375"/>
            <a:chExt cx="8498205" cy="404622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3088" y="1484375"/>
              <a:ext cx="6408420" cy="338480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582155" y="3212591"/>
              <a:ext cx="2238755" cy="2318004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402437" y="5189982"/>
            <a:ext cx="50653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Video:</a:t>
            </a:r>
            <a:r>
              <a:rPr sz="1800" u="sng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What</a:t>
            </a:r>
            <a:r>
              <a:rPr sz="18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is</a:t>
            </a:r>
            <a:r>
              <a:rPr sz="18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a</a:t>
            </a:r>
            <a:r>
              <a:rPr sz="18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strengths-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based</a:t>
            </a:r>
            <a:r>
              <a:rPr sz="18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approach?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|</a:t>
            </a:r>
            <a:r>
              <a:rPr sz="1800" u="sng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 </a:t>
            </a:r>
            <a:r>
              <a:rPr sz="18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4"/>
              </a:rPr>
              <a:t>SCIE</a:t>
            </a:r>
            <a:endParaRPr sz="1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" y="55245"/>
            <a:ext cx="8534400" cy="142859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/>
              <a:t>Sections</a:t>
            </a:r>
            <a:r>
              <a:rPr sz="2400" spc="-50" dirty="0"/>
              <a:t> </a:t>
            </a:r>
            <a:r>
              <a:rPr sz="2400" dirty="0"/>
              <a:t>per</a:t>
            </a:r>
            <a:r>
              <a:rPr sz="2400" spc="-25" dirty="0"/>
              <a:t> </a:t>
            </a:r>
            <a:r>
              <a:rPr sz="2400" spc="-10" dirty="0"/>
              <a:t>Group</a:t>
            </a:r>
            <a:r>
              <a:rPr lang="en-GB" sz="2400" spc="-10" dirty="0"/>
              <a:t> : Apply the Strength-based approach in each of these cases</a:t>
            </a:r>
            <a:br>
              <a:rPr lang="en-GB" sz="2400" spc="-10" dirty="0"/>
            </a:br>
            <a:endParaRPr sz="4400" dirty="0"/>
          </a:p>
        </p:txBody>
      </p:sp>
      <p:sp>
        <p:nvSpPr>
          <p:cNvPr id="3" name="object 3"/>
          <p:cNvSpPr txBox="1"/>
          <p:nvPr/>
        </p:nvSpPr>
        <p:spPr>
          <a:xfrm>
            <a:off x="152400" y="778509"/>
            <a:ext cx="8839200" cy="471270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55600" marR="5080" indent="-343535">
              <a:lnSpc>
                <a:spcPts val="2590"/>
              </a:lnSpc>
              <a:spcBef>
                <a:spcPts val="725"/>
              </a:spcBef>
              <a:tabLst>
                <a:tab pos="355600" algn="l"/>
              </a:tabLst>
            </a:pPr>
            <a:endParaRPr lang="en-GB" sz="2700" spc="-50" dirty="0">
              <a:solidFill>
                <a:srgbClr val="FF0000"/>
              </a:solidFill>
              <a:latin typeface="Arial"/>
              <a:cs typeface="Arial"/>
            </a:endParaRPr>
          </a:p>
          <a:p>
            <a:pPr marL="355600" marR="5080" indent="-343535">
              <a:lnSpc>
                <a:spcPts val="2590"/>
              </a:lnSpc>
              <a:spcBef>
                <a:spcPts val="725"/>
              </a:spcBef>
              <a:tabLst>
                <a:tab pos="355600" algn="l"/>
              </a:tabLst>
            </a:pPr>
            <a:r>
              <a:rPr sz="2700" spc="-50" dirty="0">
                <a:solidFill>
                  <a:srgbClr val="FF0000"/>
                </a:solidFill>
                <a:latin typeface="Arial"/>
                <a:cs typeface="Arial"/>
              </a:rPr>
              <a:t>•</a:t>
            </a:r>
            <a:r>
              <a:rPr sz="2700" dirty="0">
                <a:solidFill>
                  <a:srgbClr val="FF0000"/>
                </a:solidFill>
                <a:latin typeface="Arial"/>
                <a:cs typeface="Arial"/>
              </a:rPr>
              <a:t>	</a:t>
            </a:r>
            <a:r>
              <a:rPr sz="2400" b="1" dirty="0">
                <a:solidFill>
                  <a:srgbClr val="FF0000"/>
                </a:solidFill>
                <a:latin typeface="Segoe UI"/>
                <a:cs typeface="Segoe UI"/>
              </a:rPr>
              <a:t>Red</a:t>
            </a:r>
            <a:r>
              <a:rPr sz="2400" b="1" spc="-20" dirty="0">
                <a:solidFill>
                  <a:srgbClr val="FF0000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0000"/>
                </a:solidFill>
                <a:latin typeface="Segoe UI"/>
                <a:cs typeface="Segoe UI"/>
              </a:rPr>
              <a:t>group</a:t>
            </a:r>
            <a:r>
              <a:rPr sz="2400" b="1" spc="5" dirty="0">
                <a:solidFill>
                  <a:srgbClr val="FF0000"/>
                </a:solidFill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–.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male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mental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health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needs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living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supported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living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accommodation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the </a:t>
            </a:r>
            <a:r>
              <a:rPr sz="2400" spc="-10" dirty="0">
                <a:latin typeface="Segoe UI"/>
                <a:cs typeface="Segoe UI"/>
              </a:rPr>
              <a:t>community.</a:t>
            </a:r>
            <a:endParaRPr sz="2400" dirty="0">
              <a:latin typeface="Segoe UI"/>
              <a:cs typeface="Segoe UI"/>
            </a:endParaRPr>
          </a:p>
          <a:p>
            <a:pPr marL="355600" marR="596265" indent="-343535">
              <a:lnSpc>
                <a:spcPct val="80000"/>
              </a:lnSpc>
              <a:spcBef>
                <a:spcPts val="680"/>
              </a:spcBef>
              <a:tabLst>
                <a:tab pos="355600" algn="l"/>
              </a:tabLst>
            </a:pPr>
            <a:r>
              <a:rPr sz="2400" spc="-50" dirty="0">
                <a:solidFill>
                  <a:srgbClr val="006FC0"/>
                </a:solidFill>
                <a:latin typeface="Arial"/>
                <a:cs typeface="Arial"/>
              </a:rPr>
              <a:t>•</a:t>
            </a:r>
            <a:r>
              <a:rPr sz="2400" dirty="0">
                <a:solidFill>
                  <a:srgbClr val="006FC0"/>
                </a:solidFill>
                <a:latin typeface="Arial"/>
                <a:cs typeface="Arial"/>
              </a:rPr>
              <a:t>	</a:t>
            </a:r>
            <a:r>
              <a:rPr sz="2400" b="1" dirty="0">
                <a:solidFill>
                  <a:srgbClr val="006FC0"/>
                </a:solidFill>
                <a:latin typeface="Segoe UI"/>
                <a:cs typeface="Segoe UI"/>
              </a:rPr>
              <a:t>Blue</a:t>
            </a:r>
            <a:r>
              <a:rPr sz="2400" b="1" spc="-20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006FC0"/>
                </a:solidFill>
                <a:latin typeface="Segoe UI"/>
                <a:cs typeface="Segoe UI"/>
              </a:rPr>
              <a:t>group</a:t>
            </a:r>
            <a:r>
              <a:rPr sz="2400" b="1" spc="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–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female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mental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health</a:t>
            </a:r>
            <a:r>
              <a:rPr sz="2400" spc="-10" dirty="0">
                <a:latin typeface="Segoe UI"/>
                <a:cs typeface="Segoe UI"/>
              </a:rPr>
              <a:t> needs </a:t>
            </a:r>
            <a:r>
              <a:rPr sz="2400" dirty="0">
                <a:latin typeface="Segoe UI"/>
                <a:cs typeface="Segoe UI"/>
              </a:rPr>
              <a:t>living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independently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their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own</a:t>
            </a:r>
            <a:r>
              <a:rPr sz="2400" spc="-10" dirty="0">
                <a:latin typeface="Segoe UI"/>
                <a:cs typeface="Segoe UI"/>
              </a:rPr>
              <a:t> home.</a:t>
            </a:r>
            <a:endParaRPr sz="2400" dirty="0">
              <a:latin typeface="Segoe UI"/>
              <a:cs typeface="Segoe UI"/>
            </a:endParaRPr>
          </a:p>
          <a:p>
            <a:pPr marL="355600" marR="297180" indent="-343535">
              <a:lnSpc>
                <a:spcPct val="80000"/>
              </a:lnSpc>
              <a:spcBef>
                <a:spcPts val="645"/>
              </a:spcBef>
              <a:tabLst>
                <a:tab pos="355600" algn="l"/>
              </a:tabLst>
            </a:pPr>
            <a:r>
              <a:rPr sz="2400" spc="-50" dirty="0">
                <a:solidFill>
                  <a:srgbClr val="FFFF00"/>
                </a:solidFill>
                <a:latin typeface="Arial"/>
                <a:cs typeface="Arial"/>
              </a:rPr>
              <a:t>•</a:t>
            </a:r>
            <a:r>
              <a:rPr sz="2400" dirty="0">
                <a:solidFill>
                  <a:srgbClr val="FFFF00"/>
                </a:solidFill>
                <a:latin typeface="Arial"/>
                <a:cs typeface="Arial"/>
              </a:rPr>
              <a:t>	</a:t>
            </a:r>
            <a:r>
              <a:rPr sz="2400" b="1" spc="-20" dirty="0">
                <a:solidFill>
                  <a:srgbClr val="FFFF00"/>
                </a:solidFill>
                <a:latin typeface="Segoe UI"/>
                <a:cs typeface="Segoe UI"/>
              </a:rPr>
              <a:t>Yellow</a:t>
            </a:r>
            <a:r>
              <a:rPr sz="2400" b="1" spc="-60" dirty="0">
                <a:solidFill>
                  <a:srgbClr val="FFFF00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00"/>
                </a:solidFill>
                <a:latin typeface="Segoe UI"/>
                <a:cs typeface="Segoe UI"/>
              </a:rPr>
              <a:t>group</a:t>
            </a:r>
            <a:r>
              <a:rPr sz="2400" b="1" spc="5" dirty="0">
                <a:solidFill>
                  <a:srgbClr val="FFFF00"/>
                </a:solidFill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–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young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adult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physical </a:t>
            </a:r>
            <a:r>
              <a:rPr sz="2400" dirty="0">
                <a:latin typeface="Segoe UI"/>
                <a:cs typeface="Segoe UI"/>
              </a:rPr>
              <a:t>disability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living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at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home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their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parents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support.</a:t>
            </a:r>
            <a:endParaRPr sz="2400" dirty="0">
              <a:latin typeface="Segoe UI"/>
              <a:cs typeface="Segoe UI"/>
            </a:endParaRPr>
          </a:p>
          <a:p>
            <a:pPr marL="355600" marR="5080" indent="-343535">
              <a:lnSpc>
                <a:spcPct val="80000"/>
              </a:lnSpc>
              <a:spcBef>
                <a:spcPts val="650"/>
              </a:spcBef>
              <a:tabLst>
                <a:tab pos="355600" algn="l"/>
              </a:tabLst>
            </a:pPr>
            <a:r>
              <a:rPr sz="2400" spc="-50" dirty="0">
                <a:solidFill>
                  <a:srgbClr val="FFC000"/>
                </a:solidFill>
                <a:latin typeface="Arial"/>
                <a:cs typeface="Arial"/>
              </a:rPr>
              <a:t>•</a:t>
            </a:r>
            <a:r>
              <a:rPr sz="2400" dirty="0">
                <a:solidFill>
                  <a:srgbClr val="FFC000"/>
                </a:solidFill>
                <a:latin typeface="Arial"/>
                <a:cs typeface="Arial"/>
              </a:rPr>
              <a:t>	</a:t>
            </a:r>
            <a:r>
              <a:rPr sz="2400" b="1" dirty="0">
                <a:solidFill>
                  <a:srgbClr val="FFC000"/>
                </a:solidFill>
                <a:latin typeface="Segoe UI"/>
                <a:cs typeface="Segoe UI"/>
              </a:rPr>
              <a:t>Orange</a:t>
            </a:r>
            <a:r>
              <a:rPr sz="2400" b="1" spc="-10" dirty="0">
                <a:solidFill>
                  <a:srgbClr val="FFC000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C000"/>
                </a:solidFill>
                <a:latin typeface="Segoe UI"/>
                <a:cs typeface="Segoe UI"/>
              </a:rPr>
              <a:t>group</a:t>
            </a:r>
            <a:r>
              <a:rPr sz="2400" b="1" spc="10" dirty="0">
                <a:solidFill>
                  <a:srgbClr val="FFC000"/>
                </a:solidFill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–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older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person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living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10" dirty="0">
                <a:latin typeface="Segoe UI"/>
                <a:cs typeface="Segoe UI"/>
              </a:rPr>
              <a:t> residential </a:t>
            </a:r>
            <a:r>
              <a:rPr sz="2400" dirty="0">
                <a:latin typeface="Segoe UI"/>
                <a:cs typeface="Segoe UI"/>
              </a:rPr>
              <a:t>care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community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village.</a:t>
            </a:r>
            <a:endParaRPr sz="2400" dirty="0">
              <a:latin typeface="Segoe UI"/>
              <a:cs typeface="Segoe UI"/>
            </a:endParaRPr>
          </a:p>
          <a:p>
            <a:pPr marL="355600" marR="254000" indent="-343535">
              <a:lnSpc>
                <a:spcPts val="2590"/>
              </a:lnSpc>
              <a:spcBef>
                <a:spcPts val="630"/>
              </a:spcBef>
              <a:tabLst>
                <a:tab pos="355600" algn="l"/>
              </a:tabLst>
            </a:pPr>
            <a:r>
              <a:rPr sz="2400" spc="-50" dirty="0">
                <a:solidFill>
                  <a:srgbClr val="00AF50"/>
                </a:solidFill>
                <a:latin typeface="Arial"/>
                <a:cs typeface="Arial"/>
              </a:rPr>
              <a:t>•</a:t>
            </a:r>
            <a:r>
              <a:rPr sz="2400" dirty="0">
                <a:solidFill>
                  <a:srgbClr val="00AF50"/>
                </a:solidFill>
                <a:latin typeface="Arial"/>
                <a:cs typeface="Arial"/>
              </a:rPr>
              <a:t>	</a:t>
            </a:r>
            <a:r>
              <a:rPr sz="2400" b="1" dirty="0">
                <a:solidFill>
                  <a:srgbClr val="00AF50"/>
                </a:solidFill>
                <a:latin typeface="Segoe UI"/>
                <a:cs typeface="Segoe UI"/>
              </a:rPr>
              <a:t>Green</a:t>
            </a:r>
            <a:r>
              <a:rPr sz="2400" b="1" spc="-15" dirty="0">
                <a:solidFill>
                  <a:srgbClr val="00AF50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00AF50"/>
                </a:solidFill>
                <a:latin typeface="Segoe UI"/>
                <a:cs typeface="Segoe UI"/>
              </a:rPr>
              <a:t>group</a:t>
            </a:r>
            <a:r>
              <a:rPr sz="2400" b="1" spc="-5" dirty="0">
                <a:solidFill>
                  <a:srgbClr val="00AF50"/>
                </a:solidFill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–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person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dementia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care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needs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carers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support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their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own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home.</a:t>
            </a:r>
            <a:endParaRPr sz="2400" dirty="0">
              <a:latin typeface="Segoe UI"/>
              <a:cs typeface="Segoe UI"/>
            </a:endParaRPr>
          </a:p>
          <a:p>
            <a:pPr marL="355600" marR="1590040" indent="-343535">
              <a:lnSpc>
                <a:spcPts val="2590"/>
              </a:lnSpc>
              <a:spcBef>
                <a:spcPts val="655"/>
              </a:spcBef>
              <a:tabLst>
                <a:tab pos="355600" algn="l"/>
              </a:tabLst>
            </a:pPr>
            <a:r>
              <a:rPr sz="2400" spc="-50" dirty="0">
                <a:solidFill>
                  <a:srgbClr val="6F2F9F"/>
                </a:solidFill>
                <a:latin typeface="Arial"/>
                <a:cs typeface="Arial"/>
              </a:rPr>
              <a:t>•</a:t>
            </a:r>
            <a:r>
              <a:rPr sz="2400" dirty="0">
                <a:solidFill>
                  <a:srgbClr val="6F2F9F"/>
                </a:solidFill>
                <a:latin typeface="Arial"/>
                <a:cs typeface="Arial"/>
              </a:rPr>
              <a:t>	</a:t>
            </a:r>
            <a:r>
              <a:rPr sz="2400" b="1" dirty="0">
                <a:solidFill>
                  <a:srgbClr val="6F2F9F"/>
                </a:solidFill>
                <a:latin typeface="Segoe UI"/>
                <a:cs typeface="Segoe UI"/>
              </a:rPr>
              <a:t>Purple</a:t>
            </a:r>
            <a:r>
              <a:rPr sz="2400" b="1" spc="-20" dirty="0">
                <a:solidFill>
                  <a:srgbClr val="6F2F9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6F2F9F"/>
                </a:solidFill>
                <a:latin typeface="Segoe UI"/>
                <a:cs typeface="Segoe UI"/>
              </a:rPr>
              <a:t>group </a:t>
            </a:r>
            <a:r>
              <a:rPr sz="2400" dirty="0">
                <a:latin typeface="Segoe UI"/>
                <a:cs typeface="Segoe UI"/>
              </a:rPr>
              <a:t>–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older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couple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10" dirty="0">
                <a:latin typeface="Segoe UI"/>
                <a:cs typeface="Segoe UI"/>
              </a:rPr>
              <a:t> private </a:t>
            </a:r>
            <a:r>
              <a:rPr sz="2400" dirty="0">
                <a:latin typeface="Segoe UI"/>
                <a:cs typeface="Segoe UI"/>
              </a:rPr>
              <a:t>independent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living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accommodation</a:t>
            </a:r>
            <a:r>
              <a:rPr sz="2700" spc="-10" dirty="0">
                <a:latin typeface="Segoe UI"/>
                <a:cs typeface="Segoe UI"/>
              </a:rPr>
              <a:t>.</a:t>
            </a:r>
            <a:endParaRPr sz="27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C6A94-0593-A13F-D734-83601239F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48159"/>
            <a:ext cx="7619999" cy="993014"/>
          </a:xfrm>
        </p:spPr>
        <p:txBody>
          <a:bodyPr/>
          <a:lstStyle/>
          <a:p>
            <a:pPr algn="l"/>
            <a:r>
              <a:rPr lang="en-GB" b="0" i="0" dirty="0">
                <a:solidFill>
                  <a:srgbClr val="242130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Learning Support and Study Skills</a:t>
            </a:r>
            <a:br>
              <a:rPr lang="en-GB" b="0" i="0" dirty="0">
                <a:solidFill>
                  <a:srgbClr val="242130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01B35D-BD89-3478-4B86-6A34880A27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6847" y="1752600"/>
            <a:ext cx="8359953" cy="498598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you need help with digital skills?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you need help with Academic writing/  paraphrasing/ referencing?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Discuss and advise where to get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3333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0597" y="262254"/>
            <a:ext cx="26193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Questions?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124711"/>
            <a:ext cx="8229600" cy="4392167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6694" y="36067"/>
            <a:ext cx="26130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45567" y="935863"/>
            <a:ext cx="8487410" cy="46215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8300" marR="313055" indent="-342900">
              <a:lnSpc>
                <a:spcPct val="100000"/>
              </a:lnSpc>
              <a:spcBef>
                <a:spcPts val="10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Chambers,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Cantrell,</a:t>
            </a:r>
            <a:r>
              <a:rPr sz="1800" spc="-9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A.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Booth,</a:t>
            </a:r>
            <a:r>
              <a:rPr sz="1800" spc="-11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A.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(2021)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Rapid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evidence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review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50" dirty="0">
                <a:latin typeface="Arial"/>
                <a:cs typeface="Arial"/>
              </a:rPr>
              <a:t>: </a:t>
            </a:r>
            <a:r>
              <a:rPr sz="1800" dirty="0">
                <a:latin typeface="Arial"/>
                <a:cs typeface="Arial"/>
              </a:rPr>
              <a:t>challenges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to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implementing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digital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data-</a:t>
            </a:r>
            <a:r>
              <a:rPr sz="1800" dirty="0">
                <a:latin typeface="Arial"/>
                <a:cs typeface="Arial"/>
              </a:rPr>
              <a:t>driven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technologies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and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care.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Report.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University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Sheffield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,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Sheffield.</a:t>
            </a:r>
            <a:endParaRPr sz="1800">
              <a:latin typeface="Arial"/>
              <a:cs typeface="Arial"/>
            </a:endParaRPr>
          </a:p>
          <a:p>
            <a:pPr marL="368300" marR="478155" indent="-342900">
              <a:lnSpc>
                <a:spcPct val="100000"/>
              </a:lnSpc>
              <a:spcBef>
                <a:spcPts val="430"/>
              </a:spcBef>
              <a:tabLst>
                <a:tab pos="367665" algn="l"/>
                <a:tab pos="159893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DHSC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(2019)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Strengths-</a:t>
            </a:r>
            <a:r>
              <a:rPr sz="1800" spc="-10" dirty="0">
                <a:latin typeface="Arial"/>
                <a:cs typeface="Arial"/>
              </a:rPr>
              <a:t>based</a:t>
            </a:r>
            <a:r>
              <a:rPr sz="1800" spc="-11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Approach: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Practice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Framework and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Practice Handbook.</a:t>
            </a:r>
            <a:r>
              <a:rPr sz="1800" dirty="0">
                <a:latin typeface="Arial"/>
                <a:cs typeface="Arial"/>
              </a:rPr>
              <a:t>	Dept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of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&amp;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Care:</a:t>
            </a:r>
            <a:r>
              <a:rPr sz="1800" spc="-2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London.</a:t>
            </a:r>
            <a:endParaRPr sz="180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434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Arial"/>
                <a:cs typeface="Arial"/>
              </a:rPr>
              <a:t>Glasby,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J.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(2017)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Understanding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care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(3</a:t>
            </a:r>
            <a:r>
              <a:rPr sz="1800" baseline="25462" dirty="0">
                <a:latin typeface="Arial"/>
                <a:cs typeface="Arial"/>
              </a:rPr>
              <a:t>rd</a:t>
            </a:r>
            <a:r>
              <a:rPr sz="1800" spc="195" baseline="25462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edition)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Bristol: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spc="-25" dirty="0">
                <a:latin typeface="Arial"/>
                <a:cs typeface="Arial"/>
              </a:rPr>
              <a:t>The</a:t>
            </a:r>
            <a:endParaRPr sz="1800">
              <a:latin typeface="Arial"/>
              <a:cs typeface="Arial"/>
            </a:endParaRPr>
          </a:p>
          <a:p>
            <a:pPr marL="368300">
              <a:lnSpc>
                <a:spcPct val="100000"/>
              </a:lnSpc>
            </a:pPr>
            <a:r>
              <a:rPr sz="1800" dirty="0">
                <a:latin typeface="Arial"/>
                <a:cs typeface="Arial"/>
              </a:rPr>
              <a:t>Policy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Press.</a:t>
            </a:r>
            <a:endParaRPr sz="1800">
              <a:latin typeface="Arial"/>
              <a:cs typeface="Arial"/>
            </a:endParaRPr>
          </a:p>
          <a:p>
            <a:pPr marL="368300" marR="90805" indent="-342900">
              <a:lnSpc>
                <a:spcPct val="100000"/>
              </a:lnSpc>
              <a:spcBef>
                <a:spcPts val="434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</a:t>
            </a:r>
            <a:r>
              <a:rPr sz="1800" spc="-10" dirty="0">
                <a:latin typeface="Arial"/>
                <a:cs typeface="Arial"/>
              </a:rPr>
              <a:t>Glasby,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J.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&amp;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Dickinson,</a:t>
            </a:r>
            <a:r>
              <a:rPr sz="1800" spc="-4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H.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(2014)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Partnership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working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</a:t>
            </a:r>
            <a:r>
              <a:rPr sz="1800" spc="-7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health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care: </a:t>
            </a:r>
            <a:r>
              <a:rPr sz="1800" dirty="0">
                <a:latin typeface="Arial"/>
                <a:cs typeface="Arial"/>
              </a:rPr>
              <a:t>what</a:t>
            </a:r>
            <a:r>
              <a:rPr sz="1800" spc="2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is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integrated care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and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how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can</a:t>
            </a:r>
            <a:r>
              <a:rPr sz="1800" spc="-1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we</a:t>
            </a:r>
            <a:r>
              <a:rPr sz="1800" spc="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deliver</a:t>
            </a:r>
            <a:r>
              <a:rPr sz="1800" spc="-1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it?</a:t>
            </a:r>
            <a:r>
              <a:rPr sz="1800" spc="-2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Bristol:</a:t>
            </a:r>
            <a:r>
              <a:rPr sz="1800" spc="43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</a:t>
            </a:r>
            <a:r>
              <a:rPr sz="1800" spc="-4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Policy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Press.</a:t>
            </a:r>
            <a:endParaRPr sz="180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430"/>
              </a:spcBef>
              <a:tabLst>
                <a:tab pos="367665" algn="l"/>
                <a:tab pos="5212080" algn="l"/>
              </a:tabLst>
            </a:pPr>
            <a:r>
              <a:rPr sz="1800" spc="-50" dirty="0">
                <a:latin typeface="Arial"/>
                <a:cs typeface="Arial"/>
              </a:rPr>
              <a:t>•</a:t>
            </a:r>
            <a:r>
              <a:rPr sz="1800" dirty="0">
                <a:latin typeface="Arial"/>
                <a:cs typeface="Arial"/>
              </a:rPr>
              <a:t>	Maclean,</a:t>
            </a:r>
            <a:r>
              <a:rPr sz="1800" spc="-3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S.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(2015)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Social</a:t>
            </a:r>
            <a:r>
              <a:rPr sz="1800" spc="-3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Work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Theory</a:t>
            </a:r>
            <a:r>
              <a:rPr sz="1800" spc="-5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Cards.</a:t>
            </a:r>
            <a:r>
              <a:rPr sz="1800" dirty="0">
                <a:latin typeface="Arial"/>
                <a:cs typeface="Arial"/>
              </a:rPr>
              <a:t>	Kirwin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Maclean</a:t>
            </a:r>
            <a:r>
              <a:rPr sz="1800" spc="-114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Associates</a:t>
            </a:r>
            <a:r>
              <a:rPr sz="1800" spc="-20" dirty="0">
                <a:latin typeface="Arial"/>
                <a:cs typeface="Arial"/>
              </a:rPr>
              <a:t> LTD:</a:t>
            </a:r>
            <a:endParaRPr sz="1800">
              <a:latin typeface="Arial"/>
              <a:cs typeface="Arial"/>
            </a:endParaRPr>
          </a:p>
          <a:p>
            <a:pPr marL="368300">
              <a:lnSpc>
                <a:spcPct val="100000"/>
              </a:lnSpc>
            </a:pPr>
            <a:r>
              <a:rPr sz="1800" spc="-10" dirty="0">
                <a:latin typeface="Arial"/>
                <a:cs typeface="Arial"/>
              </a:rPr>
              <a:t>Lichfield.</a:t>
            </a:r>
            <a:endParaRPr sz="1800">
              <a:latin typeface="Arial"/>
              <a:cs typeface="Arial"/>
            </a:endParaRPr>
          </a:p>
          <a:p>
            <a:pPr marL="368300" marR="824865" indent="-342900">
              <a:lnSpc>
                <a:spcPct val="100000"/>
              </a:lnSpc>
              <a:spcBef>
                <a:spcPts val="434"/>
              </a:spcBef>
              <a:tabLst>
                <a:tab pos="367665" algn="l"/>
              </a:tabLst>
            </a:pPr>
            <a:r>
              <a:rPr sz="1800" spc="-50" dirty="0">
                <a:solidFill>
                  <a:srgbClr val="0462C1"/>
                </a:solidFill>
                <a:latin typeface="Arial"/>
                <a:cs typeface="Arial"/>
                <a:hlinkClick r:id="rId2"/>
              </a:rPr>
              <a:t>•</a:t>
            </a:r>
            <a:r>
              <a:rPr sz="1800" dirty="0">
                <a:solidFill>
                  <a:srgbClr val="0462C1"/>
                </a:solidFill>
                <a:latin typeface="Arial"/>
                <a:cs typeface="Arial"/>
                <a:hlinkClick r:id="rId2"/>
              </a:rPr>
              <a:t>	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Strengths-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based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approach:</a:t>
            </a:r>
            <a:r>
              <a:rPr sz="1800" u="sng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Practice</a:t>
            </a:r>
            <a:r>
              <a:rPr sz="18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Framework</a:t>
            </a:r>
            <a:r>
              <a:rPr sz="1800" u="sng" spc="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and</a:t>
            </a:r>
            <a:r>
              <a:rPr sz="18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Practice</a:t>
            </a:r>
            <a:r>
              <a:rPr sz="18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Handbook</a:t>
            </a:r>
            <a:r>
              <a:rPr sz="1800" spc="-10" dirty="0">
                <a:solidFill>
                  <a:srgbClr val="0000FF"/>
                </a:solidFill>
                <a:latin typeface="Arial"/>
                <a:cs typeface="Arial"/>
                <a:hlinkClick r:id="rId2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(publishing.service.gov.uk)</a:t>
            </a:r>
            <a:r>
              <a:rPr sz="1800" u="sng" spc="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1800" dirty="0">
                <a:latin typeface="Arial"/>
                <a:cs typeface="Arial"/>
                <a:hlinkClick r:id="rId2"/>
              </a:rPr>
              <a:t>(September</a:t>
            </a:r>
            <a:r>
              <a:rPr sz="1800" spc="5" dirty="0">
                <a:latin typeface="Arial"/>
                <a:cs typeface="Arial"/>
                <a:hlinkClick r:id="rId2"/>
              </a:rPr>
              <a:t> </a:t>
            </a:r>
            <a:r>
              <a:rPr sz="1800" spc="-10" dirty="0">
                <a:latin typeface="Arial"/>
                <a:cs typeface="Arial"/>
                <a:hlinkClick r:id="rId2"/>
              </a:rPr>
              <a:t>2022)</a:t>
            </a:r>
            <a:endParaRPr sz="180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430"/>
              </a:spcBef>
              <a:tabLst>
                <a:tab pos="367665" algn="l"/>
              </a:tabLst>
            </a:pPr>
            <a:r>
              <a:rPr sz="1800" spc="-50" dirty="0">
                <a:latin typeface="Arial"/>
                <a:cs typeface="Arial"/>
                <a:hlinkClick r:id="rId3"/>
              </a:rPr>
              <a:t>•</a:t>
            </a:r>
            <a:r>
              <a:rPr sz="1800" dirty="0">
                <a:latin typeface="Arial"/>
                <a:cs typeface="Arial"/>
                <a:hlinkClick r:id="rId3"/>
              </a:rPr>
              <a:t>	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Video: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What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is</a:t>
            </a:r>
            <a:r>
              <a:rPr sz="18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a</a:t>
            </a:r>
            <a:r>
              <a:rPr sz="18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strengths-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based</a:t>
            </a:r>
            <a:r>
              <a:rPr sz="18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approach?</a:t>
            </a:r>
            <a:r>
              <a:rPr sz="1800" u="sng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|</a:t>
            </a:r>
            <a:r>
              <a:rPr sz="18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18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SCIE</a:t>
            </a:r>
            <a:r>
              <a:rPr sz="1800" spc="-15" dirty="0">
                <a:solidFill>
                  <a:srgbClr val="0000FF"/>
                </a:solidFill>
                <a:latin typeface="Arial"/>
                <a:cs typeface="Arial"/>
                <a:hlinkClick r:id="rId3"/>
              </a:rPr>
              <a:t> </a:t>
            </a:r>
            <a:r>
              <a:rPr sz="1800" dirty="0">
                <a:latin typeface="Arial"/>
                <a:cs typeface="Arial"/>
              </a:rPr>
              <a:t>(September </a:t>
            </a:r>
            <a:r>
              <a:rPr sz="1800" spc="-10" dirty="0">
                <a:latin typeface="Arial"/>
                <a:cs typeface="Arial"/>
              </a:rPr>
              <a:t>2022)</a:t>
            </a:r>
            <a:endParaRPr sz="1800">
              <a:latin typeface="Arial"/>
              <a:cs typeface="Arial"/>
            </a:endParaRPr>
          </a:p>
          <a:p>
            <a:pPr marL="25400">
              <a:lnSpc>
                <a:spcPct val="100000"/>
              </a:lnSpc>
              <a:spcBef>
                <a:spcPts val="470"/>
              </a:spcBef>
            </a:pPr>
            <a:r>
              <a:rPr sz="2400" dirty="0">
                <a:latin typeface="Arial"/>
                <a:cs typeface="Arial"/>
              </a:rPr>
              <a:t>•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1714</Words>
  <Application>Microsoft Office PowerPoint</Application>
  <PresentationFormat>On-screen Show (4:3)</PresentationFormat>
  <Paragraphs>212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Source Sans Pro</vt:lpstr>
      <vt:lpstr>Tahoma</vt:lpstr>
      <vt:lpstr>Arial</vt:lpstr>
      <vt:lpstr>Times New Roman</vt:lpstr>
      <vt:lpstr>Segoe UI</vt:lpstr>
      <vt:lpstr>Wingdings</vt:lpstr>
      <vt:lpstr>Office Theme</vt:lpstr>
      <vt:lpstr>Module LCHS4003 Introduction to Health and Social Care</vt:lpstr>
      <vt:lpstr>WELCOME</vt:lpstr>
      <vt:lpstr>Today we will…</vt:lpstr>
      <vt:lpstr>Aims and Objectives of the session</vt:lpstr>
      <vt:lpstr>         Discussion </vt:lpstr>
      <vt:lpstr>What is person-centred care?</vt:lpstr>
      <vt:lpstr>What is Person-centred care?</vt:lpstr>
      <vt:lpstr>PowerPoint Presentation</vt:lpstr>
      <vt:lpstr>PowerPoint Presentation</vt:lpstr>
      <vt:lpstr>Person-Centred &amp; Strength-based Approach</vt:lpstr>
      <vt:lpstr>Four principles of person-centre care</vt:lpstr>
      <vt:lpstr>Person-centred planning</vt:lpstr>
      <vt:lpstr>Person-centred planning</vt:lpstr>
      <vt:lpstr>Person-centred planning </vt:lpstr>
      <vt:lpstr>Discuss the following example </vt:lpstr>
      <vt:lpstr>Benefits of person-centred care</vt:lpstr>
      <vt:lpstr>   Activity </vt:lpstr>
      <vt:lpstr>PowerPoint Presentation</vt:lpstr>
      <vt:lpstr>Areas of wellbeing – The Care Act 2014</vt:lpstr>
      <vt:lpstr>Systems Theory</vt:lpstr>
      <vt:lpstr>Universal health care systems</vt:lpstr>
      <vt:lpstr>The acute or critical care systems</vt:lpstr>
      <vt:lpstr>Targeted Systems</vt:lpstr>
      <vt:lpstr>Family support and community care systems</vt:lpstr>
      <vt:lpstr>SCIE Video on Strengths-based Approached</vt:lpstr>
      <vt:lpstr>Sections per Group : Apply the Strength-based approach in each of these cases </vt:lpstr>
      <vt:lpstr>Learning Support and Study Skills </vt:lpstr>
      <vt:lpstr>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Effective Team Working &amp; Communications (BMSW 4002)  Week 4  Group Decision Making  Dr Azora Hurd a.hurd@uwtsd.ac.uk</dc:title>
  <dc:creator>Azora Hurd</dc:creator>
  <cp:lastModifiedBy>Muhammad Aliyu</cp:lastModifiedBy>
  <cp:revision>8</cp:revision>
  <dcterms:created xsi:type="dcterms:W3CDTF">2022-10-18T12:25:29Z</dcterms:created>
  <dcterms:modified xsi:type="dcterms:W3CDTF">2026-10-18T15:01:37Z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2022-09-30T00:00:00Z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2022-10-18T00:00:00Z</vt:filetime>
  </property>
</Properties>
</file>