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handoutMasterIdLst>
    <p:handoutMasterId r:id="rId42"/>
  </p:handoutMasterIdLst>
  <p:sldIdLst>
    <p:sldId id="257" r:id="rId2"/>
    <p:sldId id="258" r:id="rId3"/>
    <p:sldId id="259" r:id="rId4"/>
    <p:sldId id="261" r:id="rId5"/>
    <p:sldId id="260" r:id="rId6"/>
    <p:sldId id="263" r:id="rId7"/>
    <p:sldId id="293" r:id="rId8"/>
    <p:sldId id="262" r:id="rId9"/>
    <p:sldId id="264" r:id="rId10"/>
    <p:sldId id="265" r:id="rId11"/>
    <p:sldId id="266" r:id="rId12"/>
    <p:sldId id="267" r:id="rId13"/>
    <p:sldId id="268" r:id="rId14"/>
    <p:sldId id="269" r:id="rId15"/>
    <p:sldId id="270" r:id="rId16"/>
    <p:sldId id="271" r:id="rId17"/>
    <p:sldId id="272" r:id="rId18"/>
    <p:sldId id="273" r:id="rId19"/>
    <p:sldId id="274" r:id="rId20"/>
    <p:sldId id="294" r:id="rId21"/>
    <p:sldId id="275" r:id="rId22"/>
    <p:sldId id="276" r:id="rId23"/>
    <p:sldId id="277" r:id="rId24"/>
    <p:sldId id="295" r:id="rId25"/>
    <p:sldId id="278" r:id="rId26"/>
    <p:sldId id="279" r:id="rId27"/>
    <p:sldId id="280" r:id="rId28"/>
    <p:sldId id="281" r:id="rId29"/>
    <p:sldId id="299" r:id="rId30"/>
    <p:sldId id="291" r:id="rId31"/>
    <p:sldId id="284" r:id="rId32"/>
    <p:sldId id="298" r:id="rId33"/>
    <p:sldId id="285" r:id="rId34"/>
    <p:sldId id="286" r:id="rId35"/>
    <p:sldId id="287" r:id="rId36"/>
    <p:sldId id="288" r:id="rId37"/>
    <p:sldId id="289" r:id="rId38"/>
    <p:sldId id="290" r:id="rId39"/>
    <p:sldId id="292" r:id="rId40"/>
    <p:sldId id="282" r:id="rId4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1" d="100"/>
          <a:sy n="71" d="100"/>
        </p:scale>
        <p:origin x="1068" y="5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8" y="0"/>
            <a:ext cx="2889938" cy="487680"/>
          </a:xfrm>
          <a:prstGeom prst="rect">
            <a:avLst/>
          </a:prstGeom>
        </p:spPr>
        <p:txBody>
          <a:bodyPr vert="horz" lIns="91440" tIns="45720" rIns="91440" bIns="45720" rtlCol="0"/>
          <a:lstStyle>
            <a:lvl1pPr algn="r">
              <a:defRPr sz="1200"/>
            </a:lvl1pPr>
          </a:lstStyle>
          <a:p>
            <a:fld id="{FBF72829-64BA-4833-B9DC-A228D952481E}" type="datetimeFigureOut">
              <a:rPr lang="en-GB" smtClean="0"/>
              <a:t>28/11/2017</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8" y="9264227"/>
            <a:ext cx="2889938" cy="487680"/>
          </a:xfrm>
          <a:prstGeom prst="rect">
            <a:avLst/>
          </a:prstGeom>
        </p:spPr>
        <p:txBody>
          <a:bodyPr vert="horz" lIns="91440" tIns="45720" rIns="91440" bIns="45720" rtlCol="0" anchor="b"/>
          <a:lstStyle>
            <a:lvl1pPr algn="r">
              <a:defRPr sz="1200"/>
            </a:lvl1pPr>
          </a:lstStyle>
          <a:p>
            <a:fld id="{687715C8-433F-4A20-A264-43360CE42169}" type="slidenum">
              <a:rPr lang="en-GB" smtClean="0"/>
              <a:t>‹#›</a:t>
            </a:fld>
            <a:endParaRPr lang="en-GB"/>
          </a:p>
        </p:txBody>
      </p:sp>
    </p:spTree>
    <p:extLst>
      <p:ext uri="{BB962C8B-B14F-4D97-AF65-F5344CB8AC3E}">
        <p14:creationId xmlns:p14="http://schemas.microsoft.com/office/powerpoint/2010/main" val="4243079875"/>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Subtitle 8"/>
          <p:cNvSpPr>
            <a:spLocks noGrp="1"/>
          </p:cNvSpPr>
          <p:nvPr>
            <p:ph type="subTitle" idx="1"/>
          </p:nvPr>
        </p:nvSpPr>
        <p:spPr>
          <a:xfrm>
            <a:off x="457200" y="3699804"/>
            <a:ext cx="83058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Title 27"/>
          <p:cNvSpPr>
            <a:spLocks noGrp="1"/>
          </p:cNvSpPr>
          <p:nvPr>
            <p:ph type="ctrTitle"/>
          </p:nvPr>
        </p:nvSpPr>
        <p:spPr>
          <a:xfrm>
            <a:off x="457200" y="1433732"/>
            <a:ext cx="83058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en-US" smtClean="0"/>
              <a:t>Click to edit Master title style</a:t>
            </a:r>
            <a:endParaRPr kumimoji="0" lang="en-US"/>
          </a:p>
        </p:txBody>
      </p:sp>
      <p:cxnSp>
        <p:nvCxnSpPr>
          <p:cNvPr id="8" name="Straight Connector 7"/>
          <p:cNvCxnSpPr/>
          <p:nvPr/>
        </p:nvCxnSpPr>
        <p:spPr>
          <a:xfrm>
            <a:off x="1463626"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708574"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4540348" y="3526302"/>
            <a:ext cx="4572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eaLnBrk="1" latinLnBrk="0" hangingPunct="1"/>
            <a:endParaRPr kumimoji="0" lang="en-US"/>
          </a:p>
        </p:txBody>
      </p:sp>
      <p:sp>
        <p:nvSpPr>
          <p:cNvPr id="15" name="Date Placeholder 14"/>
          <p:cNvSpPr>
            <a:spLocks noGrp="1"/>
          </p:cNvSpPr>
          <p:nvPr>
            <p:ph type="dt" sz="half" idx="10"/>
          </p:nvPr>
        </p:nvSpPr>
        <p:spPr/>
        <p:txBody>
          <a:bodyPr/>
          <a:lstStyle/>
          <a:p>
            <a:fld id="{939DC4DD-F0BF-4072-93B8-9EA249313774}" type="datetimeFigureOut">
              <a:rPr lang="en-GB" smtClean="0"/>
              <a:t>28/11/2017</a:t>
            </a:fld>
            <a:endParaRPr lang="en-GB"/>
          </a:p>
        </p:txBody>
      </p:sp>
      <p:sp>
        <p:nvSpPr>
          <p:cNvPr id="16" name="Slide Number Placeholder 15"/>
          <p:cNvSpPr>
            <a:spLocks noGrp="1"/>
          </p:cNvSpPr>
          <p:nvPr>
            <p:ph type="sldNum" sz="quarter" idx="11"/>
          </p:nvPr>
        </p:nvSpPr>
        <p:spPr/>
        <p:txBody>
          <a:bodyPr/>
          <a:lstStyle/>
          <a:p>
            <a:fld id="{231893EE-86DC-4C58-B0A7-7503CB1951AE}" type="slidenum">
              <a:rPr lang="en-GB" smtClean="0"/>
              <a:t>‹#›</a:t>
            </a:fld>
            <a:endParaRPr lang="en-GB"/>
          </a:p>
        </p:txBody>
      </p:sp>
      <p:sp>
        <p:nvSpPr>
          <p:cNvPr id="17" name="Footer Placeholder 16"/>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Content Placeholder 8"/>
          <p:cNvSpPr>
            <a:spLocks noGrp="1"/>
          </p:cNvSpPr>
          <p:nvPr>
            <p:ph idx="1"/>
          </p:nvPr>
        </p:nvSpPr>
        <p:spPr>
          <a:xfrm>
            <a:off x="457200" y="1524000"/>
            <a:ext cx="8229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4" name="Date Placeholder 13"/>
          <p:cNvSpPr>
            <a:spLocks noGrp="1"/>
          </p:cNvSpPr>
          <p:nvPr>
            <p:ph type="dt" sz="half" idx="14"/>
          </p:nvPr>
        </p:nvSpPr>
        <p:spPr/>
        <p:txBody>
          <a:bodyPr/>
          <a:lstStyle/>
          <a:p>
            <a:fld id="{939DC4DD-F0BF-4072-93B8-9EA249313774}" type="datetimeFigureOut">
              <a:rPr lang="en-GB" smtClean="0"/>
              <a:t>28/11/2017</a:t>
            </a:fld>
            <a:endParaRPr lang="en-GB"/>
          </a:p>
        </p:txBody>
      </p:sp>
      <p:sp>
        <p:nvSpPr>
          <p:cNvPr id="15" name="Slide Number Placeholder 14"/>
          <p:cNvSpPr>
            <a:spLocks noGrp="1"/>
          </p:cNvSpPr>
          <p:nvPr>
            <p:ph type="sldNum" sz="quarter" idx="15"/>
          </p:nvPr>
        </p:nvSpPr>
        <p:spPr/>
        <p:txBody>
          <a:bodyPr/>
          <a:lstStyle>
            <a:lvl1pPr algn="ctr">
              <a:defRPr/>
            </a:lvl1pPr>
          </a:lstStyle>
          <a:p>
            <a:fld id="{231893EE-86DC-4C58-B0A7-7503CB1951AE}" type="slidenum">
              <a:rPr lang="en-GB" smtClean="0"/>
              <a:t>‹#›</a:t>
            </a:fld>
            <a:endParaRPr lang="en-GB"/>
          </a:p>
        </p:txBody>
      </p:sp>
      <p:sp>
        <p:nvSpPr>
          <p:cNvPr id="16" name="Footer Placeholder 15"/>
          <p:cNvSpPr>
            <a:spLocks noGrp="1"/>
          </p:cNvSpPr>
          <p:nvPr>
            <p:ph type="ftr" sz="quarter" idx="16"/>
          </p:nvPr>
        </p:nvSpPr>
        <p:spPr/>
        <p:txBody>
          <a:bodyPr/>
          <a:lstStyle/>
          <a:p>
            <a:endParaRPr lang="en-GB"/>
          </a:p>
        </p:txBody>
      </p:sp>
      <p:sp>
        <p:nvSpPr>
          <p:cNvPr id="17" name="Title 16"/>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939DC4DD-F0BF-4072-93B8-9EA249313774}" type="datetimeFigureOut">
              <a:rPr lang="en-GB" smtClean="0"/>
              <a:t>28/11/2017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1893EE-86DC-4C58-B0A7-7503CB1951AE}" type="slidenum">
              <a:rPr lang="en-GB" smtClean="0"/>
              <a:t>‹#›</a:t>
            </a:fld>
            <a:endParaRPr lang="en-GB"/>
          </a:p>
        </p:txBody>
      </p:sp>
      <p:sp>
        <p:nvSpPr>
          <p:cNvPr id="2" name="Title 1"/>
          <p:cNvSpPr>
            <a:spLocks noGrp="1"/>
          </p:cNvSpPr>
          <p:nvPr>
            <p:ph type="title"/>
          </p:nvPr>
        </p:nvSpPr>
        <p:spPr>
          <a:xfrm>
            <a:off x="685800" y="3505200"/>
            <a:ext cx="79248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85800" y="4958864"/>
            <a:ext cx="79248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cxnSp>
        <p:nvCxnSpPr>
          <p:cNvPr id="7" name="Straight Connector 6"/>
          <p:cNvCxnSpPr/>
          <p:nvPr/>
        </p:nvCxnSpPr>
        <p:spPr>
          <a:xfrm>
            <a:off x="685800" y="4916992"/>
            <a:ext cx="79248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39DC4DD-F0BF-4072-93B8-9EA249313774}" type="datetimeFigureOut">
              <a:rPr lang="en-GB" smtClean="0"/>
              <a:t>28/11/2017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1893EE-86DC-4C58-B0A7-7503CB1951AE}" type="slidenum">
              <a:rPr lang="en-GB" smtClean="0"/>
              <a:t>‹#›</a:t>
            </a:fld>
            <a:endParaRPr lang="en-GB"/>
          </a:p>
        </p:txBody>
      </p:sp>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11" name="Content Placeholder 10"/>
          <p:cNvSpPr>
            <a:spLocks noGrp="1"/>
          </p:cNvSpPr>
          <p:nvPr>
            <p:ph sz="half" idx="1"/>
          </p:nvPr>
        </p:nvSpPr>
        <p:spPr>
          <a:xfrm>
            <a:off x="457200" y="1524000"/>
            <a:ext cx="4059936"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2"/>
          </p:nvPr>
        </p:nvSpPr>
        <p:spPr>
          <a:xfrm>
            <a:off x="4648200" y="1524000"/>
            <a:ext cx="4059936"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231893EE-86DC-4C58-B0A7-7503CB1951AE}" type="slidenum">
              <a:rPr lang="en-GB" smtClean="0"/>
              <a:t>‹#›</a:t>
            </a:fld>
            <a:endParaRPr lang="en-GB"/>
          </a:p>
        </p:txBody>
      </p:sp>
      <p:sp>
        <p:nvSpPr>
          <p:cNvPr id="8" name="Footer Placeholder 7"/>
          <p:cNvSpPr>
            <a:spLocks noGrp="1"/>
          </p:cNvSpPr>
          <p:nvPr>
            <p:ph type="ftr" sz="quarter" idx="11"/>
          </p:nvPr>
        </p:nvSpPr>
        <p:spPr/>
        <p:txBody>
          <a:bodyPr/>
          <a:lstStyle/>
          <a:p>
            <a:endParaRPr lang="en-GB"/>
          </a:p>
        </p:txBody>
      </p:sp>
      <p:sp>
        <p:nvSpPr>
          <p:cNvPr id="7" name="Date Placeholder 6"/>
          <p:cNvSpPr>
            <a:spLocks noGrp="1"/>
          </p:cNvSpPr>
          <p:nvPr>
            <p:ph type="dt" sz="half" idx="10"/>
          </p:nvPr>
        </p:nvSpPr>
        <p:spPr/>
        <p:txBody>
          <a:bodyPr/>
          <a:lstStyle/>
          <a:p>
            <a:fld id="{939DC4DD-F0BF-4072-93B8-9EA249313774}" type="datetimeFigureOut">
              <a:rPr lang="en-GB" smtClean="0"/>
              <a:t>28/11/2017</a:t>
            </a:fld>
            <a:endParaRPr lang="en-GB"/>
          </a:p>
        </p:txBody>
      </p:sp>
      <p:sp>
        <p:nvSpPr>
          <p:cNvPr id="3" name="Text Placeholder 2"/>
          <p:cNvSpPr>
            <a:spLocks noGrp="1"/>
          </p:cNvSpPr>
          <p:nvPr>
            <p:ph type="body" idx="1"/>
          </p:nvPr>
        </p:nvSpPr>
        <p:spPr>
          <a:xfrm>
            <a:off x="457200" y="1399593"/>
            <a:ext cx="4040188"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32" name="Content Placeholder 31"/>
          <p:cNvSpPr>
            <a:spLocks noGrp="1"/>
          </p:cNvSpPr>
          <p:nvPr>
            <p:ph sz="half" idx="2"/>
          </p:nvPr>
        </p:nvSpPr>
        <p:spPr>
          <a:xfrm>
            <a:off x="457200" y="2201896"/>
            <a:ext cx="4038600" cy="391363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34" name="Content Placeholder 33"/>
          <p:cNvSpPr>
            <a:spLocks noGrp="1"/>
          </p:cNvSpPr>
          <p:nvPr>
            <p:ph sz="quarter" idx="4"/>
          </p:nvPr>
        </p:nvSpPr>
        <p:spPr>
          <a:xfrm>
            <a:off x="4649788" y="2201896"/>
            <a:ext cx="4038600" cy="391363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 name="Title 1"/>
          <p:cNvSpPr>
            <a:spLocks noGrp="1"/>
          </p:cNvSpPr>
          <p:nvPr>
            <p:ph type="title"/>
          </p:nvPr>
        </p:nvSpPr>
        <p:spPr>
          <a:xfrm>
            <a:off x="457200" y="155448"/>
            <a:ext cx="8229600" cy="1143000"/>
          </a:xfrm>
        </p:spPr>
        <p:txBody>
          <a:bodyPr anchor="b" anchorCtr="0"/>
          <a:lstStyle>
            <a:lvl1pPr>
              <a:defRPr/>
            </a:lvl1pPr>
          </a:lstStyle>
          <a:p>
            <a:r>
              <a:rPr kumimoji="0" lang="en-US" smtClean="0"/>
              <a:t>Click to edit Master title style</a:t>
            </a:r>
            <a:endParaRPr kumimoji="0" lang="en-US"/>
          </a:p>
        </p:txBody>
      </p:sp>
      <p:sp>
        <p:nvSpPr>
          <p:cNvPr id="12" name="Text Placeholder 11"/>
          <p:cNvSpPr>
            <a:spLocks noGrp="1"/>
          </p:cNvSpPr>
          <p:nvPr>
            <p:ph type="body" idx="3"/>
          </p:nvPr>
        </p:nvSpPr>
        <p:spPr>
          <a:xfrm>
            <a:off x="4648200" y="1399593"/>
            <a:ext cx="4040188"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cxnSp>
        <p:nvCxnSpPr>
          <p:cNvPr id="10" name="Straight Connector 9"/>
          <p:cNvCxnSpPr/>
          <p:nvPr/>
        </p:nvCxnSpPr>
        <p:spPr>
          <a:xfrm>
            <a:off x="562945"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4754880"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939DC4DD-F0BF-4072-93B8-9EA249313774}" type="datetimeFigureOut">
              <a:rPr lang="en-GB" smtClean="0"/>
              <a:t>28/11/2017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31893EE-86DC-4C58-B0A7-7503CB1951AE}" type="slidenum">
              <a:rPr lang="en-GB" smtClean="0"/>
              <a:t>‹#›</a:t>
            </a:fld>
            <a:endParaRPr lang="en-GB"/>
          </a:p>
        </p:txBody>
      </p:sp>
      <p:sp>
        <p:nvSpPr>
          <p:cNvPr id="2" name="Title 1"/>
          <p:cNvSpPr>
            <a:spLocks noGrp="1"/>
          </p:cNvSpPr>
          <p:nvPr>
            <p:ph type="title"/>
          </p:nvPr>
        </p:nvSpPr>
        <p:spPr/>
        <p:txBody>
          <a:bodyPr/>
          <a:lstStyle/>
          <a:p>
            <a:r>
              <a:rPr kumimoji="0" lang="en-US" smtClean="0"/>
              <a:t>Click to edit Master title style</a:t>
            </a:r>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9DC4DD-F0BF-4072-93B8-9EA249313774}" type="datetimeFigureOut">
              <a:rPr lang="en-GB" smtClean="0"/>
              <a:t>28/11/2017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31893EE-86DC-4C58-B0A7-7503CB1951A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9" name="Content Placeholder 28"/>
          <p:cNvSpPr>
            <a:spLocks noGrp="1"/>
          </p:cNvSpPr>
          <p:nvPr>
            <p:ph sz="quarter" idx="1"/>
          </p:nvPr>
        </p:nvSpPr>
        <p:spPr>
          <a:xfrm>
            <a:off x="457200" y="457200"/>
            <a:ext cx="62484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3" name="Text Placeholder 2"/>
          <p:cNvSpPr>
            <a:spLocks noGrp="1"/>
          </p:cNvSpPr>
          <p:nvPr>
            <p:ph type="body" idx="2"/>
          </p:nvPr>
        </p:nvSpPr>
        <p:spPr>
          <a:xfrm>
            <a:off x="6781800" y="1600200"/>
            <a:ext cx="1984248"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31" name="Title 30"/>
          <p:cNvSpPr>
            <a:spLocks noGrp="1"/>
          </p:cNvSpPr>
          <p:nvPr>
            <p:ph type="title"/>
          </p:nvPr>
        </p:nvSpPr>
        <p:spPr>
          <a:xfrm>
            <a:off x="6781800" y="457200"/>
            <a:ext cx="1981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smtClean="0"/>
              <a:t>Click to edit Master title style</a:t>
            </a:r>
            <a:endParaRPr kumimoji="0" lang="en-US"/>
          </a:p>
        </p:txBody>
      </p:sp>
      <p:sp>
        <p:nvSpPr>
          <p:cNvPr id="8" name="Date Placeholder 7"/>
          <p:cNvSpPr>
            <a:spLocks noGrp="1"/>
          </p:cNvSpPr>
          <p:nvPr>
            <p:ph type="dt" sz="half" idx="14"/>
          </p:nvPr>
        </p:nvSpPr>
        <p:spPr/>
        <p:txBody>
          <a:bodyPr/>
          <a:lstStyle/>
          <a:p>
            <a:fld id="{939DC4DD-F0BF-4072-93B8-9EA249313774}" type="datetimeFigureOut">
              <a:rPr lang="en-GB" smtClean="0"/>
              <a:t>28/11/2017</a:t>
            </a:fld>
            <a:endParaRPr lang="en-GB"/>
          </a:p>
        </p:txBody>
      </p:sp>
      <p:sp>
        <p:nvSpPr>
          <p:cNvPr id="9" name="Slide Number Placeholder 8"/>
          <p:cNvSpPr>
            <a:spLocks noGrp="1"/>
          </p:cNvSpPr>
          <p:nvPr>
            <p:ph type="sldNum" sz="quarter" idx="15"/>
          </p:nvPr>
        </p:nvSpPr>
        <p:spPr/>
        <p:txBody>
          <a:bodyPr/>
          <a:lstStyle/>
          <a:p>
            <a:fld id="{231893EE-86DC-4C58-B0A7-7503CB1951AE}" type="slidenum">
              <a:rPr lang="en-GB" smtClean="0"/>
              <a:t>‹#›</a:t>
            </a:fld>
            <a:endParaRPr lang="en-GB"/>
          </a:p>
        </p:txBody>
      </p:sp>
      <p:sp>
        <p:nvSpPr>
          <p:cNvPr id="10" name="Footer Placeholder 9"/>
          <p:cNvSpPr>
            <a:spLocks noGrp="1"/>
          </p:cNvSpPr>
          <p:nvPr>
            <p:ph type="ftr" sz="quarter" idx="16"/>
          </p:nvPr>
        </p:nvSpPr>
        <p:spPr/>
        <p:txBody>
          <a:bodyPr/>
          <a:lstStyle/>
          <a:p>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29400" y="457200"/>
            <a:ext cx="20574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457200"/>
            <a:ext cx="60198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en-US" smtClean="0"/>
              <a:t>Click icon to add picture</a:t>
            </a:r>
            <a:endParaRPr kumimoji="0" lang="en-US"/>
          </a:p>
        </p:txBody>
      </p:sp>
      <p:sp>
        <p:nvSpPr>
          <p:cNvPr id="4" name="Text Placeholder 3"/>
          <p:cNvSpPr>
            <a:spLocks noGrp="1"/>
          </p:cNvSpPr>
          <p:nvPr>
            <p:ph type="body" sz="half" idx="2"/>
          </p:nvPr>
        </p:nvSpPr>
        <p:spPr>
          <a:xfrm>
            <a:off x="6629400" y="1600200"/>
            <a:ext cx="20574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8" name="Date Placeholder 7"/>
          <p:cNvSpPr>
            <a:spLocks noGrp="1"/>
          </p:cNvSpPr>
          <p:nvPr>
            <p:ph type="dt" sz="half" idx="10"/>
          </p:nvPr>
        </p:nvSpPr>
        <p:spPr/>
        <p:txBody>
          <a:bodyPr/>
          <a:lstStyle/>
          <a:p>
            <a:fld id="{939DC4DD-F0BF-4072-93B8-9EA249313774}" type="datetimeFigureOut">
              <a:rPr lang="en-GB" smtClean="0"/>
              <a:t>28/11/2017</a:t>
            </a:fld>
            <a:endParaRPr lang="en-GB"/>
          </a:p>
        </p:txBody>
      </p:sp>
      <p:sp>
        <p:nvSpPr>
          <p:cNvPr id="9" name="Slide Number Placeholder 8"/>
          <p:cNvSpPr>
            <a:spLocks noGrp="1"/>
          </p:cNvSpPr>
          <p:nvPr>
            <p:ph type="sldNum" sz="quarter" idx="11"/>
          </p:nvPr>
        </p:nvSpPr>
        <p:spPr/>
        <p:txBody>
          <a:bodyPr/>
          <a:lstStyle/>
          <a:p>
            <a:fld id="{231893EE-86DC-4C58-B0A7-7503CB1951AE}"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39DC4DD-F0BF-4072-93B8-9EA249313774}" type="datetimeFigureOut">
              <a:rPr lang="en-GB" smtClean="0"/>
              <a:t>28/11/2017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1893EE-86DC-4C58-B0A7-7503CB1951A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39DC4DD-F0BF-4072-93B8-9EA249313774}" type="datetimeFigureOut">
              <a:rPr lang="en-GB" smtClean="0"/>
              <a:t>28/11/2017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1893EE-86DC-4C58-B0A7-7503CB1951AE}"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Date Placeholder 9"/>
          <p:cNvSpPr>
            <a:spLocks noGrp="1"/>
          </p:cNvSpPr>
          <p:nvPr>
            <p:ph type="dt" sz="half" idx="10"/>
          </p:nvPr>
        </p:nvSpPr>
        <p:spPr/>
        <p:txBody>
          <a:bodyPr/>
          <a:lstStyle>
            <a:lvl1pPr>
              <a:defRPr/>
            </a:lvl1pPr>
          </a:lstStyle>
          <a:p>
            <a:pPr>
              <a:defRPr/>
            </a:pPr>
            <a:endParaRPr lang="en-GB"/>
          </a:p>
        </p:txBody>
      </p:sp>
      <p:sp>
        <p:nvSpPr>
          <p:cNvPr id="4" name="Footer Placeholder 21"/>
          <p:cNvSpPr>
            <a:spLocks noGrp="1"/>
          </p:cNvSpPr>
          <p:nvPr>
            <p:ph type="ftr" sz="quarter" idx="11"/>
          </p:nvPr>
        </p:nvSpPr>
        <p:spPr/>
        <p:txBody>
          <a:bodyPr/>
          <a:lstStyle>
            <a:lvl1pPr>
              <a:defRPr/>
            </a:lvl1pPr>
          </a:lstStyle>
          <a:p>
            <a:pPr>
              <a:defRPr/>
            </a:pPr>
            <a:endParaRPr lang="en-GB"/>
          </a:p>
        </p:txBody>
      </p:sp>
      <p:sp>
        <p:nvSpPr>
          <p:cNvPr id="5" name="Slide Number Placeholder 17"/>
          <p:cNvSpPr>
            <a:spLocks noGrp="1"/>
          </p:cNvSpPr>
          <p:nvPr>
            <p:ph type="sldNum" sz="quarter" idx="12"/>
          </p:nvPr>
        </p:nvSpPr>
        <p:spPr/>
        <p:txBody>
          <a:bodyPr/>
          <a:lstStyle>
            <a:lvl1pPr>
              <a:defRPr/>
            </a:lvl1pPr>
          </a:lstStyle>
          <a:p>
            <a:fld id="{BF9C23E4-9685-40EB-BDB5-2CE6420C19A1}" type="slidenum">
              <a:rPr lang="en-GB" altLang="en-US"/>
              <a:pPr/>
              <a:t>‹#›</a:t>
            </a:fld>
            <a:endParaRPr lang="en-GB" altLang="en-US"/>
          </a:p>
        </p:txBody>
      </p:sp>
    </p:spTree>
    <p:extLst>
      <p:ext uri="{BB962C8B-B14F-4D97-AF65-F5344CB8AC3E}">
        <p14:creationId xmlns:p14="http://schemas.microsoft.com/office/powerpoint/2010/main" val="10619215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457200" y="1447800"/>
            <a:ext cx="8229600" cy="46783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5791200" y="6203667"/>
            <a:ext cx="2590800" cy="384048"/>
          </a:xfrm>
          <a:prstGeom prst="rect">
            <a:avLst/>
          </a:prstGeom>
        </p:spPr>
        <p:txBody>
          <a:bodyPr vert="horz" anchor="ctr" anchorCtr="0"/>
          <a:lstStyle>
            <a:lvl1pPr algn="l" eaLnBrk="1" latinLnBrk="0" hangingPunct="1">
              <a:defRPr kumimoji="0" sz="1200">
                <a:solidFill>
                  <a:schemeClr val="tx2"/>
                </a:solidFill>
              </a:defRPr>
            </a:lvl1pPr>
          </a:lstStyle>
          <a:p>
            <a:fld id="{939DC4DD-F0BF-4072-93B8-9EA249313774}" type="datetimeFigureOut">
              <a:rPr lang="en-GB" smtClean="0"/>
              <a:t>28/11/2017</a:t>
            </a:fld>
            <a:endParaRPr lang="en-GB"/>
          </a:p>
        </p:txBody>
      </p:sp>
      <p:sp>
        <p:nvSpPr>
          <p:cNvPr id="10" name="Footer Placeholder 9"/>
          <p:cNvSpPr>
            <a:spLocks noGrp="1"/>
          </p:cNvSpPr>
          <p:nvPr>
            <p:ph type="ftr" sz="quarter" idx="3"/>
          </p:nvPr>
        </p:nvSpPr>
        <p:spPr>
          <a:xfrm>
            <a:off x="2133600" y="6203667"/>
            <a:ext cx="3581400" cy="384048"/>
          </a:xfrm>
          <a:prstGeom prst="rect">
            <a:avLst/>
          </a:prstGeom>
        </p:spPr>
        <p:txBody>
          <a:bodyPr vert="horz" anchor="ctr" anchorCtr="0"/>
          <a:lstStyle>
            <a:lvl1pPr algn="r" eaLnBrk="1" latinLnBrk="0" hangingPunct="1">
              <a:defRPr kumimoji="0" sz="1200">
                <a:solidFill>
                  <a:schemeClr val="tx2"/>
                </a:solidFill>
              </a:defRPr>
            </a:lvl1pPr>
          </a:lstStyle>
          <a:p>
            <a:endParaRPr lang="en-GB"/>
          </a:p>
        </p:txBody>
      </p:sp>
      <p:sp>
        <p:nvSpPr>
          <p:cNvPr id="22" name="Slide Number Placeholder 21"/>
          <p:cNvSpPr>
            <a:spLocks noGrp="1"/>
          </p:cNvSpPr>
          <p:nvPr>
            <p:ph type="sldNum" sz="quarter" idx="4"/>
          </p:nvPr>
        </p:nvSpPr>
        <p:spPr>
          <a:xfrm>
            <a:off x="8410575" y="6181531"/>
            <a:ext cx="6096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231893EE-86DC-4C58-B0A7-7503CB1951AE}" type="slidenum">
              <a:rPr lang="en-GB" smtClean="0"/>
              <a:t>‹#›</a:t>
            </a:fld>
            <a:endParaRPr lang="en-GB"/>
          </a:p>
        </p:txBody>
      </p:sp>
      <p:sp>
        <p:nvSpPr>
          <p:cNvPr id="5" name="Title Placeholder 4"/>
          <p:cNvSpPr>
            <a:spLocks noGrp="1"/>
          </p:cNvSpPr>
          <p:nvPr>
            <p:ph type="title"/>
          </p:nvPr>
        </p:nvSpPr>
        <p:spPr>
          <a:xfrm>
            <a:off x="457200" y="152400"/>
            <a:ext cx="8229600" cy="1219200"/>
          </a:xfrm>
          <a:prstGeom prst="rect">
            <a:avLst/>
          </a:prstGeom>
          <a:ln w="6350" cap="rnd">
            <a:noFill/>
          </a:ln>
        </p:spPr>
        <p:txBody>
          <a:bodyPr vert="horz" anchor="b" anchorCtr="0">
            <a:normAutofit/>
          </a:bodyPr>
          <a:lstStyle/>
          <a:p>
            <a:r>
              <a:rPr kumimoji="0" lang="en-US" smtClean="0"/>
              <a:t>Click to edit Master title style</a:t>
            </a:r>
            <a:endParaRPr kumimoji="0" lang="en-US"/>
          </a:p>
        </p:txBody>
      </p:sp>
    </p:spTree>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g"/><Relationship Id="rId1" Type="http://schemas.openxmlformats.org/officeDocument/2006/relationships/slideLayout" Target="../slideLayouts/slideLayout2.xml"/><Relationship Id="rId6" Type="http://schemas.openxmlformats.org/officeDocument/2006/relationships/image" Target="../media/image15.jpg"/><Relationship Id="rId5" Type="http://schemas.openxmlformats.org/officeDocument/2006/relationships/image" Target="../media/image14.jpg"/><Relationship Id="rId4" Type="http://schemas.openxmlformats.org/officeDocument/2006/relationships/image" Target="../media/image13.jp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type="subTitle" idx="1"/>
          </p:nvPr>
        </p:nvSpPr>
        <p:spPr>
          <a:xfrm>
            <a:off x="685800" y="3611563"/>
            <a:ext cx="7772400" cy="1200150"/>
          </a:xfrm>
        </p:spPr>
        <p:txBody>
          <a:bodyPr/>
          <a:lstStyle/>
          <a:p>
            <a:pPr marR="0" eaLnBrk="1" hangingPunct="1"/>
            <a:r>
              <a:rPr lang="en-GB" altLang="en-US" smtClean="0"/>
              <a:t>The Bombings in London on 7</a:t>
            </a:r>
            <a:r>
              <a:rPr lang="en-GB" altLang="en-US" baseline="30000" smtClean="0"/>
              <a:t>th</a:t>
            </a:r>
            <a:r>
              <a:rPr lang="en-GB" altLang="en-US" smtClean="0"/>
              <a:t> July 2005</a:t>
            </a:r>
          </a:p>
        </p:txBody>
      </p:sp>
      <p:sp>
        <p:nvSpPr>
          <p:cNvPr id="2050" name="Rectangle 2"/>
          <p:cNvSpPr>
            <a:spLocks noGrp="1" noChangeArrowheads="1"/>
          </p:cNvSpPr>
          <p:nvPr>
            <p:ph type="ctrTitle"/>
          </p:nvPr>
        </p:nvSpPr>
        <p:spPr/>
        <p:txBody>
          <a:bodyPr/>
          <a:lstStyle/>
          <a:p>
            <a:pPr eaLnBrk="1" fontAlgn="auto" hangingPunct="1">
              <a:spcAft>
                <a:spcPts val="0"/>
              </a:spcAft>
              <a:defRPr/>
            </a:pPr>
            <a:r>
              <a:rPr lang="en-GB" smtClean="0"/>
              <a:t>Case Study</a:t>
            </a:r>
          </a:p>
        </p:txBody>
      </p:sp>
    </p:spTree>
    <p:extLst>
      <p:ext uri="{BB962C8B-B14F-4D97-AF65-F5344CB8AC3E}">
        <p14:creationId xmlns:p14="http://schemas.microsoft.com/office/powerpoint/2010/main" val="815254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Grp="1" noChangeArrowheads="1"/>
          </p:cNvSpPr>
          <p:nvPr>
            <p:ph idx="1"/>
          </p:nvPr>
        </p:nvSpPr>
        <p:spPr/>
        <p:txBody>
          <a:bodyPr/>
          <a:lstStyle/>
          <a:p>
            <a:pPr algn="just" eaLnBrk="1" hangingPunct="1"/>
            <a:r>
              <a:rPr lang="en-GB" altLang="en-US" dirty="0" smtClean="0"/>
              <a:t>London Underground Operating Correctly other than the Northern Line which was ‘Down’.</a:t>
            </a:r>
          </a:p>
          <a:p>
            <a:pPr algn="just" eaLnBrk="1" hangingPunct="1"/>
            <a:endParaRPr lang="en-GB" altLang="en-US" dirty="0" smtClean="0"/>
          </a:p>
          <a:p>
            <a:pPr algn="just" eaLnBrk="1" hangingPunct="1"/>
            <a:r>
              <a:rPr lang="en-GB" altLang="en-US" dirty="0" smtClean="0"/>
              <a:t>0850 Three simultaneous Explosions occur, two on the Circle Line and One on the Piccadilly Line.</a:t>
            </a:r>
          </a:p>
          <a:p>
            <a:pPr algn="just" eaLnBrk="1" hangingPunct="1"/>
            <a:endParaRPr lang="en-GB" altLang="en-US" dirty="0" smtClean="0"/>
          </a:p>
          <a:p>
            <a:pPr algn="just" eaLnBrk="1" hangingPunct="1"/>
            <a:r>
              <a:rPr lang="en-GB" altLang="en-US" dirty="0" smtClean="0"/>
              <a:t>0947 A Further Explosion takes place on a No. 30 Bus at </a:t>
            </a:r>
            <a:r>
              <a:rPr lang="en-GB" altLang="en-US" dirty="0" err="1" smtClean="0"/>
              <a:t>Tavistock</a:t>
            </a:r>
            <a:r>
              <a:rPr lang="en-GB" altLang="en-US" dirty="0" smtClean="0"/>
              <a:t> Square.</a:t>
            </a:r>
          </a:p>
        </p:txBody>
      </p:sp>
      <p:sp>
        <p:nvSpPr>
          <p:cNvPr id="3074" name="Rectangle 2"/>
          <p:cNvSpPr>
            <a:spLocks noGrp="1" noChangeArrowheads="1"/>
          </p:cNvSpPr>
          <p:nvPr>
            <p:ph type="title"/>
          </p:nvPr>
        </p:nvSpPr>
        <p:spPr/>
        <p:txBody>
          <a:bodyPr/>
          <a:lstStyle/>
          <a:p>
            <a:pPr algn="ctr" eaLnBrk="1" fontAlgn="auto" hangingPunct="1">
              <a:spcAft>
                <a:spcPts val="0"/>
              </a:spcAft>
              <a:defRPr/>
            </a:pPr>
            <a:r>
              <a:rPr lang="en-GB" dirty="0" smtClean="0"/>
              <a:t>     The Morning of 7/7		</a:t>
            </a:r>
          </a:p>
        </p:txBody>
      </p:sp>
    </p:spTree>
    <p:extLst>
      <p:ext uri="{BB962C8B-B14F-4D97-AF65-F5344CB8AC3E}">
        <p14:creationId xmlns:p14="http://schemas.microsoft.com/office/powerpoint/2010/main" val="111129987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6" descr="_49733851_aldgat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684213" y="1628775"/>
            <a:ext cx="7632700" cy="4895850"/>
          </a:xfrm>
        </p:spPr>
      </p:pic>
      <p:sp>
        <p:nvSpPr>
          <p:cNvPr id="4098" name="Rectangle 2"/>
          <p:cNvSpPr>
            <a:spLocks noGrp="1" noChangeArrowheads="1"/>
          </p:cNvSpPr>
          <p:nvPr>
            <p:ph type="title"/>
          </p:nvPr>
        </p:nvSpPr>
        <p:spPr/>
        <p:txBody>
          <a:bodyPr/>
          <a:lstStyle/>
          <a:p>
            <a:pPr algn="ctr" eaLnBrk="1" fontAlgn="auto" hangingPunct="1">
              <a:spcAft>
                <a:spcPts val="0"/>
              </a:spcAft>
              <a:defRPr/>
            </a:pPr>
            <a:r>
              <a:rPr lang="en-GB" sz="4000" dirty="0" smtClean="0"/>
              <a:t>Circle Line Aldgate 0851</a:t>
            </a:r>
          </a:p>
        </p:txBody>
      </p:sp>
    </p:spTree>
    <p:extLst>
      <p:ext uri="{BB962C8B-B14F-4D97-AF65-F5344CB8AC3E}">
        <p14:creationId xmlns:p14="http://schemas.microsoft.com/office/powerpoint/2010/main" val="103446020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7" descr="russellsq"/>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95288" y="1628775"/>
            <a:ext cx="2736850" cy="4537075"/>
          </a:xfrm>
        </p:spPr>
      </p:pic>
      <p:sp>
        <p:nvSpPr>
          <p:cNvPr id="6146" name="Rectangle 2"/>
          <p:cNvSpPr>
            <a:spLocks noGrp="1" noChangeArrowheads="1"/>
          </p:cNvSpPr>
          <p:nvPr>
            <p:ph type="title"/>
          </p:nvPr>
        </p:nvSpPr>
        <p:spPr/>
        <p:txBody>
          <a:bodyPr>
            <a:normAutofit fontScale="90000"/>
          </a:bodyPr>
          <a:lstStyle/>
          <a:p>
            <a:pPr eaLnBrk="1" fontAlgn="auto" hangingPunct="1">
              <a:spcAft>
                <a:spcPts val="0"/>
              </a:spcAft>
              <a:defRPr/>
            </a:pPr>
            <a:r>
              <a:rPr lang="en-GB" sz="4000" dirty="0" smtClean="0"/>
              <a:t>Piccadilly Line</a:t>
            </a:r>
            <a:br>
              <a:rPr lang="en-GB" sz="4000" dirty="0" smtClean="0"/>
            </a:br>
            <a:r>
              <a:rPr lang="en-GB" sz="4000" dirty="0" smtClean="0"/>
              <a:t>Kings Cross – Russell Square 0856</a:t>
            </a:r>
          </a:p>
        </p:txBody>
      </p:sp>
      <p:pic>
        <p:nvPicPr>
          <p:cNvPr id="14340"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3575" y="2276475"/>
            <a:ext cx="5183188" cy="3240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7984459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5" descr="Edgware-Road-station-afte-006"/>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95288" y="1484313"/>
            <a:ext cx="8208962" cy="4968875"/>
          </a:xfrm>
        </p:spPr>
      </p:pic>
      <p:sp>
        <p:nvSpPr>
          <p:cNvPr id="5122" name="Rectangle 2"/>
          <p:cNvSpPr>
            <a:spLocks noGrp="1" noChangeArrowheads="1"/>
          </p:cNvSpPr>
          <p:nvPr>
            <p:ph type="title"/>
          </p:nvPr>
        </p:nvSpPr>
        <p:spPr/>
        <p:txBody>
          <a:bodyPr/>
          <a:lstStyle/>
          <a:p>
            <a:pPr algn="ctr" eaLnBrk="1" fontAlgn="auto" hangingPunct="1">
              <a:spcAft>
                <a:spcPts val="0"/>
              </a:spcAft>
              <a:defRPr/>
            </a:pPr>
            <a:r>
              <a:rPr lang="en-GB" sz="4000" dirty="0" smtClean="0"/>
              <a:t>Circle Line Edgware Rd 0917</a:t>
            </a:r>
          </a:p>
        </p:txBody>
      </p:sp>
    </p:spTree>
    <p:extLst>
      <p:ext uri="{BB962C8B-B14F-4D97-AF65-F5344CB8AC3E}">
        <p14:creationId xmlns:p14="http://schemas.microsoft.com/office/powerpoint/2010/main" val="407586616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5" descr="tavistockbu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827088" y="1341438"/>
            <a:ext cx="7416800" cy="4967287"/>
          </a:xfrm>
        </p:spPr>
      </p:pic>
      <p:sp>
        <p:nvSpPr>
          <p:cNvPr id="7170" name="Rectangle 2"/>
          <p:cNvSpPr>
            <a:spLocks noGrp="1" noChangeArrowheads="1"/>
          </p:cNvSpPr>
          <p:nvPr>
            <p:ph type="title"/>
          </p:nvPr>
        </p:nvSpPr>
        <p:spPr/>
        <p:txBody>
          <a:bodyPr/>
          <a:lstStyle/>
          <a:p>
            <a:pPr algn="ctr" eaLnBrk="1" fontAlgn="auto" hangingPunct="1">
              <a:spcAft>
                <a:spcPts val="0"/>
              </a:spcAft>
              <a:defRPr/>
            </a:pPr>
            <a:r>
              <a:rPr lang="en-GB" sz="4000" dirty="0" smtClean="0"/>
              <a:t>No 30 Bus Tavistock Square 0947 </a:t>
            </a:r>
          </a:p>
        </p:txBody>
      </p:sp>
    </p:spTree>
    <p:extLst>
      <p:ext uri="{BB962C8B-B14F-4D97-AF65-F5344CB8AC3E}">
        <p14:creationId xmlns:p14="http://schemas.microsoft.com/office/powerpoint/2010/main" val="417271184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6" name="Content Placeholder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57200" y="404664"/>
            <a:ext cx="8229600" cy="6048672"/>
          </a:xfrm>
        </p:spPr>
      </p:pic>
    </p:spTree>
    <p:extLst>
      <p:ext uri="{BB962C8B-B14F-4D97-AF65-F5344CB8AC3E}">
        <p14:creationId xmlns:p14="http://schemas.microsoft.com/office/powerpoint/2010/main" val="25377042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defRPr/>
            </a:pPr>
            <a:r>
              <a:rPr lang="en-GB" dirty="0"/>
              <a:t>08.50 </a:t>
            </a:r>
            <a:r>
              <a:rPr lang="en-GB" dirty="0" smtClean="0"/>
              <a:t>- Initial </a:t>
            </a:r>
            <a:r>
              <a:rPr lang="en-GB" dirty="0"/>
              <a:t>confusion over the nature of the incidents </a:t>
            </a:r>
            <a:r>
              <a:rPr lang="en-GB" dirty="0" smtClean="0"/>
              <a:t>with reports </a:t>
            </a:r>
            <a:r>
              <a:rPr lang="en-GB" dirty="0"/>
              <a:t>of power surges, explosions and suspicious packages </a:t>
            </a:r>
            <a:r>
              <a:rPr lang="en-GB" dirty="0" smtClean="0"/>
              <a:t>at various </a:t>
            </a:r>
            <a:r>
              <a:rPr lang="en-GB" dirty="0"/>
              <a:t>locations. </a:t>
            </a:r>
            <a:endParaRPr lang="en-GB" dirty="0" smtClean="0"/>
          </a:p>
          <a:p>
            <a:pPr>
              <a:defRPr/>
            </a:pPr>
            <a:endParaRPr lang="en-GB" dirty="0" smtClean="0"/>
          </a:p>
          <a:p>
            <a:pPr>
              <a:defRPr/>
            </a:pPr>
            <a:r>
              <a:rPr lang="en-GB" dirty="0" smtClean="0"/>
              <a:t>Local </a:t>
            </a:r>
            <a:r>
              <a:rPr lang="en-GB" dirty="0"/>
              <a:t>police officers quickly deployed to </a:t>
            </a:r>
            <a:r>
              <a:rPr lang="en-GB" dirty="0" smtClean="0"/>
              <a:t>potential scenes </a:t>
            </a:r>
            <a:r>
              <a:rPr lang="en-GB" dirty="0"/>
              <a:t>and police Gold Command, already in place for the </a:t>
            </a:r>
            <a:r>
              <a:rPr lang="en-GB" dirty="0" smtClean="0"/>
              <a:t>G8 summit</a:t>
            </a:r>
            <a:r>
              <a:rPr lang="en-GB" dirty="0"/>
              <a:t>, takes over operational command function leading on </a:t>
            </a:r>
            <a:r>
              <a:rPr lang="en-GB" dirty="0" smtClean="0"/>
              <a:t>security and </a:t>
            </a:r>
            <a:r>
              <a:rPr lang="en-GB" dirty="0"/>
              <a:t>response to the incidents. </a:t>
            </a:r>
          </a:p>
          <a:p>
            <a:pPr marL="109537" indent="0">
              <a:buFont typeface="Wingdings 3" pitchFamily="18" charset="2"/>
              <a:buNone/>
              <a:defRPr/>
            </a:pPr>
            <a:endParaRPr lang="en-GB" dirty="0"/>
          </a:p>
        </p:txBody>
      </p:sp>
      <p:sp>
        <p:nvSpPr>
          <p:cNvPr id="3" name="Title 2"/>
          <p:cNvSpPr>
            <a:spLocks noGrp="1"/>
          </p:cNvSpPr>
          <p:nvPr>
            <p:ph type="title"/>
          </p:nvPr>
        </p:nvSpPr>
        <p:spPr/>
        <p:txBody>
          <a:bodyPr/>
          <a:lstStyle/>
          <a:p>
            <a:pPr>
              <a:defRPr/>
            </a:pPr>
            <a:r>
              <a:rPr lang="en-GB" dirty="0"/>
              <a:t>The Morning of 7/7</a:t>
            </a:r>
          </a:p>
        </p:txBody>
      </p:sp>
    </p:spTree>
    <p:extLst>
      <p:ext uri="{BB962C8B-B14F-4D97-AF65-F5344CB8AC3E}">
        <p14:creationId xmlns:p14="http://schemas.microsoft.com/office/powerpoint/2010/main" val="5404800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defRPr/>
            </a:pPr>
            <a:r>
              <a:rPr lang="en-GB" dirty="0"/>
              <a:t>09.29 Metropolitan Police press </a:t>
            </a:r>
            <a:r>
              <a:rPr lang="en-GB" dirty="0" smtClean="0"/>
              <a:t>office confirm</a:t>
            </a:r>
            <a:r>
              <a:rPr lang="en-GB" dirty="0"/>
              <a:t>, “This has been declared </a:t>
            </a:r>
            <a:r>
              <a:rPr lang="en-GB" dirty="0" smtClean="0"/>
              <a:t>as a </a:t>
            </a:r>
            <a:r>
              <a:rPr lang="en-GB" dirty="0"/>
              <a:t>major incident. Too early to state what has happened at this stage</a:t>
            </a:r>
            <a:r>
              <a:rPr lang="en-GB" dirty="0" smtClean="0"/>
              <a:t>”.</a:t>
            </a:r>
          </a:p>
          <a:p>
            <a:pPr marL="109537" indent="0">
              <a:buFont typeface="Wingdings 3" pitchFamily="18" charset="2"/>
              <a:buNone/>
              <a:defRPr/>
            </a:pPr>
            <a:endParaRPr lang="en-GB" dirty="0"/>
          </a:p>
          <a:p>
            <a:pPr>
              <a:defRPr/>
            </a:pPr>
            <a:r>
              <a:rPr lang="en-GB" dirty="0"/>
              <a:t>09.30 The Cabinet Office Briefing Rooms (COBR</a:t>
            </a:r>
            <a:r>
              <a:rPr lang="en-GB" dirty="0" smtClean="0"/>
              <a:t>) the Government’s national </a:t>
            </a:r>
            <a:r>
              <a:rPr lang="en-GB" dirty="0"/>
              <a:t>crisis management facility, is activated in response to </a:t>
            </a:r>
            <a:r>
              <a:rPr lang="en-GB" dirty="0" smtClean="0"/>
              <a:t>the explosions </a:t>
            </a:r>
            <a:r>
              <a:rPr lang="en-GB" dirty="0"/>
              <a:t>(it was already in place </a:t>
            </a:r>
            <a:r>
              <a:rPr lang="en-GB" dirty="0" smtClean="0"/>
              <a:t>re Gleneagles</a:t>
            </a:r>
            <a:r>
              <a:rPr lang="en-GB" dirty="0"/>
              <a:t>). </a:t>
            </a:r>
          </a:p>
        </p:txBody>
      </p:sp>
      <p:sp>
        <p:nvSpPr>
          <p:cNvPr id="3" name="Title 2"/>
          <p:cNvSpPr>
            <a:spLocks noGrp="1"/>
          </p:cNvSpPr>
          <p:nvPr>
            <p:ph type="title"/>
          </p:nvPr>
        </p:nvSpPr>
        <p:spPr/>
        <p:txBody>
          <a:bodyPr/>
          <a:lstStyle/>
          <a:p>
            <a:pPr>
              <a:defRPr/>
            </a:pPr>
            <a:r>
              <a:rPr lang="en-GB" dirty="0"/>
              <a:t>The Morning of 7/7</a:t>
            </a:r>
          </a:p>
        </p:txBody>
      </p:sp>
    </p:spTree>
    <p:extLst>
      <p:ext uri="{BB962C8B-B14F-4D97-AF65-F5344CB8AC3E}">
        <p14:creationId xmlns:p14="http://schemas.microsoft.com/office/powerpoint/2010/main" val="3487495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defRPr/>
            </a:pPr>
            <a:endParaRPr lang="en-GB" dirty="0" smtClean="0"/>
          </a:p>
          <a:p>
            <a:pPr>
              <a:defRPr/>
            </a:pPr>
            <a:r>
              <a:rPr lang="en-GB" dirty="0" smtClean="0"/>
              <a:t>COBR attended by officials from all the appropriate central Government departments together with the Metropolitan Police Service, </a:t>
            </a:r>
          </a:p>
          <a:p>
            <a:pPr marL="109537" indent="0">
              <a:buFont typeface="Wingdings 3" pitchFamily="18" charset="2"/>
              <a:buNone/>
              <a:defRPr/>
            </a:pPr>
            <a:r>
              <a:rPr lang="en-GB" dirty="0"/>
              <a:t> </a:t>
            </a:r>
            <a:r>
              <a:rPr lang="en-GB" dirty="0" smtClean="0"/>
              <a:t>  </a:t>
            </a:r>
          </a:p>
          <a:p>
            <a:pPr>
              <a:defRPr/>
            </a:pPr>
            <a:r>
              <a:rPr lang="en-GB" dirty="0" smtClean="0"/>
              <a:t>Functions round the clock until 15 July, Seems increasingly likely that this is a terrorist incident. </a:t>
            </a:r>
          </a:p>
          <a:p>
            <a:pPr>
              <a:defRPr/>
            </a:pPr>
            <a:endParaRPr lang="en-GB" dirty="0"/>
          </a:p>
        </p:txBody>
      </p:sp>
      <p:sp>
        <p:nvSpPr>
          <p:cNvPr id="3" name="Title 2"/>
          <p:cNvSpPr>
            <a:spLocks noGrp="1"/>
          </p:cNvSpPr>
          <p:nvPr>
            <p:ph type="title"/>
          </p:nvPr>
        </p:nvSpPr>
        <p:spPr/>
        <p:txBody>
          <a:bodyPr/>
          <a:lstStyle/>
          <a:p>
            <a:pPr>
              <a:defRPr/>
            </a:pPr>
            <a:r>
              <a:rPr lang="en-GB" dirty="0"/>
              <a:t>The Morning of 7/7</a:t>
            </a:r>
          </a:p>
        </p:txBody>
      </p:sp>
    </p:spTree>
    <p:extLst>
      <p:ext uri="{BB962C8B-B14F-4D97-AF65-F5344CB8AC3E}">
        <p14:creationId xmlns:p14="http://schemas.microsoft.com/office/powerpoint/2010/main" val="15264969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Content Placeholder 1"/>
          <p:cNvSpPr>
            <a:spLocks noGrp="1"/>
          </p:cNvSpPr>
          <p:nvPr>
            <p:ph idx="1"/>
          </p:nvPr>
        </p:nvSpPr>
        <p:spPr/>
        <p:txBody>
          <a:bodyPr/>
          <a:lstStyle/>
          <a:p>
            <a:r>
              <a:rPr lang="en-GB" dirty="0" smtClean="0"/>
              <a:t>10.55 Home Secretary statement - “terrible casualties”, public transport suspended.</a:t>
            </a:r>
          </a:p>
          <a:p>
            <a:endParaRPr lang="en-GB" dirty="0" smtClean="0"/>
          </a:p>
          <a:p>
            <a:r>
              <a:rPr lang="en-GB" dirty="0" smtClean="0"/>
              <a:t>11.00 Metropolitan Police Commissioner in a briefing confirms “The situation has been very confused but is now coming under control”.</a:t>
            </a:r>
          </a:p>
          <a:p>
            <a:pPr marL="0" indent="0">
              <a:buNone/>
            </a:pPr>
            <a:endParaRPr lang="en-GB" dirty="0" smtClean="0"/>
          </a:p>
          <a:p>
            <a:r>
              <a:rPr lang="en-GB" dirty="0" smtClean="0"/>
              <a:t>12.00 PM - “It is reasonably clear there have been a series of terrorist attacks in London”. </a:t>
            </a:r>
          </a:p>
        </p:txBody>
      </p:sp>
      <p:sp>
        <p:nvSpPr>
          <p:cNvPr id="3" name="Title 2"/>
          <p:cNvSpPr>
            <a:spLocks noGrp="1"/>
          </p:cNvSpPr>
          <p:nvPr>
            <p:ph type="title"/>
          </p:nvPr>
        </p:nvSpPr>
        <p:spPr/>
        <p:txBody>
          <a:bodyPr/>
          <a:lstStyle/>
          <a:p>
            <a:pPr>
              <a:defRPr/>
            </a:pPr>
            <a:r>
              <a:rPr lang="en-GB" dirty="0"/>
              <a:t>The Morning of 7/7</a:t>
            </a:r>
          </a:p>
        </p:txBody>
      </p:sp>
    </p:spTree>
    <p:extLst>
      <p:ext uri="{BB962C8B-B14F-4D97-AF65-F5344CB8AC3E}">
        <p14:creationId xmlns:p14="http://schemas.microsoft.com/office/powerpoint/2010/main" val="33999769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Content Placeholder 1"/>
          <p:cNvSpPr>
            <a:spLocks noGrp="1"/>
          </p:cNvSpPr>
          <p:nvPr>
            <p:ph idx="1"/>
          </p:nvPr>
        </p:nvSpPr>
        <p:spPr/>
        <p:txBody>
          <a:bodyPr/>
          <a:lstStyle/>
          <a:p>
            <a:endParaRPr lang="en-GB" dirty="0" smtClean="0"/>
          </a:p>
          <a:p>
            <a:endParaRPr lang="en-GB" dirty="0" smtClean="0"/>
          </a:p>
          <a:p>
            <a:endParaRPr lang="en-GB" dirty="0"/>
          </a:p>
          <a:p>
            <a:r>
              <a:rPr lang="en-GB" dirty="0" smtClean="0"/>
              <a:t>22.19 Amongst the many thousands of calls to the emergency Casualty Bureau, record of a call to the police emergency hotline from </a:t>
            </a:r>
            <a:r>
              <a:rPr lang="en-GB" dirty="0" err="1" smtClean="0"/>
              <a:t>Hasib</a:t>
            </a:r>
            <a:r>
              <a:rPr lang="en-GB" dirty="0" smtClean="0"/>
              <a:t> Hussain’s family, reporting him missing. </a:t>
            </a:r>
          </a:p>
          <a:p>
            <a:endParaRPr lang="en-GB" dirty="0" smtClean="0"/>
          </a:p>
        </p:txBody>
      </p:sp>
      <p:sp>
        <p:nvSpPr>
          <p:cNvPr id="3" name="Title 2"/>
          <p:cNvSpPr>
            <a:spLocks noGrp="1"/>
          </p:cNvSpPr>
          <p:nvPr>
            <p:ph type="title"/>
          </p:nvPr>
        </p:nvSpPr>
        <p:spPr/>
        <p:txBody>
          <a:bodyPr/>
          <a:lstStyle/>
          <a:p>
            <a:pPr>
              <a:defRPr/>
            </a:pPr>
            <a:r>
              <a:rPr lang="en-GB" dirty="0" smtClean="0"/>
              <a:t>7</a:t>
            </a:r>
            <a:r>
              <a:rPr lang="en-GB" baseline="30000" dirty="0" smtClean="0"/>
              <a:t>th</a:t>
            </a:r>
            <a:r>
              <a:rPr lang="en-GB" dirty="0" smtClean="0"/>
              <a:t> July 2005</a:t>
            </a:r>
            <a:endParaRPr lang="en-GB" dirty="0"/>
          </a:p>
        </p:txBody>
      </p:sp>
    </p:spTree>
    <p:extLst>
      <p:ext uri="{BB962C8B-B14F-4D97-AF65-F5344CB8AC3E}">
        <p14:creationId xmlns:p14="http://schemas.microsoft.com/office/powerpoint/2010/main" val="26563017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Content Placeholder 1"/>
          <p:cNvSpPr>
            <a:spLocks noGrp="1"/>
          </p:cNvSpPr>
          <p:nvPr>
            <p:ph idx="1"/>
          </p:nvPr>
        </p:nvSpPr>
        <p:spPr/>
        <p:txBody>
          <a:bodyPr/>
          <a:lstStyle/>
          <a:p>
            <a:endParaRPr lang="en-GB" smtClean="0"/>
          </a:p>
          <a:p>
            <a:r>
              <a:rPr lang="en-GB" smtClean="0"/>
              <a:t>23.40 Police exhibits officer telephones into the investigators to say that along with many other personal items, cash and membership cards in the name of “Sidique Khan” and “Mr S Tanweer” had been found at Aldgate.</a:t>
            </a:r>
          </a:p>
          <a:p>
            <a:endParaRPr lang="en-GB" smtClean="0"/>
          </a:p>
          <a:p>
            <a:r>
              <a:rPr lang="en-GB" smtClean="0"/>
              <a:t> Investigation begins into the identity of these and other names.</a:t>
            </a:r>
          </a:p>
        </p:txBody>
      </p:sp>
      <p:sp>
        <p:nvSpPr>
          <p:cNvPr id="3" name="Title 2"/>
          <p:cNvSpPr>
            <a:spLocks noGrp="1"/>
          </p:cNvSpPr>
          <p:nvPr>
            <p:ph type="title"/>
          </p:nvPr>
        </p:nvSpPr>
        <p:spPr/>
        <p:txBody>
          <a:bodyPr/>
          <a:lstStyle/>
          <a:p>
            <a:pPr>
              <a:defRPr/>
            </a:pPr>
            <a:r>
              <a:rPr lang="en-GB" dirty="0"/>
              <a:t>7</a:t>
            </a:r>
            <a:r>
              <a:rPr lang="en-GB" baseline="30000" dirty="0" smtClean="0"/>
              <a:t>th</a:t>
            </a:r>
            <a:r>
              <a:rPr lang="en-GB" dirty="0" smtClean="0"/>
              <a:t> July 2005</a:t>
            </a:r>
            <a:endParaRPr lang="en-GB" dirty="0"/>
          </a:p>
        </p:txBody>
      </p:sp>
    </p:spTree>
    <p:extLst>
      <p:ext uri="{BB962C8B-B14F-4D97-AF65-F5344CB8AC3E}">
        <p14:creationId xmlns:p14="http://schemas.microsoft.com/office/powerpoint/2010/main" val="17979942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Content Placeholder 1"/>
          <p:cNvSpPr>
            <a:spLocks noGrp="1"/>
          </p:cNvSpPr>
          <p:nvPr>
            <p:ph idx="1"/>
          </p:nvPr>
        </p:nvSpPr>
        <p:spPr/>
        <p:txBody>
          <a:bodyPr/>
          <a:lstStyle/>
          <a:p>
            <a:endParaRPr lang="en-GB" dirty="0" smtClean="0"/>
          </a:p>
          <a:p>
            <a:r>
              <a:rPr lang="en-GB" dirty="0" smtClean="0"/>
              <a:t>As the investigation continues at the sites, the priority is preservation of life and dealing with those injured.</a:t>
            </a:r>
          </a:p>
          <a:p>
            <a:pPr marL="0" indent="0">
              <a:buNone/>
            </a:pPr>
            <a:r>
              <a:rPr lang="en-GB" dirty="0" smtClean="0"/>
              <a:t> </a:t>
            </a:r>
          </a:p>
          <a:p>
            <a:r>
              <a:rPr lang="en-GB" dirty="0" smtClean="0"/>
              <a:t>The second objective is to obtain evidence.  </a:t>
            </a:r>
          </a:p>
          <a:p>
            <a:pPr marL="0" indent="0">
              <a:buNone/>
            </a:pPr>
            <a:endParaRPr lang="en-GB" dirty="0" smtClean="0"/>
          </a:p>
          <a:p>
            <a:r>
              <a:rPr lang="en-GB" dirty="0" smtClean="0"/>
              <a:t>At 23.59, Khan identified as the account holder for a credit card found at a second scene, Edgware Road. </a:t>
            </a:r>
          </a:p>
        </p:txBody>
      </p:sp>
      <p:sp>
        <p:nvSpPr>
          <p:cNvPr id="3" name="Title 2"/>
          <p:cNvSpPr>
            <a:spLocks noGrp="1"/>
          </p:cNvSpPr>
          <p:nvPr>
            <p:ph type="title"/>
          </p:nvPr>
        </p:nvSpPr>
        <p:spPr/>
        <p:txBody>
          <a:bodyPr/>
          <a:lstStyle/>
          <a:p>
            <a:pPr>
              <a:defRPr/>
            </a:pPr>
            <a:r>
              <a:rPr lang="en-GB" dirty="0" smtClean="0"/>
              <a:t>8</a:t>
            </a:r>
            <a:r>
              <a:rPr lang="en-GB" baseline="30000" dirty="0" smtClean="0"/>
              <a:t>th</a:t>
            </a:r>
            <a:r>
              <a:rPr lang="en-GB" dirty="0" smtClean="0"/>
              <a:t> July 2005</a:t>
            </a:r>
            <a:endParaRPr lang="en-GB" dirty="0"/>
          </a:p>
        </p:txBody>
      </p:sp>
    </p:spTree>
    <p:extLst>
      <p:ext uri="{BB962C8B-B14F-4D97-AF65-F5344CB8AC3E}">
        <p14:creationId xmlns:p14="http://schemas.microsoft.com/office/powerpoint/2010/main" val="23412625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Content Placeholder 1"/>
          <p:cNvSpPr>
            <a:spLocks noGrp="1"/>
          </p:cNvSpPr>
          <p:nvPr>
            <p:ph idx="1"/>
          </p:nvPr>
        </p:nvSpPr>
        <p:spPr/>
        <p:txBody>
          <a:bodyPr/>
          <a:lstStyle/>
          <a:p>
            <a:r>
              <a:rPr lang="en-GB" smtClean="0"/>
              <a:t>Police searching for clues at the bomb sites find items linked to Tanweer and further items linked to Khan. Significantly, items traceable to Khan have now been found at 2 of the scenes – Aldgate and Edgware Road.</a:t>
            </a:r>
          </a:p>
          <a:p>
            <a:endParaRPr lang="en-GB" smtClean="0"/>
          </a:p>
          <a:p>
            <a:r>
              <a:rPr lang="en-GB" smtClean="0"/>
              <a:t>In reviewing records, it is also found that Khan has previously been picked up on the periphery of another investigation. Tanweer’s link to this investigation was identified later. </a:t>
            </a:r>
          </a:p>
          <a:p>
            <a:endParaRPr lang="en-GB" smtClean="0"/>
          </a:p>
          <a:p>
            <a:endParaRPr lang="en-GB" smtClean="0"/>
          </a:p>
        </p:txBody>
      </p:sp>
      <p:sp>
        <p:nvSpPr>
          <p:cNvPr id="3" name="Title 2"/>
          <p:cNvSpPr>
            <a:spLocks noGrp="1"/>
          </p:cNvSpPr>
          <p:nvPr>
            <p:ph type="title"/>
          </p:nvPr>
        </p:nvSpPr>
        <p:spPr/>
        <p:txBody>
          <a:bodyPr/>
          <a:lstStyle/>
          <a:p>
            <a:pPr>
              <a:defRPr/>
            </a:pPr>
            <a:r>
              <a:rPr lang="en-GB" dirty="0" smtClean="0"/>
              <a:t>9</a:t>
            </a:r>
            <a:r>
              <a:rPr lang="en-GB" baseline="30000" dirty="0" smtClean="0"/>
              <a:t>th</a:t>
            </a:r>
            <a:r>
              <a:rPr lang="en-GB" dirty="0" smtClean="0"/>
              <a:t> July 2005</a:t>
            </a:r>
            <a:endParaRPr lang="en-GB" dirty="0"/>
          </a:p>
        </p:txBody>
      </p:sp>
    </p:spTree>
    <p:extLst>
      <p:ext uri="{BB962C8B-B14F-4D97-AF65-F5344CB8AC3E}">
        <p14:creationId xmlns:p14="http://schemas.microsoft.com/office/powerpoint/2010/main" val="32593637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Content Placeholder 1"/>
          <p:cNvSpPr>
            <a:spLocks noGrp="1"/>
          </p:cNvSpPr>
          <p:nvPr>
            <p:ph idx="1"/>
          </p:nvPr>
        </p:nvSpPr>
        <p:spPr/>
        <p:txBody>
          <a:bodyPr/>
          <a:lstStyle/>
          <a:p>
            <a:r>
              <a:rPr lang="en-GB" smtClean="0"/>
              <a:t>Despite the attacks, thousands of people, turn out and gather in the Mall for Commemoration Day, marking 60 years since the end of World War II.</a:t>
            </a:r>
          </a:p>
          <a:p>
            <a:endParaRPr lang="en-GB" smtClean="0"/>
          </a:p>
          <a:p>
            <a:r>
              <a:rPr lang="en-GB" smtClean="0"/>
              <a:t>Driving licence and other identifying documents in the name of Hussain found at Tavistock Square. Link made between these and the missing person report. Police enquiries reveal that Hussain had travelled to London with Khan and Tanweer</a:t>
            </a:r>
          </a:p>
        </p:txBody>
      </p:sp>
      <p:sp>
        <p:nvSpPr>
          <p:cNvPr id="3" name="Title 2"/>
          <p:cNvSpPr>
            <a:spLocks noGrp="1"/>
          </p:cNvSpPr>
          <p:nvPr>
            <p:ph type="title"/>
          </p:nvPr>
        </p:nvSpPr>
        <p:spPr/>
        <p:txBody>
          <a:bodyPr/>
          <a:lstStyle/>
          <a:p>
            <a:pPr>
              <a:defRPr/>
            </a:pPr>
            <a:r>
              <a:rPr lang="en-GB" dirty="0" smtClean="0"/>
              <a:t>10</a:t>
            </a:r>
            <a:r>
              <a:rPr lang="en-GB" baseline="30000" dirty="0" smtClean="0"/>
              <a:t>th</a:t>
            </a:r>
            <a:r>
              <a:rPr lang="en-GB" dirty="0" smtClean="0"/>
              <a:t> July 2005</a:t>
            </a:r>
            <a:endParaRPr lang="en-GB" dirty="0"/>
          </a:p>
        </p:txBody>
      </p:sp>
    </p:spTree>
    <p:extLst>
      <p:ext uri="{BB962C8B-B14F-4D97-AF65-F5344CB8AC3E}">
        <p14:creationId xmlns:p14="http://schemas.microsoft.com/office/powerpoint/2010/main" val="39745055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Content Placeholder 1"/>
          <p:cNvSpPr>
            <a:spLocks noGrp="1"/>
          </p:cNvSpPr>
          <p:nvPr>
            <p:ph idx="1"/>
          </p:nvPr>
        </p:nvSpPr>
        <p:spPr/>
        <p:txBody>
          <a:bodyPr/>
          <a:lstStyle/>
          <a:p>
            <a:r>
              <a:rPr lang="en-GB" dirty="0" smtClean="0"/>
              <a:t>PM updates Parliament on the investigation. He says: </a:t>
            </a:r>
          </a:p>
          <a:p>
            <a:endParaRPr lang="en-GB" dirty="0" smtClean="0"/>
          </a:p>
          <a:p>
            <a:r>
              <a:rPr lang="en-GB" dirty="0" smtClean="0"/>
              <a:t>“7 July will always be remembered as a day of terrible sadness for our country and for London. Yet it is true that, just four days later, London’s buses, trains and as much of its underground as possible are back on normal schedules; its businesses, shops and schools are open; its millions of people are coming to work with a steely determination that is genuinely remarkable”.</a:t>
            </a:r>
          </a:p>
        </p:txBody>
      </p:sp>
      <p:sp>
        <p:nvSpPr>
          <p:cNvPr id="3" name="Title 2"/>
          <p:cNvSpPr>
            <a:spLocks noGrp="1"/>
          </p:cNvSpPr>
          <p:nvPr>
            <p:ph type="title"/>
          </p:nvPr>
        </p:nvSpPr>
        <p:spPr/>
        <p:txBody>
          <a:bodyPr/>
          <a:lstStyle/>
          <a:p>
            <a:pPr>
              <a:defRPr/>
            </a:pPr>
            <a:r>
              <a:rPr lang="en-GB" dirty="0" smtClean="0"/>
              <a:t>11</a:t>
            </a:r>
            <a:r>
              <a:rPr lang="en-GB" baseline="30000" dirty="0" smtClean="0"/>
              <a:t>th</a:t>
            </a:r>
            <a:r>
              <a:rPr lang="en-GB" dirty="0" smtClean="0"/>
              <a:t> July 2005</a:t>
            </a:r>
            <a:endParaRPr lang="en-GB" dirty="0"/>
          </a:p>
        </p:txBody>
      </p:sp>
    </p:spTree>
    <p:extLst>
      <p:ext uri="{BB962C8B-B14F-4D97-AF65-F5344CB8AC3E}">
        <p14:creationId xmlns:p14="http://schemas.microsoft.com/office/powerpoint/2010/main" val="6350485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1"/>
          <p:cNvSpPr>
            <a:spLocks noGrp="1"/>
          </p:cNvSpPr>
          <p:nvPr>
            <p:ph idx="1"/>
          </p:nvPr>
        </p:nvSpPr>
        <p:spPr/>
        <p:txBody>
          <a:bodyPr/>
          <a:lstStyle/>
          <a:p>
            <a:endParaRPr lang="en-GB" dirty="0" smtClean="0"/>
          </a:p>
          <a:p>
            <a:r>
              <a:rPr lang="en-GB" dirty="0" smtClean="0"/>
              <a:t>In the early morning, the police search premises in the West Yorkshire area, including the homes of Khan, </a:t>
            </a:r>
            <a:r>
              <a:rPr lang="en-GB" dirty="0" err="1" smtClean="0"/>
              <a:t>Tanweer</a:t>
            </a:r>
            <a:r>
              <a:rPr lang="en-GB" dirty="0" smtClean="0"/>
              <a:t> and </a:t>
            </a:r>
            <a:r>
              <a:rPr lang="en-GB" dirty="0" err="1" smtClean="0"/>
              <a:t>Hussain</a:t>
            </a:r>
            <a:r>
              <a:rPr lang="en-GB" dirty="0" smtClean="0"/>
              <a:t> and 18 Alexandra Grove.  </a:t>
            </a:r>
          </a:p>
          <a:p>
            <a:endParaRPr lang="en-GB" dirty="0" smtClean="0"/>
          </a:p>
          <a:p>
            <a:r>
              <a:rPr lang="en-GB" dirty="0" smtClean="0"/>
              <a:t>Report received that 4 people by two vehicles were seen putting on rucksacks at Luton Station car park. </a:t>
            </a:r>
          </a:p>
        </p:txBody>
      </p:sp>
      <p:sp>
        <p:nvSpPr>
          <p:cNvPr id="3" name="Title 2"/>
          <p:cNvSpPr>
            <a:spLocks noGrp="1"/>
          </p:cNvSpPr>
          <p:nvPr>
            <p:ph type="title"/>
          </p:nvPr>
        </p:nvSpPr>
        <p:spPr/>
        <p:txBody>
          <a:bodyPr/>
          <a:lstStyle/>
          <a:p>
            <a:pPr>
              <a:defRPr/>
            </a:pPr>
            <a:r>
              <a:rPr lang="en-GB" dirty="0" smtClean="0"/>
              <a:t>12</a:t>
            </a:r>
            <a:r>
              <a:rPr lang="en-GB" baseline="30000" dirty="0" smtClean="0"/>
              <a:t>th</a:t>
            </a:r>
            <a:r>
              <a:rPr lang="en-GB" dirty="0" smtClean="0"/>
              <a:t> July 2005</a:t>
            </a:r>
            <a:endParaRPr lang="en-GB" dirty="0"/>
          </a:p>
        </p:txBody>
      </p:sp>
    </p:spTree>
    <p:extLst>
      <p:ext uri="{BB962C8B-B14F-4D97-AF65-F5344CB8AC3E}">
        <p14:creationId xmlns:p14="http://schemas.microsoft.com/office/powerpoint/2010/main" val="35646771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1"/>
          <p:cNvSpPr>
            <a:spLocks noGrp="1"/>
          </p:cNvSpPr>
          <p:nvPr>
            <p:ph idx="1"/>
          </p:nvPr>
        </p:nvSpPr>
        <p:spPr/>
        <p:txBody>
          <a:bodyPr>
            <a:normAutofit/>
          </a:bodyPr>
          <a:lstStyle/>
          <a:p>
            <a:endParaRPr lang="en-GB" dirty="0" smtClean="0"/>
          </a:p>
          <a:p>
            <a:endParaRPr lang="en-GB" dirty="0"/>
          </a:p>
          <a:p>
            <a:endParaRPr lang="en-GB" dirty="0" smtClean="0"/>
          </a:p>
          <a:p>
            <a:r>
              <a:rPr lang="en-GB" dirty="0" smtClean="0"/>
              <a:t>Police working on the theory that there is a King’s Cross link to the 3 train bombs, all being broadly equidistant from there at the time of the explosions, identify a CCTV image of 4 men with rucksacks at King’s Cross. </a:t>
            </a:r>
          </a:p>
          <a:p>
            <a:pPr marL="0" indent="0">
              <a:buNone/>
            </a:pPr>
            <a:endParaRPr lang="en-GB" dirty="0" smtClean="0"/>
          </a:p>
        </p:txBody>
      </p:sp>
      <p:sp>
        <p:nvSpPr>
          <p:cNvPr id="3" name="Title 2"/>
          <p:cNvSpPr>
            <a:spLocks noGrp="1"/>
          </p:cNvSpPr>
          <p:nvPr>
            <p:ph type="title"/>
          </p:nvPr>
        </p:nvSpPr>
        <p:spPr/>
        <p:txBody>
          <a:bodyPr/>
          <a:lstStyle/>
          <a:p>
            <a:pPr>
              <a:defRPr/>
            </a:pPr>
            <a:r>
              <a:rPr lang="en-GB" dirty="0" smtClean="0"/>
              <a:t>12</a:t>
            </a:r>
            <a:r>
              <a:rPr lang="en-GB" baseline="30000" dirty="0" smtClean="0"/>
              <a:t>th</a:t>
            </a:r>
            <a:r>
              <a:rPr lang="en-GB" dirty="0" smtClean="0"/>
              <a:t> July 2005</a:t>
            </a:r>
            <a:endParaRPr lang="en-GB" dirty="0"/>
          </a:p>
        </p:txBody>
      </p:sp>
    </p:spTree>
    <p:extLst>
      <p:ext uri="{BB962C8B-B14F-4D97-AF65-F5344CB8AC3E}">
        <p14:creationId xmlns:p14="http://schemas.microsoft.com/office/powerpoint/2010/main" val="31975796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1"/>
          <p:cNvSpPr>
            <a:spLocks noGrp="1"/>
          </p:cNvSpPr>
          <p:nvPr>
            <p:ph idx="1"/>
          </p:nvPr>
        </p:nvSpPr>
        <p:spPr/>
        <p:txBody>
          <a:bodyPr>
            <a:normAutofit/>
          </a:bodyPr>
          <a:lstStyle/>
          <a:p>
            <a:endParaRPr lang="en-GB" dirty="0" smtClean="0"/>
          </a:p>
          <a:p>
            <a:endParaRPr lang="en-GB" dirty="0"/>
          </a:p>
          <a:p>
            <a:r>
              <a:rPr lang="en-GB" dirty="0" smtClean="0"/>
              <a:t>They recognise </a:t>
            </a:r>
            <a:r>
              <a:rPr lang="en-GB" dirty="0" err="1" smtClean="0"/>
              <a:t>Tanweer</a:t>
            </a:r>
            <a:r>
              <a:rPr lang="en-GB" dirty="0" smtClean="0"/>
              <a:t> first from a DVLA photograph. They identify CCTV images of the same 4 at Luton Station. </a:t>
            </a:r>
          </a:p>
          <a:p>
            <a:r>
              <a:rPr lang="en-GB" dirty="0" smtClean="0"/>
              <a:t>Nissan </a:t>
            </a:r>
            <a:r>
              <a:rPr lang="en-GB" dirty="0" err="1" smtClean="0"/>
              <a:t>Micra</a:t>
            </a:r>
            <a:r>
              <a:rPr lang="en-GB" dirty="0" smtClean="0"/>
              <a:t> is found at Luton station, 9 controlled explosions were carried out on material found in it.</a:t>
            </a:r>
          </a:p>
          <a:p>
            <a:endParaRPr lang="en-GB" dirty="0" smtClean="0"/>
          </a:p>
        </p:txBody>
      </p:sp>
      <p:sp>
        <p:nvSpPr>
          <p:cNvPr id="3" name="Title 2"/>
          <p:cNvSpPr>
            <a:spLocks noGrp="1"/>
          </p:cNvSpPr>
          <p:nvPr>
            <p:ph type="title"/>
          </p:nvPr>
        </p:nvSpPr>
        <p:spPr/>
        <p:txBody>
          <a:bodyPr/>
          <a:lstStyle/>
          <a:p>
            <a:pPr>
              <a:defRPr/>
            </a:pPr>
            <a:r>
              <a:rPr lang="en-GB" dirty="0" smtClean="0"/>
              <a:t>12</a:t>
            </a:r>
            <a:r>
              <a:rPr lang="en-GB" baseline="30000" dirty="0" smtClean="0"/>
              <a:t>th</a:t>
            </a:r>
            <a:r>
              <a:rPr lang="en-GB" dirty="0" smtClean="0"/>
              <a:t> July 2005</a:t>
            </a:r>
            <a:endParaRPr lang="en-GB" dirty="0"/>
          </a:p>
        </p:txBody>
      </p:sp>
    </p:spTree>
    <p:extLst>
      <p:ext uri="{BB962C8B-B14F-4D97-AF65-F5344CB8AC3E}">
        <p14:creationId xmlns:p14="http://schemas.microsoft.com/office/powerpoint/2010/main" val="3137188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1"/>
          <p:cNvSpPr>
            <a:spLocks noGrp="1"/>
          </p:cNvSpPr>
          <p:nvPr>
            <p:ph idx="1"/>
          </p:nvPr>
        </p:nvSpPr>
        <p:spPr>
          <a:xfrm>
            <a:off x="179388" y="1481138"/>
            <a:ext cx="8856662" cy="4525962"/>
          </a:xfrm>
        </p:spPr>
        <p:txBody>
          <a:bodyPr/>
          <a:lstStyle/>
          <a:p>
            <a:r>
              <a:rPr lang="en-GB" dirty="0" smtClean="0"/>
              <a:t>Ministers begin to consider ‘lessons learned’. </a:t>
            </a:r>
          </a:p>
          <a:p>
            <a:r>
              <a:rPr lang="en-GB" dirty="0" smtClean="0"/>
              <a:t>Six key categories: </a:t>
            </a:r>
          </a:p>
          <a:p>
            <a:endParaRPr lang="en-GB" dirty="0" smtClean="0"/>
          </a:p>
          <a:p>
            <a:pPr>
              <a:buFont typeface="Wingdings" pitchFamily="2" charset="2"/>
              <a:buChar char="v"/>
            </a:pPr>
            <a:r>
              <a:rPr lang="en-GB" dirty="0" smtClean="0"/>
              <a:t>Clarifying Government’s Arrangements for “Responding to an Emergency”.</a:t>
            </a:r>
          </a:p>
          <a:p>
            <a:pPr>
              <a:buFont typeface="Wingdings" pitchFamily="2" charset="2"/>
              <a:buChar char="v"/>
            </a:pPr>
            <a:r>
              <a:rPr lang="en-GB" dirty="0" smtClean="0"/>
              <a:t>Closure and re-opening of the transport system along with reducing vulnerability to it.</a:t>
            </a:r>
          </a:p>
          <a:p>
            <a:pPr>
              <a:buFont typeface="Wingdings" pitchFamily="2" charset="2"/>
              <a:buChar char="v"/>
            </a:pPr>
            <a:r>
              <a:rPr lang="en-GB" dirty="0" smtClean="0"/>
              <a:t>A review of the capacity of the Casualty Bureau.</a:t>
            </a:r>
          </a:p>
        </p:txBody>
      </p:sp>
      <p:sp>
        <p:nvSpPr>
          <p:cNvPr id="3" name="Title 2"/>
          <p:cNvSpPr>
            <a:spLocks noGrp="1"/>
          </p:cNvSpPr>
          <p:nvPr>
            <p:ph type="title"/>
          </p:nvPr>
        </p:nvSpPr>
        <p:spPr/>
        <p:txBody>
          <a:bodyPr/>
          <a:lstStyle/>
          <a:p>
            <a:pPr>
              <a:defRPr/>
            </a:pPr>
            <a:r>
              <a:rPr lang="en-GB" dirty="0" smtClean="0"/>
              <a:t>21</a:t>
            </a:r>
            <a:r>
              <a:rPr lang="en-GB" baseline="30000" dirty="0" smtClean="0"/>
              <a:t>st</a:t>
            </a:r>
            <a:r>
              <a:rPr lang="en-GB" dirty="0" smtClean="0"/>
              <a:t> July 2005</a:t>
            </a:r>
            <a:endParaRPr lang="en-GB" dirty="0"/>
          </a:p>
        </p:txBody>
      </p:sp>
    </p:spTree>
    <p:extLst>
      <p:ext uri="{BB962C8B-B14F-4D97-AF65-F5344CB8AC3E}">
        <p14:creationId xmlns:p14="http://schemas.microsoft.com/office/powerpoint/2010/main" val="29951277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Content Placeholder 1"/>
          <p:cNvSpPr>
            <a:spLocks noGrp="1"/>
          </p:cNvSpPr>
          <p:nvPr>
            <p:ph idx="1"/>
          </p:nvPr>
        </p:nvSpPr>
        <p:spPr/>
        <p:txBody>
          <a:bodyPr/>
          <a:lstStyle/>
          <a:p>
            <a:pPr>
              <a:buFont typeface="Wingdings" pitchFamily="2" charset="2"/>
              <a:buChar char="v"/>
            </a:pPr>
            <a:r>
              <a:rPr lang="en-GB" dirty="0" smtClean="0"/>
              <a:t>Support to victims and families of the deceased.</a:t>
            </a:r>
          </a:p>
          <a:p>
            <a:pPr>
              <a:buFont typeface="Wingdings" pitchFamily="2" charset="2"/>
              <a:buChar char="v"/>
            </a:pPr>
            <a:endParaRPr lang="en-GB" dirty="0" smtClean="0"/>
          </a:p>
          <a:p>
            <a:pPr>
              <a:buFont typeface="Wingdings" pitchFamily="2" charset="2"/>
              <a:buChar char="v"/>
            </a:pPr>
            <a:r>
              <a:rPr lang="en-GB" dirty="0" smtClean="0"/>
              <a:t>The resilience of the telecommunications network and in particular, the capacity of the mobile telephone network.</a:t>
            </a:r>
          </a:p>
          <a:p>
            <a:pPr>
              <a:buFont typeface="Wingdings" pitchFamily="2" charset="2"/>
              <a:buChar char="v"/>
            </a:pPr>
            <a:endParaRPr lang="en-GB" dirty="0" smtClean="0"/>
          </a:p>
          <a:p>
            <a:pPr>
              <a:buFont typeface="Wingdings" pitchFamily="2" charset="2"/>
              <a:buChar char="v"/>
            </a:pPr>
            <a:r>
              <a:rPr lang="en-GB" dirty="0" smtClean="0"/>
              <a:t>Enhancing the role and effectiveness of media co-ordination in Government.</a:t>
            </a:r>
          </a:p>
          <a:p>
            <a:endParaRPr lang="en-GB" dirty="0" smtClean="0"/>
          </a:p>
        </p:txBody>
      </p:sp>
      <p:sp>
        <p:nvSpPr>
          <p:cNvPr id="3" name="Title 2"/>
          <p:cNvSpPr>
            <a:spLocks noGrp="1"/>
          </p:cNvSpPr>
          <p:nvPr>
            <p:ph type="title"/>
          </p:nvPr>
        </p:nvSpPr>
        <p:spPr/>
        <p:txBody>
          <a:bodyPr/>
          <a:lstStyle/>
          <a:p>
            <a:pPr>
              <a:defRPr/>
            </a:pPr>
            <a:r>
              <a:rPr lang="en-GB" dirty="0" smtClean="0"/>
              <a:t>21</a:t>
            </a:r>
            <a:r>
              <a:rPr lang="en-GB" baseline="30000" dirty="0" smtClean="0"/>
              <a:t>st</a:t>
            </a:r>
            <a:r>
              <a:rPr lang="en-GB" dirty="0" smtClean="0"/>
              <a:t> July 2005</a:t>
            </a:r>
            <a:endParaRPr lang="en-GB" dirty="0"/>
          </a:p>
        </p:txBody>
      </p:sp>
    </p:spTree>
    <p:extLst>
      <p:ext uri="{BB962C8B-B14F-4D97-AF65-F5344CB8AC3E}">
        <p14:creationId xmlns:p14="http://schemas.microsoft.com/office/powerpoint/2010/main" val="16121341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5" descr="allvictims"/>
          <p:cNvPicPr>
            <a:picLocks noGrp="1" noChangeAspect="1" noChangeArrowheads="1"/>
          </p:cNvPicPr>
          <p:nvPr>
            <p:ph/>
          </p:nvPr>
        </p:nvPicPr>
        <p:blipFill>
          <a:blip r:embed="rId2">
            <a:extLst>
              <a:ext uri="{28A0092B-C50C-407E-A947-70E740481C1C}">
                <a14:useLocalDpi xmlns:a14="http://schemas.microsoft.com/office/drawing/2010/main" val="0"/>
              </a:ext>
            </a:extLst>
          </a:blip>
          <a:stretch>
            <a:fillRect/>
          </a:stretch>
        </p:blipFill>
        <p:spPr>
          <a:xfrm>
            <a:off x="457200" y="527467"/>
            <a:ext cx="8229600" cy="5345867"/>
          </a:xfrm>
        </p:spPr>
      </p:pic>
    </p:spTree>
    <p:extLst>
      <p:ext uri="{BB962C8B-B14F-4D97-AF65-F5344CB8AC3E}">
        <p14:creationId xmlns:p14="http://schemas.microsoft.com/office/powerpoint/2010/main" val="173395200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p:nvPr>
        </p:nvPicPr>
        <p:blipFill>
          <a:blip r:embed="rId2">
            <a:extLst>
              <a:ext uri="{28A0092B-C50C-407E-A947-70E740481C1C}">
                <a14:useLocalDpi xmlns:a14="http://schemas.microsoft.com/office/drawing/2010/main" val="0"/>
              </a:ext>
            </a:extLst>
          </a:blip>
          <a:stretch>
            <a:fillRect/>
          </a:stretch>
        </p:blipFill>
        <p:spPr>
          <a:xfrm>
            <a:off x="323528" y="581024"/>
            <a:ext cx="8496944" cy="5512271"/>
          </a:xfrm>
        </p:spPr>
      </p:pic>
    </p:spTree>
    <p:extLst>
      <p:ext uri="{BB962C8B-B14F-4D97-AF65-F5344CB8AC3E}">
        <p14:creationId xmlns:p14="http://schemas.microsoft.com/office/powerpoint/2010/main" val="22889992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3"/>
          <p:cNvSpPr>
            <a:spLocks noGrp="1" noChangeArrowheads="1"/>
          </p:cNvSpPr>
          <p:nvPr>
            <p:ph idx="1"/>
          </p:nvPr>
        </p:nvSpPr>
        <p:spPr/>
        <p:txBody>
          <a:bodyPr/>
          <a:lstStyle/>
          <a:p>
            <a:pPr eaLnBrk="1" hangingPunct="1">
              <a:lnSpc>
                <a:spcPct val="80000"/>
              </a:lnSpc>
            </a:pPr>
            <a:r>
              <a:rPr lang="en-GB" altLang="en-US" sz="2800" smtClean="0"/>
              <a:t>52 Dead 300 Injured</a:t>
            </a:r>
          </a:p>
          <a:p>
            <a:pPr eaLnBrk="1" hangingPunct="1">
              <a:lnSpc>
                <a:spcPct val="80000"/>
              </a:lnSpc>
            </a:pPr>
            <a:r>
              <a:rPr lang="en-GB" altLang="en-US" sz="2800" smtClean="0"/>
              <a:t>Average Age of Victim 40 yrs</a:t>
            </a:r>
          </a:p>
          <a:p>
            <a:pPr eaLnBrk="1" hangingPunct="1">
              <a:lnSpc>
                <a:spcPct val="80000"/>
              </a:lnSpc>
            </a:pPr>
            <a:r>
              <a:rPr lang="en-GB" altLang="en-US" sz="2800" smtClean="0"/>
              <a:t>5 Victims ‘Christian’</a:t>
            </a:r>
          </a:p>
          <a:p>
            <a:pPr eaLnBrk="1" hangingPunct="1">
              <a:lnSpc>
                <a:spcPct val="80000"/>
              </a:lnSpc>
            </a:pPr>
            <a:r>
              <a:rPr lang="en-GB" altLang="en-US" sz="2800" smtClean="0"/>
              <a:t>4 Victims Muslim</a:t>
            </a:r>
          </a:p>
          <a:p>
            <a:pPr eaLnBrk="1" hangingPunct="1">
              <a:lnSpc>
                <a:spcPct val="80000"/>
              </a:lnSpc>
            </a:pPr>
            <a:r>
              <a:rPr lang="en-GB" altLang="en-US" sz="2800" smtClean="0"/>
              <a:t>2 Victims Jewish</a:t>
            </a:r>
          </a:p>
          <a:p>
            <a:pPr eaLnBrk="1" hangingPunct="1">
              <a:lnSpc>
                <a:spcPct val="80000"/>
              </a:lnSpc>
            </a:pPr>
            <a:r>
              <a:rPr lang="en-GB" altLang="en-US" sz="2800" smtClean="0"/>
              <a:t>2 Victims Roman Catholic</a:t>
            </a:r>
          </a:p>
          <a:p>
            <a:pPr eaLnBrk="1" hangingPunct="1">
              <a:lnSpc>
                <a:spcPct val="80000"/>
              </a:lnSpc>
            </a:pPr>
            <a:r>
              <a:rPr lang="en-GB" altLang="en-US" sz="2800" smtClean="0"/>
              <a:t>1 Victim Hindu</a:t>
            </a:r>
          </a:p>
          <a:p>
            <a:pPr eaLnBrk="1" hangingPunct="1">
              <a:lnSpc>
                <a:spcPct val="80000"/>
              </a:lnSpc>
            </a:pPr>
            <a:r>
              <a:rPr lang="en-GB" altLang="en-US" sz="2800" smtClean="0"/>
              <a:t>1 Victim Buddhist</a:t>
            </a:r>
          </a:p>
          <a:p>
            <a:pPr eaLnBrk="1" hangingPunct="1">
              <a:lnSpc>
                <a:spcPct val="80000"/>
              </a:lnSpc>
            </a:pPr>
            <a:r>
              <a:rPr lang="en-GB" altLang="en-US" sz="2800" smtClean="0"/>
              <a:t>10 Victims Strongly Associated with International Charity Organisations</a:t>
            </a:r>
          </a:p>
          <a:p>
            <a:pPr eaLnBrk="1" hangingPunct="1">
              <a:lnSpc>
                <a:spcPct val="80000"/>
              </a:lnSpc>
            </a:pPr>
            <a:endParaRPr lang="en-GB" altLang="en-US" sz="2800" smtClean="0"/>
          </a:p>
        </p:txBody>
      </p:sp>
      <p:sp>
        <p:nvSpPr>
          <p:cNvPr id="9218" name="Rectangle 2"/>
          <p:cNvSpPr>
            <a:spLocks noGrp="1" noChangeArrowheads="1"/>
          </p:cNvSpPr>
          <p:nvPr>
            <p:ph type="title"/>
          </p:nvPr>
        </p:nvSpPr>
        <p:spPr/>
        <p:txBody>
          <a:bodyPr/>
          <a:lstStyle/>
          <a:p>
            <a:pPr eaLnBrk="1" fontAlgn="auto" hangingPunct="1">
              <a:spcAft>
                <a:spcPts val="0"/>
              </a:spcAft>
              <a:defRPr/>
            </a:pPr>
            <a:r>
              <a:rPr lang="en-GB" smtClean="0"/>
              <a:t>Statistics	</a:t>
            </a:r>
          </a:p>
        </p:txBody>
      </p:sp>
    </p:spTree>
    <p:extLst>
      <p:ext uri="{BB962C8B-B14F-4D97-AF65-F5344CB8AC3E}">
        <p14:creationId xmlns:p14="http://schemas.microsoft.com/office/powerpoint/2010/main" val="366097689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3"/>
          <p:cNvSpPr>
            <a:spLocks noGrp="1" noChangeArrowheads="1"/>
          </p:cNvSpPr>
          <p:nvPr>
            <p:ph idx="1"/>
          </p:nvPr>
        </p:nvSpPr>
        <p:spPr/>
        <p:txBody>
          <a:bodyPr/>
          <a:lstStyle/>
          <a:p>
            <a:pPr eaLnBrk="1" hangingPunct="1"/>
            <a:r>
              <a:rPr lang="en-GB" altLang="en-US" sz="2800" smtClean="0"/>
              <a:t>Nigerian Education of Children</a:t>
            </a:r>
          </a:p>
          <a:p>
            <a:pPr eaLnBrk="1" hangingPunct="1"/>
            <a:r>
              <a:rPr lang="en-GB" altLang="en-US" sz="2800" smtClean="0"/>
              <a:t>Human Rights and Moral Injustices</a:t>
            </a:r>
          </a:p>
          <a:p>
            <a:pPr eaLnBrk="1" hangingPunct="1"/>
            <a:r>
              <a:rPr lang="en-GB" altLang="en-US" sz="2800" smtClean="0"/>
              <a:t>Save the Children</a:t>
            </a:r>
          </a:p>
          <a:p>
            <a:pPr eaLnBrk="1" hangingPunct="1"/>
            <a:r>
              <a:rPr lang="en-GB" altLang="en-US" sz="2800" smtClean="0"/>
              <a:t>West African Debt Relief/Trade and Education</a:t>
            </a:r>
          </a:p>
          <a:p>
            <a:pPr eaLnBrk="1" hangingPunct="1"/>
            <a:r>
              <a:rPr lang="en-GB" altLang="en-US" sz="2800" smtClean="0"/>
              <a:t>Drug Addiction</a:t>
            </a:r>
          </a:p>
          <a:p>
            <a:pPr eaLnBrk="1" hangingPunct="1"/>
            <a:r>
              <a:rPr lang="en-GB" altLang="en-US" sz="2800" smtClean="0"/>
              <a:t>Prostitution</a:t>
            </a:r>
          </a:p>
          <a:p>
            <a:pPr eaLnBrk="1" hangingPunct="1"/>
            <a:r>
              <a:rPr lang="en-GB" altLang="en-US" sz="2800" smtClean="0"/>
              <a:t>The Homeless</a:t>
            </a:r>
          </a:p>
          <a:p>
            <a:pPr eaLnBrk="1" hangingPunct="1"/>
            <a:r>
              <a:rPr lang="en-GB" altLang="en-US" smtClean="0"/>
              <a:t>Making Poverty History</a:t>
            </a:r>
          </a:p>
        </p:txBody>
      </p:sp>
      <p:sp>
        <p:nvSpPr>
          <p:cNvPr id="10242" name="Rectangle 2"/>
          <p:cNvSpPr>
            <a:spLocks noGrp="1" noChangeArrowheads="1"/>
          </p:cNvSpPr>
          <p:nvPr>
            <p:ph type="title"/>
          </p:nvPr>
        </p:nvSpPr>
        <p:spPr/>
        <p:txBody>
          <a:bodyPr/>
          <a:lstStyle/>
          <a:p>
            <a:pPr eaLnBrk="1" fontAlgn="auto" hangingPunct="1">
              <a:spcAft>
                <a:spcPts val="0"/>
              </a:spcAft>
              <a:defRPr/>
            </a:pPr>
            <a:r>
              <a:rPr lang="en-GB" smtClean="0"/>
              <a:t>Victim Associations</a:t>
            </a:r>
          </a:p>
        </p:txBody>
      </p:sp>
    </p:spTree>
    <p:extLst>
      <p:ext uri="{BB962C8B-B14F-4D97-AF65-F5344CB8AC3E}">
        <p14:creationId xmlns:p14="http://schemas.microsoft.com/office/powerpoint/2010/main" val="379626489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3"/>
          <p:cNvSpPr>
            <a:spLocks noGrp="1" noChangeArrowheads="1"/>
          </p:cNvSpPr>
          <p:nvPr>
            <p:ph idx="1"/>
          </p:nvPr>
        </p:nvSpPr>
        <p:spPr/>
        <p:txBody>
          <a:bodyPr/>
          <a:lstStyle/>
          <a:p>
            <a:pPr eaLnBrk="1" hangingPunct="1"/>
            <a:r>
              <a:rPr lang="en-GB" altLang="en-US" sz="2800" smtClean="0"/>
              <a:t>The Humanist Society</a:t>
            </a:r>
          </a:p>
          <a:p>
            <a:pPr eaLnBrk="1" hangingPunct="1"/>
            <a:r>
              <a:rPr lang="en-GB" altLang="en-US" sz="2800" smtClean="0"/>
              <a:t>Anti Slavery Society</a:t>
            </a:r>
          </a:p>
          <a:p>
            <a:pPr eaLnBrk="1" hangingPunct="1"/>
            <a:r>
              <a:rPr lang="en-GB" altLang="en-US" sz="2800" smtClean="0"/>
              <a:t>Services to Democracy </a:t>
            </a:r>
          </a:p>
          <a:p>
            <a:pPr eaLnBrk="1" hangingPunct="1"/>
            <a:r>
              <a:rPr lang="en-GB" altLang="en-US" sz="2800" smtClean="0"/>
              <a:t>The Greater Understanding between Palestine and Israel</a:t>
            </a:r>
          </a:p>
          <a:p>
            <a:pPr eaLnBrk="1" hangingPunct="1"/>
            <a:r>
              <a:rPr lang="en-GB" altLang="en-US" sz="2800" smtClean="0"/>
              <a:t>Help African Immigrants</a:t>
            </a:r>
          </a:p>
          <a:p>
            <a:pPr eaLnBrk="1" hangingPunct="1"/>
            <a:r>
              <a:rPr lang="en-GB" altLang="en-US" sz="2800" smtClean="0"/>
              <a:t>Medical Defence Team – Belize</a:t>
            </a:r>
          </a:p>
          <a:p>
            <a:pPr eaLnBrk="1" hangingPunct="1"/>
            <a:r>
              <a:rPr lang="en-GB" altLang="en-US" sz="2800" smtClean="0"/>
              <a:t>‘Challenges World Wide’</a:t>
            </a:r>
          </a:p>
          <a:p>
            <a:pPr eaLnBrk="1" hangingPunct="1"/>
            <a:r>
              <a:rPr lang="en-GB" altLang="en-US" sz="2800" smtClean="0"/>
              <a:t>Adults with Learning Difficulties</a:t>
            </a:r>
          </a:p>
          <a:p>
            <a:pPr eaLnBrk="1" hangingPunct="1">
              <a:lnSpc>
                <a:spcPct val="80000"/>
              </a:lnSpc>
              <a:buFontTx/>
              <a:buNone/>
            </a:pPr>
            <a:endParaRPr lang="en-GB" altLang="en-US" sz="2800" smtClean="0"/>
          </a:p>
        </p:txBody>
      </p:sp>
      <p:sp>
        <p:nvSpPr>
          <p:cNvPr id="11266" name="Rectangle 2"/>
          <p:cNvSpPr>
            <a:spLocks noGrp="1" noChangeArrowheads="1"/>
          </p:cNvSpPr>
          <p:nvPr>
            <p:ph type="title"/>
          </p:nvPr>
        </p:nvSpPr>
        <p:spPr/>
        <p:txBody>
          <a:bodyPr/>
          <a:lstStyle/>
          <a:p>
            <a:pPr eaLnBrk="1" fontAlgn="auto" hangingPunct="1">
              <a:spcAft>
                <a:spcPts val="0"/>
              </a:spcAft>
              <a:defRPr/>
            </a:pPr>
            <a:r>
              <a:rPr lang="en-GB" smtClean="0"/>
              <a:t>Victim Associations</a:t>
            </a:r>
          </a:p>
        </p:txBody>
      </p:sp>
    </p:spTree>
    <p:extLst>
      <p:ext uri="{BB962C8B-B14F-4D97-AF65-F5344CB8AC3E}">
        <p14:creationId xmlns:p14="http://schemas.microsoft.com/office/powerpoint/2010/main" val="194326274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3"/>
          <p:cNvSpPr>
            <a:spLocks noGrp="1" noChangeArrowheads="1"/>
          </p:cNvSpPr>
          <p:nvPr>
            <p:ph idx="1"/>
          </p:nvPr>
        </p:nvSpPr>
        <p:spPr/>
        <p:txBody>
          <a:bodyPr/>
          <a:lstStyle/>
          <a:p>
            <a:pPr eaLnBrk="1" hangingPunct="1"/>
            <a:r>
              <a:rPr lang="en-GB" altLang="en-US" smtClean="0"/>
              <a:t>28 Victims British </a:t>
            </a:r>
          </a:p>
          <a:p>
            <a:pPr eaLnBrk="1" hangingPunct="1"/>
            <a:r>
              <a:rPr lang="en-GB" altLang="en-US" smtClean="0"/>
              <a:t>3 Victims Polish</a:t>
            </a:r>
          </a:p>
          <a:p>
            <a:pPr eaLnBrk="1" hangingPunct="1"/>
            <a:r>
              <a:rPr lang="en-GB" altLang="en-US" smtClean="0"/>
              <a:t>2 Victims West Indian</a:t>
            </a:r>
          </a:p>
          <a:p>
            <a:pPr eaLnBrk="1" hangingPunct="1"/>
            <a:r>
              <a:rPr lang="en-GB" altLang="en-US" smtClean="0"/>
              <a:t>Other Nationalities: Nigerian, Turkish, Mauritian, Irish, Kenyan, Italian, French, Bangladeshi, Indian, Australian, Sri Lankan, Israeli, Vietnamese, Iranian, Romanian, Afghan, West African.</a:t>
            </a:r>
          </a:p>
        </p:txBody>
      </p:sp>
      <p:sp>
        <p:nvSpPr>
          <p:cNvPr id="12290" name="Rectangle 2"/>
          <p:cNvSpPr>
            <a:spLocks noGrp="1" noChangeArrowheads="1"/>
          </p:cNvSpPr>
          <p:nvPr>
            <p:ph type="title"/>
          </p:nvPr>
        </p:nvSpPr>
        <p:spPr/>
        <p:txBody>
          <a:bodyPr>
            <a:normAutofit/>
          </a:bodyPr>
          <a:lstStyle/>
          <a:p>
            <a:pPr eaLnBrk="1" fontAlgn="auto" hangingPunct="1">
              <a:spcAft>
                <a:spcPts val="0"/>
              </a:spcAft>
              <a:defRPr/>
            </a:pPr>
            <a:r>
              <a:rPr lang="en-GB" sz="4000" smtClean="0"/>
              <a:t>Statistics : Nationalities of Victims</a:t>
            </a:r>
          </a:p>
        </p:txBody>
      </p:sp>
    </p:spTree>
    <p:extLst>
      <p:ext uri="{BB962C8B-B14F-4D97-AF65-F5344CB8AC3E}">
        <p14:creationId xmlns:p14="http://schemas.microsoft.com/office/powerpoint/2010/main" val="10737122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type="subTitle" idx="1"/>
          </p:nvPr>
        </p:nvSpPr>
        <p:spPr>
          <a:xfrm>
            <a:off x="685800" y="3611563"/>
            <a:ext cx="7772400" cy="1200150"/>
          </a:xfrm>
        </p:spPr>
        <p:txBody>
          <a:bodyPr/>
          <a:lstStyle/>
          <a:p>
            <a:pPr marR="0" eaLnBrk="1" hangingPunct="1"/>
            <a:r>
              <a:rPr lang="en-GB" altLang="en-US" smtClean="0"/>
              <a:t>The Bombings in London on 7</a:t>
            </a:r>
            <a:r>
              <a:rPr lang="en-GB" altLang="en-US" baseline="30000" smtClean="0"/>
              <a:t>th</a:t>
            </a:r>
            <a:r>
              <a:rPr lang="en-GB" altLang="en-US" smtClean="0"/>
              <a:t> July 2005</a:t>
            </a:r>
          </a:p>
        </p:txBody>
      </p:sp>
      <p:sp>
        <p:nvSpPr>
          <p:cNvPr id="2050" name="Rectangle 2"/>
          <p:cNvSpPr>
            <a:spLocks noGrp="1" noChangeArrowheads="1"/>
          </p:cNvSpPr>
          <p:nvPr>
            <p:ph type="ctrTitle"/>
          </p:nvPr>
        </p:nvSpPr>
        <p:spPr/>
        <p:txBody>
          <a:bodyPr/>
          <a:lstStyle/>
          <a:p>
            <a:pPr eaLnBrk="1" fontAlgn="auto" hangingPunct="1">
              <a:spcAft>
                <a:spcPts val="0"/>
              </a:spcAft>
              <a:defRPr/>
            </a:pPr>
            <a:r>
              <a:rPr lang="en-GB" smtClean="0"/>
              <a:t>Case Study</a:t>
            </a:r>
          </a:p>
        </p:txBody>
      </p:sp>
    </p:spTree>
    <p:extLst>
      <p:ext uri="{BB962C8B-B14F-4D97-AF65-F5344CB8AC3E}">
        <p14:creationId xmlns:p14="http://schemas.microsoft.com/office/powerpoint/2010/main" val="56817635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2"/>
          <p:cNvSpPr>
            <a:spLocks noGrp="1"/>
          </p:cNvSpPr>
          <p:nvPr>
            <p:ph idx="1"/>
          </p:nvPr>
        </p:nvSpPr>
        <p:spPr/>
        <p:txBody>
          <a:bodyPr/>
          <a:lstStyle/>
          <a:p>
            <a:pPr eaLnBrk="1" hangingPunct="1">
              <a:defRPr/>
            </a:pPr>
            <a:endParaRPr lang="en-US" dirty="0" smtClean="0">
              <a:solidFill>
                <a:srgbClr val="000000"/>
              </a:solidFill>
            </a:endParaRPr>
          </a:p>
          <a:p>
            <a:pPr marL="109537" indent="0" eaLnBrk="1" hangingPunct="1">
              <a:buFont typeface="Wingdings 3" panose="05040102010807070707" pitchFamily="18" charset="2"/>
              <a:buNone/>
              <a:defRPr/>
            </a:pPr>
            <a:endParaRPr lang="en-US" dirty="0" smtClean="0">
              <a:solidFill>
                <a:srgbClr val="000000"/>
              </a:solidFill>
            </a:endParaRPr>
          </a:p>
          <a:p>
            <a:pPr eaLnBrk="1" hangingPunct="1">
              <a:defRPr/>
            </a:pPr>
            <a:endParaRPr lang="en-US" dirty="0" smtClean="0"/>
          </a:p>
        </p:txBody>
      </p:sp>
      <p:sp>
        <p:nvSpPr>
          <p:cNvPr id="18434" name="Title 1"/>
          <p:cNvSpPr>
            <a:spLocks noGrp="1"/>
          </p:cNvSpPr>
          <p:nvPr>
            <p:ph type="title"/>
          </p:nvPr>
        </p:nvSpPr>
        <p:spPr>
          <a:xfrm>
            <a:off x="457200" y="152400"/>
            <a:ext cx="8229600" cy="3420616"/>
          </a:xfrm>
        </p:spPr>
        <p:txBody>
          <a:bodyPr>
            <a:normAutofit/>
          </a:bodyPr>
          <a:lstStyle/>
          <a:p>
            <a:pPr algn="ctr" eaLnBrk="1" fontAlgn="auto" hangingPunct="1">
              <a:spcAft>
                <a:spcPts val="0"/>
              </a:spcAft>
              <a:defRPr/>
            </a:pPr>
            <a:r>
              <a:rPr lang="en-GB" sz="5400" b="1" dirty="0" smtClean="0"/>
              <a:t>Who were </a:t>
            </a:r>
            <a:r>
              <a:rPr lang="en-GB" sz="5400" b="1" dirty="0"/>
              <a:t>T</a:t>
            </a:r>
            <a:r>
              <a:rPr lang="en-GB" sz="5400" b="1" dirty="0" smtClean="0"/>
              <a:t>hey </a:t>
            </a:r>
            <a:br>
              <a:rPr lang="en-GB" sz="5400" b="1" dirty="0" smtClean="0"/>
            </a:br>
            <a:r>
              <a:rPr lang="en-GB" sz="5400" b="1" dirty="0" smtClean="0"/>
              <a:t>and </a:t>
            </a:r>
            <a:br>
              <a:rPr lang="en-GB" sz="5400" b="1" dirty="0" smtClean="0"/>
            </a:br>
            <a:r>
              <a:rPr lang="en-GB" sz="5400" b="1" dirty="0" smtClean="0"/>
              <a:t>Why Did They Do It?</a:t>
            </a:r>
          </a:p>
        </p:txBody>
      </p:sp>
    </p:spTree>
    <p:extLst>
      <p:ext uri="{BB962C8B-B14F-4D97-AF65-F5344CB8AC3E}">
        <p14:creationId xmlns:p14="http://schemas.microsoft.com/office/powerpoint/2010/main" val="208371541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3"/>
          <p:cNvSpPr>
            <a:spLocks noGrp="1" noChangeArrowheads="1"/>
          </p:cNvSpPr>
          <p:nvPr>
            <p:ph idx="1"/>
          </p:nvPr>
        </p:nvSpPr>
        <p:spPr/>
        <p:txBody>
          <a:bodyPr/>
          <a:lstStyle/>
          <a:p>
            <a:pPr algn="just" eaLnBrk="1" hangingPunct="1"/>
            <a:r>
              <a:rPr lang="en-GB" altLang="en-US" smtClean="0"/>
              <a:t>3 of the 4 Bombers were Second Generation British Citizens of Pakistani Descent</a:t>
            </a:r>
          </a:p>
          <a:p>
            <a:pPr algn="just" eaLnBrk="1" hangingPunct="1"/>
            <a:r>
              <a:rPr lang="en-GB" altLang="en-US" smtClean="0"/>
              <a:t>All 3 grew up in the Leeds area</a:t>
            </a:r>
          </a:p>
          <a:p>
            <a:pPr algn="just" eaLnBrk="1" hangingPunct="1"/>
            <a:r>
              <a:rPr lang="en-GB" altLang="en-US" smtClean="0"/>
              <a:t>By the Standards of the area None of the 3 could be Described as ‘poor’ </a:t>
            </a:r>
          </a:p>
          <a:p>
            <a:pPr algn="just" eaLnBrk="1" hangingPunct="1"/>
            <a:r>
              <a:rPr lang="en-GB" altLang="en-US" smtClean="0"/>
              <a:t>All achieved Acceptable levels of Education gaining Qualifications</a:t>
            </a:r>
          </a:p>
        </p:txBody>
      </p:sp>
      <p:sp>
        <p:nvSpPr>
          <p:cNvPr id="13314" name="Rectangle 2"/>
          <p:cNvSpPr>
            <a:spLocks noGrp="1" noChangeArrowheads="1"/>
          </p:cNvSpPr>
          <p:nvPr>
            <p:ph type="title"/>
          </p:nvPr>
        </p:nvSpPr>
        <p:spPr/>
        <p:txBody>
          <a:bodyPr/>
          <a:lstStyle/>
          <a:p>
            <a:pPr eaLnBrk="1" fontAlgn="auto" hangingPunct="1">
              <a:spcAft>
                <a:spcPts val="0"/>
              </a:spcAft>
              <a:defRPr/>
            </a:pPr>
            <a:r>
              <a:rPr lang="en-GB" dirty="0" smtClean="0"/>
              <a:t>Who Were They?</a:t>
            </a:r>
          </a:p>
        </p:txBody>
      </p:sp>
    </p:spTree>
    <p:extLst>
      <p:ext uri="{BB962C8B-B14F-4D97-AF65-F5344CB8AC3E}">
        <p14:creationId xmlns:p14="http://schemas.microsoft.com/office/powerpoint/2010/main" val="200852161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Bombers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8601" y="1992809"/>
            <a:ext cx="1964582" cy="1471017"/>
          </a:xfrm>
        </p:spPr>
      </p:pic>
      <p:pic>
        <p:nvPicPr>
          <p:cNvPr id="5" name="Picture 4"/>
          <p:cNvPicPr>
            <a:picLocks noChangeAspect="1"/>
          </p:cNvPicPr>
          <p:nvPr/>
        </p:nvPicPr>
        <p:blipFill>
          <a:blip r:embed="rId3"/>
          <a:stretch>
            <a:fillRect/>
          </a:stretch>
        </p:blipFill>
        <p:spPr>
          <a:xfrm>
            <a:off x="799028" y="3929063"/>
            <a:ext cx="2040613" cy="1407319"/>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39640" y="1992809"/>
            <a:ext cx="1933575" cy="1447800"/>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73215" y="3707606"/>
            <a:ext cx="2303859" cy="1725057"/>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003131" y="1990412"/>
            <a:ext cx="2147887" cy="1608270"/>
          </a:xfrm>
          <a:prstGeom prst="rect">
            <a:avLst/>
          </a:prstGeom>
        </p:spPr>
      </p:pic>
    </p:spTree>
    <p:extLst>
      <p:ext uri="{BB962C8B-B14F-4D97-AF65-F5344CB8AC3E}">
        <p14:creationId xmlns:p14="http://schemas.microsoft.com/office/powerpoint/2010/main" val="2881216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3"/>
          <p:cNvSpPr>
            <a:spLocks noGrp="1" noChangeArrowheads="1"/>
          </p:cNvSpPr>
          <p:nvPr>
            <p:ph idx="1"/>
          </p:nvPr>
        </p:nvSpPr>
        <p:spPr/>
        <p:txBody>
          <a:bodyPr/>
          <a:lstStyle/>
          <a:p>
            <a:pPr algn="just" eaLnBrk="1" hangingPunct="1"/>
            <a:endParaRPr lang="en-GB" altLang="en-US" dirty="0" smtClean="0"/>
          </a:p>
          <a:p>
            <a:pPr algn="just" eaLnBrk="1" hangingPunct="1"/>
            <a:r>
              <a:rPr lang="en-GB" altLang="en-US" dirty="0" smtClean="0"/>
              <a:t>During 2001 and 2002 all 3 became ‘Serious’ about the Islamic faith and much of their Social lives revolved around the Mosques, Gyms and Islamic Bookshops in Beeston near Leeds.</a:t>
            </a:r>
          </a:p>
          <a:p>
            <a:pPr algn="just" eaLnBrk="1" hangingPunct="1"/>
            <a:r>
              <a:rPr lang="en-GB" altLang="en-US" dirty="0" smtClean="0"/>
              <a:t>What took place at these meeting places is unknown however the 3 spent a lot of time together.</a:t>
            </a:r>
          </a:p>
        </p:txBody>
      </p:sp>
      <p:sp>
        <p:nvSpPr>
          <p:cNvPr id="14338" name="Rectangle 2"/>
          <p:cNvSpPr>
            <a:spLocks noGrp="1" noChangeArrowheads="1"/>
          </p:cNvSpPr>
          <p:nvPr>
            <p:ph type="title"/>
          </p:nvPr>
        </p:nvSpPr>
        <p:spPr/>
        <p:txBody>
          <a:bodyPr/>
          <a:lstStyle/>
          <a:p>
            <a:pPr eaLnBrk="1" fontAlgn="auto" hangingPunct="1">
              <a:spcAft>
                <a:spcPts val="0"/>
              </a:spcAft>
              <a:defRPr/>
            </a:pPr>
            <a:r>
              <a:rPr lang="en-GB" smtClean="0"/>
              <a:t>Why Did They Do It?</a:t>
            </a:r>
          </a:p>
        </p:txBody>
      </p:sp>
    </p:spTree>
    <p:extLst>
      <p:ext uri="{BB962C8B-B14F-4D97-AF65-F5344CB8AC3E}">
        <p14:creationId xmlns:p14="http://schemas.microsoft.com/office/powerpoint/2010/main" val="152412688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a:defRPr/>
            </a:pPr>
            <a:r>
              <a:rPr lang="en-GB" dirty="0"/>
              <a:t>Who Were They?</a:t>
            </a:r>
            <a:endParaRPr lang="en-GB" dirty="0" smtClean="0"/>
          </a:p>
        </p:txBody>
      </p:sp>
      <p:sp>
        <p:nvSpPr>
          <p:cNvPr id="33794" name="Rectangle 3"/>
          <p:cNvSpPr>
            <a:spLocks noGrp="1" noChangeArrowheads="1"/>
          </p:cNvSpPr>
          <p:nvPr>
            <p:ph sz="half" idx="1"/>
          </p:nvPr>
        </p:nvSpPr>
        <p:spPr/>
        <p:txBody>
          <a:bodyPr>
            <a:normAutofit fontScale="92500" lnSpcReduction="10000"/>
          </a:bodyPr>
          <a:lstStyle/>
          <a:p>
            <a:pPr eaLnBrk="1" hangingPunct="1"/>
            <a:endParaRPr lang="en-GB" altLang="en-US" dirty="0" smtClean="0"/>
          </a:p>
          <a:p>
            <a:pPr algn="just" eaLnBrk="1" hangingPunct="1"/>
            <a:r>
              <a:rPr lang="en-GB" altLang="en-US" dirty="0" smtClean="0"/>
              <a:t>The 4</a:t>
            </a:r>
            <a:r>
              <a:rPr lang="en-GB" altLang="en-US" baseline="30000" dirty="0" smtClean="0"/>
              <a:t>th</a:t>
            </a:r>
            <a:r>
              <a:rPr lang="en-GB" altLang="en-US" dirty="0" smtClean="0"/>
              <a:t> Bomber was an outsider to the Group having been born in Jamaica and entering the UK with his mother as a small child.</a:t>
            </a:r>
          </a:p>
          <a:p>
            <a:pPr algn="just" eaLnBrk="1" hangingPunct="1"/>
            <a:endParaRPr lang="en-GB" altLang="en-US" dirty="0" smtClean="0"/>
          </a:p>
          <a:p>
            <a:pPr algn="just" eaLnBrk="1" hangingPunct="1"/>
            <a:r>
              <a:rPr lang="en-GB" altLang="en-US" dirty="0" smtClean="0"/>
              <a:t>When aged 15 years he followed his mother into converting to Islam and became devout.   </a:t>
            </a:r>
          </a:p>
        </p:txBody>
      </p:sp>
      <p:pic>
        <p:nvPicPr>
          <p:cNvPr id="5" name="Content Placeholder 4"/>
          <p:cNvPicPr>
            <a:picLocks noGrp="1" noChangeAspect="1"/>
          </p:cNvPicPr>
          <p:nvPr>
            <p:ph sz="half" idx="2"/>
          </p:nvPr>
        </p:nvPicPr>
        <p:blipFill>
          <a:blip r:embed="rId2"/>
          <a:stretch>
            <a:fillRect/>
          </a:stretch>
        </p:blipFill>
        <p:spPr>
          <a:xfrm>
            <a:off x="4860032" y="2541024"/>
            <a:ext cx="3847406" cy="2537951"/>
          </a:xfrm>
          <a:prstGeom prst="rect">
            <a:avLst/>
          </a:prstGeom>
        </p:spPr>
      </p:pic>
    </p:spTree>
    <p:extLst>
      <p:ext uri="{BB962C8B-B14F-4D97-AF65-F5344CB8AC3E}">
        <p14:creationId xmlns:p14="http://schemas.microsoft.com/office/powerpoint/2010/main" val="76701642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3"/>
          <p:cNvSpPr>
            <a:spLocks noGrp="1" noChangeArrowheads="1"/>
          </p:cNvSpPr>
          <p:nvPr>
            <p:ph idx="1"/>
          </p:nvPr>
        </p:nvSpPr>
        <p:spPr/>
        <p:txBody>
          <a:bodyPr/>
          <a:lstStyle/>
          <a:p>
            <a:pPr algn="just" eaLnBrk="1" hangingPunct="1">
              <a:defRPr/>
            </a:pPr>
            <a:endParaRPr lang="en-GB" dirty="0" smtClean="0"/>
          </a:p>
          <a:p>
            <a:pPr algn="just" eaLnBrk="1" hangingPunct="1">
              <a:defRPr/>
            </a:pPr>
            <a:r>
              <a:rPr lang="en-GB" dirty="0" smtClean="0"/>
              <a:t>In 2002 his mother emigrated to the US said to have had a traumatic effect on him, he lived on benefits and did occasional jobs before meeting and marrying his wife a British convert to Islam and having a child in 2004.</a:t>
            </a:r>
          </a:p>
          <a:p>
            <a:pPr marL="109537" indent="0" eaLnBrk="1" hangingPunct="1">
              <a:buFont typeface="Wingdings 3" panose="05040102010807070707" pitchFamily="18" charset="2"/>
              <a:buNone/>
              <a:defRPr/>
            </a:pPr>
            <a:endParaRPr lang="en-GB" dirty="0" smtClean="0"/>
          </a:p>
          <a:p>
            <a:pPr algn="just" eaLnBrk="1" hangingPunct="1">
              <a:defRPr/>
            </a:pPr>
            <a:r>
              <a:rPr lang="en-GB" dirty="0" smtClean="0"/>
              <a:t>He was unemployed at the time of the bombings. </a:t>
            </a:r>
          </a:p>
          <a:p>
            <a:pPr eaLnBrk="1" hangingPunct="1">
              <a:defRPr/>
            </a:pPr>
            <a:endParaRPr lang="en-GB" dirty="0" smtClean="0"/>
          </a:p>
        </p:txBody>
      </p:sp>
      <p:sp>
        <p:nvSpPr>
          <p:cNvPr id="16386" name="Rectangle 2"/>
          <p:cNvSpPr>
            <a:spLocks noGrp="1" noChangeArrowheads="1"/>
          </p:cNvSpPr>
          <p:nvPr>
            <p:ph type="title"/>
          </p:nvPr>
        </p:nvSpPr>
        <p:spPr/>
        <p:txBody>
          <a:bodyPr/>
          <a:lstStyle/>
          <a:p>
            <a:pPr eaLnBrk="1" fontAlgn="auto" hangingPunct="1">
              <a:spcAft>
                <a:spcPts val="0"/>
              </a:spcAft>
              <a:defRPr/>
            </a:pPr>
            <a:r>
              <a:rPr lang="en-GB" dirty="0" smtClean="0"/>
              <a:t>Why Did They Do It?</a:t>
            </a:r>
          </a:p>
        </p:txBody>
      </p:sp>
    </p:spTree>
    <p:extLst>
      <p:ext uri="{BB962C8B-B14F-4D97-AF65-F5344CB8AC3E}">
        <p14:creationId xmlns:p14="http://schemas.microsoft.com/office/powerpoint/2010/main" val="280331716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Content Placeholder 2"/>
          <p:cNvSpPr>
            <a:spLocks noGrp="1"/>
          </p:cNvSpPr>
          <p:nvPr>
            <p:ph idx="1"/>
          </p:nvPr>
        </p:nvSpPr>
        <p:spPr/>
        <p:txBody>
          <a:bodyPr/>
          <a:lstStyle/>
          <a:p>
            <a:pPr eaLnBrk="1" hangingPunct="1"/>
            <a:endParaRPr lang="en-GB" altLang="en-US" dirty="0" smtClean="0"/>
          </a:p>
          <a:p>
            <a:pPr algn="just" eaLnBrk="1" hangingPunct="1"/>
            <a:endParaRPr lang="en-GB" altLang="en-US" dirty="0" smtClean="0"/>
          </a:p>
          <a:p>
            <a:pPr algn="just" eaLnBrk="1" hangingPunct="1"/>
            <a:endParaRPr lang="en-GB" altLang="en-US" dirty="0"/>
          </a:p>
          <a:p>
            <a:pPr algn="just" eaLnBrk="1" hangingPunct="1"/>
            <a:r>
              <a:rPr lang="en-GB" altLang="en-US" dirty="0" smtClean="0"/>
              <a:t>Two of the four bombers had Expressed Support for Osama Bin Laden whilst at School and had been disciplined as a result.</a:t>
            </a:r>
          </a:p>
        </p:txBody>
      </p:sp>
      <p:sp>
        <p:nvSpPr>
          <p:cNvPr id="2" name="Title 1"/>
          <p:cNvSpPr>
            <a:spLocks noGrp="1"/>
          </p:cNvSpPr>
          <p:nvPr>
            <p:ph type="title"/>
          </p:nvPr>
        </p:nvSpPr>
        <p:spPr/>
        <p:txBody>
          <a:bodyPr/>
          <a:lstStyle/>
          <a:p>
            <a:pPr eaLnBrk="1" fontAlgn="auto" hangingPunct="1">
              <a:spcAft>
                <a:spcPts val="0"/>
              </a:spcAft>
              <a:defRPr/>
            </a:pPr>
            <a:r>
              <a:rPr lang="en-GB" dirty="0">
                <a:solidFill>
                  <a:schemeClr val="tx1"/>
                </a:solidFill>
              </a:rPr>
              <a:t>Why Did They Do It?</a:t>
            </a:r>
          </a:p>
        </p:txBody>
      </p:sp>
    </p:spTree>
    <p:extLst>
      <p:ext uri="{BB962C8B-B14F-4D97-AF65-F5344CB8AC3E}">
        <p14:creationId xmlns:p14="http://schemas.microsoft.com/office/powerpoint/2010/main" val="94170602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3"/>
          <p:cNvSpPr>
            <a:spLocks noGrp="1" noChangeArrowheads="1"/>
          </p:cNvSpPr>
          <p:nvPr>
            <p:ph idx="1"/>
          </p:nvPr>
        </p:nvSpPr>
        <p:spPr/>
        <p:txBody>
          <a:bodyPr>
            <a:normAutofit/>
          </a:bodyPr>
          <a:lstStyle/>
          <a:p>
            <a:pPr marL="365760" indent="-256032" algn="just" eaLnBrk="1" fontAlgn="auto" hangingPunct="1">
              <a:spcAft>
                <a:spcPts val="0"/>
              </a:spcAft>
              <a:buFont typeface="Wingdings 3"/>
              <a:buChar char=""/>
              <a:defRPr/>
            </a:pPr>
            <a:endParaRPr lang="en-US" dirty="0" smtClean="0"/>
          </a:p>
          <a:p>
            <a:pPr marL="365760" indent="-256032" algn="just" eaLnBrk="1" fontAlgn="auto" hangingPunct="1">
              <a:spcAft>
                <a:spcPts val="0"/>
              </a:spcAft>
              <a:buFont typeface="Wingdings 3"/>
              <a:buChar char=""/>
              <a:defRPr/>
            </a:pPr>
            <a:endParaRPr lang="en-US" dirty="0" smtClean="0"/>
          </a:p>
          <a:p>
            <a:pPr marL="365760" indent="-256032" algn="just" eaLnBrk="1" fontAlgn="auto" hangingPunct="1">
              <a:spcAft>
                <a:spcPts val="0"/>
              </a:spcAft>
              <a:buFont typeface="Wingdings 3"/>
              <a:buChar char=""/>
              <a:defRPr/>
            </a:pPr>
            <a:endParaRPr lang="en-US" dirty="0"/>
          </a:p>
          <a:p>
            <a:pPr marL="365760" indent="-256032" algn="just" eaLnBrk="1" fontAlgn="auto" hangingPunct="1">
              <a:spcAft>
                <a:spcPts val="0"/>
              </a:spcAft>
              <a:buFont typeface="Wingdings 3"/>
              <a:buChar char=""/>
              <a:defRPr/>
            </a:pPr>
            <a:r>
              <a:rPr lang="en-US" dirty="0" smtClean="0"/>
              <a:t>The leader of the Group in a video statement speaks of perceived Injustices carried out by the West against Muslims as Justifying the Violence</a:t>
            </a:r>
          </a:p>
          <a:p>
            <a:pPr marL="0" indent="0" algn="just" eaLnBrk="1" fontAlgn="auto" hangingPunct="1">
              <a:spcAft>
                <a:spcPts val="0"/>
              </a:spcAft>
              <a:buFont typeface="Wingdings 3"/>
              <a:buNone/>
              <a:defRPr/>
            </a:pPr>
            <a:endParaRPr lang="en-US" dirty="0" smtClean="0"/>
          </a:p>
        </p:txBody>
      </p:sp>
      <p:sp>
        <p:nvSpPr>
          <p:cNvPr id="17410" name="Rectangle 2"/>
          <p:cNvSpPr>
            <a:spLocks noGrp="1" noChangeArrowheads="1"/>
          </p:cNvSpPr>
          <p:nvPr>
            <p:ph type="title"/>
          </p:nvPr>
        </p:nvSpPr>
        <p:spPr/>
        <p:txBody>
          <a:bodyPr/>
          <a:lstStyle/>
          <a:p>
            <a:pPr eaLnBrk="1" fontAlgn="auto" hangingPunct="1">
              <a:spcAft>
                <a:spcPts val="0"/>
              </a:spcAft>
              <a:defRPr/>
            </a:pPr>
            <a:r>
              <a:rPr lang="en-GB" smtClean="0"/>
              <a:t>Why Did They Do It?</a:t>
            </a:r>
          </a:p>
        </p:txBody>
      </p:sp>
    </p:spTree>
    <p:extLst>
      <p:ext uri="{BB962C8B-B14F-4D97-AF65-F5344CB8AC3E}">
        <p14:creationId xmlns:p14="http://schemas.microsoft.com/office/powerpoint/2010/main" val="13835720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2"/>
          <p:cNvSpPr>
            <a:spLocks noGrp="1"/>
          </p:cNvSpPr>
          <p:nvPr>
            <p:ph idx="1"/>
          </p:nvPr>
        </p:nvSpPr>
        <p:spPr/>
        <p:txBody>
          <a:bodyPr/>
          <a:lstStyle/>
          <a:p>
            <a:pPr eaLnBrk="1" hangingPunct="1"/>
            <a:endParaRPr lang="en-US" altLang="en-US" dirty="0" smtClean="0">
              <a:solidFill>
                <a:srgbClr val="000000"/>
              </a:solidFill>
            </a:endParaRPr>
          </a:p>
          <a:p>
            <a:pPr algn="just" eaLnBrk="1" hangingPunct="1"/>
            <a:endParaRPr lang="en-US" altLang="en-US" dirty="0" smtClean="0"/>
          </a:p>
          <a:p>
            <a:pPr algn="just" eaLnBrk="1" hangingPunct="1"/>
            <a:endParaRPr lang="en-US" altLang="en-US" dirty="0"/>
          </a:p>
          <a:p>
            <a:pPr algn="just" eaLnBrk="1" hangingPunct="1"/>
            <a:r>
              <a:rPr lang="en-US" altLang="en-US" dirty="0" smtClean="0"/>
              <a:t>Interestingly, however the three speak far more of Martyrdom providing Supreme evidence of Religious Commitment than of retribution for the perceived wrong-doing of the West. </a:t>
            </a:r>
          </a:p>
          <a:p>
            <a:pPr eaLnBrk="1" hangingPunct="1"/>
            <a:endParaRPr lang="en-US" altLang="en-US" dirty="0" smtClean="0">
              <a:solidFill>
                <a:srgbClr val="000000"/>
              </a:solidFill>
            </a:endParaRPr>
          </a:p>
          <a:p>
            <a:pPr eaLnBrk="1" hangingPunct="1"/>
            <a:endParaRPr lang="en-US" altLang="en-US" dirty="0" smtClean="0"/>
          </a:p>
        </p:txBody>
      </p:sp>
      <p:sp>
        <p:nvSpPr>
          <p:cNvPr id="18434" name="Title 1"/>
          <p:cNvSpPr>
            <a:spLocks noGrp="1"/>
          </p:cNvSpPr>
          <p:nvPr>
            <p:ph type="title"/>
          </p:nvPr>
        </p:nvSpPr>
        <p:spPr/>
        <p:txBody>
          <a:bodyPr/>
          <a:lstStyle/>
          <a:p>
            <a:pPr eaLnBrk="1" fontAlgn="auto" hangingPunct="1">
              <a:spcAft>
                <a:spcPts val="0"/>
              </a:spcAft>
              <a:defRPr/>
            </a:pPr>
            <a:r>
              <a:rPr lang="en-GB" dirty="0" smtClean="0"/>
              <a:t>Why Did They Do It?</a:t>
            </a:r>
          </a:p>
        </p:txBody>
      </p:sp>
    </p:spTree>
    <p:extLst>
      <p:ext uri="{BB962C8B-B14F-4D97-AF65-F5344CB8AC3E}">
        <p14:creationId xmlns:p14="http://schemas.microsoft.com/office/powerpoint/2010/main" val="396937204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p:cNvSpPr>
            <a:spLocks noGrp="1"/>
          </p:cNvSpPr>
          <p:nvPr>
            <p:ph idx="1"/>
          </p:nvPr>
        </p:nvSpPr>
        <p:spPr/>
        <p:txBody>
          <a:bodyPr/>
          <a:lstStyle/>
          <a:p>
            <a:pPr marL="109537" indent="0" algn="just" eaLnBrk="1" hangingPunct="1">
              <a:buFont typeface="Wingdings 3" panose="05040102010807070707" pitchFamily="18" charset="2"/>
              <a:buNone/>
              <a:defRPr/>
            </a:pPr>
            <a:endParaRPr lang="en-US" dirty="0" smtClean="0"/>
          </a:p>
          <a:p>
            <a:pPr algn="just" eaLnBrk="1" hangingPunct="1">
              <a:defRPr/>
            </a:pPr>
            <a:endParaRPr lang="en-US" dirty="0" smtClean="0"/>
          </a:p>
          <a:p>
            <a:pPr algn="ctr" eaLnBrk="1" hangingPunct="1">
              <a:defRPr/>
            </a:pPr>
            <a:r>
              <a:rPr lang="en-US" dirty="0" smtClean="0"/>
              <a:t>Can such Violence EVER be Justified? </a:t>
            </a:r>
          </a:p>
          <a:p>
            <a:pPr algn="ctr" eaLnBrk="1" hangingPunct="1">
              <a:defRPr/>
            </a:pPr>
            <a:endParaRPr lang="en-US" dirty="0"/>
          </a:p>
          <a:p>
            <a:pPr marL="109537" indent="0" algn="ctr" eaLnBrk="1" hangingPunct="1">
              <a:buFont typeface="Wingdings 3" panose="05040102010807070707" pitchFamily="18" charset="2"/>
              <a:buNone/>
              <a:defRPr/>
            </a:pPr>
            <a:r>
              <a:rPr lang="en-US" dirty="0" smtClean="0"/>
              <a:t>Discuss</a:t>
            </a:r>
          </a:p>
          <a:p>
            <a:pPr marL="109537" indent="0" algn="ctr" eaLnBrk="1" hangingPunct="1">
              <a:buFont typeface="Wingdings 3" panose="05040102010807070707" pitchFamily="18" charset="2"/>
              <a:buNone/>
              <a:defRPr/>
            </a:pPr>
            <a:endParaRPr lang="en-US" dirty="0"/>
          </a:p>
          <a:p>
            <a:pPr algn="ctr" eaLnBrk="1" hangingPunct="1">
              <a:defRPr/>
            </a:pPr>
            <a:r>
              <a:rPr lang="en-US" dirty="0" smtClean="0"/>
              <a:t>What are the Alternatives?</a:t>
            </a:r>
          </a:p>
          <a:p>
            <a:pPr marL="109537" indent="0" eaLnBrk="1" hangingPunct="1">
              <a:buFont typeface="Wingdings 3" panose="05040102010807070707" pitchFamily="18" charset="2"/>
              <a:buNone/>
              <a:defRPr/>
            </a:pPr>
            <a:endParaRPr lang="en-GB" dirty="0" smtClean="0"/>
          </a:p>
        </p:txBody>
      </p:sp>
      <p:sp>
        <p:nvSpPr>
          <p:cNvPr id="2" name="Title 1"/>
          <p:cNvSpPr>
            <a:spLocks noGrp="1"/>
          </p:cNvSpPr>
          <p:nvPr>
            <p:ph type="title"/>
          </p:nvPr>
        </p:nvSpPr>
        <p:spPr/>
        <p:txBody>
          <a:bodyPr/>
          <a:lstStyle/>
          <a:p>
            <a:pPr eaLnBrk="1" fontAlgn="auto" hangingPunct="1">
              <a:spcAft>
                <a:spcPts val="0"/>
              </a:spcAft>
              <a:defRPr/>
            </a:pPr>
            <a:r>
              <a:rPr lang="en-GB" dirty="0">
                <a:solidFill>
                  <a:schemeClr val="tx1"/>
                </a:solidFill>
              </a:rPr>
              <a:t>Why Did They Do It?</a:t>
            </a:r>
          </a:p>
        </p:txBody>
      </p:sp>
    </p:spTree>
    <p:extLst>
      <p:ext uri="{BB962C8B-B14F-4D97-AF65-F5344CB8AC3E}">
        <p14:creationId xmlns:p14="http://schemas.microsoft.com/office/powerpoint/2010/main" val="184733455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Content Placeholder 1"/>
          <p:cNvSpPr>
            <a:spLocks noGrp="1"/>
          </p:cNvSpPr>
          <p:nvPr>
            <p:ph idx="1"/>
          </p:nvPr>
        </p:nvSpPr>
        <p:spPr/>
        <p:txBody>
          <a:bodyPr/>
          <a:lstStyle/>
          <a:p>
            <a:endParaRPr lang="en-US" smtClean="0"/>
          </a:p>
        </p:txBody>
      </p:sp>
      <p:sp>
        <p:nvSpPr>
          <p:cNvPr id="3" name="Title 2"/>
          <p:cNvSpPr>
            <a:spLocks noGrp="1"/>
          </p:cNvSpPr>
          <p:nvPr>
            <p:ph type="title"/>
          </p:nvPr>
        </p:nvSpPr>
        <p:spPr/>
        <p:txBody>
          <a:bodyPr/>
          <a:lstStyle/>
          <a:p>
            <a:pPr>
              <a:defRPr/>
            </a:pPr>
            <a:r>
              <a:rPr lang="en-GB" dirty="0" smtClean="0"/>
              <a:t>Any Questions?</a:t>
            </a:r>
            <a:endParaRPr lang="en-GB" dirty="0"/>
          </a:p>
        </p:txBody>
      </p:sp>
    </p:spTree>
    <p:extLst>
      <p:ext uri="{BB962C8B-B14F-4D97-AF65-F5344CB8AC3E}">
        <p14:creationId xmlns:p14="http://schemas.microsoft.com/office/powerpoint/2010/main" val="59037481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ap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Paper">
      <a:maj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Paper</Template>
  <TotalTime>137</TotalTime>
  <Words>1419</Words>
  <Application>Microsoft Office PowerPoint</Application>
  <PresentationFormat>On-screen Show (4:3)</PresentationFormat>
  <Paragraphs>169</Paragraphs>
  <Slides>40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Calibri</vt:lpstr>
      <vt:lpstr>Constantia</vt:lpstr>
      <vt:lpstr>Wingdings</vt:lpstr>
      <vt:lpstr>Wingdings 2</vt:lpstr>
      <vt:lpstr>Wingdings 3</vt:lpstr>
      <vt:lpstr>Paper</vt:lpstr>
      <vt:lpstr>Case Study</vt:lpstr>
      <vt:lpstr>     The Morning of 7/7  </vt:lpstr>
      <vt:lpstr>Circle Line Aldgate 0851</vt:lpstr>
      <vt:lpstr>Piccadilly Line Kings Cross – Russell Square 0856</vt:lpstr>
      <vt:lpstr>Circle Line Edgware Rd 0917</vt:lpstr>
      <vt:lpstr>No 30 Bus Tavistock Square 0947 </vt:lpstr>
      <vt:lpstr>PowerPoint Presentation</vt:lpstr>
      <vt:lpstr>The Morning of 7/7</vt:lpstr>
      <vt:lpstr>The Morning of 7/7</vt:lpstr>
      <vt:lpstr>The Morning of 7/7</vt:lpstr>
      <vt:lpstr>The Morning of 7/7</vt:lpstr>
      <vt:lpstr>7th July 2005</vt:lpstr>
      <vt:lpstr>7th July 2005</vt:lpstr>
      <vt:lpstr>8th July 2005</vt:lpstr>
      <vt:lpstr>9th July 2005</vt:lpstr>
      <vt:lpstr>10th July 2005</vt:lpstr>
      <vt:lpstr>11th July 2005</vt:lpstr>
      <vt:lpstr>12th July 2005</vt:lpstr>
      <vt:lpstr>12th July 2005</vt:lpstr>
      <vt:lpstr>12th July 2005</vt:lpstr>
      <vt:lpstr>21st July 2005</vt:lpstr>
      <vt:lpstr>21st July 2005</vt:lpstr>
      <vt:lpstr>PowerPoint Presentation</vt:lpstr>
      <vt:lpstr>PowerPoint Presentation</vt:lpstr>
      <vt:lpstr>Statistics </vt:lpstr>
      <vt:lpstr>Victim Associations</vt:lpstr>
      <vt:lpstr>Victim Associations</vt:lpstr>
      <vt:lpstr>Statistics : Nationalities of Victims</vt:lpstr>
      <vt:lpstr>Case Study</vt:lpstr>
      <vt:lpstr>Who were They  and  Why Did They Do It?</vt:lpstr>
      <vt:lpstr>Who Were They?</vt:lpstr>
      <vt:lpstr>The Bombers</vt:lpstr>
      <vt:lpstr>Why Did They Do It?</vt:lpstr>
      <vt:lpstr>Who Were They?</vt:lpstr>
      <vt:lpstr>Why Did They Do It?</vt:lpstr>
      <vt:lpstr>Why Did They Do It?</vt:lpstr>
      <vt:lpstr>Why Did They Do It?</vt:lpstr>
      <vt:lpstr>Why Did They Do It?</vt:lpstr>
      <vt:lpstr>Why Did They Do It?</vt:lpstr>
      <vt:lpstr>Any Questions?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dc:title>
  <dc:creator>Jones, Wynne</dc:creator>
  <cp:lastModifiedBy>Wynne Jones (Business &amp; Management)</cp:lastModifiedBy>
  <cp:revision>11</cp:revision>
  <cp:lastPrinted>2017-11-28T08:09:53Z</cp:lastPrinted>
  <dcterms:created xsi:type="dcterms:W3CDTF">2014-11-03T07:50:51Z</dcterms:created>
  <dcterms:modified xsi:type="dcterms:W3CDTF">2017-11-28T08:12:28Z</dcterms:modified>
</cp:coreProperties>
</file>