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58" r:id="rId4"/>
    <p:sldId id="259" r:id="rId5"/>
    <p:sldId id="262" r:id="rId6"/>
    <p:sldId id="263" r:id="rId7"/>
    <p:sldId id="257" r:id="rId8"/>
    <p:sldId id="261" r:id="rId9"/>
    <p:sldId id="264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DDF3E0-9860-4B99-925E-D7B4EB7CF058}" v="289" dt="2022-02-19T20:12:23.382"/>
    <p1510:client id="{F61ED79B-9EB8-DCFD-42BC-F774DC0972AB}" v="1646" dt="2022-02-20T13:54:33.3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8986BA-AD5F-4068-882C-1BD8DB1D26C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580AFE9-3637-4C88-8725-9F5D363E95C9}">
      <dgm:prSet/>
      <dgm:spPr/>
      <dgm:t>
        <a:bodyPr/>
        <a:lstStyle/>
        <a:p>
          <a:r>
            <a:rPr lang="en-GB" b="0" i="0"/>
            <a:t>What mean to be a social worker?</a:t>
          </a:r>
          <a:endParaRPr lang="en-US"/>
        </a:p>
      </dgm:t>
    </dgm:pt>
    <dgm:pt modelId="{32BE5263-22A9-4055-87CA-15484199E2CC}" type="parTrans" cxnId="{D8DA912F-E855-470D-A757-3C6F8848899F}">
      <dgm:prSet/>
      <dgm:spPr/>
      <dgm:t>
        <a:bodyPr/>
        <a:lstStyle/>
        <a:p>
          <a:endParaRPr lang="en-US"/>
        </a:p>
      </dgm:t>
    </dgm:pt>
    <dgm:pt modelId="{3E8DAC4D-88DC-49A0-9881-17AE41E70951}" type="sibTrans" cxnId="{D8DA912F-E855-470D-A757-3C6F8848899F}">
      <dgm:prSet/>
      <dgm:spPr/>
      <dgm:t>
        <a:bodyPr/>
        <a:lstStyle/>
        <a:p>
          <a:endParaRPr lang="en-US"/>
        </a:p>
      </dgm:t>
    </dgm:pt>
    <dgm:pt modelId="{2908628E-DE5B-4086-AC8A-44D3B63AD5B2}">
      <dgm:prSet/>
      <dgm:spPr/>
      <dgm:t>
        <a:bodyPr/>
        <a:lstStyle/>
        <a:p>
          <a:r>
            <a:rPr lang="en-GB" b="0" i="0"/>
            <a:t>Whay is important psychology in social worker job?</a:t>
          </a:r>
          <a:endParaRPr lang="en-US"/>
        </a:p>
      </dgm:t>
    </dgm:pt>
    <dgm:pt modelId="{BF38B772-7F8C-4A75-A431-113BB1612BA5}" type="parTrans" cxnId="{DC864F04-B160-41A3-B379-F8DB41CE56F1}">
      <dgm:prSet/>
      <dgm:spPr/>
      <dgm:t>
        <a:bodyPr/>
        <a:lstStyle/>
        <a:p>
          <a:endParaRPr lang="en-US"/>
        </a:p>
      </dgm:t>
    </dgm:pt>
    <dgm:pt modelId="{A911BA75-B0B1-46A4-9D34-E14C259CBE74}" type="sibTrans" cxnId="{DC864F04-B160-41A3-B379-F8DB41CE56F1}">
      <dgm:prSet/>
      <dgm:spPr/>
      <dgm:t>
        <a:bodyPr/>
        <a:lstStyle/>
        <a:p>
          <a:endParaRPr lang="en-US"/>
        </a:p>
      </dgm:t>
    </dgm:pt>
    <dgm:pt modelId="{EAE4C480-7B4F-4952-B9AB-DF624A381D92}">
      <dgm:prSet/>
      <dgm:spPr/>
      <dgm:t>
        <a:bodyPr/>
        <a:lstStyle/>
        <a:p>
          <a:r>
            <a:rPr lang="en-GB" b="0" i="0"/>
            <a:t>Practical example</a:t>
          </a:r>
          <a:endParaRPr lang="en-US"/>
        </a:p>
      </dgm:t>
    </dgm:pt>
    <dgm:pt modelId="{6F4B5286-1490-4ADA-BD3F-7C19EA6D7EA8}" type="parTrans" cxnId="{0966060F-5775-4A77-81AC-AD452CF50C43}">
      <dgm:prSet/>
      <dgm:spPr/>
      <dgm:t>
        <a:bodyPr/>
        <a:lstStyle/>
        <a:p>
          <a:endParaRPr lang="en-US"/>
        </a:p>
      </dgm:t>
    </dgm:pt>
    <dgm:pt modelId="{1DD2A707-401E-4C01-B1B2-A023B5AF47BA}" type="sibTrans" cxnId="{0966060F-5775-4A77-81AC-AD452CF50C43}">
      <dgm:prSet/>
      <dgm:spPr/>
      <dgm:t>
        <a:bodyPr/>
        <a:lstStyle/>
        <a:p>
          <a:endParaRPr lang="en-US"/>
        </a:p>
      </dgm:t>
    </dgm:pt>
    <dgm:pt modelId="{09B8FAAE-3DDE-4177-89C4-5957570F7888}">
      <dgm:prSet/>
      <dgm:spPr/>
      <dgm:t>
        <a:bodyPr/>
        <a:lstStyle/>
        <a:p>
          <a:r>
            <a:rPr lang="en-GB" b="0" i="0"/>
            <a:t>Which theories that improve the social worker service?</a:t>
          </a:r>
          <a:endParaRPr lang="en-US"/>
        </a:p>
      </dgm:t>
    </dgm:pt>
    <dgm:pt modelId="{AE72745E-25C3-42BB-A754-A3BFC543C76E}" type="parTrans" cxnId="{FB5248D0-D7CC-4C1D-830C-8203972F625A}">
      <dgm:prSet/>
      <dgm:spPr/>
      <dgm:t>
        <a:bodyPr/>
        <a:lstStyle/>
        <a:p>
          <a:endParaRPr lang="en-US"/>
        </a:p>
      </dgm:t>
    </dgm:pt>
    <dgm:pt modelId="{90EDA529-1D83-43E9-BD0D-8E2E0018D781}" type="sibTrans" cxnId="{FB5248D0-D7CC-4C1D-830C-8203972F625A}">
      <dgm:prSet/>
      <dgm:spPr/>
      <dgm:t>
        <a:bodyPr/>
        <a:lstStyle/>
        <a:p>
          <a:endParaRPr lang="en-US"/>
        </a:p>
      </dgm:t>
    </dgm:pt>
    <dgm:pt modelId="{494EC5C4-C30D-48FF-A490-DF97594C7079}" type="pres">
      <dgm:prSet presAssocID="{E08986BA-AD5F-4068-882C-1BD8DB1D26CF}" presName="linear" presStyleCnt="0">
        <dgm:presLayoutVars>
          <dgm:animLvl val="lvl"/>
          <dgm:resizeHandles val="exact"/>
        </dgm:presLayoutVars>
      </dgm:prSet>
      <dgm:spPr/>
    </dgm:pt>
    <dgm:pt modelId="{D79C597C-AD37-4547-8A1C-DFB5546745F6}" type="pres">
      <dgm:prSet presAssocID="{C580AFE9-3637-4C88-8725-9F5D363E95C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EBBB460-D3D2-411B-989A-5AB6A9EC37EE}" type="pres">
      <dgm:prSet presAssocID="{3E8DAC4D-88DC-49A0-9881-17AE41E70951}" presName="spacer" presStyleCnt="0"/>
      <dgm:spPr/>
    </dgm:pt>
    <dgm:pt modelId="{88166EE7-8F4E-49BF-8633-20B8966C1BAF}" type="pres">
      <dgm:prSet presAssocID="{2908628E-DE5B-4086-AC8A-44D3B63AD5B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E1BA990-C9F6-499A-AC83-76EDF085683C}" type="pres">
      <dgm:prSet presAssocID="{A911BA75-B0B1-46A4-9D34-E14C259CBE74}" presName="spacer" presStyleCnt="0"/>
      <dgm:spPr/>
    </dgm:pt>
    <dgm:pt modelId="{0FD86935-4C63-4181-AD35-4676F369E319}" type="pres">
      <dgm:prSet presAssocID="{EAE4C480-7B4F-4952-B9AB-DF624A381D9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2498983-455C-47AE-91B9-2664B7A4A84F}" type="pres">
      <dgm:prSet presAssocID="{1DD2A707-401E-4C01-B1B2-A023B5AF47BA}" presName="spacer" presStyleCnt="0"/>
      <dgm:spPr/>
    </dgm:pt>
    <dgm:pt modelId="{3B8BF240-E759-43BE-BF87-37EC6E5E65AB}" type="pres">
      <dgm:prSet presAssocID="{09B8FAAE-3DDE-4177-89C4-5957570F788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C864F04-B160-41A3-B379-F8DB41CE56F1}" srcId="{E08986BA-AD5F-4068-882C-1BD8DB1D26CF}" destId="{2908628E-DE5B-4086-AC8A-44D3B63AD5B2}" srcOrd="1" destOrd="0" parTransId="{BF38B772-7F8C-4A75-A431-113BB1612BA5}" sibTransId="{A911BA75-B0B1-46A4-9D34-E14C259CBE74}"/>
    <dgm:cxn modelId="{F8FD2708-EE76-4EFE-94FA-4283C8246642}" type="presOf" srcId="{E08986BA-AD5F-4068-882C-1BD8DB1D26CF}" destId="{494EC5C4-C30D-48FF-A490-DF97594C7079}" srcOrd="0" destOrd="0" presId="urn:microsoft.com/office/officeart/2005/8/layout/vList2"/>
    <dgm:cxn modelId="{0966060F-5775-4A77-81AC-AD452CF50C43}" srcId="{E08986BA-AD5F-4068-882C-1BD8DB1D26CF}" destId="{EAE4C480-7B4F-4952-B9AB-DF624A381D92}" srcOrd="2" destOrd="0" parTransId="{6F4B5286-1490-4ADA-BD3F-7C19EA6D7EA8}" sibTransId="{1DD2A707-401E-4C01-B1B2-A023B5AF47BA}"/>
    <dgm:cxn modelId="{A5B56322-0367-4D10-8A8D-BD5E7C7AA025}" type="presOf" srcId="{C580AFE9-3637-4C88-8725-9F5D363E95C9}" destId="{D79C597C-AD37-4547-8A1C-DFB5546745F6}" srcOrd="0" destOrd="0" presId="urn:microsoft.com/office/officeart/2005/8/layout/vList2"/>
    <dgm:cxn modelId="{CD340F2B-57F5-48DC-AEBC-C89F21DB7461}" type="presOf" srcId="{09B8FAAE-3DDE-4177-89C4-5957570F7888}" destId="{3B8BF240-E759-43BE-BF87-37EC6E5E65AB}" srcOrd="0" destOrd="0" presId="urn:microsoft.com/office/officeart/2005/8/layout/vList2"/>
    <dgm:cxn modelId="{D8DA912F-E855-470D-A757-3C6F8848899F}" srcId="{E08986BA-AD5F-4068-882C-1BD8DB1D26CF}" destId="{C580AFE9-3637-4C88-8725-9F5D363E95C9}" srcOrd="0" destOrd="0" parTransId="{32BE5263-22A9-4055-87CA-15484199E2CC}" sibTransId="{3E8DAC4D-88DC-49A0-9881-17AE41E70951}"/>
    <dgm:cxn modelId="{56BE7047-694F-4BF2-A08C-46A34287629E}" type="presOf" srcId="{2908628E-DE5B-4086-AC8A-44D3B63AD5B2}" destId="{88166EE7-8F4E-49BF-8633-20B8966C1BAF}" srcOrd="0" destOrd="0" presId="urn:microsoft.com/office/officeart/2005/8/layout/vList2"/>
    <dgm:cxn modelId="{FB5248D0-D7CC-4C1D-830C-8203972F625A}" srcId="{E08986BA-AD5F-4068-882C-1BD8DB1D26CF}" destId="{09B8FAAE-3DDE-4177-89C4-5957570F7888}" srcOrd="3" destOrd="0" parTransId="{AE72745E-25C3-42BB-A754-A3BFC543C76E}" sibTransId="{90EDA529-1D83-43E9-BD0D-8E2E0018D781}"/>
    <dgm:cxn modelId="{C397F8FE-DDC8-4B60-AE65-39F7DD82C8F2}" type="presOf" srcId="{EAE4C480-7B4F-4952-B9AB-DF624A381D92}" destId="{0FD86935-4C63-4181-AD35-4676F369E319}" srcOrd="0" destOrd="0" presId="urn:microsoft.com/office/officeart/2005/8/layout/vList2"/>
    <dgm:cxn modelId="{0F240DFE-2E46-467F-859C-0F97492F7DD7}" type="presParOf" srcId="{494EC5C4-C30D-48FF-A490-DF97594C7079}" destId="{D79C597C-AD37-4547-8A1C-DFB5546745F6}" srcOrd="0" destOrd="0" presId="urn:microsoft.com/office/officeart/2005/8/layout/vList2"/>
    <dgm:cxn modelId="{334912FC-D718-4BD8-AF96-CF2308C6E5F1}" type="presParOf" srcId="{494EC5C4-C30D-48FF-A490-DF97594C7079}" destId="{FEBBB460-D3D2-411B-989A-5AB6A9EC37EE}" srcOrd="1" destOrd="0" presId="urn:microsoft.com/office/officeart/2005/8/layout/vList2"/>
    <dgm:cxn modelId="{56A56C8D-9795-4BB8-BFD6-8C9F40B8E2EF}" type="presParOf" srcId="{494EC5C4-C30D-48FF-A490-DF97594C7079}" destId="{88166EE7-8F4E-49BF-8633-20B8966C1BAF}" srcOrd="2" destOrd="0" presId="urn:microsoft.com/office/officeart/2005/8/layout/vList2"/>
    <dgm:cxn modelId="{1481535F-94EC-4CCD-86C0-F4AD12E6D60B}" type="presParOf" srcId="{494EC5C4-C30D-48FF-A490-DF97594C7079}" destId="{EE1BA990-C9F6-499A-AC83-76EDF085683C}" srcOrd="3" destOrd="0" presId="urn:microsoft.com/office/officeart/2005/8/layout/vList2"/>
    <dgm:cxn modelId="{B64BE319-0A4C-4CDD-BF40-30583F70D3BF}" type="presParOf" srcId="{494EC5C4-C30D-48FF-A490-DF97594C7079}" destId="{0FD86935-4C63-4181-AD35-4676F369E319}" srcOrd="4" destOrd="0" presId="urn:microsoft.com/office/officeart/2005/8/layout/vList2"/>
    <dgm:cxn modelId="{FC79C3A6-8941-4348-B129-92007F6913B2}" type="presParOf" srcId="{494EC5C4-C30D-48FF-A490-DF97594C7079}" destId="{72498983-455C-47AE-91B9-2664B7A4A84F}" srcOrd="5" destOrd="0" presId="urn:microsoft.com/office/officeart/2005/8/layout/vList2"/>
    <dgm:cxn modelId="{37D944FA-1B29-4513-AB48-69EC2AEA3CD5}" type="presParOf" srcId="{494EC5C4-C30D-48FF-A490-DF97594C7079}" destId="{3B8BF240-E759-43BE-BF87-37EC6E5E65A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136DB7-6795-4BE8-9992-49F5F3DD3951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EE76894-D0D3-47EB-ABE4-7352235FB3F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1. Social learning theory</a:t>
          </a:r>
          <a:endParaRPr lang="en-US"/>
        </a:p>
      </dgm:t>
    </dgm:pt>
    <dgm:pt modelId="{9075EDAD-4B02-4E54-A156-0C90A1D6C095}" type="parTrans" cxnId="{914F5D84-804D-40B4-9BBE-5B57BF34683E}">
      <dgm:prSet/>
      <dgm:spPr/>
      <dgm:t>
        <a:bodyPr/>
        <a:lstStyle/>
        <a:p>
          <a:endParaRPr lang="en-US"/>
        </a:p>
      </dgm:t>
    </dgm:pt>
    <dgm:pt modelId="{D27F462C-36A1-4AA5-A5FF-98E4B2D52D05}" type="sibTrans" cxnId="{914F5D84-804D-40B4-9BBE-5B57BF34683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DD80700-90D2-4B88-B23D-69F0B631CFA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2. Systems theory</a:t>
          </a:r>
          <a:endParaRPr lang="en-US"/>
        </a:p>
      </dgm:t>
    </dgm:pt>
    <dgm:pt modelId="{4B989095-BB32-4826-B9C3-561F00C28C36}" type="parTrans" cxnId="{45033CDB-BE1C-4782-9883-5EBC1806E8A0}">
      <dgm:prSet/>
      <dgm:spPr/>
      <dgm:t>
        <a:bodyPr/>
        <a:lstStyle/>
        <a:p>
          <a:endParaRPr lang="en-US"/>
        </a:p>
      </dgm:t>
    </dgm:pt>
    <dgm:pt modelId="{7E3F845B-D0E5-4C16-9D12-5EE9C224BA8A}" type="sibTrans" cxnId="{45033CDB-BE1C-4782-9883-5EBC1806E8A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8C1DFCB3-82EE-417C-A263-1BC43DCBE4E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3. Psychosocial development theory</a:t>
          </a:r>
        </a:p>
      </dgm:t>
    </dgm:pt>
    <dgm:pt modelId="{D3418BB1-C553-46DE-8C2F-5475B2E02E17}" type="parTrans" cxnId="{F41F840B-F5FF-444E-8082-20AE8B2DA875}">
      <dgm:prSet/>
      <dgm:spPr/>
      <dgm:t>
        <a:bodyPr/>
        <a:lstStyle/>
        <a:p>
          <a:endParaRPr lang="en-US"/>
        </a:p>
      </dgm:t>
    </dgm:pt>
    <dgm:pt modelId="{F4F4C7D3-3405-4600-BD7A-67BD519F024B}" type="sibTrans" cxnId="{F41F840B-F5FF-444E-8082-20AE8B2DA87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61D37B5-6639-45FC-8867-21B5313DD48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4. Psychodynamic theory</a:t>
          </a:r>
        </a:p>
      </dgm:t>
    </dgm:pt>
    <dgm:pt modelId="{D05C7965-D3E5-4A7B-9B7F-3EF03808F84C}" type="parTrans" cxnId="{EDBC6A34-775F-42E8-9E50-CEE5B84DABFD}">
      <dgm:prSet/>
      <dgm:spPr/>
      <dgm:t>
        <a:bodyPr/>
        <a:lstStyle/>
        <a:p>
          <a:endParaRPr lang="en-US"/>
        </a:p>
      </dgm:t>
    </dgm:pt>
    <dgm:pt modelId="{E0085C8E-0760-42D6-BD1E-4465FA83C6FB}" type="sibTrans" cxnId="{EDBC6A34-775F-42E8-9E50-CEE5B84DABF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B863495-BC42-4BAE-8AC1-6906F78F516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5. Social exchange theory</a:t>
          </a:r>
        </a:p>
      </dgm:t>
    </dgm:pt>
    <dgm:pt modelId="{B078644D-9291-498D-B07A-25F9BDE1DE76}" type="parTrans" cxnId="{DC1DC7BA-CC6E-4FAC-B09F-D3CA11B1EBE5}">
      <dgm:prSet/>
      <dgm:spPr/>
      <dgm:t>
        <a:bodyPr/>
        <a:lstStyle/>
        <a:p>
          <a:endParaRPr lang="en-US"/>
        </a:p>
      </dgm:t>
    </dgm:pt>
    <dgm:pt modelId="{8BE7C3A9-FA9E-44E8-8CB9-341BA4D14CE3}" type="sibTrans" cxnId="{DC1DC7BA-CC6E-4FAC-B09F-D3CA11B1EBE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6986893-4426-4513-96C3-9DFCA85DF9D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6. Rational choice theory</a:t>
          </a:r>
        </a:p>
      </dgm:t>
    </dgm:pt>
    <dgm:pt modelId="{43078272-A5A6-49F5-8542-A35C3538DF8D}" type="parTrans" cxnId="{9EA0DA41-647A-440A-B0C7-EAC8A5967EB2}">
      <dgm:prSet/>
      <dgm:spPr/>
      <dgm:t>
        <a:bodyPr/>
        <a:lstStyle/>
        <a:p>
          <a:endParaRPr lang="en-US"/>
        </a:p>
      </dgm:t>
    </dgm:pt>
    <dgm:pt modelId="{AC904311-CEA6-4E1B-84ED-B2ED9DF90C66}" type="sibTrans" cxnId="{9EA0DA41-647A-440A-B0C7-EAC8A5967EB2}">
      <dgm:prSet/>
      <dgm:spPr/>
      <dgm:t>
        <a:bodyPr/>
        <a:lstStyle/>
        <a:p>
          <a:endParaRPr lang="en-US"/>
        </a:p>
      </dgm:t>
    </dgm:pt>
    <dgm:pt modelId="{656C6529-B00B-4D4F-A24D-F85B4B38CB2C}" type="pres">
      <dgm:prSet presAssocID="{BA136DB7-6795-4BE8-9992-49F5F3DD3951}" presName="linear" presStyleCnt="0">
        <dgm:presLayoutVars>
          <dgm:animLvl val="lvl"/>
          <dgm:resizeHandles val="exact"/>
        </dgm:presLayoutVars>
      </dgm:prSet>
      <dgm:spPr/>
    </dgm:pt>
    <dgm:pt modelId="{D29CF469-72D7-4B19-A004-8AB9AEEE992A}" type="pres">
      <dgm:prSet presAssocID="{1EE76894-D0D3-47EB-ABE4-7352235FB3F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69399413-7EC9-4F1B-8A5C-5FAEB67F0DC3}" type="pres">
      <dgm:prSet presAssocID="{D27F462C-36A1-4AA5-A5FF-98E4B2D52D05}" presName="spacer" presStyleCnt="0"/>
      <dgm:spPr/>
    </dgm:pt>
    <dgm:pt modelId="{4CC33265-423F-4F09-AFCB-BE162E648255}" type="pres">
      <dgm:prSet presAssocID="{DDD80700-90D2-4B88-B23D-69F0B631CFA6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1620F5F6-C459-409D-87BA-59CA81C58631}" type="pres">
      <dgm:prSet presAssocID="{7E3F845B-D0E5-4C16-9D12-5EE9C224BA8A}" presName="spacer" presStyleCnt="0"/>
      <dgm:spPr/>
    </dgm:pt>
    <dgm:pt modelId="{E7934858-6316-45DE-9125-A62D5BB6A99E}" type="pres">
      <dgm:prSet presAssocID="{8C1DFCB3-82EE-417C-A263-1BC43DCBE4E8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9CBC30E-B14E-4CAA-8545-5C1DD436096B}" type="pres">
      <dgm:prSet presAssocID="{F4F4C7D3-3405-4600-BD7A-67BD519F024B}" presName="spacer" presStyleCnt="0"/>
      <dgm:spPr/>
    </dgm:pt>
    <dgm:pt modelId="{217A1ECD-A458-4566-8B19-664F5CCFEB6F}" type="pres">
      <dgm:prSet presAssocID="{361D37B5-6639-45FC-8867-21B5313DD482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22B492A4-B1F0-4D87-BF88-AF2233A155AF}" type="pres">
      <dgm:prSet presAssocID="{E0085C8E-0760-42D6-BD1E-4465FA83C6FB}" presName="spacer" presStyleCnt="0"/>
      <dgm:spPr/>
    </dgm:pt>
    <dgm:pt modelId="{CED5BC47-F5E4-4E6C-B1C2-71F003C78960}" type="pres">
      <dgm:prSet presAssocID="{DB863495-BC42-4BAE-8AC1-6906F78F5166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4F545A87-A3E0-4303-A436-86CE73E7D885}" type="pres">
      <dgm:prSet presAssocID="{8BE7C3A9-FA9E-44E8-8CB9-341BA4D14CE3}" presName="spacer" presStyleCnt="0"/>
      <dgm:spPr/>
    </dgm:pt>
    <dgm:pt modelId="{46DD7925-5EB5-4580-A884-8B440B237117}" type="pres">
      <dgm:prSet presAssocID="{56986893-4426-4513-96C3-9DFCA85DF9DE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F41F840B-F5FF-444E-8082-20AE8B2DA875}" srcId="{BA136DB7-6795-4BE8-9992-49F5F3DD3951}" destId="{8C1DFCB3-82EE-417C-A263-1BC43DCBE4E8}" srcOrd="2" destOrd="0" parTransId="{D3418BB1-C553-46DE-8C2F-5475B2E02E17}" sibTransId="{F4F4C7D3-3405-4600-BD7A-67BD519F024B}"/>
    <dgm:cxn modelId="{EDBC6A34-775F-42E8-9E50-CEE5B84DABFD}" srcId="{BA136DB7-6795-4BE8-9992-49F5F3DD3951}" destId="{361D37B5-6639-45FC-8867-21B5313DD482}" srcOrd="3" destOrd="0" parTransId="{D05C7965-D3E5-4A7B-9B7F-3EF03808F84C}" sibTransId="{E0085C8E-0760-42D6-BD1E-4465FA83C6FB}"/>
    <dgm:cxn modelId="{9EA0DA41-647A-440A-B0C7-EAC8A5967EB2}" srcId="{BA136DB7-6795-4BE8-9992-49F5F3DD3951}" destId="{56986893-4426-4513-96C3-9DFCA85DF9DE}" srcOrd="5" destOrd="0" parTransId="{43078272-A5A6-49F5-8542-A35C3538DF8D}" sibTransId="{AC904311-CEA6-4E1B-84ED-B2ED9DF90C66}"/>
    <dgm:cxn modelId="{A0D4BD4B-D40D-4DC7-A4A1-6FA7C02FF36F}" type="presOf" srcId="{1EE76894-D0D3-47EB-ABE4-7352235FB3FC}" destId="{D29CF469-72D7-4B19-A004-8AB9AEEE992A}" srcOrd="0" destOrd="0" presId="urn:microsoft.com/office/officeart/2005/8/layout/vList2"/>
    <dgm:cxn modelId="{8297584F-8D23-4FCD-95DD-6A7D983F561E}" type="presOf" srcId="{DB863495-BC42-4BAE-8AC1-6906F78F5166}" destId="{CED5BC47-F5E4-4E6C-B1C2-71F003C78960}" srcOrd="0" destOrd="0" presId="urn:microsoft.com/office/officeart/2005/8/layout/vList2"/>
    <dgm:cxn modelId="{914F5D84-804D-40B4-9BBE-5B57BF34683E}" srcId="{BA136DB7-6795-4BE8-9992-49F5F3DD3951}" destId="{1EE76894-D0D3-47EB-ABE4-7352235FB3FC}" srcOrd="0" destOrd="0" parTransId="{9075EDAD-4B02-4E54-A156-0C90A1D6C095}" sibTransId="{D27F462C-36A1-4AA5-A5FF-98E4B2D52D05}"/>
    <dgm:cxn modelId="{0D884291-B9FC-4D76-9924-CDCA00B1CDD5}" type="presOf" srcId="{BA136DB7-6795-4BE8-9992-49F5F3DD3951}" destId="{656C6529-B00B-4D4F-A24D-F85B4B38CB2C}" srcOrd="0" destOrd="0" presId="urn:microsoft.com/office/officeart/2005/8/layout/vList2"/>
    <dgm:cxn modelId="{3A764F91-837E-485B-BECB-7CA0A3FB1AF2}" type="presOf" srcId="{8C1DFCB3-82EE-417C-A263-1BC43DCBE4E8}" destId="{E7934858-6316-45DE-9125-A62D5BB6A99E}" srcOrd="0" destOrd="0" presId="urn:microsoft.com/office/officeart/2005/8/layout/vList2"/>
    <dgm:cxn modelId="{DC1DC7BA-CC6E-4FAC-B09F-D3CA11B1EBE5}" srcId="{BA136DB7-6795-4BE8-9992-49F5F3DD3951}" destId="{DB863495-BC42-4BAE-8AC1-6906F78F5166}" srcOrd="4" destOrd="0" parTransId="{B078644D-9291-498D-B07A-25F9BDE1DE76}" sibTransId="{8BE7C3A9-FA9E-44E8-8CB9-341BA4D14CE3}"/>
    <dgm:cxn modelId="{45033CDB-BE1C-4782-9883-5EBC1806E8A0}" srcId="{BA136DB7-6795-4BE8-9992-49F5F3DD3951}" destId="{DDD80700-90D2-4B88-B23D-69F0B631CFA6}" srcOrd="1" destOrd="0" parTransId="{4B989095-BB32-4826-B9C3-561F00C28C36}" sibTransId="{7E3F845B-D0E5-4C16-9D12-5EE9C224BA8A}"/>
    <dgm:cxn modelId="{B13859E4-EFC2-4E4A-B625-0F4D0A29F539}" type="presOf" srcId="{DDD80700-90D2-4B88-B23D-69F0B631CFA6}" destId="{4CC33265-423F-4F09-AFCB-BE162E648255}" srcOrd="0" destOrd="0" presId="urn:microsoft.com/office/officeart/2005/8/layout/vList2"/>
    <dgm:cxn modelId="{024231ED-9A17-4DD5-891C-55A06D9884B8}" type="presOf" srcId="{56986893-4426-4513-96C3-9DFCA85DF9DE}" destId="{46DD7925-5EB5-4580-A884-8B440B237117}" srcOrd="0" destOrd="0" presId="urn:microsoft.com/office/officeart/2005/8/layout/vList2"/>
    <dgm:cxn modelId="{AF9459F0-F518-4556-AF2D-FF73741724E1}" type="presOf" srcId="{361D37B5-6639-45FC-8867-21B5313DD482}" destId="{217A1ECD-A458-4566-8B19-664F5CCFEB6F}" srcOrd="0" destOrd="0" presId="urn:microsoft.com/office/officeart/2005/8/layout/vList2"/>
    <dgm:cxn modelId="{478731F2-A78E-420A-A755-7AD99056757F}" type="presParOf" srcId="{656C6529-B00B-4D4F-A24D-F85B4B38CB2C}" destId="{D29CF469-72D7-4B19-A004-8AB9AEEE992A}" srcOrd="0" destOrd="0" presId="urn:microsoft.com/office/officeart/2005/8/layout/vList2"/>
    <dgm:cxn modelId="{D7D280BD-39C9-4088-A0E8-ED4E191D52EF}" type="presParOf" srcId="{656C6529-B00B-4D4F-A24D-F85B4B38CB2C}" destId="{69399413-7EC9-4F1B-8A5C-5FAEB67F0DC3}" srcOrd="1" destOrd="0" presId="urn:microsoft.com/office/officeart/2005/8/layout/vList2"/>
    <dgm:cxn modelId="{9949AE24-D214-4911-860B-D0DF11BC4BDF}" type="presParOf" srcId="{656C6529-B00B-4D4F-A24D-F85B4B38CB2C}" destId="{4CC33265-423F-4F09-AFCB-BE162E648255}" srcOrd="2" destOrd="0" presId="urn:microsoft.com/office/officeart/2005/8/layout/vList2"/>
    <dgm:cxn modelId="{8335113D-7A57-43F3-9DDA-1F1A6D01AC8F}" type="presParOf" srcId="{656C6529-B00B-4D4F-A24D-F85B4B38CB2C}" destId="{1620F5F6-C459-409D-87BA-59CA81C58631}" srcOrd="3" destOrd="0" presId="urn:microsoft.com/office/officeart/2005/8/layout/vList2"/>
    <dgm:cxn modelId="{A7612DBE-5F2B-47D1-BB7B-DE8ABDC23FD9}" type="presParOf" srcId="{656C6529-B00B-4D4F-A24D-F85B4B38CB2C}" destId="{E7934858-6316-45DE-9125-A62D5BB6A99E}" srcOrd="4" destOrd="0" presId="urn:microsoft.com/office/officeart/2005/8/layout/vList2"/>
    <dgm:cxn modelId="{E4FFF247-9345-40F1-9A1B-D37C1AE7783C}" type="presParOf" srcId="{656C6529-B00B-4D4F-A24D-F85B4B38CB2C}" destId="{99CBC30E-B14E-4CAA-8545-5C1DD436096B}" srcOrd="5" destOrd="0" presId="urn:microsoft.com/office/officeart/2005/8/layout/vList2"/>
    <dgm:cxn modelId="{14370BBA-8C61-43E2-B785-401334AFF6EF}" type="presParOf" srcId="{656C6529-B00B-4D4F-A24D-F85B4B38CB2C}" destId="{217A1ECD-A458-4566-8B19-664F5CCFEB6F}" srcOrd="6" destOrd="0" presId="urn:microsoft.com/office/officeart/2005/8/layout/vList2"/>
    <dgm:cxn modelId="{03AB82E5-FD8B-4984-A8A9-957C9BB66C62}" type="presParOf" srcId="{656C6529-B00B-4D4F-A24D-F85B4B38CB2C}" destId="{22B492A4-B1F0-4D87-BF88-AF2233A155AF}" srcOrd="7" destOrd="0" presId="urn:microsoft.com/office/officeart/2005/8/layout/vList2"/>
    <dgm:cxn modelId="{81EE20B9-6F65-43AD-9FB6-3D8B855FB958}" type="presParOf" srcId="{656C6529-B00B-4D4F-A24D-F85B4B38CB2C}" destId="{CED5BC47-F5E4-4E6C-B1C2-71F003C78960}" srcOrd="8" destOrd="0" presId="urn:microsoft.com/office/officeart/2005/8/layout/vList2"/>
    <dgm:cxn modelId="{72D014CE-669B-4A60-9EFA-73096C488392}" type="presParOf" srcId="{656C6529-B00B-4D4F-A24D-F85B4B38CB2C}" destId="{4F545A87-A3E0-4303-A436-86CE73E7D885}" srcOrd="9" destOrd="0" presId="urn:microsoft.com/office/officeart/2005/8/layout/vList2"/>
    <dgm:cxn modelId="{8C47ABA4-0073-4634-A63F-73C26E0E2B36}" type="presParOf" srcId="{656C6529-B00B-4D4F-A24D-F85B4B38CB2C}" destId="{46DD7925-5EB5-4580-A884-8B440B23711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9C597C-AD37-4547-8A1C-DFB5546745F6}">
      <dsp:nvSpPr>
        <dsp:cNvPr id="0" name=""/>
        <dsp:cNvSpPr/>
      </dsp:nvSpPr>
      <dsp:spPr>
        <a:xfrm>
          <a:off x="0" y="24048"/>
          <a:ext cx="6399930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What mean to be a social worker?</a:t>
          </a:r>
          <a:endParaRPr lang="en-US" sz="3100" kern="1200"/>
        </a:p>
      </dsp:txBody>
      <dsp:txXfrm>
        <a:off x="60199" y="84247"/>
        <a:ext cx="6279532" cy="1112781"/>
      </dsp:txXfrm>
    </dsp:sp>
    <dsp:sp modelId="{88166EE7-8F4E-49BF-8633-20B8966C1BAF}">
      <dsp:nvSpPr>
        <dsp:cNvPr id="0" name=""/>
        <dsp:cNvSpPr/>
      </dsp:nvSpPr>
      <dsp:spPr>
        <a:xfrm>
          <a:off x="0" y="1346508"/>
          <a:ext cx="6399930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Whay is important psychology in social worker job?</a:t>
          </a:r>
          <a:endParaRPr lang="en-US" sz="3100" kern="1200"/>
        </a:p>
      </dsp:txBody>
      <dsp:txXfrm>
        <a:off x="60199" y="1406707"/>
        <a:ext cx="6279532" cy="1112781"/>
      </dsp:txXfrm>
    </dsp:sp>
    <dsp:sp modelId="{0FD86935-4C63-4181-AD35-4676F369E319}">
      <dsp:nvSpPr>
        <dsp:cNvPr id="0" name=""/>
        <dsp:cNvSpPr/>
      </dsp:nvSpPr>
      <dsp:spPr>
        <a:xfrm>
          <a:off x="0" y="2668968"/>
          <a:ext cx="6399930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Practical example</a:t>
          </a:r>
          <a:endParaRPr lang="en-US" sz="3100" kern="1200"/>
        </a:p>
      </dsp:txBody>
      <dsp:txXfrm>
        <a:off x="60199" y="2729167"/>
        <a:ext cx="6279532" cy="1112781"/>
      </dsp:txXfrm>
    </dsp:sp>
    <dsp:sp modelId="{3B8BF240-E759-43BE-BF87-37EC6E5E65AB}">
      <dsp:nvSpPr>
        <dsp:cNvPr id="0" name=""/>
        <dsp:cNvSpPr/>
      </dsp:nvSpPr>
      <dsp:spPr>
        <a:xfrm>
          <a:off x="0" y="3991428"/>
          <a:ext cx="6399930" cy="12331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b="0" i="0" kern="1200"/>
            <a:t>Which theories that improve the social worker service?</a:t>
          </a:r>
          <a:endParaRPr lang="en-US" sz="3100" kern="1200"/>
        </a:p>
      </dsp:txBody>
      <dsp:txXfrm>
        <a:off x="60199" y="4051627"/>
        <a:ext cx="6279532" cy="11127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9CF469-72D7-4B19-A004-8AB9AEEE992A}">
      <dsp:nvSpPr>
        <dsp:cNvPr id="0" name=""/>
        <dsp:cNvSpPr/>
      </dsp:nvSpPr>
      <dsp:spPr>
        <a:xfrm>
          <a:off x="0" y="22151"/>
          <a:ext cx="11000239" cy="463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1. Social learning theory</a:t>
          </a:r>
          <a:endParaRPr lang="en-US" sz="1800" kern="1200"/>
        </a:p>
      </dsp:txBody>
      <dsp:txXfrm>
        <a:off x="22617" y="44768"/>
        <a:ext cx="10955005" cy="418086"/>
      </dsp:txXfrm>
    </dsp:sp>
    <dsp:sp modelId="{4CC33265-423F-4F09-AFCB-BE162E648255}">
      <dsp:nvSpPr>
        <dsp:cNvPr id="0" name=""/>
        <dsp:cNvSpPr/>
      </dsp:nvSpPr>
      <dsp:spPr>
        <a:xfrm>
          <a:off x="0" y="537311"/>
          <a:ext cx="11000239" cy="463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2. Systems theory</a:t>
          </a:r>
          <a:endParaRPr lang="en-US" sz="1800" kern="1200"/>
        </a:p>
      </dsp:txBody>
      <dsp:txXfrm>
        <a:off x="22617" y="559928"/>
        <a:ext cx="10955005" cy="418086"/>
      </dsp:txXfrm>
    </dsp:sp>
    <dsp:sp modelId="{E7934858-6316-45DE-9125-A62D5BB6A99E}">
      <dsp:nvSpPr>
        <dsp:cNvPr id="0" name=""/>
        <dsp:cNvSpPr/>
      </dsp:nvSpPr>
      <dsp:spPr>
        <a:xfrm>
          <a:off x="0" y="1052471"/>
          <a:ext cx="11000239" cy="4633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3. Psychosocial development theory</a:t>
          </a:r>
        </a:p>
      </dsp:txBody>
      <dsp:txXfrm>
        <a:off x="22617" y="1075088"/>
        <a:ext cx="10955005" cy="418086"/>
      </dsp:txXfrm>
    </dsp:sp>
    <dsp:sp modelId="{217A1ECD-A458-4566-8B19-664F5CCFEB6F}">
      <dsp:nvSpPr>
        <dsp:cNvPr id="0" name=""/>
        <dsp:cNvSpPr/>
      </dsp:nvSpPr>
      <dsp:spPr>
        <a:xfrm>
          <a:off x="0" y="1567631"/>
          <a:ext cx="11000239" cy="4633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4. Psychodynamic theory</a:t>
          </a:r>
        </a:p>
      </dsp:txBody>
      <dsp:txXfrm>
        <a:off x="22617" y="1590248"/>
        <a:ext cx="10955005" cy="418086"/>
      </dsp:txXfrm>
    </dsp:sp>
    <dsp:sp modelId="{CED5BC47-F5E4-4E6C-B1C2-71F003C78960}">
      <dsp:nvSpPr>
        <dsp:cNvPr id="0" name=""/>
        <dsp:cNvSpPr/>
      </dsp:nvSpPr>
      <dsp:spPr>
        <a:xfrm>
          <a:off x="0" y="2082791"/>
          <a:ext cx="11000239" cy="4633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5. Social exchange theory</a:t>
          </a:r>
        </a:p>
      </dsp:txBody>
      <dsp:txXfrm>
        <a:off x="22617" y="2105408"/>
        <a:ext cx="10955005" cy="418086"/>
      </dsp:txXfrm>
    </dsp:sp>
    <dsp:sp modelId="{46DD7925-5EB5-4580-A884-8B440B237117}">
      <dsp:nvSpPr>
        <dsp:cNvPr id="0" name=""/>
        <dsp:cNvSpPr/>
      </dsp:nvSpPr>
      <dsp:spPr>
        <a:xfrm>
          <a:off x="0" y="2597951"/>
          <a:ext cx="11000239" cy="4633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6. Rational choice theory</a:t>
          </a:r>
        </a:p>
      </dsp:txBody>
      <dsp:txXfrm>
        <a:off x="22617" y="2620568"/>
        <a:ext cx="10955005" cy="4180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512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648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149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128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059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31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489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646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648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250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9347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62036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486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592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6749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8846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325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2/20/2022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8960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healthcareers.nhs.uk/explore-roles/wider-healthcare-team/roles-wider-healthcare-team/clinical-support-staff/social-worker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www.onlinemswprograms.com/social-work/theories/psychosocial-development-theo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7">
            <a:extLst>
              <a:ext uri="{FF2B5EF4-FFF2-40B4-BE49-F238E27FC236}">
                <a16:creationId xmlns:a16="http://schemas.microsoft.com/office/drawing/2014/main" id="{E6A222EB-A81E-4238-B08D-AAB1828C8E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E014676C-074B-475A-8346-9C901C86C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8" name="Straight Connector 11">
            <a:extLst>
              <a:ext uri="{FF2B5EF4-FFF2-40B4-BE49-F238E27FC236}">
                <a16:creationId xmlns:a16="http://schemas.microsoft.com/office/drawing/2014/main" id="{179C4C8E-197B-4679-AE96-B5147F971C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356687" y="1930986"/>
            <a:ext cx="0" cy="3200400"/>
          </a:xfrm>
          <a:prstGeom prst="line">
            <a:avLst/>
          </a:prstGeom>
          <a:ln w="15875" cap="sq">
            <a:solidFill>
              <a:schemeClr val="tx2">
                <a:alpha val="7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95371" y="5795825"/>
            <a:ext cx="4068689" cy="1106648"/>
          </a:xfrm>
        </p:spPr>
        <p:txBody>
          <a:bodyPr anchor="ctr">
            <a:normAutofit/>
          </a:bodyPr>
          <a:lstStyle/>
          <a:p>
            <a:pPr algn="r"/>
            <a:r>
              <a:rPr lang="en-GB">
                <a:solidFill>
                  <a:schemeClr val="tx2"/>
                </a:solidFill>
                <a:ea typeface="+mj-lt"/>
                <a:cs typeface="+mj-lt"/>
              </a:rPr>
              <a:t>By Nadejda iachimovschi</a:t>
            </a:r>
          </a:p>
          <a:p>
            <a:pPr algn="r"/>
            <a:endParaRPr lang="en-GB">
              <a:solidFill>
                <a:schemeClr val="tx2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54295" y="1266958"/>
            <a:ext cx="6808362" cy="452845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6100" b="1">
                <a:ea typeface="+mj-lt"/>
                <a:cs typeface="+mj-lt"/>
              </a:rPr>
              <a:t>Why is psychology important when working as a Social Worker?</a:t>
            </a:r>
            <a:endParaRPr lang="en-US" sz="61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DD847C-2C62-4B78-A2EE-DE8BF6B327B7}"/>
              </a:ext>
            </a:extLst>
          </p:cNvPr>
          <p:cNvSpPr txBox="1"/>
          <p:nvPr/>
        </p:nvSpPr>
        <p:spPr>
          <a:xfrm>
            <a:off x="525313" y="2552521"/>
            <a:ext cx="3907766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Student ID: 2026016</a:t>
            </a:r>
          </a:p>
          <a:p>
            <a:r>
              <a:rPr lang="en-GB" dirty="0">
                <a:ea typeface="+mn-lt"/>
                <a:cs typeface="+mn-lt"/>
              </a:rPr>
              <a:t>Module code: BMHP_4003</a:t>
            </a:r>
          </a:p>
          <a:p>
            <a:r>
              <a:rPr lang="en-GB" dirty="0">
                <a:ea typeface="+mn-lt"/>
                <a:cs typeface="+mn-lt"/>
              </a:rPr>
              <a:t>Assignment: Task1</a:t>
            </a:r>
          </a:p>
          <a:p>
            <a:r>
              <a:rPr lang="en-GB" dirty="0">
                <a:ea typeface="+mn-lt"/>
                <a:cs typeface="+mn-lt"/>
              </a:rPr>
              <a:t>Lecturer’s name: Muhammad Hossain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8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50" name="Picture 10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1" name="Oval 12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2" name="Picture 14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3" name="Picture 16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54" name="Rectangle 18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7FB23A-6BB8-44F0-A8B6-7BFDC85AE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2404" y="1066775"/>
            <a:ext cx="3701895" cy="283392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400"/>
              <a:t>Becoming a Social Worker is meaning to engage you in service of vulnerable people who are in a straggling situation.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B7C176D-C6E3-4EE5-9765-99C944B006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068" r="14939" b="-1"/>
          <a:stretch/>
        </p:blipFill>
        <p:spPr>
          <a:xfrm>
            <a:off x="305923" y="580847"/>
            <a:ext cx="7363231" cy="566755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7407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69989F-1DCB-469F-B19D-DB5D2AF46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>
                <a:cs typeface="Calibri Light"/>
              </a:rPr>
              <a:t>Topic:</a:t>
            </a:r>
            <a:endParaRPr lang="en-GB">
              <a:cs typeface="Calibri Light"/>
            </a:endParaRP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73164F84-14E5-4546-A6B1-2D0141F7B73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975861" y="804671"/>
          <a:ext cx="6399930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72321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7FD21-F8B6-4D04-828E-B53EB53BA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165171"/>
            <a:ext cx="9404723" cy="79668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In the Social</a:t>
            </a:r>
            <a:r>
              <a:rPr lang="en-US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worker job:</a:t>
            </a:r>
            <a:endParaRPr lang="en-US" b="1" kern="1200">
              <a:solidFill>
                <a:schemeClr val="bg1"/>
              </a:solidFill>
              <a:latin typeface="+mj-l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65F62-0142-4DB1-8D7D-ECCF79D1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0720"/>
            <a:ext cx="2667162" cy="543133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400" b="1" i="1" dirty="0">
                <a:solidFill>
                  <a:schemeClr val="bg1"/>
                </a:solidFill>
              </a:rPr>
              <a:t>Client are:</a:t>
            </a:r>
            <a:endParaRPr lang="en-US" sz="2400" b="1" i="1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The elderly</a:t>
            </a:r>
            <a:endParaRPr lang="en-US" sz="2000" b="1">
              <a:solidFill>
                <a:srgbClr val="FF0000"/>
              </a:solidFill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Children with special needs</a:t>
            </a:r>
            <a:endParaRPr lang="en-US" sz="2000" b="1">
              <a:solidFill>
                <a:srgbClr val="FF0000"/>
              </a:solidFill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School non-attenders</a:t>
            </a:r>
            <a:endParaRPr lang="en-US" sz="2000" b="1">
              <a:solidFill>
                <a:srgbClr val="FF0000"/>
              </a:solidFill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Careers</a:t>
            </a:r>
            <a:endParaRPr lang="en-US" sz="2000" b="1">
              <a:solidFill>
                <a:srgbClr val="FF0000"/>
              </a:solidFill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Adults with physical disability or mental health problem</a:t>
            </a:r>
            <a:endParaRPr lang="en-US" sz="2000" b="1">
              <a:solidFill>
                <a:srgbClr val="FF0000"/>
              </a:solidFill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Young offenders</a:t>
            </a:r>
            <a:endParaRPr lang="en-US" sz="2000" b="1">
              <a:solidFill>
                <a:srgbClr val="FF0000"/>
              </a:solidFill>
              <a:cs typeface="Calibri"/>
            </a:endParaRPr>
          </a:p>
          <a:p>
            <a:r>
              <a:rPr lang="en-US" sz="2000" b="1" dirty="0">
                <a:solidFill>
                  <a:srgbClr val="FF0000"/>
                </a:solidFill>
              </a:rPr>
              <a:t>Drug and alcohol abusers</a:t>
            </a:r>
            <a:endParaRPr lang="en-US" sz="2000" b="1">
              <a:solidFill>
                <a:srgbClr val="FF0000"/>
              </a:solidFill>
            </a:endParaRPr>
          </a:p>
          <a:p>
            <a:pPr marL="0"/>
            <a:endParaRPr lang="en-US" sz="20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E0BCC2C-DEB0-4187-BC2C-191D6D749403}"/>
              </a:ext>
            </a:extLst>
          </p:cNvPr>
          <p:cNvSpPr txBox="1"/>
          <p:nvPr/>
        </p:nvSpPr>
        <p:spPr>
          <a:xfrm>
            <a:off x="7924640" y="1320720"/>
            <a:ext cx="2868443" cy="430990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400" b="1" i="1" dirty="0">
                <a:solidFill>
                  <a:schemeClr val="bg1"/>
                </a:solidFill>
                <a:ea typeface="+mn-lt"/>
                <a:cs typeface="+mn-lt"/>
              </a:rPr>
              <a:t>Work involve:</a:t>
            </a:r>
            <a:endParaRPr lang="en-US" sz="2400" b="1" i="1" dirty="0">
              <a:solidFill>
                <a:schemeClr val="bg1"/>
              </a:solidFill>
              <a:ea typeface="+mn-lt"/>
              <a:cs typeface="+mn-lt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00"/>
                </a:solidFill>
              </a:rPr>
              <a:t>Assessing clientless needs</a:t>
            </a:r>
            <a:endParaRPr lang="en-US" sz="2000" b="1">
              <a:solidFill>
                <a:srgbClr val="FFFF00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00"/>
                </a:solidFill>
              </a:rPr>
              <a:t>Protection of vulnerable Group</a:t>
            </a:r>
            <a:endParaRPr lang="en-US" sz="2000" b="1">
              <a:solidFill>
                <a:srgbClr val="FFFF00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00"/>
                </a:solidFill>
              </a:rPr>
              <a:t>Providing support</a:t>
            </a:r>
            <a:endParaRPr lang="en-US" sz="2000" b="1">
              <a:solidFill>
                <a:srgbClr val="FFFF00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00"/>
                </a:solidFill>
              </a:rPr>
              <a:t>Referral to other services and agencies</a:t>
            </a:r>
            <a:endParaRPr lang="en-US" sz="2000" b="1">
              <a:solidFill>
                <a:srgbClr val="FFFF00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00"/>
                </a:solidFill>
              </a:rPr>
              <a:t>Keeping detailed records</a:t>
            </a:r>
            <a:endParaRPr lang="en-US" sz="2000" b="1">
              <a:solidFill>
                <a:srgbClr val="FFFF00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FF00"/>
                </a:solidFill>
              </a:rPr>
              <a:t>Attending meetings and giving feedback</a:t>
            </a:r>
            <a:endParaRPr lang="en-US" sz="2000" b="1">
              <a:solidFill>
                <a:srgbClr val="FFFF00"/>
              </a:solidFill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57D748-3030-458E-96A1-F39D0DDD7608}"/>
              </a:ext>
            </a:extLst>
          </p:cNvPr>
          <p:cNvSpPr txBox="1"/>
          <p:nvPr/>
        </p:nvSpPr>
        <p:spPr>
          <a:xfrm>
            <a:off x="3933646" y="1316966"/>
            <a:ext cx="3217652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ea typeface="+mn-lt"/>
                <a:cs typeface="+mn-lt"/>
              </a:rPr>
              <a:t>Work with:</a:t>
            </a:r>
          </a:p>
          <a:p>
            <a:pPr marL="285750" indent="-285750">
              <a:buFont typeface="Symbol"/>
              <a:buChar char="•"/>
            </a:pPr>
            <a:r>
              <a:rPr lang="en-GB" sz="2000" b="1" dirty="0">
                <a:solidFill>
                  <a:srgbClr val="00B0F0"/>
                </a:solidFill>
                <a:ea typeface="+mn-lt"/>
                <a:cs typeface="+mn-lt"/>
              </a:rPr>
              <a:t>Clients and their family</a:t>
            </a:r>
          </a:p>
          <a:p>
            <a:pPr marL="285750" indent="-285750">
              <a:buFont typeface="Symbol"/>
              <a:buChar char="•"/>
            </a:pPr>
            <a:r>
              <a:rPr lang="en-GB" sz="2000" b="1" dirty="0">
                <a:solidFill>
                  <a:srgbClr val="00B0F0"/>
                </a:solidFill>
                <a:ea typeface="+mn-lt"/>
                <a:cs typeface="+mn-lt"/>
              </a:rPr>
              <a:t>Other social workers</a:t>
            </a:r>
          </a:p>
          <a:p>
            <a:pPr marL="285750" indent="-285750">
              <a:buFont typeface="Symbol"/>
              <a:buChar char="•"/>
            </a:pPr>
            <a:r>
              <a:rPr lang="en-GB" sz="2000" b="1" dirty="0">
                <a:solidFill>
                  <a:srgbClr val="00B0F0"/>
                </a:solidFill>
                <a:ea typeface="+mn-lt"/>
                <a:cs typeface="+mn-lt"/>
              </a:rPr>
              <a:t>Different agencies </a:t>
            </a:r>
          </a:p>
          <a:p>
            <a:pPr marL="285750" indent="-285750">
              <a:buFont typeface="Symbol"/>
              <a:buChar char="•"/>
            </a:pPr>
            <a:r>
              <a:rPr lang="en-GB" sz="2000" b="1" dirty="0">
                <a:solidFill>
                  <a:srgbClr val="00B0F0"/>
                </a:solidFill>
                <a:ea typeface="+mn-lt"/>
                <a:cs typeface="+mn-lt"/>
              </a:rPr>
              <a:t>Carers and foster parents</a:t>
            </a:r>
          </a:p>
          <a:p>
            <a:pPr marL="285750" indent="-285750">
              <a:buFont typeface="Symbol"/>
              <a:buChar char="•"/>
            </a:pPr>
            <a:r>
              <a:rPr lang="en-GB" sz="2000" b="1" dirty="0">
                <a:solidFill>
                  <a:srgbClr val="00B0F0"/>
                </a:solidFill>
                <a:ea typeface="+mn-lt"/>
                <a:cs typeface="+mn-lt"/>
              </a:rPr>
              <a:t>Police</a:t>
            </a:r>
          </a:p>
          <a:p>
            <a:pPr marL="285750" indent="-285750">
              <a:buFont typeface="Symbol"/>
              <a:buChar char="•"/>
            </a:pPr>
            <a:r>
              <a:rPr lang="en-GB" sz="2000" b="1" dirty="0">
                <a:solidFill>
                  <a:srgbClr val="00B0F0"/>
                </a:solidFill>
                <a:ea typeface="+mn-lt"/>
                <a:cs typeface="+mn-lt"/>
              </a:rPr>
              <a:t>Schools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B6D6AA-29D6-49D8-8B46-23B7177C20C5}"/>
              </a:ext>
            </a:extLst>
          </p:cNvPr>
          <p:cNvSpPr txBox="1"/>
          <p:nvPr/>
        </p:nvSpPr>
        <p:spPr>
          <a:xfrm>
            <a:off x="8117456" y="6176513"/>
            <a:ext cx="445410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(National Health Service, 2015)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504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BB70A-6DAA-47AD-8BB7-23A0BDEA5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458090" cy="2288845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 Light"/>
              </a:rPr>
              <a:t>Close relationship between psychology and Social Work is important because it help to find and understand reason in particular human behaviour. ( Swant,2019, p.163</a:t>
            </a:r>
            <a:r>
              <a:rPr lang="en-GB" dirty="0">
                <a:ea typeface="+mj-lt"/>
                <a:cs typeface="Calibri Light"/>
              </a:rPr>
              <a:t>)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49A35EF-DFDA-4A71-8CFB-7BF4F1568113}"/>
              </a:ext>
            </a:extLst>
          </p:cNvPr>
          <p:cNvSpPr/>
          <p:nvPr/>
        </p:nvSpPr>
        <p:spPr>
          <a:xfrm>
            <a:off x="103518" y="3316857"/>
            <a:ext cx="2041584" cy="152399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rgbClr val="FFFF00"/>
                </a:solidFill>
                <a:cs typeface="Calibri"/>
              </a:rPr>
              <a:t>Psychology</a:t>
            </a:r>
            <a:endParaRPr lang="en-GB" b="1" dirty="0">
              <a:solidFill>
                <a:srgbClr val="FFFF00"/>
              </a:solidFill>
            </a:endParaRPr>
          </a:p>
        </p:txBody>
      </p:sp>
      <p:sp>
        <p:nvSpPr>
          <p:cNvPr id="364" name="Arrow: Right 363">
            <a:extLst>
              <a:ext uri="{FF2B5EF4-FFF2-40B4-BE49-F238E27FC236}">
                <a16:creationId xmlns:a16="http://schemas.microsoft.com/office/drawing/2014/main" id="{C7DA22B6-23F2-48E6-8C75-1EE6491751E8}"/>
              </a:ext>
            </a:extLst>
          </p:cNvPr>
          <p:cNvSpPr/>
          <p:nvPr/>
        </p:nvSpPr>
        <p:spPr>
          <a:xfrm>
            <a:off x="2126577" y="3789634"/>
            <a:ext cx="1293961" cy="531962"/>
          </a:xfrm>
          <a:prstGeom prst="rightArrow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chemeClr val="bg2"/>
                </a:solidFill>
                <a:cs typeface="Calibri"/>
              </a:rPr>
              <a:t>Provides</a:t>
            </a:r>
            <a:endParaRPr lang="en-GB" b="1">
              <a:solidFill>
                <a:schemeClr val="bg2"/>
              </a:solidFill>
            </a:endParaRPr>
          </a:p>
        </p:txBody>
      </p:sp>
      <p:sp>
        <p:nvSpPr>
          <p:cNvPr id="365" name="Rectangle 364">
            <a:extLst>
              <a:ext uri="{FF2B5EF4-FFF2-40B4-BE49-F238E27FC236}">
                <a16:creationId xmlns:a16="http://schemas.microsoft.com/office/drawing/2014/main" id="{B6319C42-FF79-4DBD-9E6B-B83A757E5DDA}"/>
              </a:ext>
            </a:extLst>
          </p:cNvPr>
          <p:cNvSpPr/>
          <p:nvPr/>
        </p:nvSpPr>
        <p:spPr>
          <a:xfrm>
            <a:off x="3421093" y="4075261"/>
            <a:ext cx="2731696" cy="53196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>
              <a:buFont typeface="Arial"/>
              <a:buChar char="•"/>
            </a:pPr>
            <a:r>
              <a:rPr lang="en-GB" b="1" dirty="0">
                <a:solidFill>
                  <a:schemeClr val="tx1"/>
                </a:solidFill>
                <a:cs typeface="Calibri"/>
              </a:rPr>
              <a:t>Theory</a:t>
            </a:r>
            <a:endParaRPr lang="en-GB" b="1">
              <a:solidFill>
                <a:schemeClr val="tx1"/>
              </a:solidFill>
              <a:cs typeface="Calibri" panose="020F0502020204030204"/>
            </a:endParaRPr>
          </a:p>
        </p:txBody>
      </p:sp>
      <p:sp>
        <p:nvSpPr>
          <p:cNvPr id="366" name="Rectangle 365">
            <a:extLst>
              <a:ext uri="{FF2B5EF4-FFF2-40B4-BE49-F238E27FC236}">
                <a16:creationId xmlns:a16="http://schemas.microsoft.com/office/drawing/2014/main" id="{54A1A7EA-4E49-4536-93F5-5CEC1972CFE9}"/>
              </a:ext>
            </a:extLst>
          </p:cNvPr>
          <p:cNvSpPr/>
          <p:nvPr/>
        </p:nvSpPr>
        <p:spPr>
          <a:xfrm>
            <a:off x="3421990" y="3515442"/>
            <a:ext cx="2731697" cy="5463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>
              <a:buFont typeface="Arial"/>
              <a:buChar char="•"/>
            </a:pPr>
            <a:r>
              <a:rPr lang="en-GB" b="1" dirty="0">
                <a:solidFill>
                  <a:schemeClr val="tx1"/>
                </a:solidFill>
                <a:cs typeface="Calibri"/>
              </a:rPr>
              <a:t>Fundamental Concepts</a:t>
            </a:r>
          </a:p>
        </p:txBody>
      </p:sp>
      <p:sp>
        <p:nvSpPr>
          <p:cNvPr id="367" name="Arrow: Right 366">
            <a:extLst>
              <a:ext uri="{FF2B5EF4-FFF2-40B4-BE49-F238E27FC236}">
                <a16:creationId xmlns:a16="http://schemas.microsoft.com/office/drawing/2014/main" id="{205B64EC-19F7-40DE-9FF7-8288A057DC5F}"/>
              </a:ext>
            </a:extLst>
          </p:cNvPr>
          <p:cNvSpPr/>
          <p:nvPr/>
        </p:nvSpPr>
        <p:spPr>
          <a:xfrm>
            <a:off x="6148642" y="3843549"/>
            <a:ext cx="1595885" cy="445698"/>
          </a:xfrm>
          <a:prstGeom prst="rightArrow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chemeClr val="bg2"/>
                </a:solidFill>
                <a:cs typeface="Calibri"/>
              </a:rPr>
              <a:t>Developed</a:t>
            </a:r>
            <a:endParaRPr lang="en-GB" b="1">
              <a:solidFill>
                <a:schemeClr val="bg2"/>
              </a:solidFill>
            </a:endParaRPr>
          </a:p>
        </p:txBody>
      </p:sp>
      <p:sp>
        <p:nvSpPr>
          <p:cNvPr id="368" name="Rectangle 367">
            <a:extLst>
              <a:ext uri="{FF2B5EF4-FFF2-40B4-BE49-F238E27FC236}">
                <a16:creationId xmlns:a16="http://schemas.microsoft.com/office/drawing/2014/main" id="{CEB0C556-5F6E-405F-87E7-BCCC357B39A4}"/>
              </a:ext>
            </a:extLst>
          </p:cNvPr>
          <p:cNvSpPr/>
          <p:nvPr/>
        </p:nvSpPr>
        <p:spPr>
          <a:xfrm>
            <a:off x="7745981" y="3569359"/>
            <a:ext cx="1682150" cy="44569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>
              <a:buFont typeface="Arial"/>
              <a:buChar char="•"/>
            </a:pPr>
            <a:r>
              <a:rPr lang="en-GB" b="1" dirty="0">
                <a:solidFill>
                  <a:schemeClr val="tx1"/>
                </a:solidFill>
                <a:cs typeface="Calibri"/>
              </a:rPr>
              <a:t>Tools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70" name="Rectangle 369">
            <a:extLst>
              <a:ext uri="{FF2B5EF4-FFF2-40B4-BE49-F238E27FC236}">
                <a16:creationId xmlns:a16="http://schemas.microsoft.com/office/drawing/2014/main" id="{9471D4F8-05DF-4D70-AE1D-B67E66AA0B4F}"/>
              </a:ext>
            </a:extLst>
          </p:cNvPr>
          <p:cNvSpPr/>
          <p:nvPr/>
        </p:nvSpPr>
        <p:spPr>
          <a:xfrm>
            <a:off x="7746880" y="4044710"/>
            <a:ext cx="1739658" cy="41694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>
              <a:buFont typeface="Arial"/>
              <a:buChar char="•"/>
            </a:pPr>
            <a:r>
              <a:rPr lang="en-GB" b="1" dirty="0">
                <a:solidFill>
                  <a:schemeClr val="tx1"/>
                </a:solidFill>
                <a:cs typeface="Calibri"/>
              </a:rPr>
              <a:t>Techniques</a:t>
            </a:r>
            <a:endParaRPr lang="en-GB" b="1">
              <a:solidFill>
                <a:schemeClr val="tx1"/>
              </a:solidFill>
              <a:cs typeface="Calibri"/>
            </a:endParaRPr>
          </a:p>
        </p:txBody>
      </p:sp>
      <p:sp>
        <p:nvSpPr>
          <p:cNvPr id="372" name="Arrow: Right 371">
            <a:extLst>
              <a:ext uri="{FF2B5EF4-FFF2-40B4-BE49-F238E27FC236}">
                <a16:creationId xmlns:a16="http://schemas.microsoft.com/office/drawing/2014/main" id="{183785E5-DDA4-4315-9674-D9F5114E07D9}"/>
              </a:ext>
            </a:extLst>
          </p:cNvPr>
          <p:cNvSpPr/>
          <p:nvPr/>
        </p:nvSpPr>
        <p:spPr>
          <a:xfrm>
            <a:off x="9423984" y="3840855"/>
            <a:ext cx="948905" cy="416943"/>
          </a:xfrm>
          <a:prstGeom prst="rightArrow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chemeClr val="bg2"/>
                </a:solidFill>
                <a:cs typeface="Calibri"/>
              </a:rPr>
              <a:t>Used</a:t>
            </a:r>
            <a:endParaRPr lang="en-GB" b="1">
              <a:solidFill>
                <a:schemeClr val="bg2"/>
              </a:solidFill>
            </a:endParaRPr>
          </a:p>
        </p:txBody>
      </p:sp>
      <p:sp>
        <p:nvSpPr>
          <p:cNvPr id="373" name="Oval 372">
            <a:extLst>
              <a:ext uri="{FF2B5EF4-FFF2-40B4-BE49-F238E27FC236}">
                <a16:creationId xmlns:a16="http://schemas.microsoft.com/office/drawing/2014/main" id="{7E20DE6A-157C-4637-A498-9388A631AEF8}"/>
              </a:ext>
            </a:extLst>
          </p:cNvPr>
          <p:cNvSpPr/>
          <p:nvPr/>
        </p:nvSpPr>
        <p:spPr>
          <a:xfrm>
            <a:off x="10244947" y="3509155"/>
            <a:ext cx="1940943" cy="142335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 dirty="0">
                <a:solidFill>
                  <a:srgbClr val="C00000"/>
                </a:solidFill>
                <a:cs typeface="Calibri"/>
              </a:rPr>
              <a:t>Social Worker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947261-9C8F-4BF6-B881-5F717B7B871A}"/>
              </a:ext>
            </a:extLst>
          </p:cNvPr>
          <p:cNvSpPr txBox="1"/>
          <p:nvPr/>
        </p:nvSpPr>
        <p:spPr>
          <a:xfrm>
            <a:off x="583721" y="5486400"/>
            <a:ext cx="9903124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/>
              <a:t>Psychology helps social workers to understand social process and give tips for implement them.</a:t>
            </a:r>
          </a:p>
        </p:txBody>
      </p:sp>
    </p:spTree>
    <p:extLst>
      <p:ext uri="{BB962C8B-B14F-4D97-AF65-F5344CB8AC3E}">
        <p14:creationId xmlns:p14="http://schemas.microsoft.com/office/powerpoint/2010/main" val="3929753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A3D00650-E898-4890-8A81-D49D1DAB4F3B}"/>
              </a:ext>
            </a:extLst>
          </p:cNvPr>
          <p:cNvSpPr/>
          <p:nvPr/>
        </p:nvSpPr>
        <p:spPr>
          <a:xfrm>
            <a:off x="117894" y="67574"/>
            <a:ext cx="5750941" cy="29473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ea typeface="+mn-lt"/>
                <a:cs typeface="+mn-lt"/>
              </a:rPr>
              <a:t>Practical example:</a:t>
            </a:r>
          </a:p>
          <a:p>
            <a:pPr algn="ctr"/>
            <a:r>
              <a:rPr lang="en-GB" dirty="0">
                <a:ea typeface="+mn-lt"/>
                <a:cs typeface="+mn-lt"/>
              </a:rPr>
              <a:t>The social worker was contacted by the police after a 30-year-old woman reported her husband who had assaulted her.</a:t>
            </a:r>
            <a:endParaRPr lang="en-GB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D02F9BC-9D22-4694-BA63-F0358958A17B}"/>
              </a:ext>
            </a:extLst>
          </p:cNvPr>
          <p:cNvSpPr/>
          <p:nvPr/>
        </p:nvSpPr>
        <p:spPr>
          <a:xfrm>
            <a:off x="5864690" y="1503635"/>
            <a:ext cx="2170980" cy="14089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Social Worker goal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3985472-C78A-4192-86CF-C6E35AEC6D59}"/>
              </a:ext>
            </a:extLst>
          </p:cNvPr>
          <p:cNvSpPr/>
          <p:nvPr/>
        </p:nvSpPr>
        <p:spPr>
          <a:xfrm>
            <a:off x="7980513" y="1402871"/>
            <a:ext cx="3752487" cy="16102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Help client to avoiding similar situations in future.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8C0A01-FE3A-455B-BA44-44ABE8C03798}"/>
              </a:ext>
            </a:extLst>
          </p:cNvPr>
          <p:cNvSpPr/>
          <p:nvPr/>
        </p:nvSpPr>
        <p:spPr>
          <a:xfrm>
            <a:off x="57689" y="3199142"/>
            <a:ext cx="2185359" cy="17684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Actions taken by the social worker</a:t>
            </a:r>
            <a:endParaRPr lang="en-US" dirty="0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6674DAEC-5128-4A04-A102-25A1DEAA37D4}"/>
              </a:ext>
            </a:extLst>
          </p:cNvPr>
          <p:cNvSpPr/>
          <p:nvPr/>
        </p:nvSpPr>
        <p:spPr>
          <a:xfrm>
            <a:off x="2238900" y="3571277"/>
            <a:ext cx="2285999" cy="10351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build the client's Self-Trust</a:t>
            </a:r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88AB0B3-7C1E-42B3-A082-5BE3CDA0C58C}"/>
              </a:ext>
            </a:extLst>
          </p:cNvPr>
          <p:cNvSpPr/>
          <p:nvPr/>
        </p:nvSpPr>
        <p:spPr>
          <a:xfrm>
            <a:off x="4527251" y="3283609"/>
            <a:ext cx="6038488" cy="1610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social worker provide the client with tips for implementing psychological techniques</a:t>
            </a:r>
            <a:endParaRPr lang="en-US" dirty="0">
              <a:ea typeface="+mn-lt"/>
              <a:cs typeface="+mn-lt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635B170-5A1C-4E3F-9FC2-B91CE2351B0C}"/>
              </a:ext>
            </a:extLst>
          </p:cNvPr>
          <p:cNvSpPr/>
          <p:nvPr/>
        </p:nvSpPr>
        <p:spPr>
          <a:xfrm>
            <a:off x="227522" y="5094258"/>
            <a:ext cx="3148641" cy="15671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After implementation techniques the Client</a:t>
            </a:r>
            <a:endParaRPr lang="en-US" dirty="0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9B716E47-5427-4FD7-B9A6-C1BE135B717F}"/>
              </a:ext>
            </a:extLst>
          </p:cNvPr>
          <p:cNvSpPr/>
          <p:nvPr/>
        </p:nvSpPr>
        <p:spPr>
          <a:xfrm>
            <a:off x="3386393" y="5567036"/>
            <a:ext cx="1466490" cy="6038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ea typeface="+mn-lt"/>
                <a:cs typeface="+mn-lt"/>
              </a:rPr>
              <a:t> succeeds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7E23FD-3E27-4C4A-BF3D-A90D05183A7B}"/>
              </a:ext>
            </a:extLst>
          </p:cNvPr>
          <p:cNvSpPr/>
          <p:nvPr/>
        </p:nvSpPr>
        <p:spPr>
          <a:xfrm>
            <a:off x="4855235" y="5092461"/>
            <a:ext cx="5707809" cy="162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Maintain her boundaries 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Prioritize Self-Care 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Keep the promises she made to herself 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Speak kindly to herself 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ea typeface="+mn-lt"/>
                <a:cs typeface="+mn-lt"/>
              </a:rPr>
              <a:t>Be mindful to her emotions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73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97F10-2607-4B5D-87A5-E173E4083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Examples of important theories that improve the social worker service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DF55D68-B465-468C-A3AD-3662B21113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8013506"/>
              </p:ext>
            </p:extLst>
          </p:nvPr>
        </p:nvGraphicFramePr>
        <p:xfrm>
          <a:off x="646111" y="1863551"/>
          <a:ext cx="11000239" cy="30834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1" name="Picture 111">
            <a:extLst>
              <a:ext uri="{FF2B5EF4-FFF2-40B4-BE49-F238E27FC236}">
                <a16:creationId xmlns:a16="http://schemas.microsoft.com/office/drawing/2014/main" id="{2AE4F6C8-0F51-46E4-9D33-1A06C9646E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74325" y="5672227"/>
            <a:ext cx="2743199" cy="430601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5C690FF2-BED4-4497-82B8-D38A2CF41757}"/>
              </a:ext>
            </a:extLst>
          </p:cNvPr>
          <p:cNvSpPr txBox="1"/>
          <p:nvPr/>
        </p:nvSpPr>
        <p:spPr>
          <a:xfrm>
            <a:off x="7082288" y="5673305"/>
            <a:ext cx="468414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015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person&#10;&#10;Description automatically generated">
            <a:extLst>
              <a:ext uri="{FF2B5EF4-FFF2-40B4-BE49-F238E27FC236}">
                <a16:creationId xmlns:a16="http://schemas.microsoft.com/office/drawing/2014/main" id="{7A877D37-E4B6-43FF-8E3E-897E4D129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773" y="4509190"/>
            <a:ext cx="745287" cy="1433962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1E9DDED6-04C5-49C7-AB89-CB23B490A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566" y="5345952"/>
            <a:ext cx="686340" cy="1169420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51B7CB94-2CE1-456B-82D2-1AD88E650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0493" y="4080833"/>
            <a:ext cx="504825" cy="15430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D0E8C0-D3E1-4791-BE3F-860B9BC6F387}"/>
              </a:ext>
            </a:extLst>
          </p:cNvPr>
          <p:cNvSpPr txBox="1"/>
          <p:nvPr/>
        </p:nvSpPr>
        <p:spPr>
          <a:xfrm>
            <a:off x="483079" y="6492815"/>
            <a:ext cx="183742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C00000"/>
                </a:solidFill>
                <a:cs typeface="Calibri"/>
              </a:rPr>
              <a:t>Trust vs Mistrust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580415-75D7-44B8-B3F1-55992AD1724F}"/>
              </a:ext>
            </a:extLst>
          </p:cNvPr>
          <p:cNvSpPr txBox="1"/>
          <p:nvPr/>
        </p:nvSpPr>
        <p:spPr>
          <a:xfrm>
            <a:off x="1574859" y="6060596"/>
            <a:ext cx="35914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Autonomy vs Shame&amp; Doubt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C72A83-0B57-4D9E-95E0-9B54E0B67285}"/>
              </a:ext>
            </a:extLst>
          </p:cNvPr>
          <p:cNvSpPr txBox="1"/>
          <p:nvPr/>
        </p:nvSpPr>
        <p:spPr>
          <a:xfrm>
            <a:off x="2537244" y="56139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accent6"/>
                </a:solidFill>
                <a:cs typeface="Calibri"/>
              </a:rPr>
              <a:t>Initiative vs Guilt</a:t>
            </a:r>
          </a:p>
        </p:txBody>
      </p:sp>
      <p:pic>
        <p:nvPicPr>
          <p:cNvPr id="11" name="Picture 11" descr="A picture containing clothing, person, outdoor&#10;&#10;Description automatically generated">
            <a:extLst>
              <a:ext uri="{FF2B5EF4-FFF2-40B4-BE49-F238E27FC236}">
                <a16:creationId xmlns:a16="http://schemas.microsoft.com/office/drawing/2014/main" id="{6BC51963-758F-421B-B8CE-E14AED3A6A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490" y="3658320"/>
            <a:ext cx="572039" cy="152543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F11BB4-C191-4006-88F1-8271C764ED49}"/>
              </a:ext>
            </a:extLst>
          </p:cNvPr>
          <p:cNvSpPr txBox="1"/>
          <p:nvPr/>
        </p:nvSpPr>
        <p:spPr>
          <a:xfrm>
            <a:off x="3111440" y="521053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00B0F0"/>
                </a:solidFill>
                <a:cs typeface="Calibri"/>
              </a:rPr>
              <a:t>Industry vs Inferiority</a:t>
            </a:r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DE90D976-A5AB-4040-8A68-49BD718DDC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0322" y="3077023"/>
            <a:ext cx="638715" cy="182538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DC5B74C-8F9E-4765-B214-3539EF979DDD}"/>
              </a:ext>
            </a:extLst>
          </p:cNvPr>
          <p:cNvSpPr txBox="1"/>
          <p:nvPr/>
        </p:nvSpPr>
        <p:spPr>
          <a:xfrm>
            <a:off x="3628127" y="4821448"/>
            <a:ext cx="320327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00B050"/>
                </a:solidFill>
                <a:cs typeface="Calibri"/>
              </a:rPr>
              <a:t>Identity vs Role Confusion</a:t>
            </a:r>
          </a:p>
        </p:txBody>
      </p:sp>
      <p:pic>
        <p:nvPicPr>
          <p:cNvPr id="15" name="Picture 15" descr="A picture containing clothing, person, posing&#10;&#10;Description automatically generated">
            <a:extLst>
              <a:ext uri="{FF2B5EF4-FFF2-40B4-BE49-F238E27FC236}">
                <a16:creationId xmlns:a16="http://schemas.microsoft.com/office/drawing/2014/main" id="{5D5C55D6-8C53-4906-815B-61B826AAD0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1372" y="2753534"/>
            <a:ext cx="779972" cy="16241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8EB743-9112-46FC-AF41-4BD620DBD8F1}"/>
              </a:ext>
            </a:extLst>
          </p:cNvPr>
          <p:cNvSpPr txBox="1"/>
          <p:nvPr/>
        </p:nvSpPr>
        <p:spPr>
          <a:xfrm>
            <a:off x="4087303" y="443236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cs typeface="Calibri"/>
              </a:rPr>
              <a:t>Intimacy vs Isolation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5529FD-7600-428F-BB9F-7465E86DAB86}"/>
              </a:ext>
            </a:extLst>
          </p:cNvPr>
          <p:cNvSpPr txBox="1"/>
          <p:nvPr/>
        </p:nvSpPr>
        <p:spPr>
          <a:xfrm>
            <a:off x="4862782" y="4072027"/>
            <a:ext cx="320327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accent4"/>
                </a:solidFill>
                <a:cs typeface="Calibri"/>
              </a:rPr>
              <a:t>Generativity vs Stagnation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69FCE7-5BEE-4DEE-B568-2A5730007F26}"/>
              </a:ext>
            </a:extLst>
          </p:cNvPr>
          <p:cNvSpPr txBox="1"/>
          <p:nvPr/>
        </p:nvSpPr>
        <p:spPr>
          <a:xfrm>
            <a:off x="5537619" y="371169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Integrity vs Despair</a:t>
            </a:r>
            <a:endParaRPr lang="en-US" b="1">
              <a:solidFill>
                <a:schemeClr val="accent2"/>
              </a:solidFill>
              <a:cs typeface="Calibri"/>
            </a:endParaRPr>
          </a:p>
        </p:txBody>
      </p:sp>
      <p:pic>
        <p:nvPicPr>
          <p:cNvPr id="19" name="Picture 19">
            <a:extLst>
              <a:ext uri="{FF2B5EF4-FFF2-40B4-BE49-F238E27FC236}">
                <a16:creationId xmlns:a16="http://schemas.microsoft.com/office/drawing/2014/main" id="{8E69A5EE-5F94-4499-9E1A-1EB9219AA95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2808" y="2273961"/>
            <a:ext cx="789857" cy="1806873"/>
          </a:xfrm>
          <a:prstGeom prst="rect">
            <a:avLst/>
          </a:prstGeom>
        </p:spPr>
      </p:pic>
      <p:pic>
        <p:nvPicPr>
          <p:cNvPr id="20" name="Picture 20">
            <a:extLst>
              <a:ext uri="{FF2B5EF4-FFF2-40B4-BE49-F238E27FC236}">
                <a16:creationId xmlns:a16="http://schemas.microsoft.com/office/drawing/2014/main" id="{F2048D14-2795-4C7C-8FA5-88D07289B3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7452" y="1852344"/>
            <a:ext cx="672681" cy="181621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9BA5056-55DE-4AEB-9813-75844845BEA6}"/>
              </a:ext>
            </a:extLst>
          </p:cNvPr>
          <p:cNvSpPr txBox="1"/>
          <p:nvPr/>
        </p:nvSpPr>
        <p:spPr>
          <a:xfrm>
            <a:off x="360872" y="878457"/>
            <a:ext cx="27432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/>
              <a:buChar char="•"/>
            </a:pPr>
            <a:r>
              <a:rPr lang="en-GB" b="1" dirty="0">
                <a:solidFill>
                  <a:srgbClr val="C00000"/>
                </a:solidFill>
                <a:cs typeface="Calibri"/>
              </a:rPr>
              <a:t>Infant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rgbClr val="FF0000"/>
                </a:solidFill>
                <a:cs typeface="Calibri"/>
              </a:rPr>
              <a:t>Toddler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chemeClr val="accent6"/>
                </a:solidFill>
                <a:cs typeface="Calibri"/>
              </a:rPr>
              <a:t>Pre-schooler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rgbClr val="00B0F0"/>
                </a:solidFill>
                <a:cs typeface="Calibri"/>
              </a:rPr>
              <a:t>Grade-schooler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rgbClr val="00B050"/>
                </a:solidFill>
                <a:cs typeface="Calibri"/>
              </a:rPr>
              <a:t>Teenager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rgbClr val="92D050"/>
                </a:solidFill>
                <a:cs typeface="Calibri"/>
              </a:rPr>
              <a:t>Young Adult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rgbClr val="FFC000"/>
                </a:solidFill>
                <a:cs typeface="Calibri"/>
              </a:rPr>
              <a:t>Middle- age Adult</a:t>
            </a:r>
          </a:p>
          <a:p>
            <a:pPr marL="285750" indent="-285750">
              <a:buFont typeface="Arial"/>
              <a:buChar char="•"/>
            </a:pPr>
            <a:r>
              <a:rPr lang="en-GB" b="1" dirty="0">
                <a:solidFill>
                  <a:schemeClr val="accent2"/>
                </a:solidFill>
                <a:cs typeface="Calibri"/>
              </a:rPr>
              <a:t>Older Adult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D0EB236-DB5A-4BDE-B5C5-E8F70D0A3737}"/>
              </a:ext>
            </a:extLst>
          </p:cNvPr>
          <p:cNvSpPr txBox="1"/>
          <p:nvPr/>
        </p:nvSpPr>
        <p:spPr>
          <a:xfrm>
            <a:off x="3444814" y="382437"/>
            <a:ext cx="68119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dirty="0">
                <a:solidFill>
                  <a:schemeClr val="bg1"/>
                </a:solidFill>
                <a:latin typeface="hero-new"/>
              </a:rPr>
              <a:t>Erik Erikson's Lifespan Development Theory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600BAE-7912-40B3-B7E7-F18F91E5CA58}"/>
              </a:ext>
            </a:extLst>
          </p:cNvPr>
          <p:cNvSpPr txBox="1"/>
          <p:nvPr/>
        </p:nvSpPr>
        <p:spPr>
          <a:xfrm>
            <a:off x="8490369" y="1359200"/>
            <a:ext cx="3217652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Erikson's theory helps social workers to find the individual challenges of the age groups client and to decide what aid and help would be best to address the challenges they face.</a:t>
            </a:r>
            <a:endParaRPr lang="en-US" dirty="0">
              <a:ea typeface="+mn-lt"/>
              <a:cs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10865D-1AB7-4830-BBC5-EE69474E30AC}"/>
              </a:ext>
            </a:extLst>
          </p:cNvPr>
          <p:cNvSpPr txBox="1"/>
          <p:nvPr/>
        </p:nvSpPr>
        <p:spPr>
          <a:xfrm>
            <a:off x="9555193" y="6420928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( Knight,2016, p.1051</a:t>
            </a:r>
            <a:r>
              <a:rPr lang="en-GB" dirty="0"/>
              <a:t>)</a:t>
            </a:r>
            <a:endParaRPr lang="en-GB" dirty="0">
              <a:ea typeface="+mn-lt"/>
              <a:cs typeface="+mn-lt"/>
            </a:endParaRP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3657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616BAA90-FAA3-4B5D-96D7-D137ECC43C2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l="9092" t="8886" r="-7" b="1438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022AE4-07A2-4A0A-B13A-E3F050999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254480"/>
            <a:ext cx="8854412" cy="128799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/>
              <a:t>Reference list: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E19100-20E6-4318-9CBC-7ACCA37FAA03}"/>
              </a:ext>
            </a:extLst>
          </p:cNvPr>
          <p:cNvSpPr txBox="1"/>
          <p:nvPr/>
        </p:nvSpPr>
        <p:spPr>
          <a:xfrm>
            <a:off x="856891" y="1719533"/>
            <a:ext cx="10995803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Knight, Z.G. (2016) </a:t>
            </a:r>
            <a:r>
              <a:rPr lang="en-US" i="1" dirty="0">
                <a:ea typeface="+mn-lt"/>
                <a:cs typeface="+mn-lt"/>
              </a:rPr>
              <a:t>A proposed model of psychodynamic psychotherapy linked to Erik Erikson’s eight stages of psychosocial development</a:t>
            </a:r>
            <a:r>
              <a:rPr lang="en-US" dirty="0">
                <a:ea typeface="+mn-lt"/>
                <a:cs typeface="+mn-lt"/>
              </a:rPr>
              <a:t>, pp. 1051.</a:t>
            </a:r>
            <a:endParaRPr lang="en-GB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National Health Service (2022) </a:t>
            </a:r>
            <a:r>
              <a:rPr lang="en-US" i="1" dirty="0">
                <a:ea typeface="+mn-lt"/>
                <a:cs typeface="+mn-lt"/>
              </a:rPr>
              <a:t>Social Worker</a:t>
            </a:r>
            <a:r>
              <a:rPr lang="en-US" dirty="0">
                <a:ea typeface="+mn-lt"/>
                <a:cs typeface="+mn-lt"/>
              </a:rPr>
              <a:t>. Available at:</a:t>
            </a:r>
            <a:r>
              <a:rPr lang="en-US" u="sng" dirty="0">
                <a:ea typeface="+mn-lt"/>
                <a:cs typeface="+mn-lt"/>
                <a:hlinkClick r:id="rId8"/>
              </a:rPr>
              <a:t>Social worker | Health Careers</a:t>
            </a:r>
            <a:r>
              <a:rPr lang="en-US" dirty="0">
                <a:ea typeface="+mn-lt"/>
                <a:cs typeface="+mn-lt"/>
              </a:rPr>
              <a:t> (Accessed: 18/02/2022)</a:t>
            </a:r>
            <a:endParaRPr lang="en-GB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Online MSW Programs (2019) </a:t>
            </a:r>
            <a:r>
              <a:rPr lang="en-US" i="1" dirty="0">
                <a:ea typeface="+mn-lt"/>
                <a:cs typeface="+mn-lt"/>
              </a:rPr>
              <a:t>Introduction to Psychosocial Development Theory in Social Work. </a:t>
            </a:r>
            <a:r>
              <a:rPr lang="en-US" dirty="0">
                <a:ea typeface="+mn-lt"/>
                <a:cs typeface="+mn-lt"/>
              </a:rPr>
              <a:t>Available at: </a:t>
            </a:r>
            <a:r>
              <a:rPr lang="en-US" u="sng" dirty="0">
                <a:ea typeface="+mn-lt"/>
                <a:cs typeface="+mn-lt"/>
                <a:hlinkClick r:id="rId9"/>
              </a:rPr>
              <a:t>What is Psychosocial Development Theory? - Social Work Theories &amp; Approaches (onlinemswprograms.com)</a:t>
            </a:r>
            <a:r>
              <a:rPr lang="en-US" dirty="0">
                <a:ea typeface="+mn-lt"/>
                <a:cs typeface="+mn-lt"/>
              </a:rPr>
              <a:t> (Accessed: 19/02/22)</a:t>
            </a:r>
            <a:endParaRPr lang="en-GB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Sawant, P.V. (2019) Psychology and Social Work, vol-22, pp. 162-165.</a:t>
            </a:r>
            <a:endParaRPr lang="en-GB" dirty="0">
              <a:ea typeface="+mn-lt"/>
              <a:cs typeface="+mn-lt"/>
            </a:endParaRP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9728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Ion</vt:lpstr>
      <vt:lpstr>Why is psychology important when working as a Social Worker?</vt:lpstr>
      <vt:lpstr>Becoming a Social Worker is meaning to engage you in service of vulnerable people who are in a straggling situation.</vt:lpstr>
      <vt:lpstr>Topic:</vt:lpstr>
      <vt:lpstr>In the Social worker job:</vt:lpstr>
      <vt:lpstr>Close relationship between psychology and Social Work is important because it help to find and understand reason in particular human behaviour. ( Swant,2019, p.163)</vt:lpstr>
      <vt:lpstr>PowerPoint Presentation</vt:lpstr>
      <vt:lpstr>Examples of important theories that improve the social worker service</vt:lpstr>
      <vt:lpstr>PowerPoint Presentation</vt:lpstr>
      <vt:lpstr>Reference list: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845</cp:revision>
  <dcterms:created xsi:type="dcterms:W3CDTF">2022-02-19T13:40:09Z</dcterms:created>
  <dcterms:modified xsi:type="dcterms:W3CDTF">2022-02-20T13:54:52Z</dcterms:modified>
</cp:coreProperties>
</file>