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62" r:id="rId5"/>
    <p:sldId id="261" r:id="rId6"/>
    <p:sldId id="263" r:id="rId7"/>
    <p:sldId id="264" r:id="rId8"/>
    <p:sldId id="266" r:id="rId9"/>
    <p:sldId id="267" r:id="rId10"/>
    <p:sldId id="268"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ний стиль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38" autoAdjust="0"/>
    <p:restoredTop sz="77599" autoAdjust="0"/>
  </p:normalViewPr>
  <p:slideViewPr>
    <p:cSldViewPr snapToGrid="0">
      <p:cViewPr>
        <p:scale>
          <a:sx n="100" d="100"/>
          <a:sy n="100" d="100"/>
        </p:scale>
        <p:origin x="-58" y="-312"/>
      </p:cViewPr>
      <p:guideLst/>
    </p:cSldViewPr>
  </p:slideViewPr>
  <p:notesTextViewPr>
    <p:cViewPr>
      <p:scale>
        <a:sx n="1" d="1"/>
        <a:sy n="1" d="1"/>
      </p:scale>
      <p:origin x="0" y="0"/>
    </p:cViewPr>
  </p:notesTextViewPr>
  <p:notesViewPr>
    <p:cSldViewPr snapToGrid="0">
      <p:cViewPr varScale="1">
        <p:scale>
          <a:sx n="84" d="100"/>
          <a:sy n="84" d="100"/>
        </p:scale>
        <p:origin x="3828" y="10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ntina Stefanovska" userId="4f08967c1974bd3e" providerId="LiveId" clId="{9ADB7849-45AF-45D9-AFCE-CAA47B3ABACF}"/>
    <pc:docChg chg="custSel delSld modSld">
      <pc:chgData name="Valentina Stefanovska" userId="4f08967c1974bd3e" providerId="LiveId" clId="{9ADB7849-45AF-45D9-AFCE-CAA47B3ABACF}" dt="2023-03-25T16:53:44.681" v="150" actId="14100"/>
      <pc:docMkLst>
        <pc:docMk/>
      </pc:docMkLst>
      <pc:sldChg chg="modSp mod">
        <pc:chgData name="Valentina Stefanovska" userId="4f08967c1974bd3e" providerId="LiveId" clId="{9ADB7849-45AF-45D9-AFCE-CAA47B3ABACF}" dt="2023-03-25T16:53:44.681" v="150" actId="14100"/>
        <pc:sldMkLst>
          <pc:docMk/>
          <pc:sldMk cId="170604395" sldId="256"/>
        </pc:sldMkLst>
        <pc:spChg chg="mod">
          <ac:chgData name="Valentina Stefanovska" userId="4f08967c1974bd3e" providerId="LiveId" clId="{9ADB7849-45AF-45D9-AFCE-CAA47B3ABACF}" dt="2023-03-25T16:53:44.681" v="150" actId="14100"/>
          <ac:spMkLst>
            <pc:docMk/>
            <pc:sldMk cId="170604395" sldId="256"/>
            <ac:spMk id="2" creationId="{067DF212-26A5-7EB2-AFEC-7C8C3017F511}"/>
          </ac:spMkLst>
        </pc:spChg>
        <pc:picChg chg="mod">
          <ac:chgData name="Valentina Stefanovska" userId="4f08967c1974bd3e" providerId="LiveId" clId="{9ADB7849-45AF-45D9-AFCE-CAA47B3ABACF}" dt="2023-03-25T16:53:29.056" v="149" actId="14100"/>
          <ac:picMkLst>
            <pc:docMk/>
            <pc:sldMk cId="170604395" sldId="256"/>
            <ac:picMk id="6" creationId="{66E837C7-C296-7E6D-B86F-026408BC0E4B}"/>
          </ac:picMkLst>
        </pc:picChg>
      </pc:sldChg>
      <pc:sldChg chg="modSp mod">
        <pc:chgData name="Valentina Stefanovska" userId="4f08967c1974bd3e" providerId="LiveId" clId="{9ADB7849-45AF-45D9-AFCE-CAA47B3ABACF}" dt="2023-03-25T16:25:04.549" v="119" actId="20577"/>
        <pc:sldMkLst>
          <pc:docMk/>
          <pc:sldMk cId="3321045130" sldId="257"/>
        </pc:sldMkLst>
        <pc:spChg chg="mod">
          <ac:chgData name="Valentina Stefanovska" userId="4f08967c1974bd3e" providerId="LiveId" clId="{9ADB7849-45AF-45D9-AFCE-CAA47B3ABACF}" dt="2023-03-25T16:25:04.549" v="119" actId="20577"/>
          <ac:spMkLst>
            <pc:docMk/>
            <pc:sldMk cId="3321045130" sldId="257"/>
            <ac:spMk id="3" creationId="{A0ABDA23-A142-12B2-3805-E1087C3AD9C3}"/>
          </ac:spMkLst>
        </pc:spChg>
      </pc:sldChg>
      <pc:sldChg chg="del mod modShow">
        <pc:chgData name="Valentina Stefanovska" userId="4f08967c1974bd3e" providerId="LiveId" clId="{9ADB7849-45AF-45D9-AFCE-CAA47B3ABACF}" dt="2023-03-25T16:23:20.809" v="71" actId="2696"/>
        <pc:sldMkLst>
          <pc:docMk/>
          <pc:sldMk cId="4019628837" sldId="259"/>
        </pc:sldMkLst>
      </pc:sldChg>
      <pc:sldChg chg="addSp modSp mod">
        <pc:chgData name="Valentina Stefanovska" userId="4f08967c1974bd3e" providerId="LiveId" clId="{9ADB7849-45AF-45D9-AFCE-CAA47B3ABACF}" dt="2023-03-25T16:44:16.367" v="143" actId="27636"/>
        <pc:sldMkLst>
          <pc:docMk/>
          <pc:sldMk cId="3710547418" sldId="269"/>
        </pc:sldMkLst>
        <pc:spChg chg="mod">
          <ac:chgData name="Valentina Stefanovska" userId="4f08967c1974bd3e" providerId="LiveId" clId="{9ADB7849-45AF-45D9-AFCE-CAA47B3ABACF}" dt="2023-03-25T16:44:16.367" v="143" actId="27636"/>
          <ac:spMkLst>
            <pc:docMk/>
            <pc:sldMk cId="3710547418" sldId="269"/>
            <ac:spMk id="3" creationId="{B30C3032-469E-4AFD-11B0-59CD23C2EC82}"/>
          </ac:spMkLst>
        </pc:spChg>
        <pc:spChg chg="add mod">
          <ac:chgData name="Valentina Stefanovska" userId="4f08967c1974bd3e" providerId="LiveId" clId="{9ADB7849-45AF-45D9-AFCE-CAA47B3ABACF}" dt="2023-03-25T16:44:02.224" v="141" actId="20577"/>
          <ac:spMkLst>
            <pc:docMk/>
            <pc:sldMk cId="3710547418" sldId="269"/>
            <ac:spMk id="5" creationId="{A7FFD443-D0C4-B6C8-A48D-2A95376AF0C0}"/>
          </ac:spMkLst>
        </pc:spChg>
      </pc:sldChg>
    </pc:docChg>
  </pc:docChgLst>
  <pc:docChgLst>
    <pc:chgData name="Valentina Stefanovska" userId="4f08967c1974bd3e" providerId="LiveId" clId="{2134E487-8589-4484-8072-E6173C54D695}"/>
    <pc:docChg chg="custSel delSld modSld">
      <pc:chgData name="Valentina Stefanovska" userId="4f08967c1974bd3e" providerId="LiveId" clId="{2134E487-8589-4484-8072-E6173C54D695}" dt="2023-03-26T00:24:41.267" v="563" actId="20577"/>
      <pc:docMkLst>
        <pc:docMk/>
      </pc:docMkLst>
      <pc:sldChg chg="modSp mod">
        <pc:chgData name="Valentina Stefanovska" userId="4f08967c1974bd3e" providerId="LiveId" clId="{2134E487-8589-4484-8072-E6173C54D695}" dt="2023-03-26T00:19:00.114" v="335" actId="20577"/>
        <pc:sldMkLst>
          <pc:docMk/>
          <pc:sldMk cId="3321045130" sldId="257"/>
        </pc:sldMkLst>
        <pc:spChg chg="mod">
          <ac:chgData name="Valentina Stefanovska" userId="4f08967c1974bd3e" providerId="LiveId" clId="{2134E487-8589-4484-8072-E6173C54D695}" dt="2023-03-26T00:19:00.114" v="335" actId="20577"/>
          <ac:spMkLst>
            <pc:docMk/>
            <pc:sldMk cId="3321045130" sldId="257"/>
            <ac:spMk id="3" creationId="{A0ABDA23-A142-12B2-3805-E1087C3AD9C3}"/>
          </ac:spMkLst>
        </pc:spChg>
      </pc:sldChg>
      <pc:sldChg chg="del">
        <pc:chgData name="Valentina Stefanovska" userId="4f08967c1974bd3e" providerId="LiveId" clId="{2134E487-8589-4484-8072-E6173C54D695}" dt="2023-03-26T00:08:25.781" v="0" actId="2696"/>
        <pc:sldMkLst>
          <pc:docMk/>
          <pc:sldMk cId="3173409787" sldId="260"/>
        </pc:sldMkLst>
      </pc:sldChg>
      <pc:sldChg chg="modSp mod">
        <pc:chgData name="Valentina Stefanovska" userId="4f08967c1974bd3e" providerId="LiveId" clId="{2134E487-8589-4484-8072-E6173C54D695}" dt="2023-03-26T00:24:41.267" v="563" actId="20577"/>
        <pc:sldMkLst>
          <pc:docMk/>
          <pc:sldMk cId="3710547418" sldId="269"/>
        </pc:sldMkLst>
        <pc:spChg chg="mod">
          <ac:chgData name="Valentina Stefanovska" userId="4f08967c1974bd3e" providerId="LiveId" clId="{2134E487-8589-4484-8072-E6173C54D695}" dt="2023-03-26T00:24:41.267" v="563" actId="20577"/>
          <ac:spMkLst>
            <pc:docMk/>
            <pc:sldMk cId="3710547418" sldId="269"/>
            <ac:spMk id="3" creationId="{B30C3032-469E-4AFD-11B0-59CD23C2EC82}"/>
          </ac:spMkLst>
        </pc:spChg>
        <pc:spChg chg="mod">
          <ac:chgData name="Valentina Stefanovska" userId="4f08967c1974bd3e" providerId="LiveId" clId="{2134E487-8589-4484-8072-E6173C54D695}" dt="2023-03-26T00:14:21.503" v="22" actId="255"/>
          <ac:spMkLst>
            <pc:docMk/>
            <pc:sldMk cId="3710547418" sldId="269"/>
            <ac:spMk id="5" creationId="{A7FFD443-D0C4-B6C8-A48D-2A95376AF0C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0C15B-9167-4700-B48A-4E0D790336C1}" type="datetimeFigureOut">
              <a:rPr lang="en-US" smtClean="0"/>
              <a:t>3/26/2023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77BBF-5A95-4C8E-B891-2A2F833BD0AC}" type="slidenum">
              <a:rPr lang="en-US" smtClean="0"/>
              <a:t>‹#›</a:t>
            </a:fld>
            <a:endParaRPr lang="en-US"/>
          </a:p>
        </p:txBody>
      </p:sp>
    </p:spTree>
    <p:extLst>
      <p:ext uri="{BB962C8B-B14F-4D97-AF65-F5344CB8AC3E}">
        <p14:creationId xmlns:p14="http://schemas.microsoft.com/office/powerpoint/2010/main" val="2834435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0"/>
              </a:spcAft>
            </a:pPr>
            <a:r>
              <a:rPr lang="en-GB" sz="1800" kern="1200" dirty="0" err="1">
                <a:effectLst/>
                <a:latin typeface="Times New Roman" panose="02020603050405020304" pitchFamily="18" charset="0"/>
                <a:ea typeface="Calibri" panose="020F0502020204030204" pitchFamily="34" charset="0"/>
                <a:cs typeface="Times New Roman" panose="02020603050405020304" pitchFamily="18" charset="0"/>
              </a:rPr>
              <a:t>PizzaExpress</a:t>
            </a: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 is a restaurant chain based in the United Kingdom that specializes in serving pizza, as well as other Italian dishes such as pasta and salads.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It has over 400 locations across the UK and internationally.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In addition to its food, </a:t>
            </a:r>
            <a:r>
              <a:rPr lang="en-GB" sz="1800" kern="1200" dirty="0" err="1">
                <a:effectLst/>
                <a:latin typeface="Times New Roman" panose="02020603050405020304" pitchFamily="18" charset="0"/>
                <a:ea typeface="Calibri" panose="020F0502020204030204" pitchFamily="34" charset="0"/>
                <a:cs typeface="Times New Roman" panose="02020603050405020304" pitchFamily="18" charset="0"/>
              </a:rPr>
              <a:t>PizzaExpress</a:t>
            </a: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 is also known for its unique restaurant designs. The chain has collaborated with several artists over the years to create unique and memorable dining experiences for its customers to enjoy.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GB" sz="1800" kern="120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A077BBF-5A95-4C8E-B891-2A2F833BD0AC}" type="slidenum">
              <a:rPr lang="en-US" smtClean="0"/>
              <a:t>3</a:t>
            </a:fld>
            <a:endParaRPr lang="en-US"/>
          </a:p>
        </p:txBody>
      </p:sp>
    </p:spTree>
    <p:extLst>
      <p:ext uri="{BB962C8B-B14F-4D97-AF65-F5344CB8AC3E}">
        <p14:creationId xmlns:p14="http://schemas.microsoft.com/office/powerpoint/2010/main" val="4164772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0"/>
              </a:spcAft>
            </a:pPr>
            <a:r>
              <a:rPr lang="en-US" sz="1800" kern="1200" dirty="0">
                <a:effectLst/>
                <a:latin typeface="Times New Roman" panose="02020603050405020304" pitchFamily="18" charset="0"/>
                <a:ea typeface="Times New Roman" panose="02020603050405020304" pitchFamily="18" charset="0"/>
                <a:cs typeface="Times New Roman" panose="02020603050405020304" pitchFamily="18" charset="0"/>
              </a:rPr>
              <a:t>3 Short-Term Talent Acquisition Strategies are: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Work-Life Balance: Allow employees to choose their own time </a:t>
            </a:r>
            <a:r>
              <a:rPr lang="en-US" sz="1800" kern="1200" dirty="0">
                <a:solidFill>
                  <a:srgbClr val="374151"/>
                </a:solidFill>
                <a:effectLst/>
                <a:latin typeface="Times New Roman" panose="02020603050405020304" pitchFamily="18" charset="0"/>
                <a:ea typeface="Calibri" panose="020F0502020204030204" pitchFamily="34" charset="0"/>
                <a:cs typeface="Times New Roman" panose="02020603050405020304" pitchFamily="18" charset="0"/>
              </a:rPr>
              <a:t>scheduling as long as they meet their job responsibility and deadline, and provide the results in due time.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Build Company Brand: use </a:t>
            </a:r>
            <a:r>
              <a:rPr lang="en-GB" sz="1800" kern="1200" dirty="0">
                <a:solidFill>
                  <a:srgbClr val="374151"/>
                </a:solidFill>
                <a:effectLst/>
                <a:latin typeface="Times New Roman" panose="02020603050405020304" pitchFamily="18" charset="0"/>
                <a:ea typeface="Calibri" panose="020F0502020204030204" pitchFamily="34" charset="0"/>
                <a:cs typeface="Times New Roman" panose="02020603050405020304" pitchFamily="18" charset="0"/>
              </a:rPr>
              <a:t>social media platforms to create a strong online presence and connect with potential employees. Social media platforms such as; Facebook, Twitter, and Reddit.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Flexible Working Arrangement: Offer remote work for employees who can carry out the work from home,  another flexible working arrangement is offering employees to work longer hours but fewer days such as a 4-day workweek.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A077BBF-5A95-4C8E-B891-2A2F833BD0AC}" type="slidenum">
              <a:rPr lang="en-US" smtClean="0"/>
              <a:t>4</a:t>
            </a:fld>
            <a:endParaRPr lang="en-US"/>
          </a:p>
        </p:txBody>
      </p:sp>
    </p:spTree>
    <p:extLst>
      <p:ext uri="{BB962C8B-B14F-4D97-AF65-F5344CB8AC3E}">
        <p14:creationId xmlns:p14="http://schemas.microsoft.com/office/powerpoint/2010/main" val="1592860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0"/>
              </a:spcAft>
            </a:pPr>
            <a:r>
              <a:rPr lang="en-US" sz="1800" kern="1200" dirty="0">
                <a:effectLst/>
                <a:latin typeface="Times New Roman" panose="02020603050405020304" pitchFamily="18" charset="0"/>
                <a:ea typeface="Times New Roman" panose="02020603050405020304" pitchFamily="18" charset="0"/>
                <a:cs typeface="Times New Roman" panose="02020603050405020304" pitchFamily="18" charset="0"/>
              </a:rPr>
              <a:t>3 Long-Term Talent Acquisition Strategies are: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Reward scheme: A well-designed reward scheme can motivate employees and incentivize them to perform at their best. Rewards such as </a:t>
            </a:r>
            <a:r>
              <a:rPr lang="en-GB"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money, recognition, bonuses, promotion, and more.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US"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Training and development: </a:t>
            </a:r>
            <a:r>
              <a:rPr lang="en-GB"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Providing employees with ongoing training and development opportunities is very important for an organization's long-term success and growth.</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US"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Support and communication strategy: </a:t>
            </a:r>
            <a:r>
              <a:rPr lang="en-GB"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support and communication strategy can help to create a positive workplace </a:t>
            </a: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culture and ensure that employees are happy in the organization. This strategy includes; providing them with constant feedback, recognition, an open communication channel, and more.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A077BBF-5A95-4C8E-B891-2A2F833BD0AC}" type="slidenum">
              <a:rPr lang="en-US" smtClean="0"/>
              <a:t>5</a:t>
            </a:fld>
            <a:endParaRPr lang="en-US"/>
          </a:p>
        </p:txBody>
      </p:sp>
    </p:spTree>
    <p:extLst>
      <p:ext uri="{BB962C8B-B14F-4D97-AF65-F5344CB8AC3E}">
        <p14:creationId xmlns:p14="http://schemas.microsoft.com/office/powerpoint/2010/main" val="3428885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Incentive methods are strategies that an organization uses to motivate individuals or teams within the organization. These methods involve providing monetary and non-monetary rewards. Such as bonuses, recognition, promotion, tips, and others.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A077BBF-5A95-4C8E-B891-2A2F833BD0AC}" type="slidenum">
              <a:rPr lang="en-US" smtClean="0"/>
              <a:t>6</a:t>
            </a:fld>
            <a:endParaRPr lang="en-US"/>
          </a:p>
        </p:txBody>
      </p:sp>
    </p:spTree>
    <p:extLst>
      <p:ext uri="{BB962C8B-B14F-4D97-AF65-F5344CB8AC3E}">
        <p14:creationId xmlns:p14="http://schemas.microsoft.com/office/powerpoint/2010/main" val="109604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0"/>
              </a:spcAft>
            </a:pP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Monetary incentives are a common way for employers to motivate and reward their employees, here are 2 examples of monetary incentives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Bonus and raises: A bonus is an additional salary given to employees based on base salary and raises are to increase base salary. Bonus can be given on occasion or milestones for the company while raises can be given when an employee performs excellent work in the organization.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Tips: tips are common in the service industry, mainly in the restaurant industry. Tips are given by costumers to </a:t>
            </a:r>
            <a:r>
              <a:rPr lang="en-GB" sz="1800" kern="1200" dirty="0">
                <a:solidFill>
                  <a:srgbClr val="374151"/>
                </a:solidFill>
                <a:effectLst/>
                <a:latin typeface="Times New Roman" panose="02020603050405020304" pitchFamily="18" charset="0"/>
                <a:ea typeface="Calibri" panose="020F0502020204030204" pitchFamily="34" charset="0"/>
                <a:cs typeface="Times New Roman" panose="02020603050405020304" pitchFamily="18" charset="0"/>
              </a:rPr>
              <a:t>show their appreciation for good service.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A077BBF-5A95-4C8E-B891-2A2F833BD0AC}" type="slidenum">
              <a:rPr lang="en-US" smtClean="0"/>
              <a:t>7</a:t>
            </a:fld>
            <a:endParaRPr lang="en-US"/>
          </a:p>
        </p:txBody>
      </p:sp>
    </p:spTree>
    <p:extLst>
      <p:ext uri="{BB962C8B-B14F-4D97-AF65-F5344CB8AC3E}">
        <p14:creationId xmlns:p14="http://schemas.microsoft.com/office/powerpoint/2010/main" val="1169207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Non-Monetary Incentive is incentives that do not involve money, here are 2 examples of Non-Monetary Incentive: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Recognition &amp; Rewards: Recognition is the most effective incentive within the organization it shows that leadership has acknowledged the employee's contribution. Non-monetary rewards are vacations or extra days off from work.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Promotion: promotion is a great incentive, this is </a:t>
            </a:r>
            <a:r>
              <a:rPr lang="en-GB" sz="1800" kern="1200" dirty="0">
                <a:solidFill>
                  <a:srgbClr val="374151"/>
                </a:solidFill>
                <a:effectLst/>
                <a:latin typeface="Times New Roman" panose="02020603050405020304" pitchFamily="18" charset="0"/>
                <a:ea typeface="Calibri" panose="020F0502020204030204" pitchFamily="34" charset="0"/>
                <a:cs typeface="Times New Roman" panose="02020603050405020304" pitchFamily="18" charset="0"/>
              </a:rPr>
              <a:t>Promoting an employee to a higher position. This not only means higher recognition but also an increase in salary.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A077BBF-5A95-4C8E-B891-2A2F833BD0AC}" type="slidenum">
              <a:rPr lang="en-US" smtClean="0"/>
              <a:t>8</a:t>
            </a:fld>
            <a:endParaRPr lang="en-US"/>
          </a:p>
        </p:txBody>
      </p:sp>
    </p:spTree>
    <p:extLst>
      <p:ext uri="{BB962C8B-B14F-4D97-AF65-F5344CB8AC3E}">
        <p14:creationId xmlns:p14="http://schemas.microsoft.com/office/powerpoint/2010/main" val="4036226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In conclusion, monetary and non-monetary incentives are vital for an organization to keep its employees happy and motivated, a balance of both of these are necessary as many individual prefer monetary and others prefer vacation days over financial rewards. Overall it's important for an organization to properly plan talent aquation strategies to help them find and hire bright talents for their organization's future.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077BBF-5A95-4C8E-B891-2A2F833BD0AC}" type="slidenum">
              <a:rPr lang="en-US" smtClean="0"/>
              <a:t>9</a:t>
            </a:fld>
            <a:endParaRPr lang="en-US"/>
          </a:p>
        </p:txBody>
      </p:sp>
    </p:spTree>
    <p:extLst>
      <p:ext uri="{BB962C8B-B14F-4D97-AF65-F5344CB8AC3E}">
        <p14:creationId xmlns:p14="http://schemas.microsoft.com/office/powerpoint/2010/main" val="2394546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Here are some of my recommendations based on the study: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Provide a clear description of the job and what are the duties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Provide what rewards the job will provide such as salary range, promotion, job security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Build a strong employer brand so employees are interested in working for the company.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Create a more diverse and inclusive workplace for all.</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Offer monetary and non-monetary incentives such as salary, vacation, promotion, and recognition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A077BBF-5A95-4C8E-B891-2A2F833BD0AC}" type="slidenum">
              <a:rPr lang="en-US" smtClean="0"/>
              <a:t>10</a:t>
            </a:fld>
            <a:endParaRPr lang="en-US"/>
          </a:p>
        </p:txBody>
      </p:sp>
    </p:spTree>
    <p:extLst>
      <p:ext uri="{BB962C8B-B14F-4D97-AF65-F5344CB8AC3E}">
        <p14:creationId xmlns:p14="http://schemas.microsoft.com/office/powerpoint/2010/main" val="3653563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82E4CA-1350-46E8-A254-01682AC7ECCB}" type="datetimeFigureOut">
              <a:rPr lang="en-US" smtClean="0"/>
              <a:t>3/26/2023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1115235-9940-4FED-B150-AAE97B304806}"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228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2E4CA-1350-46E8-A254-01682AC7ECCB}" type="datetimeFigureOut">
              <a:rPr lang="en-US" smtClean="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115235-9940-4FED-B150-AAE97B304806}"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6640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dirty="0"/>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2E4CA-1350-46E8-A254-01682AC7ECCB}" type="datetimeFigureOut">
              <a:rPr lang="en-US" smtClean="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115235-9940-4FED-B150-AAE97B304806}"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42588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82E4CA-1350-46E8-A254-01682AC7ECCB}" type="datetimeFigureOut">
              <a:rPr lang="en-US" smtClean="0"/>
              <a:t>3/26/2023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115235-9940-4FED-B150-AAE97B304806}"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00400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82E4CA-1350-46E8-A254-01682AC7ECCB}" type="datetimeFigureOut">
              <a:rPr lang="en-US" smtClean="0"/>
              <a:t>3/26/2023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1115235-9940-4FED-B150-AAE97B304806}"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41485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82E4CA-1350-46E8-A254-01682AC7ECCB}" type="datetimeFigureOut">
              <a:rPr lang="en-US" smtClean="0"/>
              <a:t>3/26/2023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1115235-9940-4FED-B150-AAE97B304806}"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02364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82E4CA-1350-46E8-A254-01682AC7ECCB}" type="datetimeFigureOut">
              <a:rPr lang="en-US" smtClean="0"/>
              <a:t>3/26/2023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1115235-9940-4FED-B150-AAE97B304806}" type="slidenum">
              <a:rPr lang="en-US" smtClean="0"/>
              <a:t>‹#›</a:t>
            </a:fld>
            <a:endParaRPr lang="en-US"/>
          </a:p>
        </p:txBody>
      </p:sp>
    </p:spTree>
    <p:extLst>
      <p:ext uri="{BB962C8B-B14F-4D97-AF65-F5344CB8AC3E}">
        <p14:creationId xmlns:p14="http://schemas.microsoft.com/office/powerpoint/2010/main" val="1312441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82E4CA-1350-46E8-A254-01682AC7ECCB}" type="datetimeFigureOut">
              <a:rPr lang="en-US" smtClean="0"/>
              <a:t>3/26/2023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115235-9940-4FED-B150-AAE97B304806}"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09130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282E4CA-1350-46E8-A254-01682AC7ECCB}" type="datetimeFigureOut">
              <a:rPr lang="en-US" smtClean="0"/>
              <a:t>3/26/2023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1115235-9940-4FED-B150-AAE97B304806}"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72798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2E4CA-1350-46E8-A254-01682AC7ECCB}" type="datetimeFigureOut">
              <a:rPr lang="en-US" smtClean="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115235-9940-4FED-B150-AAE97B304806}"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5527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2E4CA-1350-46E8-A254-01682AC7ECCB}" type="datetimeFigureOut">
              <a:rPr lang="en-US" smtClean="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115235-9940-4FED-B150-AAE97B304806}"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99857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282E4CA-1350-46E8-A254-01682AC7ECCB}" type="datetimeFigureOut">
              <a:rPr lang="en-US" smtClean="0"/>
              <a:t>3/26/2023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1115235-9940-4FED-B150-AAE97B304806}"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10929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E2313CB-AD5A-4ABF-8017-2F3888D07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DE009D9-E9CB-4EBB-A0C6-C345F8495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67DF212-26A5-7EB2-AFEC-7C8C3017F511}"/>
              </a:ext>
            </a:extLst>
          </p:cNvPr>
          <p:cNvSpPr>
            <a:spLocks noGrp="1"/>
          </p:cNvSpPr>
          <p:nvPr>
            <p:ph type="ctrTitle"/>
          </p:nvPr>
        </p:nvSpPr>
        <p:spPr>
          <a:xfrm>
            <a:off x="2379306" y="2811954"/>
            <a:ext cx="8276254" cy="3793645"/>
          </a:xfrm>
        </p:spPr>
        <p:txBody>
          <a:bodyPr>
            <a:normAutofit fontScale="90000"/>
          </a:bodyPr>
          <a:lstStyle/>
          <a:p>
            <a:br>
              <a:rPr lang="en-US" sz="2800" dirty="0">
                <a:latin typeface="Calibri"/>
                <a:ea typeface="+mj-lt"/>
                <a:cs typeface="+mj-lt"/>
              </a:rPr>
            </a:br>
            <a:r>
              <a:rPr lang="en-US" sz="2800" dirty="0">
                <a:latin typeface="Calibri"/>
                <a:ea typeface="+mj-lt"/>
                <a:cs typeface="+mj-lt"/>
              </a:rPr>
              <a:t> </a:t>
            </a:r>
            <a:r>
              <a:rPr lang="en-US" sz="2800" i="1" dirty="0">
                <a:latin typeface="Times New Roman"/>
                <a:ea typeface="+mj-lt"/>
                <a:cs typeface="+mj-lt"/>
              </a:rPr>
              <a:t>           </a:t>
            </a:r>
            <a:r>
              <a:rPr lang="en-US" sz="3600" i="1" dirty="0">
                <a:latin typeface="Times New Roman"/>
                <a:ea typeface="+mj-lt"/>
                <a:cs typeface="+mj-lt"/>
              </a:rPr>
              <a:t>BA(Hons) Business Management</a:t>
            </a:r>
            <a:r>
              <a:rPr lang="en-US" sz="4400" i="1" dirty="0">
                <a:latin typeface="Times New Roman"/>
                <a:ea typeface="+mj-lt"/>
                <a:cs typeface="+mj-lt"/>
              </a:rPr>
              <a:t> </a:t>
            </a:r>
            <a:br>
              <a:rPr lang="en-US" sz="4400" i="1" dirty="0">
                <a:latin typeface="Times New Roman"/>
                <a:ea typeface="+mj-lt"/>
                <a:cs typeface="+mj-lt"/>
              </a:rPr>
            </a:br>
            <a:br>
              <a:rPr lang="en-US" sz="3600" i="1" dirty="0">
                <a:latin typeface="Times New Roman"/>
                <a:ea typeface="+mj-lt"/>
                <a:cs typeface="+mj-lt"/>
              </a:rPr>
            </a:br>
            <a:r>
              <a:rPr lang="en-US" sz="2800" i="1" dirty="0">
                <a:latin typeface="Times New Roman"/>
                <a:ea typeface="+mj-lt"/>
                <a:cs typeface="+mj-lt"/>
              </a:rPr>
              <a:t>Student name: Stefanovska Valentina</a:t>
            </a:r>
            <a:br>
              <a:rPr lang="en-US" sz="2800" i="1" dirty="0">
                <a:latin typeface="Times New Roman"/>
                <a:ea typeface="+mj-lt"/>
                <a:cs typeface="+mj-lt"/>
              </a:rPr>
            </a:br>
            <a:r>
              <a:rPr lang="en-US" sz="2800" i="1" dirty="0">
                <a:latin typeface="Times New Roman"/>
                <a:ea typeface="+mj-lt"/>
                <a:cs typeface="+mj-lt"/>
              </a:rPr>
              <a:t>Student number:2123930</a:t>
            </a:r>
            <a:br>
              <a:rPr lang="en-US" sz="2800" i="1" dirty="0">
                <a:latin typeface="Times New Roman"/>
                <a:ea typeface="+mj-lt"/>
                <a:cs typeface="+mj-lt"/>
              </a:rPr>
            </a:br>
            <a:r>
              <a:rPr lang="en-US" sz="2800" i="1" dirty="0">
                <a:latin typeface="Times New Roman"/>
                <a:ea typeface="+mj-lt"/>
                <a:cs typeface="+mj-lt"/>
              </a:rPr>
              <a:t>course name: managing people</a:t>
            </a:r>
            <a:br>
              <a:rPr lang="en-US" sz="2800" i="1" dirty="0">
                <a:latin typeface="Times New Roman"/>
                <a:ea typeface="+mj-lt"/>
                <a:cs typeface="+mj-lt"/>
              </a:rPr>
            </a:br>
            <a:r>
              <a:rPr lang="en-US" sz="2800" i="1" dirty="0">
                <a:latin typeface="Times New Roman"/>
                <a:ea typeface="+mj-lt"/>
                <a:cs typeface="+mj-lt"/>
              </a:rPr>
              <a:t>lecturer name: </a:t>
            </a:r>
            <a:r>
              <a:rPr lang="en-US" sz="2800" i="1" dirty="0" err="1">
                <a:latin typeface="Times New Roman"/>
                <a:ea typeface="+mj-lt"/>
                <a:cs typeface="+mj-lt"/>
              </a:rPr>
              <a:t>nishi</a:t>
            </a:r>
            <a:r>
              <a:rPr lang="en-US" sz="2800" i="1" dirty="0">
                <a:latin typeface="Times New Roman"/>
                <a:ea typeface="+mj-lt"/>
                <a:cs typeface="+mj-lt"/>
              </a:rPr>
              <a:t> </a:t>
            </a:r>
            <a:r>
              <a:rPr lang="en-US" sz="2800" i="1" dirty="0" err="1">
                <a:latin typeface="Times New Roman"/>
                <a:ea typeface="+mj-lt"/>
                <a:cs typeface="+mj-lt"/>
              </a:rPr>
              <a:t>ramsurrun</a:t>
            </a:r>
            <a:r>
              <a:rPr lang="en-US" sz="2800" i="1" dirty="0">
                <a:latin typeface="Times New Roman"/>
                <a:ea typeface="+mj-lt"/>
                <a:cs typeface="+mj-lt"/>
              </a:rPr>
              <a:t> </a:t>
            </a:r>
            <a:br>
              <a:rPr lang="en-US" sz="2800" i="1" dirty="0">
                <a:latin typeface="Times New Roman"/>
                <a:ea typeface="+mj-lt"/>
                <a:cs typeface="+mj-lt"/>
              </a:rPr>
            </a:br>
            <a:r>
              <a:rPr lang="en-US" sz="2800" i="1" dirty="0">
                <a:latin typeface="Times New Roman"/>
                <a:ea typeface="+mj-lt"/>
                <a:cs typeface="+mj-lt"/>
              </a:rPr>
              <a:t>session : February 2023 Term</a:t>
            </a:r>
            <a:br>
              <a:rPr lang="en-US" sz="3600" dirty="0">
                <a:ea typeface="+mj-lt"/>
                <a:cs typeface="+mj-lt"/>
              </a:rPr>
            </a:br>
            <a:endParaRPr lang="ru-RU" dirty="0">
              <a:cs typeface="Times New Roman"/>
            </a:endParaRPr>
          </a:p>
        </p:txBody>
      </p:sp>
      <p:grpSp>
        <p:nvGrpSpPr>
          <p:cNvPr id="34" name="Group 33">
            <a:extLst>
              <a:ext uri="{FF2B5EF4-FFF2-40B4-BE49-F238E27FC236}">
                <a16:creationId xmlns:a16="http://schemas.microsoft.com/office/drawing/2014/main" id="{230FFF44-4B6D-47A3-8EF6-EC72DA2A7F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5858" y="252401"/>
            <a:ext cx="5775717" cy="2402635"/>
            <a:chOff x="2945858" y="252401"/>
            <a:chExt cx="5775717" cy="2402635"/>
          </a:xfrm>
        </p:grpSpPr>
        <p:sp>
          <p:nvSpPr>
            <p:cNvPr id="35" name="Rectangle 34">
              <a:extLst>
                <a:ext uri="{FF2B5EF4-FFF2-40B4-BE49-F238E27FC236}">
                  <a16:creationId xmlns:a16="http://schemas.microsoft.com/office/drawing/2014/main" id="{02C9BEEC-0281-408B-840C-9C73B781A9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945858" y="252401"/>
              <a:ext cx="5775717" cy="2402635"/>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A308C4D-7B09-4FA1-B1F7-77E5C3FDF5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91737" y="409320"/>
              <a:ext cx="5470234" cy="1990184"/>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8" name="Rectangle 37" hidden="1">
            <a:extLst>
              <a:ext uri="{FF2B5EF4-FFF2-40B4-BE49-F238E27FC236}">
                <a16:creationId xmlns:a16="http://schemas.microsoft.com/office/drawing/2014/main" id="{EC547D0E-8A87-4725-8224-311D6A772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3410" y="806495"/>
            <a:ext cx="8347608" cy="2678774"/>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Рисунок 6" descr="Изображение выглядит как текст&#10;&#10;Автоматически созданное описание">
            <a:extLst>
              <a:ext uri="{FF2B5EF4-FFF2-40B4-BE49-F238E27FC236}">
                <a16:creationId xmlns:a16="http://schemas.microsoft.com/office/drawing/2014/main" id="{66E837C7-C296-7E6D-B86F-026408BC0E4B}"/>
              </a:ext>
            </a:extLst>
          </p:cNvPr>
          <p:cNvPicPr>
            <a:picLocks noChangeAspect="1"/>
          </p:cNvPicPr>
          <p:nvPr/>
        </p:nvPicPr>
        <p:blipFill>
          <a:blip r:embed="rId2"/>
          <a:stretch>
            <a:fillRect/>
          </a:stretch>
        </p:blipFill>
        <p:spPr>
          <a:xfrm>
            <a:off x="3163079" y="499395"/>
            <a:ext cx="5216366" cy="1845349"/>
          </a:xfrm>
          <a:prstGeom prst="rect">
            <a:avLst/>
          </a:prstGeom>
        </p:spPr>
      </p:pic>
      <p:cxnSp>
        <p:nvCxnSpPr>
          <p:cNvPr id="40" name="Straight Connector 39" hidden="1">
            <a:extLst>
              <a:ext uri="{FF2B5EF4-FFF2-40B4-BE49-F238E27FC236}">
                <a16:creationId xmlns:a16="http://schemas.microsoft.com/office/drawing/2014/main" id="{3E5C3848-5A58-4B84-AFBB-E7D9B99EB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5027185"/>
            <a:ext cx="864301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2" name="Picture 41">
            <a:extLst>
              <a:ext uri="{FF2B5EF4-FFF2-40B4-BE49-F238E27FC236}">
                <a16:creationId xmlns:a16="http://schemas.microsoft.com/office/drawing/2014/main" id="{3A580E99-2B1B-4372-A707-20312A9403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4" name="Straight Connector 43">
            <a:extLst>
              <a:ext uri="{FF2B5EF4-FFF2-40B4-BE49-F238E27FC236}">
                <a16:creationId xmlns:a16="http://schemas.microsoft.com/office/drawing/2014/main" id="{63B4A4AA-0179-4AB7-8EED-031600A724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604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0754E-3079-7367-71B3-B08061184E2B}"/>
              </a:ext>
            </a:extLst>
          </p:cNvPr>
          <p:cNvSpPr>
            <a:spLocks noGrp="1"/>
          </p:cNvSpPr>
          <p:nvPr>
            <p:ph type="title"/>
          </p:nvPr>
        </p:nvSpPr>
        <p:spPr/>
        <p:txBody>
          <a:bodyPr/>
          <a:lstStyle/>
          <a:p>
            <a:r>
              <a:rPr lang="en-US" dirty="0"/>
              <a:t>Table of content</a:t>
            </a:r>
          </a:p>
        </p:txBody>
      </p:sp>
      <p:sp>
        <p:nvSpPr>
          <p:cNvPr id="3" name="Content Placeholder 2">
            <a:extLst>
              <a:ext uri="{FF2B5EF4-FFF2-40B4-BE49-F238E27FC236}">
                <a16:creationId xmlns:a16="http://schemas.microsoft.com/office/drawing/2014/main" id="{A0ABDA23-A142-12B2-3805-E1087C3AD9C3}"/>
              </a:ext>
            </a:extLst>
          </p:cNvPr>
          <p:cNvSpPr>
            <a:spLocks noGrp="1"/>
          </p:cNvSpPr>
          <p:nvPr>
            <p:ph idx="1"/>
          </p:nvPr>
        </p:nvSpPr>
        <p:spPr>
          <a:xfrm>
            <a:off x="1171660" y="2015732"/>
            <a:ext cx="9603275" cy="3759917"/>
          </a:xfrm>
        </p:spPr>
        <p:txBody>
          <a:bodyPr>
            <a:noAutofit/>
          </a:bodyPr>
          <a:lstStyle/>
          <a:p>
            <a:r>
              <a:rPr lang="en-US" sz="1600" dirty="0">
                <a:latin typeface="Times New Roman" panose="02020603050405020304" pitchFamily="18" charset="0"/>
                <a:cs typeface="Times New Roman" panose="02020603050405020304" pitchFamily="18" charset="0"/>
              </a:rPr>
              <a:t>Introduction to </a:t>
            </a:r>
            <a:r>
              <a:rPr lang="en-US" sz="1600" cap="none" dirty="0" err="1">
                <a:latin typeface="Times New Roman" panose="02020603050405020304" pitchFamily="18" charset="0"/>
                <a:cs typeface="Times New Roman" panose="02020603050405020304" pitchFamily="18" charset="0"/>
              </a:rPr>
              <a:t>PizzaExpress</a:t>
            </a:r>
            <a:endParaRPr lang="en-US" sz="1600" dirty="0">
              <a:latin typeface="Times New Roman" panose="02020603050405020304" pitchFamily="18" charset="0"/>
              <a:cs typeface="Times New Roman" panose="02020603050405020304" pitchFamily="18" charset="0"/>
            </a:endParaRPr>
          </a:p>
          <a:p>
            <a:r>
              <a:rPr lang="en-US" sz="1600" i="0" kern="1200" spc="100">
                <a:solidFill>
                  <a:srgbClr val="000000"/>
                </a:solidFill>
                <a:effectLst/>
                <a:latin typeface="Times New Roman" panose="02020603050405020304" pitchFamily="18" charset="0"/>
                <a:ea typeface="+mj-ea"/>
                <a:cs typeface="Times New Roman" panose="02020603050405020304" pitchFamily="18" charset="0"/>
              </a:rPr>
              <a:t>Short</a:t>
            </a:r>
            <a:r>
              <a:rPr lang="en-US" sz="1600" i="0" kern="1200" spc="100" baseline="0">
                <a:ln>
                  <a:noFill/>
                </a:ln>
                <a:solidFill>
                  <a:srgbClr val="000000"/>
                </a:solidFill>
                <a:effectLst/>
                <a:latin typeface="Times New Roman" panose="02020603050405020304" pitchFamily="18" charset="0"/>
                <a:ea typeface="+mj-ea"/>
                <a:cs typeface="Times New Roman" panose="02020603050405020304" pitchFamily="18" charset="0"/>
              </a:rPr>
              <a:t>-Term </a:t>
            </a:r>
            <a:r>
              <a:rPr lang="en-US" sz="1600" i="0" kern="1200" spc="100" baseline="0" dirty="0">
                <a:ln>
                  <a:noFill/>
                </a:ln>
                <a:solidFill>
                  <a:srgbClr val="000000"/>
                </a:solidFill>
                <a:effectLst/>
                <a:latin typeface="Times New Roman" panose="02020603050405020304" pitchFamily="18" charset="0"/>
                <a:ea typeface="+mj-ea"/>
                <a:cs typeface="Times New Roman" panose="02020603050405020304" pitchFamily="18" charset="0"/>
              </a:rPr>
              <a:t>Talent Acquisition Strategies</a:t>
            </a:r>
          </a:p>
          <a:p>
            <a:r>
              <a:rPr lang="en-US" sz="1600" i="0" kern="1200" spc="100" dirty="0">
                <a:solidFill>
                  <a:srgbClr val="000000"/>
                </a:solidFill>
                <a:effectLst/>
                <a:latin typeface="Times New Roman" panose="02020603050405020304" pitchFamily="18" charset="0"/>
                <a:ea typeface="+mj-ea"/>
                <a:cs typeface="Times New Roman" panose="02020603050405020304" pitchFamily="18" charset="0"/>
              </a:rPr>
              <a:t>Long</a:t>
            </a:r>
            <a:r>
              <a:rPr lang="en-US" sz="1600" i="0" kern="1200" spc="100" baseline="0" dirty="0">
                <a:ln>
                  <a:noFill/>
                </a:ln>
                <a:solidFill>
                  <a:srgbClr val="000000"/>
                </a:solidFill>
                <a:effectLst/>
                <a:latin typeface="Times New Roman" panose="02020603050405020304" pitchFamily="18" charset="0"/>
                <a:ea typeface="+mj-ea"/>
                <a:cs typeface="Times New Roman" panose="02020603050405020304" pitchFamily="18" charset="0"/>
              </a:rPr>
              <a:t>-Term Talent Acquisition Strategies</a:t>
            </a:r>
          </a:p>
          <a:p>
            <a:r>
              <a:rPr lang="en-US" sz="1600" i="0" kern="1200" spc="100" baseline="0" dirty="0">
                <a:ln>
                  <a:noFill/>
                </a:ln>
                <a:solidFill>
                  <a:srgbClr val="000000"/>
                </a:solidFill>
                <a:effectLst/>
                <a:latin typeface="Times New Roman" panose="02020603050405020304" pitchFamily="18" charset="0"/>
                <a:ea typeface="+mj-ea"/>
                <a:cs typeface="Times New Roman" panose="02020603050405020304" pitchFamily="18" charset="0"/>
              </a:rPr>
              <a:t>Incentive Methods</a:t>
            </a:r>
            <a:endParaRPr lang="en-US" sz="1600" spc="100" dirty="0">
              <a:solidFill>
                <a:srgbClr val="000000"/>
              </a:solidFill>
              <a:latin typeface="Times New Roman" panose="02020603050405020304" pitchFamily="18" charset="0"/>
              <a:ea typeface="+mj-ea"/>
              <a:cs typeface="Times New Roman" panose="02020603050405020304" pitchFamily="18" charset="0"/>
            </a:endParaRPr>
          </a:p>
          <a:p>
            <a:r>
              <a:rPr lang="en-US" sz="1600" i="0" kern="1200" dirty="0">
                <a:solidFill>
                  <a:srgbClr val="000000"/>
                </a:solidFill>
                <a:effectLst/>
                <a:latin typeface="Times New Roman" panose="02020603050405020304" pitchFamily="18" charset="0"/>
                <a:ea typeface="+mj-ea"/>
                <a:cs typeface="Times New Roman" panose="02020603050405020304" pitchFamily="18" charset="0"/>
              </a:rPr>
              <a:t>Conclusion</a:t>
            </a:r>
            <a:endParaRPr lang="en-US" sz="1600" i="0" kern="1200" spc="100" dirty="0">
              <a:solidFill>
                <a:srgbClr val="000000"/>
              </a:solidFill>
              <a:effectLst/>
              <a:latin typeface="Times New Roman" panose="02020603050405020304" pitchFamily="18" charset="0"/>
              <a:ea typeface="+mj-ea"/>
              <a:cs typeface="Times New Roman" panose="02020603050405020304" pitchFamily="18" charset="0"/>
            </a:endParaRPr>
          </a:p>
          <a:p>
            <a:r>
              <a:rPr lang="en-US" sz="1600" i="0" kern="1200" dirty="0">
                <a:solidFill>
                  <a:srgbClr val="000000"/>
                </a:solidFill>
                <a:effectLst/>
                <a:latin typeface="Times New Roman" panose="02020603050405020304" pitchFamily="18" charset="0"/>
                <a:ea typeface="+mj-ea"/>
                <a:cs typeface="Times New Roman" panose="02020603050405020304" pitchFamily="18" charset="0"/>
              </a:rPr>
              <a:t>Recommendation</a:t>
            </a:r>
          </a:p>
          <a:p>
            <a:r>
              <a:rPr lang="en-US" sz="1600" i="0" kern="1200" dirty="0">
                <a:solidFill>
                  <a:srgbClr val="000000"/>
                </a:solidFill>
                <a:effectLst/>
                <a:latin typeface="Times New Roman" panose="02020603050405020304" pitchFamily="18" charset="0"/>
                <a:ea typeface="+mj-ea"/>
                <a:cs typeface="Times New Roman" panose="02020603050405020304" pitchFamily="18" charset="0"/>
              </a:rPr>
              <a:t>References</a:t>
            </a:r>
            <a:endParaRPr lang="en-GB" sz="1600" dirty="0">
              <a:latin typeface="Times New Roman" panose="02020603050405020304" pitchFamily="18" charset="0"/>
              <a:cs typeface="Times New Roman" panose="02020603050405020304" pitchFamily="18" charset="0"/>
            </a:endParaRPr>
          </a:p>
          <a:p>
            <a:pPr marL="0" indent="0">
              <a:buNone/>
            </a:pPr>
            <a:r>
              <a:rPr lang="en-US" sz="1600" cap="none"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321045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0D389-8659-1EAC-A7A9-71D1BEA0E232}"/>
              </a:ext>
            </a:extLst>
          </p:cNvPr>
          <p:cNvSpPr>
            <a:spLocks noGrp="1"/>
          </p:cNvSpPr>
          <p:nvPr>
            <p:ph type="title"/>
          </p:nvPr>
        </p:nvSpPr>
        <p:spPr/>
        <p:txBody>
          <a:bodyPr/>
          <a:lstStyle/>
          <a:p>
            <a:r>
              <a:rPr lang="en-US" cap="none" dirty="0" err="1"/>
              <a:t>PizzaExpress</a:t>
            </a:r>
            <a:endParaRPr lang="en-US" cap="none" dirty="0"/>
          </a:p>
        </p:txBody>
      </p:sp>
      <p:sp>
        <p:nvSpPr>
          <p:cNvPr id="3" name="Content Placeholder 2">
            <a:extLst>
              <a:ext uri="{FF2B5EF4-FFF2-40B4-BE49-F238E27FC236}">
                <a16:creationId xmlns:a16="http://schemas.microsoft.com/office/drawing/2014/main" id="{6CB43838-17CD-CD47-A3D1-00C8F3C06B72}"/>
              </a:ext>
            </a:extLst>
          </p:cNvPr>
          <p:cNvSpPr>
            <a:spLocks noGrp="1"/>
          </p:cNvSpPr>
          <p:nvPr>
            <p:ph idx="1"/>
          </p:nvPr>
        </p:nvSpPr>
        <p:spPr>
          <a:xfrm>
            <a:off x="107576" y="2015732"/>
            <a:ext cx="6571130" cy="3450613"/>
          </a:xfrm>
        </p:spPr>
        <p:txBody>
          <a:bodyPr>
            <a:normAutofit/>
          </a:bodyPr>
          <a:lstStyle/>
          <a:p>
            <a:pPr algn="just"/>
            <a:r>
              <a:rPr lang="en-GB" sz="1800" dirty="0" err="1"/>
              <a:t>PizzaExpress</a:t>
            </a:r>
            <a:r>
              <a:rPr lang="en-GB" sz="1800" dirty="0"/>
              <a:t> is a restaurant chain based in the United Kingdom that specializes in serving pizza, as well as other Italian dishes such as pasta and salads.</a:t>
            </a:r>
          </a:p>
          <a:p>
            <a:pPr algn="just"/>
            <a:r>
              <a:rPr lang="en-GB" sz="1800" dirty="0"/>
              <a:t>It has over 400 locations across the UK and internationally.</a:t>
            </a:r>
          </a:p>
          <a:p>
            <a:pPr algn="just"/>
            <a:r>
              <a:rPr lang="en-GB" sz="1800" dirty="0"/>
              <a:t>In addition to its food, </a:t>
            </a:r>
            <a:r>
              <a:rPr lang="en-GB" sz="1800" dirty="0" err="1"/>
              <a:t>PizzaExpress</a:t>
            </a:r>
            <a:r>
              <a:rPr lang="en-GB" sz="1800" dirty="0"/>
              <a:t> is also known for its unique restaurant designs. The chain has collaborated with several artists over the years to create unique and memorable dining experiences for its customers to enjoy </a:t>
            </a:r>
            <a:r>
              <a:rPr lang="en-US" sz="1800" dirty="0"/>
              <a:t>(Pizzaexpress.com, 2022).</a:t>
            </a:r>
          </a:p>
          <a:p>
            <a:pPr algn="just"/>
            <a:endParaRPr lang="en-GB" sz="1800" dirty="0"/>
          </a:p>
          <a:p>
            <a:pPr algn="just"/>
            <a:endParaRPr lang="en-GB" dirty="0"/>
          </a:p>
          <a:p>
            <a:pPr algn="just"/>
            <a:endParaRPr lang="en-GB" dirty="0"/>
          </a:p>
          <a:p>
            <a:pPr algn="just"/>
            <a:endParaRPr lang="en-GB" dirty="0"/>
          </a:p>
          <a:p>
            <a:pPr algn="just"/>
            <a:endParaRPr lang="en-US" dirty="0"/>
          </a:p>
        </p:txBody>
      </p:sp>
      <p:sp>
        <p:nvSpPr>
          <p:cNvPr id="8" name="AutoShape 10" descr="Pizza Express | The Junction">
            <a:extLst>
              <a:ext uri="{FF2B5EF4-FFF2-40B4-BE49-F238E27FC236}">
                <a16:creationId xmlns:a16="http://schemas.microsoft.com/office/drawing/2014/main" id="{B54EEE1C-086D-4C17-B329-92350C0E947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 name="Picture 8">
            <a:extLst>
              <a:ext uri="{FF2B5EF4-FFF2-40B4-BE49-F238E27FC236}">
                <a16:creationId xmlns:a16="http://schemas.microsoft.com/office/drawing/2014/main" id="{8140E201-E405-F265-6459-B7276C051941}"/>
              </a:ext>
            </a:extLst>
          </p:cNvPr>
          <p:cNvPicPr>
            <a:picLocks noChangeAspect="1"/>
          </p:cNvPicPr>
          <p:nvPr/>
        </p:nvPicPr>
        <p:blipFill>
          <a:blip r:embed="rId3"/>
          <a:stretch>
            <a:fillRect/>
          </a:stretch>
        </p:blipFill>
        <p:spPr>
          <a:xfrm>
            <a:off x="6759389" y="1853754"/>
            <a:ext cx="5082989" cy="3630706"/>
          </a:xfrm>
          <a:prstGeom prst="rect">
            <a:avLst/>
          </a:prstGeom>
        </p:spPr>
      </p:pic>
    </p:spTree>
    <p:extLst>
      <p:ext uri="{BB962C8B-B14F-4D97-AF65-F5344CB8AC3E}">
        <p14:creationId xmlns:p14="http://schemas.microsoft.com/office/powerpoint/2010/main" val="3126212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5590A-2A5D-485F-7C9B-B91CFEBAEE13}"/>
              </a:ext>
            </a:extLst>
          </p:cNvPr>
          <p:cNvSpPr>
            <a:spLocks noGrp="1"/>
          </p:cNvSpPr>
          <p:nvPr>
            <p:ph type="title"/>
          </p:nvPr>
        </p:nvSpPr>
        <p:spPr/>
        <p:txBody>
          <a:bodyPr/>
          <a:lstStyle/>
          <a:p>
            <a:r>
              <a:rPr lang="en-US" sz="4000" b="1" cap="none" spc="100" dirty="0">
                <a:solidFill>
                  <a:srgbClr val="000000"/>
                </a:solidFill>
                <a:latin typeface="Times New Roman" panose="02020603050405020304" pitchFamily="18" charset="0"/>
                <a:cs typeface="Times New Roman" panose="02020603050405020304" pitchFamily="18" charset="0"/>
              </a:rPr>
              <a:t>Short</a:t>
            </a:r>
            <a:r>
              <a:rPr kumimoji="0" lang="en-US" sz="4000" b="1" i="0" u="none" strike="noStrike" kern="1200" cap="none" spc="1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-Term Talent Acquisition Strategies</a:t>
            </a:r>
            <a:endParaRPr lang="en-US" dirty="0"/>
          </a:p>
        </p:txBody>
      </p:sp>
      <p:pic>
        <p:nvPicPr>
          <p:cNvPr id="5" name="Content Placeholder 4">
            <a:extLst>
              <a:ext uri="{FF2B5EF4-FFF2-40B4-BE49-F238E27FC236}">
                <a16:creationId xmlns:a16="http://schemas.microsoft.com/office/drawing/2014/main" id="{BD785BE1-CCB8-7723-4820-3E1F2CA9AD28}"/>
              </a:ext>
            </a:extLst>
          </p:cNvPr>
          <p:cNvPicPr>
            <a:picLocks noGrp="1" noChangeAspect="1"/>
          </p:cNvPicPr>
          <p:nvPr>
            <p:ph idx="1"/>
          </p:nvPr>
        </p:nvPicPr>
        <p:blipFill>
          <a:blip r:embed="rId3"/>
          <a:stretch>
            <a:fillRect/>
          </a:stretch>
        </p:blipFill>
        <p:spPr>
          <a:xfrm>
            <a:off x="1975876" y="2803291"/>
            <a:ext cx="1251417" cy="1251417"/>
          </a:xfrm>
        </p:spPr>
      </p:pic>
      <p:sp>
        <p:nvSpPr>
          <p:cNvPr id="6" name="TextBox 5">
            <a:extLst>
              <a:ext uri="{FF2B5EF4-FFF2-40B4-BE49-F238E27FC236}">
                <a16:creationId xmlns:a16="http://schemas.microsoft.com/office/drawing/2014/main" id="{E13FBFAA-EA19-B272-B0FF-0DE3CA9024B5}"/>
              </a:ext>
            </a:extLst>
          </p:cNvPr>
          <p:cNvSpPr txBox="1"/>
          <p:nvPr/>
        </p:nvSpPr>
        <p:spPr>
          <a:xfrm>
            <a:off x="1523999" y="4446493"/>
            <a:ext cx="2348753" cy="369332"/>
          </a:xfrm>
          <a:prstGeom prst="rect">
            <a:avLst/>
          </a:prstGeom>
          <a:noFill/>
        </p:spPr>
        <p:txBody>
          <a:bodyPr wrap="square" rtlCol="0">
            <a:spAutoFit/>
          </a:bodyPr>
          <a:lstStyle/>
          <a:p>
            <a:r>
              <a:rPr lang="en-US" dirty="0"/>
              <a:t>Work Life Balance</a:t>
            </a:r>
          </a:p>
        </p:txBody>
      </p:sp>
      <p:pic>
        <p:nvPicPr>
          <p:cNvPr id="10" name="Picture 9">
            <a:extLst>
              <a:ext uri="{FF2B5EF4-FFF2-40B4-BE49-F238E27FC236}">
                <a16:creationId xmlns:a16="http://schemas.microsoft.com/office/drawing/2014/main" id="{AD9FDDA7-5768-5898-F8A9-4CF0D731FDA7}"/>
              </a:ext>
            </a:extLst>
          </p:cNvPr>
          <p:cNvPicPr>
            <a:picLocks noChangeAspect="1"/>
          </p:cNvPicPr>
          <p:nvPr/>
        </p:nvPicPr>
        <p:blipFill>
          <a:blip r:embed="rId4"/>
          <a:stretch>
            <a:fillRect/>
          </a:stretch>
        </p:blipFill>
        <p:spPr>
          <a:xfrm>
            <a:off x="4772724" y="2675405"/>
            <a:ext cx="1379304" cy="1379304"/>
          </a:xfrm>
          <a:prstGeom prst="rect">
            <a:avLst/>
          </a:prstGeom>
        </p:spPr>
      </p:pic>
      <p:sp>
        <p:nvSpPr>
          <p:cNvPr id="11" name="TextBox 10">
            <a:extLst>
              <a:ext uri="{FF2B5EF4-FFF2-40B4-BE49-F238E27FC236}">
                <a16:creationId xmlns:a16="http://schemas.microsoft.com/office/drawing/2014/main" id="{3AEEE813-E359-039C-3FE3-AEF413146F87}"/>
              </a:ext>
            </a:extLst>
          </p:cNvPr>
          <p:cNvSpPr txBox="1"/>
          <p:nvPr/>
        </p:nvSpPr>
        <p:spPr>
          <a:xfrm>
            <a:off x="4531992" y="4446493"/>
            <a:ext cx="1721224" cy="646331"/>
          </a:xfrm>
          <a:prstGeom prst="rect">
            <a:avLst/>
          </a:prstGeom>
          <a:noFill/>
        </p:spPr>
        <p:txBody>
          <a:bodyPr wrap="square" rtlCol="0">
            <a:spAutoFit/>
          </a:bodyPr>
          <a:lstStyle/>
          <a:p>
            <a:pPr algn="ctr"/>
            <a:r>
              <a:rPr lang="en-US" dirty="0"/>
              <a:t>Build Company Brand.</a:t>
            </a:r>
          </a:p>
        </p:txBody>
      </p:sp>
      <p:pic>
        <p:nvPicPr>
          <p:cNvPr id="13" name="Picture 12">
            <a:extLst>
              <a:ext uri="{FF2B5EF4-FFF2-40B4-BE49-F238E27FC236}">
                <a16:creationId xmlns:a16="http://schemas.microsoft.com/office/drawing/2014/main" id="{FA929184-77E1-13CF-7ABF-DFA7619C090E}"/>
              </a:ext>
            </a:extLst>
          </p:cNvPr>
          <p:cNvPicPr>
            <a:picLocks noChangeAspect="1"/>
          </p:cNvPicPr>
          <p:nvPr/>
        </p:nvPicPr>
        <p:blipFill>
          <a:blip r:embed="rId5"/>
          <a:stretch>
            <a:fillRect/>
          </a:stretch>
        </p:blipFill>
        <p:spPr>
          <a:xfrm>
            <a:off x="8196204" y="2800993"/>
            <a:ext cx="1253716" cy="1253716"/>
          </a:xfrm>
          <a:prstGeom prst="rect">
            <a:avLst/>
          </a:prstGeom>
        </p:spPr>
      </p:pic>
      <p:sp>
        <p:nvSpPr>
          <p:cNvPr id="14" name="TextBox 13">
            <a:extLst>
              <a:ext uri="{FF2B5EF4-FFF2-40B4-BE49-F238E27FC236}">
                <a16:creationId xmlns:a16="http://schemas.microsoft.com/office/drawing/2014/main" id="{7410083F-D3D1-84EE-636F-EA75C6FD3C2A}"/>
              </a:ext>
            </a:extLst>
          </p:cNvPr>
          <p:cNvSpPr txBox="1"/>
          <p:nvPr/>
        </p:nvSpPr>
        <p:spPr>
          <a:xfrm>
            <a:off x="7539318" y="4437527"/>
            <a:ext cx="2438400" cy="646331"/>
          </a:xfrm>
          <a:prstGeom prst="rect">
            <a:avLst/>
          </a:prstGeom>
          <a:noFill/>
        </p:spPr>
        <p:txBody>
          <a:bodyPr wrap="square" rtlCol="0">
            <a:spAutoFit/>
          </a:bodyPr>
          <a:lstStyle/>
          <a:p>
            <a:pPr algn="ctr"/>
            <a:r>
              <a:rPr lang="en-US" dirty="0"/>
              <a:t>Flexible Working Arrangement</a:t>
            </a:r>
          </a:p>
        </p:txBody>
      </p:sp>
    </p:spTree>
    <p:extLst>
      <p:ext uri="{BB962C8B-B14F-4D97-AF65-F5344CB8AC3E}">
        <p14:creationId xmlns:p14="http://schemas.microsoft.com/office/powerpoint/2010/main" val="601534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6DCBF-EAC4-1D95-DC4E-D6EF154ED638}"/>
              </a:ext>
            </a:extLst>
          </p:cNvPr>
          <p:cNvSpPr>
            <a:spLocks noGrp="1"/>
          </p:cNvSpPr>
          <p:nvPr>
            <p:ph type="title"/>
          </p:nvPr>
        </p:nvSpPr>
        <p:spPr/>
        <p:txBody>
          <a:bodyPr/>
          <a:lstStyle/>
          <a:p>
            <a:r>
              <a:rPr lang="en-US" sz="4000" b="1" cap="none" spc="100" dirty="0">
                <a:solidFill>
                  <a:srgbClr val="000000"/>
                </a:solidFill>
                <a:latin typeface="Times New Roman" panose="02020603050405020304" pitchFamily="18" charset="0"/>
                <a:cs typeface="Times New Roman" panose="02020603050405020304" pitchFamily="18" charset="0"/>
              </a:rPr>
              <a:t>Long</a:t>
            </a:r>
            <a:r>
              <a:rPr kumimoji="0" lang="en-US" sz="4000" b="1" i="0" u="none" strike="noStrike" kern="1200" cap="none" spc="1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-Term Talent Acquisition Strategies</a:t>
            </a:r>
            <a:endParaRPr lang="en-US" dirty="0"/>
          </a:p>
        </p:txBody>
      </p:sp>
      <p:pic>
        <p:nvPicPr>
          <p:cNvPr id="5" name="Content Placeholder 4">
            <a:extLst>
              <a:ext uri="{FF2B5EF4-FFF2-40B4-BE49-F238E27FC236}">
                <a16:creationId xmlns:a16="http://schemas.microsoft.com/office/drawing/2014/main" id="{80267A5B-6867-5C06-E80E-26C08F36B3A4}"/>
              </a:ext>
            </a:extLst>
          </p:cNvPr>
          <p:cNvPicPr>
            <a:picLocks noGrp="1" noChangeAspect="1"/>
          </p:cNvPicPr>
          <p:nvPr>
            <p:ph idx="1"/>
          </p:nvPr>
        </p:nvPicPr>
        <p:blipFill>
          <a:blip r:embed="rId3"/>
          <a:stretch>
            <a:fillRect/>
          </a:stretch>
        </p:blipFill>
        <p:spPr>
          <a:xfrm>
            <a:off x="1983160" y="2766313"/>
            <a:ext cx="1460687" cy="1460687"/>
          </a:xfrm>
        </p:spPr>
      </p:pic>
      <p:sp>
        <p:nvSpPr>
          <p:cNvPr id="6" name="TextBox 5">
            <a:extLst>
              <a:ext uri="{FF2B5EF4-FFF2-40B4-BE49-F238E27FC236}">
                <a16:creationId xmlns:a16="http://schemas.microsoft.com/office/drawing/2014/main" id="{D6109503-6138-F3E1-55C4-FFDE9F33A834}"/>
              </a:ext>
            </a:extLst>
          </p:cNvPr>
          <p:cNvSpPr txBox="1"/>
          <p:nvPr/>
        </p:nvSpPr>
        <p:spPr>
          <a:xfrm>
            <a:off x="1853313" y="4196825"/>
            <a:ext cx="1981200" cy="369332"/>
          </a:xfrm>
          <a:prstGeom prst="rect">
            <a:avLst/>
          </a:prstGeom>
          <a:noFill/>
        </p:spPr>
        <p:txBody>
          <a:bodyPr wrap="square" rtlCol="0">
            <a:spAutoFit/>
          </a:bodyPr>
          <a:lstStyle/>
          <a:p>
            <a:r>
              <a:rPr lang="en-US" dirty="0"/>
              <a:t>Reward Scheme</a:t>
            </a:r>
          </a:p>
        </p:txBody>
      </p:sp>
      <p:pic>
        <p:nvPicPr>
          <p:cNvPr id="8" name="Picture 7">
            <a:extLst>
              <a:ext uri="{FF2B5EF4-FFF2-40B4-BE49-F238E27FC236}">
                <a16:creationId xmlns:a16="http://schemas.microsoft.com/office/drawing/2014/main" id="{80BF87FE-CDF1-F26B-59B1-97BC7C00BBB6}"/>
              </a:ext>
            </a:extLst>
          </p:cNvPr>
          <p:cNvPicPr>
            <a:picLocks noChangeAspect="1"/>
          </p:cNvPicPr>
          <p:nvPr/>
        </p:nvPicPr>
        <p:blipFill>
          <a:blip r:embed="rId4"/>
          <a:stretch>
            <a:fillRect/>
          </a:stretch>
        </p:blipFill>
        <p:spPr>
          <a:xfrm>
            <a:off x="4720477" y="2704679"/>
            <a:ext cx="1448921" cy="1448921"/>
          </a:xfrm>
          <a:prstGeom prst="rect">
            <a:avLst/>
          </a:prstGeom>
        </p:spPr>
      </p:pic>
      <p:sp>
        <p:nvSpPr>
          <p:cNvPr id="9" name="TextBox 8">
            <a:extLst>
              <a:ext uri="{FF2B5EF4-FFF2-40B4-BE49-F238E27FC236}">
                <a16:creationId xmlns:a16="http://schemas.microsoft.com/office/drawing/2014/main" id="{5F5D62E4-FFFB-ADB8-80BF-0D9E88D634AE}"/>
              </a:ext>
            </a:extLst>
          </p:cNvPr>
          <p:cNvSpPr txBox="1"/>
          <p:nvPr/>
        </p:nvSpPr>
        <p:spPr>
          <a:xfrm>
            <a:off x="4675514" y="4228343"/>
            <a:ext cx="1448921" cy="646331"/>
          </a:xfrm>
          <a:prstGeom prst="rect">
            <a:avLst/>
          </a:prstGeom>
          <a:noFill/>
        </p:spPr>
        <p:txBody>
          <a:bodyPr wrap="square" rtlCol="0">
            <a:spAutoFit/>
          </a:bodyPr>
          <a:lstStyle/>
          <a:p>
            <a:pPr algn="ctr"/>
            <a:r>
              <a:rPr lang="en-US" dirty="0"/>
              <a:t>Training &amp; Development</a:t>
            </a:r>
          </a:p>
        </p:txBody>
      </p:sp>
      <p:pic>
        <p:nvPicPr>
          <p:cNvPr id="13" name="Picture 12">
            <a:extLst>
              <a:ext uri="{FF2B5EF4-FFF2-40B4-BE49-F238E27FC236}">
                <a16:creationId xmlns:a16="http://schemas.microsoft.com/office/drawing/2014/main" id="{C164DE72-1869-4B6D-255F-BB8087C2081D}"/>
              </a:ext>
            </a:extLst>
          </p:cNvPr>
          <p:cNvPicPr>
            <a:picLocks noChangeAspect="1"/>
          </p:cNvPicPr>
          <p:nvPr/>
        </p:nvPicPr>
        <p:blipFill>
          <a:blip r:embed="rId5"/>
          <a:stretch>
            <a:fillRect/>
          </a:stretch>
        </p:blipFill>
        <p:spPr>
          <a:xfrm>
            <a:off x="7956036" y="2704540"/>
            <a:ext cx="1522460" cy="1522460"/>
          </a:xfrm>
          <a:prstGeom prst="rect">
            <a:avLst/>
          </a:prstGeom>
        </p:spPr>
      </p:pic>
      <p:sp>
        <p:nvSpPr>
          <p:cNvPr id="14" name="TextBox 13">
            <a:extLst>
              <a:ext uri="{FF2B5EF4-FFF2-40B4-BE49-F238E27FC236}">
                <a16:creationId xmlns:a16="http://schemas.microsoft.com/office/drawing/2014/main" id="{56FCBDDF-9FA3-94B0-AFFC-362173232EED}"/>
              </a:ext>
            </a:extLst>
          </p:cNvPr>
          <p:cNvSpPr txBox="1"/>
          <p:nvPr/>
        </p:nvSpPr>
        <p:spPr>
          <a:xfrm>
            <a:off x="7350148" y="4241649"/>
            <a:ext cx="2734236" cy="646331"/>
          </a:xfrm>
          <a:prstGeom prst="rect">
            <a:avLst/>
          </a:prstGeom>
          <a:noFill/>
        </p:spPr>
        <p:txBody>
          <a:bodyPr wrap="square" rtlCol="0">
            <a:spAutoFit/>
          </a:bodyPr>
          <a:lstStyle/>
          <a:p>
            <a:pPr algn="ctr"/>
            <a:r>
              <a:rPr lang="en-US" dirty="0"/>
              <a:t>Support &amp; Communication Strategy</a:t>
            </a:r>
          </a:p>
        </p:txBody>
      </p:sp>
    </p:spTree>
    <p:extLst>
      <p:ext uri="{BB962C8B-B14F-4D97-AF65-F5344CB8AC3E}">
        <p14:creationId xmlns:p14="http://schemas.microsoft.com/office/powerpoint/2010/main" val="1605215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E65BE-08DA-09C5-B698-B97F5873F1F6}"/>
              </a:ext>
            </a:extLst>
          </p:cNvPr>
          <p:cNvSpPr>
            <a:spLocks noGrp="1"/>
          </p:cNvSpPr>
          <p:nvPr>
            <p:ph type="title"/>
          </p:nvPr>
        </p:nvSpPr>
        <p:spPr/>
        <p:txBody>
          <a:bodyPr/>
          <a:lstStyle/>
          <a:p>
            <a:r>
              <a:rPr kumimoji="0" lang="en-US" sz="4400" b="1" i="0" u="none" strike="noStrike" kern="1200" cap="none" spc="1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Incentive Methods</a:t>
            </a:r>
            <a:endParaRPr lang="en-US" dirty="0"/>
          </a:p>
        </p:txBody>
      </p:sp>
      <p:sp>
        <p:nvSpPr>
          <p:cNvPr id="3" name="Content Placeholder 2">
            <a:extLst>
              <a:ext uri="{FF2B5EF4-FFF2-40B4-BE49-F238E27FC236}">
                <a16:creationId xmlns:a16="http://schemas.microsoft.com/office/drawing/2014/main" id="{A427AA7E-7C3F-6224-DBE3-D30674B3BD63}"/>
              </a:ext>
            </a:extLst>
          </p:cNvPr>
          <p:cNvSpPr>
            <a:spLocks noGrp="1"/>
          </p:cNvSpPr>
          <p:nvPr>
            <p:ph idx="1"/>
          </p:nvPr>
        </p:nvSpPr>
        <p:spPr/>
        <p:txBody>
          <a:bodyPr/>
          <a:lstStyle/>
          <a:p>
            <a:r>
              <a:rPr lang="en-US" dirty="0"/>
              <a:t>Incentive method are strategies that an organization uses to motivate and individual or teams within the organization. This methods involve providing monetary and non-monetary rewards. Such as bonuses, recognition, promotion, tip ant other. </a:t>
            </a:r>
          </a:p>
        </p:txBody>
      </p:sp>
    </p:spTree>
    <p:extLst>
      <p:ext uri="{BB962C8B-B14F-4D97-AF65-F5344CB8AC3E}">
        <p14:creationId xmlns:p14="http://schemas.microsoft.com/office/powerpoint/2010/main" val="4082273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D24F1-69A3-07AE-05C7-34D9A8BDDEB9}"/>
              </a:ext>
            </a:extLst>
          </p:cNvPr>
          <p:cNvSpPr>
            <a:spLocks noGrp="1"/>
          </p:cNvSpPr>
          <p:nvPr>
            <p:ph type="title"/>
          </p:nvPr>
        </p:nvSpPr>
        <p:spPr/>
        <p:txBody>
          <a:bodyPr/>
          <a:lstStyle/>
          <a:p>
            <a:r>
              <a:rPr kumimoji="0" lang="en-US" sz="4000" b="1" i="0" u="none" strike="noStrike" kern="1200" cap="none" spc="1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Monetary Incentive Methods</a:t>
            </a:r>
            <a:endParaRPr lang="en-US" dirty="0"/>
          </a:p>
        </p:txBody>
      </p:sp>
      <p:pic>
        <p:nvPicPr>
          <p:cNvPr id="5" name="Content Placeholder 4">
            <a:extLst>
              <a:ext uri="{FF2B5EF4-FFF2-40B4-BE49-F238E27FC236}">
                <a16:creationId xmlns:a16="http://schemas.microsoft.com/office/drawing/2014/main" id="{B644D347-7A5F-3985-AAB8-16486BFF9CAE}"/>
              </a:ext>
            </a:extLst>
          </p:cNvPr>
          <p:cNvPicPr>
            <a:picLocks noGrp="1" noChangeAspect="1"/>
          </p:cNvPicPr>
          <p:nvPr>
            <p:ph idx="1"/>
          </p:nvPr>
        </p:nvPicPr>
        <p:blipFill>
          <a:blip r:embed="rId3"/>
          <a:stretch>
            <a:fillRect/>
          </a:stretch>
        </p:blipFill>
        <p:spPr>
          <a:xfrm>
            <a:off x="2944065" y="2745021"/>
            <a:ext cx="1367958" cy="1367958"/>
          </a:xfrm>
        </p:spPr>
      </p:pic>
      <p:pic>
        <p:nvPicPr>
          <p:cNvPr id="7" name="Picture 6">
            <a:extLst>
              <a:ext uri="{FF2B5EF4-FFF2-40B4-BE49-F238E27FC236}">
                <a16:creationId xmlns:a16="http://schemas.microsoft.com/office/drawing/2014/main" id="{0F910170-F63E-F050-000B-2F77FBCF5ED0}"/>
              </a:ext>
            </a:extLst>
          </p:cNvPr>
          <p:cNvPicPr>
            <a:picLocks noChangeAspect="1"/>
          </p:cNvPicPr>
          <p:nvPr/>
        </p:nvPicPr>
        <p:blipFill>
          <a:blip r:embed="rId4"/>
          <a:stretch>
            <a:fillRect/>
          </a:stretch>
        </p:blipFill>
        <p:spPr>
          <a:xfrm>
            <a:off x="6988271" y="2745021"/>
            <a:ext cx="1367958" cy="1367958"/>
          </a:xfrm>
          <a:prstGeom prst="rect">
            <a:avLst/>
          </a:prstGeom>
        </p:spPr>
      </p:pic>
      <p:sp>
        <p:nvSpPr>
          <p:cNvPr id="9" name="TextBox 8">
            <a:extLst>
              <a:ext uri="{FF2B5EF4-FFF2-40B4-BE49-F238E27FC236}">
                <a16:creationId xmlns:a16="http://schemas.microsoft.com/office/drawing/2014/main" id="{D9B78B2D-E6ED-E5E7-B0A4-99D4E5064E28}"/>
              </a:ext>
            </a:extLst>
          </p:cNvPr>
          <p:cNvSpPr txBox="1"/>
          <p:nvPr/>
        </p:nvSpPr>
        <p:spPr>
          <a:xfrm>
            <a:off x="7523629" y="4217004"/>
            <a:ext cx="1647265" cy="369332"/>
          </a:xfrm>
          <a:prstGeom prst="rect">
            <a:avLst/>
          </a:prstGeom>
          <a:noFill/>
        </p:spPr>
        <p:txBody>
          <a:bodyPr wrap="square">
            <a:spAutoFit/>
          </a:bodyPr>
          <a:lstStyle/>
          <a:p>
            <a:r>
              <a:rPr lang="en-US" dirty="0"/>
              <a:t>Tips</a:t>
            </a:r>
          </a:p>
        </p:txBody>
      </p:sp>
      <p:sp>
        <p:nvSpPr>
          <p:cNvPr id="11" name="TextBox 10">
            <a:extLst>
              <a:ext uri="{FF2B5EF4-FFF2-40B4-BE49-F238E27FC236}">
                <a16:creationId xmlns:a16="http://schemas.microsoft.com/office/drawing/2014/main" id="{DA36A1EA-3C4E-DB97-D8B5-AF0E1E718152}"/>
              </a:ext>
            </a:extLst>
          </p:cNvPr>
          <p:cNvSpPr txBox="1"/>
          <p:nvPr/>
        </p:nvSpPr>
        <p:spPr>
          <a:xfrm>
            <a:off x="2754406" y="4238526"/>
            <a:ext cx="2167218" cy="369332"/>
          </a:xfrm>
          <a:prstGeom prst="rect">
            <a:avLst/>
          </a:prstGeom>
          <a:noFill/>
        </p:spPr>
        <p:txBody>
          <a:bodyPr wrap="square">
            <a:spAutoFit/>
          </a:bodyPr>
          <a:lstStyle/>
          <a:p>
            <a:r>
              <a:rPr lang="en-US" dirty="0"/>
              <a:t>Bonus and raises</a:t>
            </a:r>
          </a:p>
        </p:txBody>
      </p:sp>
      <p:sp>
        <p:nvSpPr>
          <p:cNvPr id="13" name="TextBox 12">
            <a:extLst>
              <a:ext uri="{FF2B5EF4-FFF2-40B4-BE49-F238E27FC236}">
                <a16:creationId xmlns:a16="http://schemas.microsoft.com/office/drawing/2014/main" id="{3BDE8BD7-42C2-F62A-2061-00D749F924CA}"/>
              </a:ext>
            </a:extLst>
          </p:cNvPr>
          <p:cNvSpPr txBox="1"/>
          <p:nvPr/>
        </p:nvSpPr>
        <p:spPr>
          <a:xfrm>
            <a:off x="151572" y="5684149"/>
            <a:ext cx="6101644" cy="369332"/>
          </a:xfrm>
          <a:prstGeom prst="rect">
            <a:avLst/>
          </a:prstGeom>
          <a:noFill/>
        </p:spPr>
        <p:txBody>
          <a:bodyPr wrap="square">
            <a:spAutoFit/>
          </a:bodyPr>
          <a:lstStyle/>
          <a:p>
            <a:r>
              <a:rPr lang="en-US" dirty="0"/>
              <a:t>(Read, 2005)</a:t>
            </a:r>
          </a:p>
        </p:txBody>
      </p:sp>
    </p:spTree>
    <p:extLst>
      <p:ext uri="{BB962C8B-B14F-4D97-AF65-F5344CB8AC3E}">
        <p14:creationId xmlns:p14="http://schemas.microsoft.com/office/powerpoint/2010/main" val="4122844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9B83B-97B8-AE41-6488-F21269FD4F72}"/>
              </a:ext>
            </a:extLst>
          </p:cNvPr>
          <p:cNvSpPr>
            <a:spLocks noGrp="1"/>
          </p:cNvSpPr>
          <p:nvPr>
            <p:ph type="title"/>
          </p:nvPr>
        </p:nvSpPr>
        <p:spPr/>
        <p:txBody>
          <a:bodyPr/>
          <a:lstStyle/>
          <a:p>
            <a:r>
              <a:rPr kumimoji="0" lang="en-US" sz="4000" b="1" i="0" u="none" strike="noStrike" kern="1200" cap="none" spc="1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Non-Monetary Incentive Methods</a:t>
            </a:r>
            <a:endParaRPr lang="en-US" dirty="0"/>
          </a:p>
        </p:txBody>
      </p:sp>
      <p:pic>
        <p:nvPicPr>
          <p:cNvPr id="5" name="Content Placeholder 4">
            <a:extLst>
              <a:ext uri="{FF2B5EF4-FFF2-40B4-BE49-F238E27FC236}">
                <a16:creationId xmlns:a16="http://schemas.microsoft.com/office/drawing/2014/main" id="{E732B7BA-BC0C-1556-662A-7B86D679F3C5}"/>
              </a:ext>
            </a:extLst>
          </p:cNvPr>
          <p:cNvPicPr>
            <a:picLocks noGrp="1" noChangeAspect="1"/>
          </p:cNvPicPr>
          <p:nvPr>
            <p:ph idx="1"/>
          </p:nvPr>
        </p:nvPicPr>
        <p:blipFill>
          <a:blip r:embed="rId3"/>
          <a:stretch>
            <a:fillRect/>
          </a:stretch>
        </p:blipFill>
        <p:spPr>
          <a:xfrm>
            <a:off x="2594442" y="2889997"/>
            <a:ext cx="1260382" cy="1260382"/>
          </a:xfrm>
        </p:spPr>
      </p:pic>
      <p:pic>
        <p:nvPicPr>
          <p:cNvPr id="7" name="Picture 6">
            <a:extLst>
              <a:ext uri="{FF2B5EF4-FFF2-40B4-BE49-F238E27FC236}">
                <a16:creationId xmlns:a16="http://schemas.microsoft.com/office/drawing/2014/main" id="{FB2AD922-336B-BF2B-EE64-54484B683CD4}"/>
              </a:ext>
            </a:extLst>
          </p:cNvPr>
          <p:cNvPicPr>
            <a:picLocks noChangeAspect="1"/>
          </p:cNvPicPr>
          <p:nvPr/>
        </p:nvPicPr>
        <p:blipFill>
          <a:blip r:embed="rId4"/>
          <a:stretch>
            <a:fillRect/>
          </a:stretch>
        </p:blipFill>
        <p:spPr>
          <a:xfrm>
            <a:off x="6526305" y="2822481"/>
            <a:ext cx="1327898" cy="1327898"/>
          </a:xfrm>
          <a:prstGeom prst="rect">
            <a:avLst/>
          </a:prstGeom>
        </p:spPr>
      </p:pic>
      <p:sp>
        <p:nvSpPr>
          <p:cNvPr id="9" name="TextBox 8">
            <a:extLst>
              <a:ext uri="{FF2B5EF4-FFF2-40B4-BE49-F238E27FC236}">
                <a16:creationId xmlns:a16="http://schemas.microsoft.com/office/drawing/2014/main" id="{8E0A165E-DD74-169D-6340-0AB309550BA1}"/>
              </a:ext>
            </a:extLst>
          </p:cNvPr>
          <p:cNvSpPr txBox="1"/>
          <p:nvPr/>
        </p:nvSpPr>
        <p:spPr>
          <a:xfrm>
            <a:off x="2324801" y="4225969"/>
            <a:ext cx="1799664" cy="646331"/>
          </a:xfrm>
          <a:prstGeom prst="rect">
            <a:avLst/>
          </a:prstGeom>
          <a:noFill/>
        </p:spPr>
        <p:txBody>
          <a:bodyPr wrap="square">
            <a:spAutoFit/>
          </a:bodyPr>
          <a:lstStyle/>
          <a:p>
            <a:pPr algn="ctr"/>
            <a:r>
              <a:rPr lang="en-US" dirty="0"/>
              <a:t>Recognition &amp; Rewards</a:t>
            </a:r>
          </a:p>
        </p:txBody>
      </p:sp>
      <p:sp>
        <p:nvSpPr>
          <p:cNvPr id="11" name="TextBox 10">
            <a:extLst>
              <a:ext uri="{FF2B5EF4-FFF2-40B4-BE49-F238E27FC236}">
                <a16:creationId xmlns:a16="http://schemas.microsoft.com/office/drawing/2014/main" id="{599EEEB4-2605-0CA8-E560-586D563986C5}"/>
              </a:ext>
            </a:extLst>
          </p:cNvPr>
          <p:cNvSpPr txBox="1"/>
          <p:nvPr/>
        </p:nvSpPr>
        <p:spPr>
          <a:xfrm>
            <a:off x="6600264" y="4364468"/>
            <a:ext cx="1683124" cy="369332"/>
          </a:xfrm>
          <a:prstGeom prst="rect">
            <a:avLst/>
          </a:prstGeom>
          <a:noFill/>
        </p:spPr>
        <p:txBody>
          <a:bodyPr wrap="square">
            <a:spAutoFit/>
          </a:bodyPr>
          <a:lstStyle/>
          <a:p>
            <a:r>
              <a:rPr lang="en-US" dirty="0"/>
              <a:t>Promotion</a:t>
            </a:r>
          </a:p>
        </p:txBody>
      </p:sp>
      <p:sp>
        <p:nvSpPr>
          <p:cNvPr id="13" name="TextBox 12">
            <a:extLst>
              <a:ext uri="{FF2B5EF4-FFF2-40B4-BE49-F238E27FC236}">
                <a16:creationId xmlns:a16="http://schemas.microsoft.com/office/drawing/2014/main" id="{40E2A5AB-4CFB-3DF5-7D0F-CFC056A51B57}"/>
              </a:ext>
            </a:extLst>
          </p:cNvPr>
          <p:cNvSpPr txBox="1"/>
          <p:nvPr/>
        </p:nvSpPr>
        <p:spPr>
          <a:xfrm>
            <a:off x="173811" y="5684149"/>
            <a:ext cx="6101644" cy="369332"/>
          </a:xfrm>
          <a:prstGeom prst="rect">
            <a:avLst/>
          </a:prstGeom>
          <a:noFill/>
        </p:spPr>
        <p:txBody>
          <a:bodyPr wrap="square">
            <a:spAutoFit/>
          </a:bodyPr>
          <a:lstStyle/>
          <a:p>
            <a:r>
              <a:rPr lang="en-US" dirty="0"/>
              <a:t>(</a:t>
            </a:r>
            <a:r>
              <a:rPr lang="en-US" dirty="0" err="1"/>
              <a:t>Sorauren</a:t>
            </a:r>
            <a:r>
              <a:rPr lang="en-US" dirty="0"/>
              <a:t>, 2000)</a:t>
            </a:r>
          </a:p>
        </p:txBody>
      </p:sp>
    </p:spTree>
    <p:extLst>
      <p:ext uri="{BB962C8B-B14F-4D97-AF65-F5344CB8AC3E}">
        <p14:creationId xmlns:p14="http://schemas.microsoft.com/office/powerpoint/2010/main" val="1906139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2E438-E32A-C530-C932-C5C115D7ED03}"/>
              </a:ext>
            </a:extLst>
          </p:cNvPr>
          <p:cNvSpPr>
            <a:spLocks noGrp="1"/>
          </p:cNvSpPr>
          <p:nvPr>
            <p:ph type="title"/>
          </p:nvPr>
        </p:nvSpPr>
        <p:spPr/>
        <p:txBody>
          <a:bodyPr/>
          <a:lstStyle/>
          <a:p>
            <a:r>
              <a:rPr lang="en-US" cap="none" dirty="0"/>
              <a:t>Conclusion</a:t>
            </a:r>
            <a:endParaRPr lang="en-US" dirty="0"/>
          </a:p>
        </p:txBody>
      </p:sp>
      <p:sp>
        <p:nvSpPr>
          <p:cNvPr id="3" name="Content Placeholder 2">
            <a:extLst>
              <a:ext uri="{FF2B5EF4-FFF2-40B4-BE49-F238E27FC236}">
                <a16:creationId xmlns:a16="http://schemas.microsoft.com/office/drawing/2014/main" id="{2F5E331A-4705-FBAC-BA7B-5CD6F89B5903}"/>
              </a:ext>
            </a:extLst>
          </p:cNvPr>
          <p:cNvSpPr>
            <a:spLocks noGrp="1"/>
          </p:cNvSpPr>
          <p:nvPr>
            <p:ph idx="1"/>
          </p:nvPr>
        </p:nvSpPr>
        <p:spPr/>
        <p:txBody>
          <a:bodyPr/>
          <a:lstStyle/>
          <a:p>
            <a:r>
              <a:rPr lang="en-US" dirty="0"/>
              <a:t>In conclusion, monetary and non-monetary incentives are vital for an organization to keep its employees happy and motivated, a balance of both of this are necessary as many individual prefer monetary and others prefer vacation days over financial rewards. Overall its important for an organization to properly plan talent aquation strategies to help them find and hire bright talents for their organization future.</a:t>
            </a:r>
          </a:p>
        </p:txBody>
      </p:sp>
    </p:spTree>
    <p:extLst>
      <p:ext uri="{BB962C8B-B14F-4D97-AF65-F5344CB8AC3E}">
        <p14:creationId xmlns:p14="http://schemas.microsoft.com/office/powerpoint/2010/main" val="1033489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DE7AD-A068-D2F5-CB86-50EF276A1929}"/>
              </a:ext>
            </a:extLst>
          </p:cNvPr>
          <p:cNvSpPr>
            <a:spLocks noGrp="1"/>
          </p:cNvSpPr>
          <p:nvPr>
            <p:ph type="title"/>
          </p:nvPr>
        </p:nvSpPr>
        <p:spPr/>
        <p:txBody>
          <a:bodyPr/>
          <a:lstStyle/>
          <a:p>
            <a:r>
              <a:rPr lang="en-US" cap="none" dirty="0"/>
              <a:t>Recommendation</a:t>
            </a:r>
            <a:endParaRPr lang="en-US" dirty="0"/>
          </a:p>
        </p:txBody>
      </p:sp>
      <p:sp>
        <p:nvSpPr>
          <p:cNvPr id="3" name="Content Placeholder 2">
            <a:extLst>
              <a:ext uri="{FF2B5EF4-FFF2-40B4-BE49-F238E27FC236}">
                <a16:creationId xmlns:a16="http://schemas.microsoft.com/office/drawing/2014/main" id="{FF3EF037-0BF4-463D-2C2E-4DF61D0A3C2E}"/>
              </a:ext>
            </a:extLst>
          </p:cNvPr>
          <p:cNvSpPr>
            <a:spLocks noGrp="1"/>
          </p:cNvSpPr>
          <p:nvPr>
            <p:ph idx="1"/>
          </p:nvPr>
        </p:nvSpPr>
        <p:spPr/>
        <p:txBody>
          <a:bodyPr/>
          <a:lstStyle/>
          <a:p>
            <a:r>
              <a:rPr lang="en-US" dirty="0"/>
              <a:t>Provide a clear description of the job and what are the duties</a:t>
            </a:r>
          </a:p>
          <a:p>
            <a:r>
              <a:rPr lang="en-US" dirty="0"/>
              <a:t>Provide what rewards the job will provide such as salary range, promotion, job security</a:t>
            </a:r>
          </a:p>
          <a:p>
            <a:r>
              <a:rPr lang="en-GB" dirty="0"/>
              <a:t>Build a strong employer brand</a:t>
            </a:r>
          </a:p>
          <a:p>
            <a:r>
              <a:rPr lang="en-US" dirty="0"/>
              <a:t>Create a more diverse and inclusive workplace for all</a:t>
            </a:r>
          </a:p>
          <a:p>
            <a:r>
              <a:rPr lang="en-US" dirty="0"/>
              <a:t>Offer monetary and non-monetary incentives</a:t>
            </a:r>
          </a:p>
        </p:txBody>
      </p:sp>
    </p:spTree>
    <p:extLst>
      <p:ext uri="{BB962C8B-B14F-4D97-AF65-F5344CB8AC3E}">
        <p14:creationId xmlns:p14="http://schemas.microsoft.com/office/powerpoint/2010/main" val="2627703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CF39C-484A-0386-DCDA-6EDF00FBCE35}"/>
              </a:ext>
            </a:extLst>
          </p:cNvPr>
          <p:cNvSpPr>
            <a:spLocks noGrp="1"/>
          </p:cNvSpPr>
          <p:nvPr>
            <p:ph type="title"/>
          </p:nvPr>
        </p:nvSpPr>
        <p:spPr/>
        <p:txBody>
          <a:bodyPr/>
          <a:lstStyle/>
          <a:p>
            <a:r>
              <a:rPr lang="en-US" cap="none" dirty="0"/>
              <a:t>References</a:t>
            </a:r>
          </a:p>
        </p:txBody>
      </p:sp>
      <p:sp>
        <p:nvSpPr>
          <p:cNvPr id="3" name="Content Placeholder 2">
            <a:extLst>
              <a:ext uri="{FF2B5EF4-FFF2-40B4-BE49-F238E27FC236}">
                <a16:creationId xmlns:a16="http://schemas.microsoft.com/office/drawing/2014/main" id="{B30C3032-469E-4AFD-11B0-59CD23C2EC82}"/>
              </a:ext>
            </a:extLst>
          </p:cNvPr>
          <p:cNvSpPr>
            <a:spLocks noGrp="1"/>
          </p:cNvSpPr>
          <p:nvPr>
            <p:ph idx="1"/>
          </p:nvPr>
        </p:nvSpPr>
        <p:spPr>
          <a:xfrm>
            <a:off x="1137146" y="2351314"/>
            <a:ext cx="9646007" cy="3814135"/>
          </a:xfrm>
        </p:spPr>
        <p:txBody>
          <a:bodyPr>
            <a:normAutofit fontScale="70000" lnSpcReduction="20000"/>
          </a:bodyPr>
          <a:lstStyle/>
          <a:p>
            <a:pPr>
              <a:lnSpc>
                <a:spcPct val="150000"/>
              </a:lnSpc>
            </a:pPr>
            <a:r>
              <a:rPr lang="en-GB" b="1" i="0" dirty="0">
                <a:solidFill>
                  <a:srgbClr val="000000"/>
                </a:solidFill>
                <a:effectLst/>
                <a:latin typeface="Times New Roman"/>
                <a:cs typeface="Times New Roman"/>
              </a:rPr>
              <a:t>Pizzaexpress.com. (2022). </a:t>
            </a:r>
            <a:r>
              <a:rPr lang="en-GB" b="1" i="1" dirty="0">
                <a:solidFill>
                  <a:srgbClr val="000000"/>
                </a:solidFill>
                <a:effectLst/>
                <a:latin typeface="Times New Roman"/>
                <a:cs typeface="Times New Roman"/>
              </a:rPr>
              <a:t>About us | PizzaExpress</a:t>
            </a:r>
            <a:r>
              <a:rPr lang="en-GB" b="1" i="0" dirty="0">
                <a:solidFill>
                  <a:srgbClr val="000000"/>
                </a:solidFill>
                <a:effectLst/>
                <a:latin typeface="Times New Roman"/>
                <a:cs typeface="Times New Roman"/>
              </a:rPr>
              <a:t>. [online] Available at: https://www.pizzaexpress.com/about-us [Accessed 19 Mar. 2023].</a:t>
            </a:r>
            <a:endParaRPr lang="en-GB" sz="2000" b="1" dirty="0">
              <a:effectLst/>
              <a:latin typeface="Times New Roman"/>
              <a:cs typeface="Times New Roman"/>
            </a:endParaRPr>
          </a:p>
          <a:p>
            <a:pPr>
              <a:lnSpc>
                <a:spcPct val="150000"/>
              </a:lnSpc>
            </a:pPr>
            <a:r>
              <a:rPr lang="en-GB" sz="2000" b="1" dirty="0">
                <a:effectLst/>
                <a:latin typeface="Times New Roman" panose="02020603050405020304" pitchFamily="18" charset="0"/>
              </a:rPr>
              <a:t>Read, D. (2005). Monetary incentives, what are they good for? </a:t>
            </a:r>
            <a:r>
              <a:rPr lang="en-GB" sz="2000" b="1" i="1" dirty="0">
                <a:effectLst/>
                <a:latin typeface="Times New Roman" panose="02020603050405020304" pitchFamily="18" charset="0"/>
              </a:rPr>
              <a:t>Journal of Economic Methodology</a:t>
            </a:r>
            <a:r>
              <a:rPr lang="en-GB" sz="2000" b="1" dirty="0">
                <a:effectLst/>
                <a:latin typeface="Times New Roman" panose="02020603050405020304" pitchFamily="18" charset="0"/>
              </a:rPr>
              <a:t>, 12(2), pp.265–276.</a:t>
            </a:r>
          </a:p>
          <a:p>
            <a:pPr>
              <a:lnSpc>
                <a:spcPct val="150000"/>
              </a:lnSpc>
            </a:pPr>
            <a:r>
              <a:rPr lang="en-GB" sz="2000" b="1" dirty="0" err="1">
                <a:effectLst/>
                <a:latin typeface="Times New Roman" panose="02020603050405020304" pitchFamily="18" charset="0"/>
              </a:rPr>
              <a:t>Sorauren</a:t>
            </a:r>
            <a:r>
              <a:rPr lang="en-GB" sz="2000" b="1" dirty="0">
                <a:effectLst/>
                <a:latin typeface="Times New Roman" panose="02020603050405020304" pitchFamily="18" charset="0"/>
              </a:rPr>
              <a:t>, I.F. (2000). Non-Monetary Incentives: Do People Work Only for Money? </a:t>
            </a:r>
            <a:r>
              <a:rPr lang="en-GB" sz="2000" b="1" i="1" dirty="0">
                <a:effectLst/>
                <a:latin typeface="Times New Roman" panose="02020603050405020304" pitchFamily="18" charset="0"/>
              </a:rPr>
              <a:t>Business Ethics Quarterly</a:t>
            </a:r>
            <a:r>
              <a:rPr lang="en-GB" sz="2000" b="1" dirty="0">
                <a:effectLst/>
                <a:latin typeface="Times New Roman" panose="02020603050405020304" pitchFamily="18" charset="0"/>
              </a:rPr>
              <a:t>, 10(4), pp.925–944.</a:t>
            </a:r>
          </a:p>
          <a:p>
            <a:pPr>
              <a:lnSpc>
                <a:spcPct val="150000"/>
              </a:lnSpc>
            </a:pPr>
            <a:r>
              <a:rPr lang="en-GB" sz="2000" b="1" dirty="0">
                <a:effectLst/>
                <a:latin typeface="Times New Roman" panose="02020603050405020304" pitchFamily="18" charset="0"/>
              </a:rPr>
              <a:t>Tripathy, </a:t>
            </a:r>
            <a:r>
              <a:rPr lang="en-GB" sz="2000" b="1" dirty="0" err="1">
                <a:effectLst/>
                <a:latin typeface="Times New Roman" panose="02020603050405020304" pitchFamily="18" charset="0"/>
              </a:rPr>
              <a:t>Mr.S</a:t>
            </a:r>
            <a:r>
              <a:rPr lang="en-GB" sz="2000" b="1" dirty="0">
                <a:effectLst/>
                <a:latin typeface="Times New Roman" panose="02020603050405020304" pitchFamily="18" charset="0"/>
              </a:rPr>
              <a:t>. (2014). Talent Acquisition a Key Factor to Overcome New Age Challenges and Opportunities for Human Resource Management. </a:t>
            </a:r>
            <a:r>
              <a:rPr lang="en-GB" sz="2000" b="1" i="1" dirty="0">
                <a:effectLst/>
                <a:latin typeface="Times New Roman" panose="02020603050405020304" pitchFamily="18" charset="0"/>
              </a:rPr>
              <a:t>IOSR Journal of Business and Management</a:t>
            </a:r>
            <a:r>
              <a:rPr lang="en-GB" sz="2000" b="1" dirty="0">
                <a:effectLst/>
                <a:latin typeface="Times New Roman" panose="02020603050405020304" pitchFamily="18" charset="0"/>
              </a:rPr>
              <a:t>, 16(12), pp.39–43.</a:t>
            </a:r>
          </a:p>
          <a:p>
            <a:pPr algn="just">
              <a:lnSpc>
                <a:spcPct val="107000"/>
              </a:lnSpc>
              <a:spcAft>
                <a:spcPts val="800"/>
              </a:spcAft>
            </a:pPr>
            <a:r>
              <a:rPr lang="en-GB" sz="2000" b="1">
                <a:effectLst/>
                <a:latin typeface="Times New Roman" panose="02020603050405020304" pitchFamily="18" charset="0"/>
              </a:rPr>
              <a:t>Walford-Wright</a:t>
            </a:r>
            <a:r>
              <a:rPr lang="en-GB" sz="2000" b="1" dirty="0">
                <a:effectLst/>
                <a:latin typeface="Times New Roman" panose="02020603050405020304" pitchFamily="18" charset="0"/>
              </a:rPr>
              <a:t>, G. and Scott-Jackson, W. (2018). Talent Rising; people analytics and technology driving talent acquisition strategy. </a:t>
            </a:r>
            <a:r>
              <a:rPr lang="en-GB" sz="2000" b="1" i="1" dirty="0">
                <a:effectLst/>
                <a:latin typeface="Times New Roman" panose="02020603050405020304" pitchFamily="18" charset="0"/>
              </a:rPr>
              <a:t>Strategic HR Review</a:t>
            </a:r>
            <a:r>
              <a:rPr lang="en-GB" sz="2000" b="1" dirty="0">
                <a:effectLst/>
                <a:latin typeface="Times New Roman" panose="02020603050405020304" pitchFamily="18" charset="0"/>
              </a:rPr>
              <a:t>, 17(5), pp.226–233.</a:t>
            </a:r>
          </a:p>
          <a:p>
            <a:pPr algn="l"/>
            <a:endParaRPr lang="en-GB" b="0" i="0" dirty="0">
              <a:solidFill>
                <a:srgbClr val="000000"/>
              </a:solidFill>
              <a:effectLst/>
              <a:latin typeface="Times New Roman" panose="02020603050405020304" pitchFamily="18" charset="0"/>
              <a:cs typeface="Times New Roman"/>
            </a:endParaRPr>
          </a:p>
          <a:p>
            <a:endParaRPr lang="en-US" dirty="0"/>
          </a:p>
        </p:txBody>
      </p:sp>
      <p:sp>
        <p:nvSpPr>
          <p:cNvPr id="5" name="TextBox 4">
            <a:extLst>
              <a:ext uri="{FF2B5EF4-FFF2-40B4-BE49-F238E27FC236}">
                <a16:creationId xmlns:a16="http://schemas.microsoft.com/office/drawing/2014/main" id="{A7FFD443-D0C4-B6C8-A48D-2A95376AF0C0}"/>
              </a:ext>
            </a:extLst>
          </p:cNvPr>
          <p:cNvSpPr txBox="1"/>
          <p:nvPr/>
        </p:nvSpPr>
        <p:spPr>
          <a:xfrm>
            <a:off x="1408847" y="1853755"/>
            <a:ext cx="9374306" cy="312650"/>
          </a:xfrm>
          <a:prstGeom prst="rect">
            <a:avLst/>
          </a:prstGeom>
          <a:noFill/>
        </p:spPr>
        <p:txBody>
          <a:bodyPr wrap="square">
            <a:spAutoFit/>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Armstrong, M., Taylor, S., (2017) Armstrong's Handbook of Human Resource Management Practice, 14th Edition, Kogan Page.</a:t>
            </a:r>
          </a:p>
        </p:txBody>
      </p:sp>
    </p:spTree>
    <p:extLst>
      <p:ext uri="{BB962C8B-B14F-4D97-AF65-F5344CB8AC3E}">
        <p14:creationId xmlns:p14="http://schemas.microsoft.com/office/powerpoint/2010/main" val="371054741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Custom 1">
      <a:majorFont>
        <a:latin typeface="Times New Roman"/>
        <a:ea typeface=""/>
        <a:cs typeface=""/>
      </a:majorFont>
      <a:minorFont>
        <a:latin typeface="Times New Roman"/>
        <a:ea typeface=""/>
        <a:cs typeface=""/>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1224</Words>
  <Application>Microsoft Office PowerPoint</Application>
  <PresentationFormat>Widescreen</PresentationFormat>
  <Paragraphs>91</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Times New Roman</vt:lpstr>
      <vt:lpstr>Gallery</vt:lpstr>
      <vt:lpstr>             BA(Hons) Business Management   Student name: Stefanovska Valentina Student number:2123930 course name: managing people lecturer name: nishi ramsurrun  session : February 2023 Term </vt:lpstr>
      <vt:lpstr>Table of content</vt:lpstr>
      <vt:lpstr>PizzaExpress</vt:lpstr>
      <vt:lpstr>Short-Term Talent Acquisition Strategies</vt:lpstr>
      <vt:lpstr>Long-Term Talent Acquisition Strategies</vt:lpstr>
      <vt:lpstr>Incentive Methods</vt:lpstr>
      <vt:lpstr>Monetary Incentive Methods</vt:lpstr>
      <vt:lpstr>Non-Monetary Incentive Methods</vt:lpstr>
      <vt:lpstr>Conclusion</vt:lpstr>
      <vt:lpstr>Recommendation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Valentina Stefanovska</cp:lastModifiedBy>
  <cp:revision>126</cp:revision>
  <dcterms:created xsi:type="dcterms:W3CDTF">2023-03-18T17:31:39Z</dcterms:created>
  <dcterms:modified xsi:type="dcterms:W3CDTF">2023-03-26T00:24:48Z</dcterms:modified>
  <cp:category/>
</cp:coreProperties>
</file>