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  <p:sldMasterId id="2147483721" r:id="rId11"/>
  </p:sldMasterIdLst>
  <p:notesMasterIdLst>
    <p:notesMasterId r:id="rId27"/>
  </p:notesMasterIdLst>
  <p:sldIdLst>
    <p:sldId id="455" r:id="rId12"/>
    <p:sldId id="465" r:id="rId13"/>
    <p:sldId id="456" r:id="rId14"/>
    <p:sldId id="457" r:id="rId15"/>
    <p:sldId id="466" r:id="rId16"/>
    <p:sldId id="467" r:id="rId17"/>
    <p:sldId id="468" r:id="rId18"/>
    <p:sldId id="469" r:id="rId19"/>
    <p:sldId id="470" r:id="rId20"/>
    <p:sldId id="459" r:id="rId21"/>
    <p:sldId id="458" r:id="rId22"/>
    <p:sldId id="460" r:id="rId23"/>
    <p:sldId id="461" r:id="rId24"/>
    <p:sldId id="462" r:id="rId25"/>
    <p:sldId id="32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34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E4ED39-8FA3-478E-A913-A3BDB254AC03}" v="1" dt="2023-10-16T17:31:21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5" autoAdjust="0"/>
    <p:restoredTop sz="61242" autoAdjust="0"/>
  </p:normalViewPr>
  <p:slideViewPr>
    <p:cSldViewPr snapToGrid="0">
      <p:cViewPr varScale="1">
        <p:scale>
          <a:sx n="70" d="100"/>
          <a:sy n="70" d="100"/>
        </p:scale>
        <p:origin x="21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37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754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1014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092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8416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146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2929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06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294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1830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2588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a result, policymakers need to establish an increasingly consistent and ongoing engagement with all stakeholders, considering how sustainability in the tourism sector remains a cross-cutting phenomenon (Barr et al., 2011).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Hospitality businesses eventually understood their need to adjust to the new climate conditions, prompting them to engage in environmentally sound conduct and promote environmentally sustainable approaches.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 investment in green and zero-waste initiatives, the Sustainable Development Goals and innovative business models have been shown to generate sustainable economic development and income most efficiently in a country.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would imply developing more holistic tourism regulations and supervising tourism's connection to the SDGs while promoting the hospitality industry by lowering taxation.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addition, it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incentivises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tourism-related organizations to foster the green motives of tourism organizations and implement environmentally conscious business practices in the travel and tourism industry to realize the SDGs.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339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95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023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image" Target="../media/image6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0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21.633597" TargetMode="External"/><Relationship Id="rId3" Type="http://schemas.openxmlformats.org/officeDocument/2006/relationships/hyperlink" Target="https://doi.org/10.1080/10941665.2021.1908383" TargetMode="External"/><Relationship Id="rId7" Type="http://schemas.openxmlformats.org/officeDocument/2006/relationships/hyperlink" Target="https://doi.org/10.3390/su15032268" TargetMode="External"/><Relationship Id="rId2" Type="http://schemas.openxmlformats.org/officeDocument/2006/relationships/hyperlink" Target="https://doi.org/10.1068/a43529" TargetMode="External"/><Relationship Id="rId1" Type="http://schemas.openxmlformats.org/officeDocument/2006/relationships/slideLayout" Target="../slideLayouts/slideLayout54.xml"/><Relationship Id="rId6" Type="http://schemas.openxmlformats.org/officeDocument/2006/relationships/hyperlink" Target="https://doi.org/10.3390/su13084123" TargetMode="External"/><Relationship Id="rId5" Type="http://schemas.openxmlformats.org/officeDocument/2006/relationships/hyperlink" Target="https://doi.org/10.3390/joitmc7010030" TargetMode="External"/><Relationship Id="rId4" Type="http://schemas.openxmlformats.org/officeDocument/2006/relationships/hyperlink" Target="https://doi.org/10.1108/ijchm-04-2020-0357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071143-2695-3107-0F6F-0133C9ABD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243" y="956931"/>
            <a:ext cx="5235200" cy="4125432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rgbClr val="FFFF00"/>
                </a:solidFill>
              </a:rPr>
              <a:t>The Impact Of Covid On The Hotel Industry's </a:t>
            </a:r>
            <a:r>
              <a:rPr lang="en-US" sz="3600" b="1" dirty="0" smtClean="0">
                <a:solidFill>
                  <a:srgbClr val="FFFF00"/>
                </a:solidFill>
              </a:rPr>
              <a:t>Sustainability</a:t>
            </a:r>
            <a:br>
              <a:rPr lang="en-US" sz="3600" b="1" dirty="0" smtClean="0">
                <a:solidFill>
                  <a:srgbClr val="FFFF00"/>
                </a:solidFill>
              </a:rPr>
            </a:br>
            <a:r>
              <a:rPr lang="en-US" sz="3600" b="1" dirty="0" smtClean="0">
                <a:solidFill>
                  <a:srgbClr val="FFFF00"/>
                </a:solidFill>
              </a:rPr>
              <a:t/>
            </a:r>
            <a:br>
              <a:rPr lang="en-US" sz="3600" b="1" dirty="0" smtClean="0">
                <a:solidFill>
                  <a:srgbClr val="FFFF00"/>
                </a:solidFill>
              </a:rPr>
            </a:br>
            <a:r>
              <a:rPr lang="en-US" sz="3600" b="1" dirty="0" smtClean="0">
                <a:solidFill>
                  <a:srgbClr val="FFFF00"/>
                </a:solidFill>
              </a:rPr>
              <a:t>Radu Gabriel Ghirvu 2019891</a:t>
            </a:r>
            <a:endParaRPr lang="en-GB" sz="3600" b="1" dirty="0">
              <a:solidFill>
                <a:srgbClr val="FFFF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443" y="0"/>
            <a:ext cx="6616557" cy="57994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6260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2" y="187325"/>
            <a:ext cx="3932237" cy="1600200"/>
          </a:xfrm>
        </p:spPr>
        <p:txBody>
          <a:bodyPr>
            <a:normAutofit/>
          </a:bodyPr>
          <a:lstStyle/>
          <a:p>
            <a:r>
              <a:rPr lang="en-US" sz="5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  <a:endParaRPr lang="en-US" sz="5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Continuous dedication to sustainability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Uphold </a:t>
            </a:r>
            <a:r>
              <a:rPr lang="en-US" sz="28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and natural capital links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Thrive and differentiate from the competition (Faulkner et al., 2001).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Adopting </a:t>
            </a:r>
            <a:r>
              <a:rPr lang="en-US" sz="28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 strategies </a:t>
            </a:r>
            <a:r>
              <a:rPr lang="en-US" sz="28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valuable for </a:t>
            </a:r>
            <a:r>
              <a:rPr lang="en-US" sz="28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</a:t>
            </a:r>
            <a:r>
              <a:rPr lang="en-US" sz="28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</a:t>
            </a:r>
            <a:endParaRPr lang="en-US" sz="28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Covid-19 threatened and left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businesses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struggling.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2772" y="1787525"/>
            <a:ext cx="4800416" cy="4073525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Investigates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impacts COVID-19 on the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hotel industry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demonstrate importance of sustainable tourist practices in the hospitality sector.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used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endParaRPr lang="en-US" sz="28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37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87393" cy="1600199"/>
          </a:xfrm>
        </p:spPr>
        <p:txBody>
          <a:bodyPr>
            <a:normAutofit/>
          </a:bodyPr>
          <a:lstStyle/>
          <a:p>
            <a:r>
              <a:rPr lang="en-US" sz="4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US" sz="48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457201"/>
            <a:ext cx="7008812" cy="540385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issue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Covid-19 (global pandemic) </a:t>
            </a:r>
            <a:endParaRPr lang="en-US" sz="2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Onset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2019 and March 11, 2020 </a:t>
            </a: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(WHO)</a:t>
            </a:r>
          </a:p>
          <a:p>
            <a:pPr>
              <a:lnSpc>
                <a:spcPct val="120000"/>
              </a:lnSpc>
            </a:pPr>
            <a:r>
              <a:rPr 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Significant challenges to service sectors,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Wrought havoc in the tourism sector.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Diminishing promotion of sustainable growth</a:t>
            </a:r>
            <a:r>
              <a:rPr lang="en-US" sz="23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Necessitated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improvements (supplies, manufacturing, and logistics </a:t>
            </a:r>
            <a:r>
              <a:rPr 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 long-term viability of operations and products (Jones &amp; Comfort, 2020).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35" y="2446886"/>
            <a:ext cx="4437746" cy="30395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4099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Literature :Political</a:t>
            </a:r>
            <a:endParaRPr lang="en-US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3040"/>
            <a:ext cx="10515600" cy="4284617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COVID-19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pandemic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impacted growth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sustainability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policies and regulations (Xiang et al., 2021)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Lockdowns</a:t>
            </a:r>
            <a:r>
              <a:rPr lang="en-US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health protocols, and travel restrictions </a:t>
            </a:r>
            <a:endParaRPr lang="en-US" sz="2800" dirty="0" smtClean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20-30% labor </a:t>
            </a:r>
            <a:r>
              <a:rPr lang="en-US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reduction </a:t>
            </a:r>
            <a:r>
              <a:rPr lang="en-US" sz="28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non-salaried </a:t>
            </a:r>
            <a:r>
              <a:rPr lang="en-US" sz="28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workforce.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</a:t>
            </a:r>
            <a:r>
              <a:rPr lang="en-US" sz="2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closures reduced confirmed cases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stimulus packages and financial support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Promoted </a:t>
            </a:r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industry's recovery and </a:t>
            </a:r>
            <a:r>
              <a:rPr lang="en-US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survival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52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078992"/>
          </a:xfrm>
        </p:spPr>
        <p:txBody>
          <a:bodyPr>
            <a:normAutofit/>
          </a:bodyPr>
          <a:lstStyle/>
          <a:p>
            <a:r>
              <a:rPr lang="en-US" sz="6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Economy </a:t>
            </a:r>
            <a:endParaRPr lang="en-US" sz="6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Economic downtown and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halted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initiatives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spending (Abbas et al., 2021) </a:t>
            </a:r>
          </a:p>
          <a:p>
            <a:pPr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Closures and restrictions limited social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contacts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Accelerated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industry’s poor financial flow</a:t>
            </a:r>
          </a:p>
          <a:p>
            <a:pPr>
              <a:lnSpc>
                <a:spcPct val="16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Declining business travel and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conscious travel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Abnormal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cumulative returns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491" y="1876433"/>
            <a:ext cx="4592830" cy="37800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7117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8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96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96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90689"/>
            <a:ext cx="5181600" cy="3978592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 on employees 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Initially created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 in 4 new jobs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(WTTC,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2023).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vulnerability to laying </a:t>
            </a: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off. </a:t>
            </a:r>
            <a:endParaRPr lang="en-US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million job losses in 2020, (18.5% decline).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Severe decline in occupancy rates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US$9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billion and above revenue losses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757530" cy="377444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</a:pP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7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Changes in consumer behaviors, travel preferences, and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trends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Cautious behaviors and low confidence in the hospitality industry </a:t>
            </a:r>
          </a:p>
        </p:txBody>
      </p:sp>
    </p:spTree>
    <p:extLst>
      <p:ext uri="{BB962C8B-B14F-4D97-AF65-F5344CB8AC3E}">
        <p14:creationId xmlns:p14="http://schemas.microsoft.com/office/powerpoint/2010/main" val="346030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149531"/>
          </a:xfrm>
        </p:spPr>
        <p:txBody>
          <a:bodyPr>
            <a:normAutofit/>
          </a:bodyPr>
          <a:lstStyle/>
          <a:p>
            <a:r>
              <a:rPr lang="en-US" sz="4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  <a:endParaRPr lang="en-US" sz="4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83188" y="457201"/>
            <a:ext cx="6740588" cy="54038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E-commerce and e-business evolution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Accelerated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innovation (Khan et al., 2021). 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Adopting technological expertise and development.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with guests, digitized booking, and contactless check-in/check-out </a:t>
            </a:r>
            <a:endParaRPr lang="en-US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Automated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systems and artificially intelligent systems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Competitive edge, and boost performance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12" y="2413996"/>
            <a:ext cx="4202413" cy="2375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56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624" y="361508"/>
            <a:ext cx="4406557" cy="999459"/>
          </a:xfrm>
        </p:spPr>
        <p:txBody>
          <a:bodyPr>
            <a:normAutofit/>
          </a:bodyPr>
          <a:lstStyle/>
          <a:p>
            <a:r>
              <a:rPr lang="en-US" sz="4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183188" y="621793"/>
            <a:ext cx="6172200" cy="523925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Responsible and sustainability programs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Integrate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social, governance, and environmental into operations (Jones &amp; Comfort, 2020). 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Challenged hospitality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sector initiatives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environmental concerns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Measures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imposed by the government reduced tourism and travel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9351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0624" y="2057400"/>
            <a:ext cx="4403647" cy="32913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0477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6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endParaRPr lang="en-US" sz="66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2377" y="1420977"/>
            <a:ext cx="6623304" cy="436421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Change conventional business models </a:t>
            </a:r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(Laws et al., 2007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Avoid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 issues associated with liability, cancellations, and refunds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Adhere to the new standards and regulations  (Nam &amp; Nam,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Imposed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safety regulations and health restrictions.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Sustained practices with environmental concerns 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Pollution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levels, carbon emissions,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utilization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renewable energy resources,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waste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recycling, and circular economy principles.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29857" y="1164144"/>
            <a:ext cx="4861622" cy="4351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3485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201169"/>
            <a:ext cx="6172200" cy="565988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Various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implications and high risks (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Dütschke et al., 2022)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Positive: quality </a:t>
            </a:r>
            <a:r>
              <a:rPr lang="en-US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surface water, ambient air, greenhouse gas emission, and noise </a:t>
            </a:r>
            <a:r>
              <a:rPr lang="en-US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i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Negative: carbon </a:t>
            </a:r>
            <a:r>
              <a:rPr lang="en-US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dioxide emissions and biomedical waste generation.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Jeopardized human well-being, life quality, and healthy lives.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Cease operational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practices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to avoid social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contact and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maintain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hygienic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surroundings.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Establish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measures limiting resource usage and environmental taxation 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</a:t>
            </a:r>
            <a:r>
              <a:rPr 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aspects of Sustainability</a:t>
            </a:r>
            <a:endParaRPr lang="en-US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398" y="2355112"/>
            <a:ext cx="4399627" cy="328395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317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Impacts continued</a:t>
            </a:r>
            <a:endParaRPr lang="en-US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Vulnerability to unexpected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events and disruptions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slowdown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over the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period (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Kaczmarek et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al.,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Disrupted SDGs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achievement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Affected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food insecurity, hunger, and malnutrition,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Hindered prevention of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additional humanitarian disasters while saving lives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49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for Future Policy and Management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237745"/>
            <a:ext cx="6172200" cy="562330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Policymakers to consistently engage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stakeholders (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Barr et al., 2011).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Adopt environmentally sustainable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approaches.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Invest in green and zero-waste initiatives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Innovative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 models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economic development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more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holistic tourism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regulations </a:t>
            </a:r>
          </a:p>
          <a:p>
            <a:pPr>
              <a:lnSpc>
                <a:spcPct val="110000"/>
              </a:lnSpc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Incentivizes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tourism-related organizations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Foster green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motives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 environmentally conscious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practices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098" y="2057400"/>
            <a:ext cx="5008090" cy="36235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07443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447" y="1254642"/>
            <a:ext cx="5720315" cy="428662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0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Explore the impact of COVID-19 in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tourism industry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</a:t>
            </a:r>
          </a:p>
          <a:p>
            <a:pPr lvl="1">
              <a:lnSpc>
                <a:spcPct val="10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PESTEL (environmental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social, cultural and economic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components) </a:t>
            </a:r>
          </a:p>
          <a:p>
            <a:pPr>
              <a:lnSpc>
                <a:spcPct val="100000"/>
              </a:lnSpc>
            </a:pP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</a:p>
          <a:p>
            <a:pPr lvl="1">
              <a:lnSpc>
                <a:spcPct val="100000"/>
              </a:lnSpc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Socio, economic, and environmental chaos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90688"/>
            <a:ext cx="5257800" cy="438061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Sustainability provided for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 </a:t>
            </a:r>
          </a:p>
          <a:p>
            <a:pPr>
              <a:lnSpc>
                <a:spcPct val="10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Sharp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degeneration in the economic value of tourism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</a:t>
            </a:r>
          </a:p>
          <a:p>
            <a:pPr>
              <a:lnSpc>
                <a:spcPct val="10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Leaders, policymakers,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regulators to enforce clear policies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Minimizing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impacts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Allowing recovery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672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3828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US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032" y="914400"/>
            <a:ext cx="11759184" cy="4786009"/>
          </a:xfrm>
        </p:spPr>
        <p:txBody>
          <a:bodyPr>
            <a:noAutofit/>
          </a:bodyPr>
          <a:lstStyle/>
          <a:p>
            <a:pPr lvl="0"/>
            <a:r>
              <a:rPr lang="en-US" sz="1400" dirty="0"/>
              <a:t>Barr, S., Shaw, G., &amp; Coles, T. (2011). Sustainable lifestyles: Sites, practices, and policy. </a:t>
            </a:r>
            <a:r>
              <a:rPr lang="en-US" sz="1400" i="1" dirty="0"/>
              <a:t>Environment and Planning A: Economy and Space</a:t>
            </a:r>
            <a:r>
              <a:rPr lang="en-US" sz="1400" dirty="0"/>
              <a:t>, </a:t>
            </a:r>
            <a:r>
              <a:rPr lang="en-US" sz="1400" i="1" dirty="0"/>
              <a:t>43</a:t>
            </a:r>
            <a:r>
              <a:rPr lang="en-US" sz="1400" dirty="0"/>
              <a:t>(12), 3011-3029. </a:t>
            </a:r>
            <a:r>
              <a:rPr lang="en-US" sz="1400" u="sng" dirty="0">
                <a:hlinkClick r:id="rId2"/>
              </a:rPr>
              <a:t>https://doi.org/10.1068/a43529</a:t>
            </a:r>
            <a:endParaRPr lang="en-US" sz="1400" dirty="0"/>
          </a:p>
          <a:p>
            <a:pPr lvl="0"/>
            <a:r>
              <a:rPr lang="en-US" sz="1400" dirty="0"/>
              <a:t>Zhang, Y., </a:t>
            </a:r>
            <a:r>
              <a:rPr lang="en-US" sz="1400" dirty="0" err="1"/>
              <a:t>Lingyi</a:t>
            </a:r>
            <a:r>
              <a:rPr lang="en-US" sz="1400" dirty="0"/>
              <a:t>, M., </a:t>
            </a:r>
            <a:r>
              <a:rPr lang="en-US" sz="1400" dirty="0" err="1"/>
              <a:t>Peixue</a:t>
            </a:r>
            <a:r>
              <a:rPr lang="en-US" sz="1400" dirty="0"/>
              <a:t>, L., Lu, Y., &amp; Zhang, J. (2021). COVID-19's impact on tourism: Will compensatory travel intention appear? </a:t>
            </a:r>
            <a:r>
              <a:rPr lang="en-US" sz="1400" i="1" dirty="0"/>
              <a:t>Asia Pacific Journal of Tourism Research</a:t>
            </a:r>
            <a:r>
              <a:rPr lang="en-US" sz="1400" dirty="0"/>
              <a:t>, </a:t>
            </a:r>
            <a:r>
              <a:rPr lang="en-US" sz="1400" i="1" dirty="0"/>
              <a:t>26</a:t>
            </a:r>
            <a:r>
              <a:rPr lang="en-US" sz="1400" dirty="0"/>
              <a:t>(7), 732-747. </a:t>
            </a:r>
            <a:r>
              <a:rPr lang="en-US" sz="1400" u="sng" dirty="0">
                <a:hlinkClick r:id="rId3"/>
              </a:rPr>
              <a:t>https://doi.org/10.1080/10941665.2021.1908383</a:t>
            </a:r>
            <a:endParaRPr lang="en-US" sz="1400" dirty="0"/>
          </a:p>
          <a:p>
            <a:pPr lvl="0"/>
            <a:r>
              <a:rPr lang="en-US" sz="1400" dirty="0"/>
              <a:t>Dolezal, C., &amp; </a:t>
            </a:r>
            <a:r>
              <a:rPr lang="en-US" sz="1400" dirty="0" err="1"/>
              <a:t>Miezelyte</a:t>
            </a:r>
            <a:r>
              <a:rPr lang="en-US" sz="1400" dirty="0"/>
              <a:t>, D. (2020). Volunteer Tourists and the SDGs in Bali: Agents of Development or Redundant Holiday-Makers? </a:t>
            </a:r>
            <a:r>
              <a:rPr lang="en-US" sz="1400" i="1" dirty="0"/>
              <a:t>ASEAS-Austrian Journal of South-East Asian Studies</a:t>
            </a:r>
            <a:r>
              <a:rPr lang="en-US" sz="1400" dirty="0"/>
              <a:t>, </a:t>
            </a:r>
            <a:r>
              <a:rPr lang="en-US" sz="1400" i="1" dirty="0"/>
              <a:t>13</a:t>
            </a:r>
            <a:r>
              <a:rPr lang="en-US" sz="1400" dirty="0"/>
              <a:t>(1), 35-55.</a:t>
            </a:r>
          </a:p>
          <a:p>
            <a:pPr lvl="0"/>
            <a:r>
              <a:rPr lang="en-US" sz="1400" dirty="0"/>
              <a:t>Faulkner, B., </a:t>
            </a:r>
            <a:r>
              <a:rPr lang="en-US" sz="1400" dirty="0" err="1"/>
              <a:t>Moscardo</a:t>
            </a:r>
            <a:r>
              <a:rPr lang="en-US" sz="1400" dirty="0"/>
              <a:t>, G., &amp; Laws, E. (2001). </a:t>
            </a:r>
            <a:r>
              <a:rPr lang="en-US" sz="1400" i="1" dirty="0"/>
              <a:t>Tourism in the twenty-first century: reflections on experience</a:t>
            </a:r>
            <a:r>
              <a:rPr lang="en-US" sz="1400" dirty="0"/>
              <a:t>. Continuum.</a:t>
            </a:r>
          </a:p>
          <a:p>
            <a:pPr lvl="0"/>
            <a:r>
              <a:rPr lang="en-US" sz="1400" dirty="0"/>
              <a:t>Jones, P., &amp; Comfort, D. (2020). The COVID-19 crisis and sustainability in the hospitality industry. </a:t>
            </a:r>
            <a:r>
              <a:rPr lang="en-US" sz="1400" i="1" dirty="0"/>
              <a:t>International Journal of Contemporary Hospitality Management</a:t>
            </a:r>
            <a:r>
              <a:rPr lang="en-US" sz="1400" dirty="0"/>
              <a:t>, </a:t>
            </a:r>
            <a:r>
              <a:rPr lang="en-US" sz="1400" i="1" dirty="0"/>
              <a:t>32</a:t>
            </a:r>
            <a:r>
              <a:rPr lang="en-US" sz="1400" dirty="0"/>
              <a:t>(10), 3037-3050. </a:t>
            </a:r>
            <a:r>
              <a:rPr lang="en-US" sz="1400" u="sng" dirty="0">
                <a:hlinkClick r:id="rId4"/>
              </a:rPr>
              <a:t>https://doi.org/10.1108/ijchm-04-2020-0357</a:t>
            </a:r>
            <a:endParaRPr lang="en-US" sz="1400" dirty="0"/>
          </a:p>
          <a:p>
            <a:pPr lvl="0"/>
            <a:r>
              <a:rPr lang="en-US" sz="1400" dirty="0"/>
              <a:t>Khan, K. I., </a:t>
            </a:r>
            <a:r>
              <a:rPr lang="en-US" sz="1400" dirty="0" err="1"/>
              <a:t>Niazi</a:t>
            </a:r>
            <a:r>
              <a:rPr lang="en-US" sz="1400" dirty="0"/>
              <a:t>, A., Nasir, A., Hussain, M., &amp; Khan, M. I. (2021). The Effect of COVID-19 on the Hospitality Industry: The Implication for Open Innovation. </a:t>
            </a:r>
            <a:r>
              <a:rPr lang="en-US" sz="1400" i="1" dirty="0"/>
              <a:t>Journal of Open Innovation: Technology, Market, and Complexity</a:t>
            </a:r>
            <a:r>
              <a:rPr lang="en-US" sz="1400" dirty="0"/>
              <a:t>, </a:t>
            </a:r>
            <a:r>
              <a:rPr lang="en-US" sz="1400" i="1" dirty="0"/>
              <a:t>7</a:t>
            </a:r>
            <a:r>
              <a:rPr lang="en-US" sz="1400" dirty="0"/>
              <a:t>(1), 30. </a:t>
            </a:r>
            <a:r>
              <a:rPr lang="en-US" sz="1400" u="sng" dirty="0">
                <a:hlinkClick r:id="rId5"/>
              </a:rPr>
              <a:t>https://doi.org/10.3390/joitmc7010030</a:t>
            </a:r>
            <a:endParaRPr lang="en-US" sz="1400" dirty="0"/>
          </a:p>
          <a:p>
            <a:pPr lvl="0"/>
            <a:r>
              <a:rPr lang="en-US" sz="1400" dirty="0"/>
              <a:t>Laws, E., </a:t>
            </a:r>
            <a:r>
              <a:rPr lang="en-US" sz="1400" dirty="0" err="1"/>
              <a:t>Prideaux</a:t>
            </a:r>
            <a:r>
              <a:rPr lang="en-US" sz="1400" dirty="0"/>
              <a:t>, B., &amp; Chon, K. S. (Eds.). (2007). </a:t>
            </a:r>
            <a:r>
              <a:rPr lang="en-US" sz="1400" i="1" dirty="0"/>
              <a:t>Crisis management in tourism</a:t>
            </a:r>
            <a:r>
              <a:rPr lang="en-US" sz="1400" dirty="0"/>
              <a:t>. </a:t>
            </a:r>
            <a:r>
              <a:rPr lang="en-US" sz="1400" dirty="0" err="1"/>
              <a:t>Cabi</a:t>
            </a:r>
            <a:r>
              <a:rPr lang="en-US" sz="1400" dirty="0"/>
              <a:t>.</a:t>
            </a:r>
          </a:p>
          <a:p>
            <a:pPr lvl="0"/>
            <a:r>
              <a:rPr lang="en-US" sz="1400" dirty="0"/>
              <a:t>Nam, H., &amp; Nam, T. (2021). Exploring strategic directions of pandemic crisis management: A text analysis of world economic forum COVID-19 reports. </a:t>
            </a:r>
            <a:r>
              <a:rPr lang="en-US" sz="1400" i="1" dirty="0"/>
              <a:t>Sustainability</a:t>
            </a:r>
            <a:r>
              <a:rPr lang="en-US" sz="1400" dirty="0"/>
              <a:t>, </a:t>
            </a:r>
            <a:r>
              <a:rPr lang="en-US" sz="1400" i="1" dirty="0"/>
              <a:t>13</a:t>
            </a:r>
            <a:r>
              <a:rPr lang="en-US" sz="1400" dirty="0"/>
              <a:t>(8), 4123. </a:t>
            </a:r>
            <a:r>
              <a:rPr lang="en-US" sz="1400" u="sng" dirty="0">
                <a:hlinkClick r:id="rId6"/>
              </a:rPr>
              <a:t>https://doi.org/10.3390/su13084123</a:t>
            </a:r>
            <a:endParaRPr lang="en-US" sz="1400" dirty="0"/>
          </a:p>
          <a:p>
            <a:pPr lvl="0"/>
            <a:r>
              <a:rPr lang="en-US" sz="1400" dirty="0"/>
              <a:t>Slavković, M., </a:t>
            </a:r>
            <a:r>
              <a:rPr lang="en-US" sz="1400" dirty="0" err="1"/>
              <a:t>Ognjanović</a:t>
            </a:r>
            <a:r>
              <a:rPr lang="en-US" sz="1400" dirty="0"/>
              <a:t>, J., &amp; </a:t>
            </a:r>
            <a:r>
              <a:rPr lang="en-US" sz="1400" dirty="0" err="1"/>
              <a:t>Bugarčić</a:t>
            </a:r>
            <a:r>
              <a:rPr lang="en-US" sz="1400" dirty="0"/>
              <a:t>, M. (2023). Sustainability of human capital efficiency in the hotel industry: Panel data evidence. </a:t>
            </a:r>
            <a:r>
              <a:rPr lang="en-US" sz="1400" i="1" dirty="0"/>
              <a:t>Sustainability</a:t>
            </a:r>
            <a:r>
              <a:rPr lang="en-US" sz="1400" dirty="0"/>
              <a:t>, </a:t>
            </a:r>
            <a:r>
              <a:rPr lang="en-US" sz="1400" i="1" dirty="0"/>
              <a:t>15</a:t>
            </a:r>
            <a:r>
              <a:rPr lang="en-US" sz="1400" dirty="0"/>
              <a:t>(3), 2268. </a:t>
            </a:r>
            <a:r>
              <a:rPr lang="en-US" sz="1400" u="sng" dirty="0">
                <a:hlinkClick r:id="rId7"/>
              </a:rPr>
              <a:t>https://doi.org/10.3390/su15032268</a:t>
            </a:r>
            <a:endParaRPr lang="en-US" sz="1400" dirty="0"/>
          </a:p>
          <a:p>
            <a:pPr lvl="0"/>
            <a:r>
              <a:rPr lang="en-US" sz="1400" dirty="0"/>
              <a:t>Xiang, S., </a:t>
            </a:r>
            <a:r>
              <a:rPr lang="en-US" sz="1400" dirty="0" err="1"/>
              <a:t>Rasool</a:t>
            </a:r>
            <a:r>
              <a:rPr lang="en-US" sz="1400" dirty="0"/>
              <a:t>, S., Hang, Y., </a:t>
            </a:r>
            <a:r>
              <a:rPr lang="en-US" sz="1400" dirty="0" err="1"/>
              <a:t>Javid</a:t>
            </a:r>
            <a:r>
              <a:rPr lang="en-US" sz="1400" dirty="0"/>
              <a:t>, K., </a:t>
            </a:r>
            <a:r>
              <a:rPr lang="en-US" sz="1400" dirty="0" err="1"/>
              <a:t>Javed</a:t>
            </a:r>
            <a:r>
              <a:rPr lang="en-US" sz="1400" dirty="0"/>
              <a:t>, T., &amp; </a:t>
            </a:r>
            <a:r>
              <a:rPr lang="en-US" sz="1400" dirty="0" err="1"/>
              <a:t>Artene</a:t>
            </a:r>
            <a:r>
              <a:rPr lang="en-US" sz="1400" dirty="0"/>
              <a:t>, A. E. (2021). The effect of COVID-19 pandemic on service sector sustainability and growth. </a:t>
            </a:r>
            <a:r>
              <a:rPr lang="en-US" sz="1400" i="1" dirty="0"/>
              <a:t>Frontiers in Psychology</a:t>
            </a:r>
            <a:r>
              <a:rPr lang="en-US" sz="1400" dirty="0"/>
              <a:t>, </a:t>
            </a:r>
            <a:r>
              <a:rPr lang="en-US" sz="1400" i="1" dirty="0"/>
              <a:t>12</a:t>
            </a:r>
            <a:r>
              <a:rPr lang="en-US" sz="1400" dirty="0"/>
              <a:t>. </a:t>
            </a:r>
            <a:r>
              <a:rPr lang="en-US" sz="1400" u="sng" dirty="0">
                <a:hlinkClick r:id="rId8"/>
              </a:rPr>
              <a:t>https://doi.org/10.3389/fpsyg.2021.633597</a:t>
            </a:r>
            <a:endParaRPr lang="en-US" sz="1400" dirty="0"/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0756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A07756-BC21-5209-4DF0-4FC356574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9600" b="1" u="sng" dirty="0" smtClean="0">
                <a:solidFill>
                  <a:srgbClr val="FFFF00"/>
                </a:solidFill>
              </a:rPr>
              <a:t>Thank you</a:t>
            </a:r>
            <a:endParaRPr lang="en-GB" sz="9600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0" ma:contentTypeDescription="Create a new document." ma:contentTypeScope="" ma:versionID="31dcf6c2088fc756ebeaf34c2d15dba2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749b18cf5e16e0ce0344bf58e8d6571c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32BBAC-3698-4F05-9D8E-6B64CA681E85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2006/metadata/properties"/>
    <ds:schemaRef ds:uri="c0bc5e67-24c2-4fc5-b969-f791d200abd2"/>
    <ds:schemaRef ds:uri="http://schemas.microsoft.com/office/infopath/2007/PartnerControls"/>
    <ds:schemaRef ds:uri="497e3025-69b6-416a-8642-3c6d06f66ac5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E69F30-69B7-4E25-B70F-C569225314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715</Words>
  <Application>Microsoft Office PowerPoint</Application>
  <PresentationFormat>Ecran lat</PresentationFormat>
  <Paragraphs>130</Paragraphs>
  <Slides>15</Slides>
  <Notes>14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8</vt:i4>
      </vt:variant>
      <vt:variant>
        <vt:lpstr>Titluri diapozitive</vt:lpstr>
      </vt:variant>
      <vt:variant>
        <vt:i4>15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Theme3</vt:lpstr>
      <vt:lpstr>The Impact Of Covid On The Hotel Industry's Sustainability  Radu Gabriel Ghirvu 2019891</vt:lpstr>
      <vt:lpstr>Objectives </vt:lpstr>
      <vt:lpstr>Introduction </vt:lpstr>
      <vt:lpstr>Overview of Literature :Political</vt:lpstr>
      <vt:lpstr>Economy </vt:lpstr>
      <vt:lpstr>Social </vt:lpstr>
      <vt:lpstr>Technological </vt:lpstr>
      <vt:lpstr>Environmental </vt:lpstr>
      <vt:lpstr>Legal </vt:lpstr>
      <vt:lpstr>Impact on the three aspects of Sustainability</vt:lpstr>
      <vt:lpstr>Impacts continued</vt:lpstr>
      <vt:lpstr>Evaluation for Future Policy and Management Options</vt:lpstr>
      <vt:lpstr>Conclusion </vt:lpstr>
      <vt:lpstr>References 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Radu Gabriel Ghirvu (2019891)</cp:lastModifiedBy>
  <cp:revision>65</cp:revision>
  <dcterms:created xsi:type="dcterms:W3CDTF">2023-01-31T21:01:37Z</dcterms:created>
  <dcterms:modified xsi:type="dcterms:W3CDTF">2023-11-06T07:29:06Z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