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0" d="100"/>
          <a:sy n="110" d="100"/>
        </p:scale>
        <p:origin x="76" y="6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5E6C1D-29E1-45D0-99EE-3F912EFD0145}" type="doc">
      <dgm:prSet loTypeId="urn:microsoft.com/office/officeart/2011/layout/HexagonRadial" loCatId="cycle" qsTypeId="urn:microsoft.com/office/officeart/2005/8/quickstyle/simple1" qsCatId="simple" csTypeId="urn:microsoft.com/office/officeart/2005/8/colors/accent2_2" csCatId="accent2" phldr="1"/>
      <dgm:spPr/>
      <dgm:t>
        <a:bodyPr/>
        <a:lstStyle/>
        <a:p>
          <a:endParaRPr lang="en-GB"/>
        </a:p>
      </dgm:t>
    </dgm:pt>
    <dgm:pt modelId="{A9B8DB7E-7A0C-486B-A0DC-46D00D25AEA7}">
      <dgm:prSet phldrT="[Text]"/>
      <dgm:spPr/>
      <dgm:t>
        <a:bodyPr/>
        <a:lstStyle/>
        <a:p>
          <a:r>
            <a:rPr lang="en-GB" dirty="0"/>
            <a:t>Cultural Web</a:t>
          </a:r>
        </a:p>
      </dgm:t>
    </dgm:pt>
    <dgm:pt modelId="{177A5E36-828E-40F4-AF65-204CAEFD8D59}" type="parTrans" cxnId="{FE035BD2-5B3B-462B-89B4-A11DA113653E}">
      <dgm:prSet/>
      <dgm:spPr/>
      <dgm:t>
        <a:bodyPr/>
        <a:lstStyle/>
        <a:p>
          <a:endParaRPr lang="en-GB"/>
        </a:p>
      </dgm:t>
    </dgm:pt>
    <dgm:pt modelId="{05ABE51C-5804-47E2-9DC1-3A6DEFBED88B}" type="sibTrans" cxnId="{FE035BD2-5B3B-462B-89B4-A11DA113653E}">
      <dgm:prSet/>
      <dgm:spPr/>
      <dgm:t>
        <a:bodyPr/>
        <a:lstStyle/>
        <a:p>
          <a:endParaRPr lang="en-GB"/>
        </a:p>
      </dgm:t>
    </dgm:pt>
    <dgm:pt modelId="{E8D96F34-C2C3-4581-B26C-693B03E829DC}">
      <dgm:prSet phldrT="[Text]"/>
      <dgm:spPr/>
      <dgm:t>
        <a:bodyPr/>
        <a:lstStyle/>
        <a:p>
          <a:r>
            <a:rPr lang="en-GB" dirty="0"/>
            <a:t>Routines and Rituals </a:t>
          </a:r>
        </a:p>
      </dgm:t>
    </dgm:pt>
    <dgm:pt modelId="{22C0537A-15D5-4E9E-AE61-A30857EF11F4}" type="parTrans" cxnId="{E52FF351-3A13-4ECD-A361-E00696C40870}">
      <dgm:prSet/>
      <dgm:spPr/>
      <dgm:t>
        <a:bodyPr/>
        <a:lstStyle/>
        <a:p>
          <a:endParaRPr lang="en-GB"/>
        </a:p>
      </dgm:t>
    </dgm:pt>
    <dgm:pt modelId="{6C6BA399-1ECF-404D-8171-B721A9094EAD}" type="sibTrans" cxnId="{E52FF351-3A13-4ECD-A361-E00696C40870}">
      <dgm:prSet/>
      <dgm:spPr/>
      <dgm:t>
        <a:bodyPr/>
        <a:lstStyle/>
        <a:p>
          <a:endParaRPr lang="en-GB"/>
        </a:p>
      </dgm:t>
    </dgm:pt>
    <dgm:pt modelId="{D972ACE6-C3E9-4F5B-876B-20814C75744F}">
      <dgm:prSet phldrT="[Text]"/>
      <dgm:spPr/>
      <dgm:t>
        <a:bodyPr/>
        <a:lstStyle/>
        <a:p>
          <a:r>
            <a:rPr lang="en-GB" dirty="0"/>
            <a:t>Stories </a:t>
          </a:r>
        </a:p>
      </dgm:t>
    </dgm:pt>
    <dgm:pt modelId="{A20CF009-5A2A-44E4-A86D-088EFDC7BE55}" type="parTrans" cxnId="{7D2E8178-7169-4701-95F5-99A8B10C0C17}">
      <dgm:prSet/>
      <dgm:spPr/>
      <dgm:t>
        <a:bodyPr/>
        <a:lstStyle/>
        <a:p>
          <a:endParaRPr lang="en-GB"/>
        </a:p>
      </dgm:t>
    </dgm:pt>
    <dgm:pt modelId="{D2B4D07F-3C6C-4617-B7FF-44AD727FE297}" type="sibTrans" cxnId="{7D2E8178-7169-4701-95F5-99A8B10C0C17}">
      <dgm:prSet/>
      <dgm:spPr/>
      <dgm:t>
        <a:bodyPr/>
        <a:lstStyle/>
        <a:p>
          <a:endParaRPr lang="en-GB"/>
        </a:p>
      </dgm:t>
    </dgm:pt>
    <dgm:pt modelId="{1A945D55-983B-4AA4-91BC-8D59E904E01F}">
      <dgm:prSet phldrT="[Text]"/>
      <dgm:spPr/>
      <dgm:t>
        <a:bodyPr/>
        <a:lstStyle/>
        <a:p>
          <a:r>
            <a:rPr lang="en-GB" dirty="0"/>
            <a:t>Symbols </a:t>
          </a:r>
        </a:p>
      </dgm:t>
    </dgm:pt>
    <dgm:pt modelId="{6803EABA-3B45-4361-9EC1-1B0E7D0F9FD4}" type="parTrans" cxnId="{B64D56F7-4010-48A5-BD1F-EC549B33CE88}">
      <dgm:prSet/>
      <dgm:spPr/>
      <dgm:t>
        <a:bodyPr/>
        <a:lstStyle/>
        <a:p>
          <a:endParaRPr lang="en-GB"/>
        </a:p>
      </dgm:t>
    </dgm:pt>
    <dgm:pt modelId="{8185F148-0B5D-4053-A761-C398A5C5C960}" type="sibTrans" cxnId="{B64D56F7-4010-48A5-BD1F-EC549B33CE88}">
      <dgm:prSet/>
      <dgm:spPr/>
      <dgm:t>
        <a:bodyPr/>
        <a:lstStyle/>
        <a:p>
          <a:endParaRPr lang="en-GB"/>
        </a:p>
      </dgm:t>
    </dgm:pt>
    <dgm:pt modelId="{52DFB67E-7067-4B5B-B73D-73A28CE88998}">
      <dgm:prSet phldrT="[Text]"/>
      <dgm:spPr/>
      <dgm:t>
        <a:bodyPr/>
        <a:lstStyle/>
        <a:p>
          <a:r>
            <a:rPr lang="en-GB" dirty="0"/>
            <a:t>Organisation Structure </a:t>
          </a:r>
        </a:p>
      </dgm:t>
    </dgm:pt>
    <dgm:pt modelId="{8012D451-5988-4ED8-98FB-C1CBC95C3ADD}" type="parTrans" cxnId="{C09D517E-6E29-444F-8017-43162AB17C4A}">
      <dgm:prSet/>
      <dgm:spPr/>
      <dgm:t>
        <a:bodyPr/>
        <a:lstStyle/>
        <a:p>
          <a:endParaRPr lang="en-GB"/>
        </a:p>
      </dgm:t>
    </dgm:pt>
    <dgm:pt modelId="{569D70BA-76B5-4EB6-8B89-AF8C1161F3A4}" type="sibTrans" cxnId="{C09D517E-6E29-444F-8017-43162AB17C4A}">
      <dgm:prSet/>
      <dgm:spPr/>
      <dgm:t>
        <a:bodyPr/>
        <a:lstStyle/>
        <a:p>
          <a:endParaRPr lang="en-GB"/>
        </a:p>
      </dgm:t>
    </dgm:pt>
    <dgm:pt modelId="{71BE1AB5-481F-4746-AA46-A1FC78DB0EB9}">
      <dgm:prSet phldrT="[Text]"/>
      <dgm:spPr/>
      <dgm:t>
        <a:bodyPr/>
        <a:lstStyle/>
        <a:p>
          <a:r>
            <a:rPr lang="en-GB" dirty="0"/>
            <a:t>Control Systems </a:t>
          </a:r>
        </a:p>
      </dgm:t>
    </dgm:pt>
    <dgm:pt modelId="{AE31C36C-103D-4326-AA87-D91A91EFB846}" type="parTrans" cxnId="{5C725525-6CD6-4956-B2B3-80466545C87A}">
      <dgm:prSet/>
      <dgm:spPr/>
      <dgm:t>
        <a:bodyPr/>
        <a:lstStyle/>
        <a:p>
          <a:endParaRPr lang="en-GB"/>
        </a:p>
      </dgm:t>
    </dgm:pt>
    <dgm:pt modelId="{DF1263BD-7F19-47FD-90ED-A072404FAB1E}" type="sibTrans" cxnId="{5C725525-6CD6-4956-B2B3-80466545C87A}">
      <dgm:prSet/>
      <dgm:spPr/>
      <dgm:t>
        <a:bodyPr/>
        <a:lstStyle/>
        <a:p>
          <a:endParaRPr lang="en-GB"/>
        </a:p>
      </dgm:t>
    </dgm:pt>
    <dgm:pt modelId="{A4AF9296-DD2F-468D-B327-094A83F3BD26}">
      <dgm:prSet phldrT="[Text]"/>
      <dgm:spPr/>
      <dgm:t>
        <a:bodyPr/>
        <a:lstStyle/>
        <a:p>
          <a:r>
            <a:rPr lang="en-GB"/>
            <a:t>Power structures </a:t>
          </a:r>
        </a:p>
      </dgm:t>
    </dgm:pt>
    <dgm:pt modelId="{D4AFB8AC-9D04-4B9D-96DA-73E2B8C0D303}" type="parTrans" cxnId="{5C155660-1A96-4390-BB6F-82F14F1A866A}">
      <dgm:prSet/>
      <dgm:spPr/>
      <dgm:t>
        <a:bodyPr/>
        <a:lstStyle/>
        <a:p>
          <a:endParaRPr lang="en-GB"/>
        </a:p>
      </dgm:t>
    </dgm:pt>
    <dgm:pt modelId="{877A9D2D-70D2-4A82-88A1-301195B92EE1}" type="sibTrans" cxnId="{5C155660-1A96-4390-BB6F-82F14F1A866A}">
      <dgm:prSet/>
      <dgm:spPr/>
      <dgm:t>
        <a:bodyPr/>
        <a:lstStyle/>
        <a:p>
          <a:endParaRPr lang="en-GB"/>
        </a:p>
      </dgm:t>
    </dgm:pt>
    <dgm:pt modelId="{C3342D3A-4FD8-45F5-8CF9-E03EA223834B}" type="pres">
      <dgm:prSet presAssocID="{615E6C1D-29E1-45D0-99EE-3F912EFD0145}" presName="Name0" presStyleCnt="0">
        <dgm:presLayoutVars>
          <dgm:chMax val="1"/>
          <dgm:chPref val="1"/>
          <dgm:dir/>
          <dgm:animOne val="branch"/>
          <dgm:animLvl val="lvl"/>
        </dgm:presLayoutVars>
      </dgm:prSet>
      <dgm:spPr/>
    </dgm:pt>
    <dgm:pt modelId="{A8854EA7-F489-4A19-A198-5B8EBA1F7CAE}" type="pres">
      <dgm:prSet presAssocID="{A9B8DB7E-7A0C-486B-A0DC-46D00D25AEA7}" presName="Parent" presStyleLbl="node0" presStyleIdx="0" presStyleCnt="1">
        <dgm:presLayoutVars>
          <dgm:chMax val="6"/>
          <dgm:chPref val="6"/>
        </dgm:presLayoutVars>
      </dgm:prSet>
      <dgm:spPr/>
    </dgm:pt>
    <dgm:pt modelId="{3906785F-F204-4161-A010-9DF2A2DA64C2}" type="pres">
      <dgm:prSet presAssocID="{E8D96F34-C2C3-4581-B26C-693B03E829DC}" presName="Accent1" presStyleCnt="0"/>
      <dgm:spPr/>
    </dgm:pt>
    <dgm:pt modelId="{EAAFA328-5A1B-4D6F-8A3C-3C84A75BBE77}" type="pres">
      <dgm:prSet presAssocID="{E8D96F34-C2C3-4581-B26C-693B03E829DC}" presName="Accent" presStyleLbl="bgShp" presStyleIdx="0" presStyleCnt="6"/>
      <dgm:spPr/>
    </dgm:pt>
    <dgm:pt modelId="{FB2F6EA1-1C29-468E-9571-414275088AA4}" type="pres">
      <dgm:prSet presAssocID="{E8D96F34-C2C3-4581-B26C-693B03E829DC}" presName="Child1" presStyleLbl="node1" presStyleIdx="0" presStyleCnt="6">
        <dgm:presLayoutVars>
          <dgm:chMax val="0"/>
          <dgm:chPref val="0"/>
          <dgm:bulletEnabled val="1"/>
        </dgm:presLayoutVars>
      </dgm:prSet>
      <dgm:spPr/>
    </dgm:pt>
    <dgm:pt modelId="{D3D080BC-835F-4B5C-8B51-FD1982D408DE}" type="pres">
      <dgm:prSet presAssocID="{D972ACE6-C3E9-4F5B-876B-20814C75744F}" presName="Accent2" presStyleCnt="0"/>
      <dgm:spPr/>
    </dgm:pt>
    <dgm:pt modelId="{A00A3454-CFE6-48A8-B824-378B5AD508EB}" type="pres">
      <dgm:prSet presAssocID="{D972ACE6-C3E9-4F5B-876B-20814C75744F}" presName="Accent" presStyleLbl="bgShp" presStyleIdx="1" presStyleCnt="6"/>
      <dgm:spPr/>
    </dgm:pt>
    <dgm:pt modelId="{EEF74D72-9B36-4A79-9A21-FCABC1057650}" type="pres">
      <dgm:prSet presAssocID="{D972ACE6-C3E9-4F5B-876B-20814C75744F}" presName="Child2" presStyleLbl="node1" presStyleIdx="1" presStyleCnt="6">
        <dgm:presLayoutVars>
          <dgm:chMax val="0"/>
          <dgm:chPref val="0"/>
          <dgm:bulletEnabled val="1"/>
        </dgm:presLayoutVars>
      </dgm:prSet>
      <dgm:spPr/>
    </dgm:pt>
    <dgm:pt modelId="{2E7E72CE-6DD1-4BD6-A791-3D672B04CD0D}" type="pres">
      <dgm:prSet presAssocID="{1A945D55-983B-4AA4-91BC-8D59E904E01F}" presName="Accent3" presStyleCnt="0"/>
      <dgm:spPr/>
    </dgm:pt>
    <dgm:pt modelId="{DA46AAA3-13C1-489C-80FE-660DA209F132}" type="pres">
      <dgm:prSet presAssocID="{1A945D55-983B-4AA4-91BC-8D59E904E01F}" presName="Accent" presStyleLbl="bgShp" presStyleIdx="2" presStyleCnt="6"/>
      <dgm:spPr/>
    </dgm:pt>
    <dgm:pt modelId="{093C1F8E-0C93-4E0B-8369-F626A076C43A}" type="pres">
      <dgm:prSet presAssocID="{1A945D55-983B-4AA4-91BC-8D59E904E01F}" presName="Child3" presStyleLbl="node1" presStyleIdx="2" presStyleCnt="6">
        <dgm:presLayoutVars>
          <dgm:chMax val="0"/>
          <dgm:chPref val="0"/>
          <dgm:bulletEnabled val="1"/>
        </dgm:presLayoutVars>
      </dgm:prSet>
      <dgm:spPr/>
    </dgm:pt>
    <dgm:pt modelId="{85F044C9-7E43-47AE-8C56-38DD96DD050E}" type="pres">
      <dgm:prSet presAssocID="{52DFB67E-7067-4B5B-B73D-73A28CE88998}" presName="Accent4" presStyleCnt="0"/>
      <dgm:spPr/>
    </dgm:pt>
    <dgm:pt modelId="{0AEBD407-B82A-45C4-84DA-E4E387537C40}" type="pres">
      <dgm:prSet presAssocID="{52DFB67E-7067-4B5B-B73D-73A28CE88998}" presName="Accent" presStyleLbl="bgShp" presStyleIdx="3" presStyleCnt="6"/>
      <dgm:spPr/>
    </dgm:pt>
    <dgm:pt modelId="{52ECBEF3-7602-4B39-A4B9-4FAE16EEE899}" type="pres">
      <dgm:prSet presAssocID="{52DFB67E-7067-4B5B-B73D-73A28CE88998}" presName="Child4" presStyleLbl="node1" presStyleIdx="3" presStyleCnt="6">
        <dgm:presLayoutVars>
          <dgm:chMax val="0"/>
          <dgm:chPref val="0"/>
          <dgm:bulletEnabled val="1"/>
        </dgm:presLayoutVars>
      </dgm:prSet>
      <dgm:spPr/>
    </dgm:pt>
    <dgm:pt modelId="{5098F512-48DC-4C8D-8675-9C209CD2AC39}" type="pres">
      <dgm:prSet presAssocID="{71BE1AB5-481F-4746-AA46-A1FC78DB0EB9}" presName="Accent5" presStyleCnt="0"/>
      <dgm:spPr/>
    </dgm:pt>
    <dgm:pt modelId="{FC6F259E-C1EB-4EF6-820B-12D3E36DAA19}" type="pres">
      <dgm:prSet presAssocID="{71BE1AB5-481F-4746-AA46-A1FC78DB0EB9}" presName="Accent" presStyleLbl="bgShp" presStyleIdx="4" presStyleCnt="6"/>
      <dgm:spPr/>
    </dgm:pt>
    <dgm:pt modelId="{91E396CE-8006-411F-B067-C39A0FEDCC6C}" type="pres">
      <dgm:prSet presAssocID="{71BE1AB5-481F-4746-AA46-A1FC78DB0EB9}" presName="Child5" presStyleLbl="node1" presStyleIdx="4" presStyleCnt="6">
        <dgm:presLayoutVars>
          <dgm:chMax val="0"/>
          <dgm:chPref val="0"/>
          <dgm:bulletEnabled val="1"/>
        </dgm:presLayoutVars>
      </dgm:prSet>
      <dgm:spPr/>
    </dgm:pt>
    <dgm:pt modelId="{26849631-826D-4735-AE4E-CC32489C14D3}" type="pres">
      <dgm:prSet presAssocID="{A4AF9296-DD2F-468D-B327-094A83F3BD26}" presName="Accent6" presStyleCnt="0"/>
      <dgm:spPr/>
    </dgm:pt>
    <dgm:pt modelId="{BE9E49D4-3DD1-419F-A7A4-C6AA68D98B52}" type="pres">
      <dgm:prSet presAssocID="{A4AF9296-DD2F-468D-B327-094A83F3BD26}" presName="Accent" presStyleLbl="bgShp" presStyleIdx="5" presStyleCnt="6"/>
      <dgm:spPr/>
    </dgm:pt>
    <dgm:pt modelId="{E2D9081A-09CC-454E-9D26-8DDD05D33BA7}" type="pres">
      <dgm:prSet presAssocID="{A4AF9296-DD2F-468D-B327-094A83F3BD26}" presName="Child6" presStyleLbl="node1" presStyleIdx="5" presStyleCnt="6">
        <dgm:presLayoutVars>
          <dgm:chMax val="0"/>
          <dgm:chPref val="0"/>
          <dgm:bulletEnabled val="1"/>
        </dgm:presLayoutVars>
      </dgm:prSet>
      <dgm:spPr/>
    </dgm:pt>
  </dgm:ptLst>
  <dgm:cxnLst>
    <dgm:cxn modelId="{5C725525-6CD6-4956-B2B3-80466545C87A}" srcId="{A9B8DB7E-7A0C-486B-A0DC-46D00D25AEA7}" destId="{71BE1AB5-481F-4746-AA46-A1FC78DB0EB9}" srcOrd="4" destOrd="0" parTransId="{AE31C36C-103D-4326-AA87-D91A91EFB846}" sibTransId="{DF1263BD-7F19-47FD-90ED-A072404FAB1E}"/>
    <dgm:cxn modelId="{5C155660-1A96-4390-BB6F-82F14F1A866A}" srcId="{A9B8DB7E-7A0C-486B-A0DC-46D00D25AEA7}" destId="{A4AF9296-DD2F-468D-B327-094A83F3BD26}" srcOrd="5" destOrd="0" parTransId="{D4AFB8AC-9D04-4B9D-96DA-73E2B8C0D303}" sibTransId="{877A9D2D-70D2-4A82-88A1-301195B92EE1}"/>
    <dgm:cxn modelId="{0AAEEC45-0B6A-47B1-9648-A7FBA12091D1}" type="presOf" srcId="{1A945D55-983B-4AA4-91BC-8D59E904E01F}" destId="{093C1F8E-0C93-4E0B-8369-F626A076C43A}" srcOrd="0" destOrd="0" presId="urn:microsoft.com/office/officeart/2011/layout/HexagonRadial"/>
    <dgm:cxn modelId="{5104B04E-94B1-48B3-9759-922248CD391E}" type="presOf" srcId="{52DFB67E-7067-4B5B-B73D-73A28CE88998}" destId="{52ECBEF3-7602-4B39-A4B9-4FAE16EEE899}" srcOrd="0" destOrd="0" presId="urn:microsoft.com/office/officeart/2011/layout/HexagonRadial"/>
    <dgm:cxn modelId="{E52FF351-3A13-4ECD-A361-E00696C40870}" srcId="{A9B8DB7E-7A0C-486B-A0DC-46D00D25AEA7}" destId="{E8D96F34-C2C3-4581-B26C-693B03E829DC}" srcOrd="0" destOrd="0" parTransId="{22C0537A-15D5-4E9E-AE61-A30857EF11F4}" sibTransId="{6C6BA399-1ECF-404D-8171-B721A9094EAD}"/>
    <dgm:cxn modelId="{7D2E8178-7169-4701-95F5-99A8B10C0C17}" srcId="{A9B8DB7E-7A0C-486B-A0DC-46D00D25AEA7}" destId="{D972ACE6-C3E9-4F5B-876B-20814C75744F}" srcOrd="1" destOrd="0" parTransId="{A20CF009-5A2A-44E4-A86D-088EFDC7BE55}" sibTransId="{D2B4D07F-3C6C-4617-B7FF-44AD727FE297}"/>
    <dgm:cxn modelId="{C4324259-C61F-4416-BB50-7176A43004DB}" type="presOf" srcId="{A4AF9296-DD2F-468D-B327-094A83F3BD26}" destId="{E2D9081A-09CC-454E-9D26-8DDD05D33BA7}" srcOrd="0" destOrd="0" presId="urn:microsoft.com/office/officeart/2011/layout/HexagonRadial"/>
    <dgm:cxn modelId="{C09D517E-6E29-444F-8017-43162AB17C4A}" srcId="{A9B8DB7E-7A0C-486B-A0DC-46D00D25AEA7}" destId="{52DFB67E-7067-4B5B-B73D-73A28CE88998}" srcOrd="3" destOrd="0" parTransId="{8012D451-5988-4ED8-98FB-C1CBC95C3ADD}" sibTransId="{569D70BA-76B5-4EB6-8B89-AF8C1161F3A4}"/>
    <dgm:cxn modelId="{6136069C-6378-4B44-908C-9652E3A5260A}" type="presOf" srcId="{615E6C1D-29E1-45D0-99EE-3F912EFD0145}" destId="{C3342D3A-4FD8-45F5-8CF9-E03EA223834B}" srcOrd="0" destOrd="0" presId="urn:microsoft.com/office/officeart/2011/layout/HexagonRadial"/>
    <dgm:cxn modelId="{01F1E3AD-9E5D-4F04-A19F-1C7A84590257}" type="presOf" srcId="{E8D96F34-C2C3-4581-B26C-693B03E829DC}" destId="{FB2F6EA1-1C29-468E-9571-414275088AA4}" srcOrd="0" destOrd="0" presId="urn:microsoft.com/office/officeart/2011/layout/HexagonRadial"/>
    <dgm:cxn modelId="{5152BEBA-35DD-4DFB-8865-85EB86BC14D3}" type="presOf" srcId="{A9B8DB7E-7A0C-486B-A0DC-46D00D25AEA7}" destId="{A8854EA7-F489-4A19-A198-5B8EBA1F7CAE}" srcOrd="0" destOrd="0" presId="urn:microsoft.com/office/officeart/2011/layout/HexagonRadial"/>
    <dgm:cxn modelId="{7C0FD5C5-747F-42E3-9363-48A0553E4751}" type="presOf" srcId="{71BE1AB5-481F-4746-AA46-A1FC78DB0EB9}" destId="{91E396CE-8006-411F-B067-C39A0FEDCC6C}" srcOrd="0" destOrd="0" presId="urn:microsoft.com/office/officeart/2011/layout/HexagonRadial"/>
    <dgm:cxn modelId="{74423BC8-D79B-4747-B952-5DDCCE2E857F}" type="presOf" srcId="{D972ACE6-C3E9-4F5B-876B-20814C75744F}" destId="{EEF74D72-9B36-4A79-9A21-FCABC1057650}" srcOrd="0" destOrd="0" presId="urn:microsoft.com/office/officeart/2011/layout/HexagonRadial"/>
    <dgm:cxn modelId="{FE035BD2-5B3B-462B-89B4-A11DA113653E}" srcId="{615E6C1D-29E1-45D0-99EE-3F912EFD0145}" destId="{A9B8DB7E-7A0C-486B-A0DC-46D00D25AEA7}" srcOrd="0" destOrd="0" parTransId="{177A5E36-828E-40F4-AF65-204CAEFD8D59}" sibTransId="{05ABE51C-5804-47E2-9DC1-3A6DEFBED88B}"/>
    <dgm:cxn modelId="{B64D56F7-4010-48A5-BD1F-EC549B33CE88}" srcId="{A9B8DB7E-7A0C-486B-A0DC-46D00D25AEA7}" destId="{1A945D55-983B-4AA4-91BC-8D59E904E01F}" srcOrd="2" destOrd="0" parTransId="{6803EABA-3B45-4361-9EC1-1B0E7D0F9FD4}" sibTransId="{8185F148-0B5D-4053-A761-C398A5C5C960}"/>
    <dgm:cxn modelId="{CCA31CC6-FFB0-464A-8ED4-B22858751E63}" type="presParOf" srcId="{C3342D3A-4FD8-45F5-8CF9-E03EA223834B}" destId="{A8854EA7-F489-4A19-A198-5B8EBA1F7CAE}" srcOrd="0" destOrd="0" presId="urn:microsoft.com/office/officeart/2011/layout/HexagonRadial"/>
    <dgm:cxn modelId="{6C5DBC15-92EF-41C8-8F0B-01DEDE478EEE}" type="presParOf" srcId="{C3342D3A-4FD8-45F5-8CF9-E03EA223834B}" destId="{3906785F-F204-4161-A010-9DF2A2DA64C2}" srcOrd="1" destOrd="0" presId="urn:microsoft.com/office/officeart/2011/layout/HexagonRadial"/>
    <dgm:cxn modelId="{7B691DE7-5D99-4A17-8046-4EF5D19C0449}" type="presParOf" srcId="{3906785F-F204-4161-A010-9DF2A2DA64C2}" destId="{EAAFA328-5A1B-4D6F-8A3C-3C84A75BBE77}" srcOrd="0" destOrd="0" presId="urn:microsoft.com/office/officeart/2011/layout/HexagonRadial"/>
    <dgm:cxn modelId="{D10CD7A0-32A5-4DB2-972D-06D9D9132058}" type="presParOf" srcId="{C3342D3A-4FD8-45F5-8CF9-E03EA223834B}" destId="{FB2F6EA1-1C29-468E-9571-414275088AA4}" srcOrd="2" destOrd="0" presId="urn:microsoft.com/office/officeart/2011/layout/HexagonRadial"/>
    <dgm:cxn modelId="{72C5BD43-6E6D-4103-909C-42EC47346D25}" type="presParOf" srcId="{C3342D3A-4FD8-45F5-8CF9-E03EA223834B}" destId="{D3D080BC-835F-4B5C-8B51-FD1982D408DE}" srcOrd="3" destOrd="0" presId="urn:microsoft.com/office/officeart/2011/layout/HexagonRadial"/>
    <dgm:cxn modelId="{F20F63EE-9415-4129-AEF6-CCCF1322F3FB}" type="presParOf" srcId="{D3D080BC-835F-4B5C-8B51-FD1982D408DE}" destId="{A00A3454-CFE6-48A8-B824-378B5AD508EB}" srcOrd="0" destOrd="0" presId="urn:microsoft.com/office/officeart/2011/layout/HexagonRadial"/>
    <dgm:cxn modelId="{01FDF939-E3D8-4A42-A753-98B663461CDA}" type="presParOf" srcId="{C3342D3A-4FD8-45F5-8CF9-E03EA223834B}" destId="{EEF74D72-9B36-4A79-9A21-FCABC1057650}" srcOrd="4" destOrd="0" presId="urn:microsoft.com/office/officeart/2011/layout/HexagonRadial"/>
    <dgm:cxn modelId="{765F5755-2709-4682-9F38-C22EB1070C9F}" type="presParOf" srcId="{C3342D3A-4FD8-45F5-8CF9-E03EA223834B}" destId="{2E7E72CE-6DD1-4BD6-A791-3D672B04CD0D}" srcOrd="5" destOrd="0" presId="urn:microsoft.com/office/officeart/2011/layout/HexagonRadial"/>
    <dgm:cxn modelId="{9341F108-D385-40E8-9576-B0CCCAF749D9}" type="presParOf" srcId="{2E7E72CE-6DD1-4BD6-A791-3D672B04CD0D}" destId="{DA46AAA3-13C1-489C-80FE-660DA209F132}" srcOrd="0" destOrd="0" presId="urn:microsoft.com/office/officeart/2011/layout/HexagonRadial"/>
    <dgm:cxn modelId="{8DCC9652-F4EF-49A2-BF5B-5BAA296E5BFF}" type="presParOf" srcId="{C3342D3A-4FD8-45F5-8CF9-E03EA223834B}" destId="{093C1F8E-0C93-4E0B-8369-F626A076C43A}" srcOrd="6" destOrd="0" presId="urn:microsoft.com/office/officeart/2011/layout/HexagonRadial"/>
    <dgm:cxn modelId="{848B0EC5-2BCF-40FA-B1F4-2035863DF7DE}" type="presParOf" srcId="{C3342D3A-4FD8-45F5-8CF9-E03EA223834B}" destId="{85F044C9-7E43-47AE-8C56-38DD96DD050E}" srcOrd="7" destOrd="0" presId="urn:microsoft.com/office/officeart/2011/layout/HexagonRadial"/>
    <dgm:cxn modelId="{B1C08179-3024-47D7-8730-2BB7A1D2D2B3}" type="presParOf" srcId="{85F044C9-7E43-47AE-8C56-38DD96DD050E}" destId="{0AEBD407-B82A-45C4-84DA-E4E387537C40}" srcOrd="0" destOrd="0" presId="urn:microsoft.com/office/officeart/2011/layout/HexagonRadial"/>
    <dgm:cxn modelId="{5A28BCE1-007C-439A-AE35-C3C2D0DEF4B8}" type="presParOf" srcId="{C3342D3A-4FD8-45F5-8CF9-E03EA223834B}" destId="{52ECBEF3-7602-4B39-A4B9-4FAE16EEE899}" srcOrd="8" destOrd="0" presId="urn:microsoft.com/office/officeart/2011/layout/HexagonRadial"/>
    <dgm:cxn modelId="{C36BB90F-FB7F-4830-B904-38FF78656176}" type="presParOf" srcId="{C3342D3A-4FD8-45F5-8CF9-E03EA223834B}" destId="{5098F512-48DC-4C8D-8675-9C209CD2AC39}" srcOrd="9" destOrd="0" presId="urn:microsoft.com/office/officeart/2011/layout/HexagonRadial"/>
    <dgm:cxn modelId="{2787C907-B9EF-4CCF-89F3-B592900537DC}" type="presParOf" srcId="{5098F512-48DC-4C8D-8675-9C209CD2AC39}" destId="{FC6F259E-C1EB-4EF6-820B-12D3E36DAA19}" srcOrd="0" destOrd="0" presId="urn:microsoft.com/office/officeart/2011/layout/HexagonRadial"/>
    <dgm:cxn modelId="{50D5F9B2-DE3F-4DC5-9399-C11B28BA32C9}" type="presParOf" srcId="{C3342D3A-4FD8-45F5-8CF9-E03EA223834B}" destId="{91E396CE-8006-411F-B067-C39A0FEDCC6C}" srcOrd="10" destOrd="0" presId="urn:microsoft.com/office/officeart/2011/layout/HexagonRadial"/>
    <dgm:cxn modelId="{06E629F6-CFBF-4806-B4AC-E8356301AC40}" type="presParOf" srcId="{C3342D3A-4FD8-45F5-8CF9-E03EA223834B}" destId="{26849631-826D-4735-AE4E-CC32489C14D3}" srcOrd="11" destOrd="0" presId="urn:microsoft.com/office/officeart/2011/layout/HexagonRadial"/>
    <dgm:cxn modelId="{F4AB4CC5-29E8-4BB2-B90B-4BA9B1B31C0E}" type="presParOf" srcId="{26849631-826D-4735-AE4E-CC32489C14D3}" destId="{BE9E49D4-3DD1-419F-A7A4-C6AA68D98B52}" srcOrd="0" destOrd="0" presId="urn:microsoft.com/office/officeart/2011/layout/HexagonRadial"/>
    <dgm:cxn modelId="{646BB457-A8EC-47F9-9C7F-F7AFC439ABDD}" type="presParOf" srcId="{C3342D3A-4FD8-45F5-8CF9-E03EA223834B}" destId="{E2D9081A-09CC-454E-9D26-8DDD05D33BA7}"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854EA7-F489-4A19-A198-5B8EBA1F7CAE}">
      <dsp:nvSpPr>
        <dsp:cNvPr id="0" name=""/>
        <dsp:cNvSpPr/>
      </dsp:nvSpPr>
      <dsp:spPr>
        <a:xfrm>
          <a:off x="2221753" y="1031501"/>
          <a:ext cx="1311083" cy="1134140"/>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Cultural Web</a:t>
          </a:r>
        </a:p>
      </dsp:txBody>
      <dsp:txXfrm>
        <a:off x="2439018" y="1219444"/>
        <a:ext cx="876553" cy="758254"/>
      </dsp:txXfrm>
    </dsp:sp>
    <dsp:sp modelId="{A00A3454-CFE6-48A8-B824-378B5AD508EB}">
      <dsp:nvSpPr>
        <dsp:cNvPr id="0" name=""/>
        <dsp:cNvSpPr/>
      </dsp:nvSpPr>
      <dsp:spPr>
        <a:xfrm>
          <a:off x="3042743" y="488892"/>
          <a:ext cx="494668" cy="42622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F6EA1-1C29-468E-9571-414275088AA4}">
      <dsp:nvSpPr>
        <dsp:cNvPr id="0" name=""/>
        <dsp:cNvSpPr/>
      </dsp:nvSpPr>
      <dsp:spPr>
        <a:xfrm>
          <a:off x="2342523" y="0"/>
          <a:ext cx="1074423" cy="929502"/>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Routines and Rituals </a:t>
          </a:r>
        </a:p>
      </dsp:txBody>
      <dsp:txXfrm>
        <a:off x="2520578" y="154038"/>
        <a:ext cx="718313" cy="621426"/>
      </dsp:txXfrm>
    </dsp:sp>
    <dsp:sp modelId="{DA46AAA3-13C1-489C-80FE-660DA209F132}">
      <dsp:nvSpPr>
        <dsp:cNvPr id="0" name=""/>
        <dsp:cNvSpPr/>
      </dsp:nvSpPr>
      <dsp:spPr>
        <a:xfrm>
          <a:off x="3620059" y="1285700"/>
          <a:ext cx="494668" cy="42622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F74D72-9B36-4A79-9A21-FCABC1057650}">
      <dsp:nvSpPr>
        <dsp:cNvPr id="0" name=""/>
        <dsp:cNvSpPr/>
      </dsp:nvSpPr>
      <dsp:spPr>
        <a:xfrm>
          <a:off x="3327894" y="571706"/>
          <a:ext cx="1074423" cy="929502"/>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Stories </a:t>
          </a:r>
        </a:p>
      </dsp:txBody>
      <dsp:txXfrm>
        <a:off x="3505949" y="725744"/>
        <a:ext cx="718313" cy="621426"/>
      </dsp:txXfrm>
    </dsp:sp>
    <dsp:sp modelId="{0AEBD407-B82A-45C4-84DA-E4E387537C40}">
      <dsp:nvSpPr>
        <dsp:cNvPr id="0" name=""/>
        <dsp:cNvSpPr/>
      </dsp:nvSpPr>
      <dsp:spPr>
        <a:xfrm>
          <a:off x="3219019" y="2185146"/>
          <a:ext cx="494668" cy="42622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C1F8E-0C93-4E0B-8369-F626A076C43A}">
      <dsp:nvSpPr>
        <dsp:cNvPr id="0" name=""/>
        <dsp:cNvSpPr/>
      </dsp:nvSpPr>
      <dsp:spPr>
        <a:xfrm>
          <a:off x="3327894" y="1695615"/>
          <a:ext cx="1074423" cy="929502"/>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Symbols </a:t>
          </a:r>
        </a:p>
      </dsp:txBody>
      <dsp:txXfrm>
        <a:off x="3505949" y="1849653"/>
        <a:ext cx="718313" cy="621426"/>
      </dsp:txXfrm>
    </dsp:sp>
    <dsp:sp modelId="{FC6F259E-C1EB-4EF6-820B-12D3E36DAA19}">
      <dsp:nvSpPr>
        <dsp:cNvPr id="0" name=""/>
        <dsp:cNvSpPr/>
      </dsp:nvSpPr>
      <dsp:spPr>
        <a:xfrm>
          <a:off x="2224193" y="2278512"/>
          <a:ext cx="494668" cy="42622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CBEF3-7602-4B39-A4B9-4FAE16EEE899}">
      <dsp:nvSpPr>
        <dsp:cNvPr id="0" name=""/>
        <dsp:cNvSpPr/>
      </dsp:nvSpPr>
      <dsp:spPr>
        <a:xfrm>
          <a:off x="2342523" y="2267961"/>
          <a:ext cx="1074423" cy="929502"/>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Organisation Structure </a:t>
          </a:r>
        </a:p>
      </dsp:txBody>
      <dsp:txXfrm>
        <a:off x="2520578" y="2421999"/>
        <a:ext cx="718313" cy="621426"/>
      </dsp:txXfrm>
    </dsp:sp>
    <dsp:sp modelId="{BE9E49D4-3DD1-419F-A7A4-C6AA68D98B52}">
      <dsp:nvSpPr>
        <dsp:cNvPr id="0" name=""/>
        <dsp:cNvSpPr/>
      </dsp:nvSpPr>
      <dsp:spPr>
        <a:xfrm>
          <a:off x="1637423" y="1482024"/>
          <a:ext cx="494668" cy="42622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396CE-8006-411F-B067-C39A0FEDCC6C}">
      <dsp:nvSpPr>
        <dsp:cNvPr id="0" name=""/>
        <dsp:cNvSpPr/>
      </dsp:nvSpPr>
      <dsp:spPr>
        <a:xfrm>
          <a:off x="1352577" y="1696254"/>
          <a:ext cx="1074423" cy="929502"/>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Control Systems </a:t>
          </a:r>
        </a:p>
      </dsp:txBody>
      <dsp:txXfrm>
        <a:off x="1530632" y="1850292"/>
        <a:ext cx="718313" cy="621426"/>
      </dsp:txXfrm>
    </dsp:sp>
    <dsp:sp modelId="{E2D9081A-09CC-454E-9D26-8DDD05D33BA7}">
      <dsp:nvSpPr>
        <dsp:cNvPr id="0" name=""/>
        <dsp:cNvSpPr/>
      </dsp:nvSpPr>
      <dsp:spPr>
        <a:xfrm>
          <a:off x="1352577" y="570427"/>
          <a:ext cx="1074423" cy="929502"/>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Power structures </a:t>
          </a:r>
        </a:p>
      </dsp:txBody>
      <dsp:txXfrm>
        <a:off x="1530632" y="724465"/>
        <a:ext cx="718313" cy="62142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F7AD2-8839-F4C0-02E9-9212E29719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67E61B-461E-C646-8226-DDC70B4E32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83EE81-C157-F252-508E-585CA42D68C2}"/>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5" name="Footer Placeholder 4">
            <a:extLst>
              <a:ext uri="{FF2B5EF4-FFF2-40B4-BE49-F238E27FC236}">
                <a16:creationId xmlns:a16="http://schemas.microsoft.com/office/drawing/2014/main" id="{4523F3DD-1E18-8288-14B4-88D8A6A2FD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709767-CA71-9D71-57B2-1002BEA7CF4B}"/>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3659700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898D4-3018-0B2B-DCEA-5E81E7418F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834082-7752-EE61-4F3E-C23CBEE078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64015E-54FA-C3DC-D093-3311B87DD085}"/>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5" name="Footer Placeholder 4">
            <a:extLst>
              <a:ext uri="{FF2B5EF4-FFF2-40B4-BE49-F238E27FC236}">
                <a16:creationId xmlns:a16="http://schemas.microsoft.com/office/drawing/2014/main" id="{5034675D-CBC7-FF9E-7131-81C68CB738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7656E-39E8-5A27-836B-FFABC05A8839}"/>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627624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A945-42C2-D64A-230B-B10B30BA4A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FE1909-C0E6-13C5-A2B6-747D0A9EB1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0A0C9B-8224-08E1-DFE4-6D9E103438E9}"/>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5" name="Footer Placeholder 4">
            <a:extLst>
              <a:ext uri="{FF2B5EF4-FFF2-40B4-BE49-F238E27FC236}">
                <a16:creationId xmlns:a16="http://schemas.microsoft.com/office/drawing/2014/main" id="{A630B998-D0EA-7C83-6407-C741111659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58D95F-D871-59A3-02F6-A83D2F9C4D2D}"/>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3281936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AF9A1-B245-5D92-14A9-0B3AE77CEB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8D14-4561-D61B-64A2-5312EA785A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0FD20F-A980-9281-1DDA-E556FDEA7D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33280E-00E8-32BB-571D-FD281A9EE8A5}"/>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6" name="Footer Placeholder 5">
            <a:extLst>
              <a:ext uri="{FF2B5EF4-FFF2-40B4-BE49-F238E27FC236}">
                <a16:creationId xmlns:a16="http://schemas.microsoft.com/office/drawing/2014/main" id="{7222CC3E-E653-52DD-3FC9-A8591C76C0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EE573C-13F4-AB7A-C949-36C948894FA3}"/>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1173475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D66DA-28CB-4845-3FCA-AC5D155562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33BF6B-36B6-A009-1CF2-16FD6029FF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7588DB-48D3-6405-79DC-8DDD261D5B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8F1003-9D9A-FF08-47BE-B76E53428C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51109D-C2E4-2653-8EBE-A065728173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67F822-5E45-1E78-0A65-EEB6563476D1}"/>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8" name="Footer Placeholder 7">
            <a:extLst>
              <a:ext uri="{FF2B5EF4-FFF2-40B4-BE49-F238E27FC236}">
                <a16:creationId xmlns:a16="http://schemas.microsoft.com/office/drawing/2014/main" id="{4C98AD49-C265-4F4C-90BF-9C8B27973B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329663-9B00-661D-8E0C-1B9599DB29BA}"/>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3912472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9CE8A-6FF6-96CD-8E59-C8E5B6DFC9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085C7D-BE78-B68B-73FD-C55207FCCB17}"/>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4" name="Footer Placeholder 3">
            <a:extLst>
              <a:ext uri="{FF2B5EF4-FFF2-40B4-BE49-F238E27FC236}">
                <a16:creationId xmlns:a16="http://schemas.microsoft.com/office/drawing/2014/main" id="{EE5A2DE4-A265-B0E0-EEF2-8DBAB716AE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7A8DB2-F53B-C16C-FB54-D92B8595AD3D}"/>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2094444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240CBE-3A80-F81C-C4B4-D25374623BED}"/>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3" name="Footer Placeholder 2">
            <a:extLst>
              <a:ext uri="{FF2B5EF4-FFF2-40B4-BE49-F238E27FC236}">
                <a16:creationId xmlns:a16="http://schemas.microsoft.com/office/drawing/2014/main" id="{B13CEA1C-FA04-33B7-C37C-07D92B316C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EB7CED-FAE2-64EB-5B92-3C541CECA1B8}"/>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100584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349C-73FA-8844-CF6A-E5F338E8A2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0DC2C6-2974-E528-F75B-D4E4B278D1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0FB468-C7F7-89DD-7ABB-DDF49DA815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2D6362-5859-EB05-5FC0-F6EA335DC2AE}"/>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6" name="Footer Placeholder 5">
            <a:extLst>
              <a:ext uri="{FF2B5EF4-FFF2-40B4-BE49-F238E27FC236}">
                <a16:creationId xmlns:a16="http://schemas.microsoft.com/office/drawing/2014/main" id="{4B0EFC29-5BF1-D4C8-A5A9-3428D44A64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87F7D3-4E09-BE94-871E-435DD4751155}"/>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3399788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51F37-0504-DE76-6623-84070FC440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AA9AF8-C452-29AF-3AEA-193A09339D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CA14EE-A787-BEF1-5598-369459AA32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93660F-ADDA-1820-BF05-B63E92525840}"/>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6" name="Footer Placeholder 5">
            <a:extLst>
              <a:ext uri="{FF2B5EF4-FFF2-40B4-BE49-F238E27FC236}">
                <a16:creationId xmlns:a16="http://schemas.microsoft.com/office/drawing/2014/main" id="{19267734-E9C8-2EB1-19C0-97231C3D52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C0E7FB-671B-D768-7554-ADD6F2B2B602}"/>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4214163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BFE0C-E797-62E3-20D7-BA30D98552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A6D4C-A7D6-7992-2B16-084853DA79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A95B63-2808-66D4-94B0-5265D1008E26}"/>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5" name="Footer Placeholder 4">
            <a:extLst>
              <a:ext uri="{FF2B5EF4-FFF2-40B4-BE49-F238E27FC236}">
                <a16:creationId xmlns:a16="http://schemas.microsoft.com/office/drawing/2014/main" id="{91EB1F0C-9538-0669-AFF9-7EC8A3D380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1A4271-1276-1229-32E5-5C12D8A590C8}"/>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3447028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A669F5-F3B4-8F9E-7D03-372CAF4297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B01229-0D31-3A1C-2983-2420D5B8B7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24F1C-2074-575B-E579-86A453049172}"/>
              </a:ext>
            </a:extLst>
          </p:cNvPr>
          <p:cNvSpPr>
            <a:spLocks noGrp="1"/>
          </p:cNvSpPr>
          <p:nvPr>
            <p:ph type="dt" sz="half" idx="10"/>
          </p:nvPr>
        </p:nvSpPr>
        <p:spPr/>
        <p:txBody>
          <a:bodyPr/>
          <a:lstStyle/>
          <a:p>
            <a:fld id="{1251F582-0156-4CB9-8900-CBF86B541807}" type="datetimeFigureOut">
              <a:rPr lang="en-GB" smtClean="0"/>
              <a:t>04/12/2022</a:t>
            </a:fld>
            <a:endParaRPr lang="en-GB"/>
          </a:p>
        </p:txBody>
      </p:sp>
      <p:sp>
        <p:nvSpPr>
          <p:cNvPr id="5" name="Footer Placeholder 4">
            <a:extLst>
              <a:ext uri="{FF2B5EF4-FFF2-40B4-BE49-F238E27FC236}">
                <a16:creationId xmlns:a16="http://schemas.microsoft.com/office/drawing/2014/main" id="{BF2369F4-62C6-0CB6-CA13-425AAD889B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7DCF47-D276-BA5C-B14C-01D4F524CAD0}"/>
              </a:ext>
            </a:extLst>
          </p:cNvPr>
          <p:cNvSpPr>
            <a:spLocks noGrp="1"/>
          </p:cNvSpPr>
          <p:nvPr>
            <p:ph type="sldNum" sz="quarter" idx="12"/>
          </p:nvPr>
        </p:nvSpPr>
        <p:spPr/>
        <p:txBody>
          <a:bodyPr/>
          <a:lstStyle/>
          <a:p>
            <a:fld id="{5FF0EC48-6270-4139-8023-5FD5B477DBC4}" type="slidenum">
              <a:rPr lang="en-GB" smtClean="0"/>
              <a:t>‹#›</a:t>
            </a:fld>
            <a:endParaRPr lang="en-GB"/>
          </a:p>
        </p:txBody>
      </p:sp>
    </p:spTree>
    <p:extLst>
      <p:ext uri="{BB962C8B-B14F-4D97-AF65-F5344CB8AC3E}">
        <p14:creationId xmlns:p14="http://schemas.microsoft.com/office/powerpoint/2010/main" val="2060054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F882CE-7C00-6EB1-DEB8-0288B07FC1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5E5FA9-843A-72BD-123B-E40566AA64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35C0B1-D651-62F8-728B-C30D02CFFB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51F582-0156-4CB9-8900-CBF86B541807}" type="datetimeFigureOut">
              <a:rPr lang="en-GB" smtClean="0"/>
              <a:t>04/12/2022</a:t>
            </a:fld>
            <a:endParaRPr lang="en-GB"/>
          </a:p>
        </p:txBody>
      </p:sp>
      <p:sp>
        <p:nvSpPr>
          <p:cNvPr id="5" name="Footer Placeholder 4">
            <a:extLst>
              <a:ext uri="{FF2B5EF4-FFF2-40B4-BE49-F238E27FC236}">
                <a16:creationId xmlns:a16="http://schemas.microsoft.com/office/drawing/2014/main" id="{8D5C20F5-9C81-7999-F196-68490010CB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7DE9D3-2396-DA3A-306E-6A79C04713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F0EC48-6270-4139-8023-5FD5B477DBC4}" type="slidenum">
              <a:rPr lang="en-GB" smtClean="0"/>
              <a:t>‹#›</a:t>
            </a:fld>
            <a:endParaRPr lang="en-GB"/>
          </a:p>
        </p:txBody>
      </p:sp>
    </p:spTree>
    <p:extLst>
      <p:ext uri="{BB962C8B-B14F-4D97-AF65-F5344CB8AC3E}">
        <p14:creationId xmlns:p14="http://schemas.microsoft.com/office/powerpoint/2010/main" val="100430270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8B076F-A8BD-DC9E-FD42-20B4B0AD7C15}"/>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Ryanair’s workplace culture and ethics</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5C86154-683F-8291-53F6-53B79A96F9BD}"/>
              </a:ext>
            </a:extLst>
          </p:cNvPr>
          <p:cNvSpPr>
            <a:spLocks noGrp="1"/>
          </p:cNvSpPr>
          <p:nvPr>
            <p:ph type="subTitle" idx="1"/>
          </p:nvPr>
        </p:nvSpPr>
        <p:spPr>
          <a:xfrm>
            <a:off x="4285397" y="4960961"/>
            <a:ext cx="7055893" cy="1078054"/>
          </a:xfrm>
        </p:spPr>
        <p:txBody>
          <a:bodyPr>
            <a:normAutofit/>
          </a:bodyPr>
          <a:lstStyle/>
          <a:p>
            <a:pPr algn="l"/>
            <a:r>
              <a:rPr lang="en-GB">
                <a:solidFill>
                  <a:srgbClr val="FFFFFF"/>
                </a:solidFill>
              </a:rPr>
              <a:t>Daniel Olah (2022891)</a:t>
            </a:r>
          </a:p>
          <a:p>
            <a:pPr algn="l"/>
            <a:r>
              <a:rPr lang="en-GB">
                <a:solidFill>
                  <a:srgbClr val="FFFFFF"/>
                </a:solidFill>
              </a:rPr>
              <a:t>05.12.2022</a:t>
            </a:r>
          </a:p>
        </p:txBody>
      </p:sp>
    </p:spTree>
    <p:extLst>
      <p:ext uri="{BB962C8B-B14F-4D97-AF65-F5344CB8AC3E}">
        <p14:creationId xmlns:p14="http://schemas.microsoft.com/office/powerpoint/2010/main" val="4187209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D3E1E0-AE6E-69ED-C873-4B3163867C9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Introduction</a:t>
            </a:r>
          </a:p>
        </p:txBody>
      </p:sp>
      <p:sp>
        <p:nvSpPr>
          <p:cNvPr id="3" name="Content Placeholder 2">
            <a:extLst>
              <a:ext uri="{FF2B5EF4-FFF2-40B4-BE49-F238E27FC236}">
                <a16:creationId xmlns:a16="http://schemas.microsoft.com/office/drawing/2014/main" id="{A9673AF3-DFEA-8D10-389B-C636ED497E7D}"/>
              </a:ext>
            </a:extLst>
          </p:cNvPr>
          <p:cNvSpPr>
            <a:spLocks noGrp="1"/>
          </p:cNvSpPr>
          <p:nvPr>
            <p:ph idx="1"/>
          </p:nvPr>
        </p:nvSpPr>
        <p:spPr>
          <a:xfrm>
            <a:off x="6503158" y="649480"/>
            <a:ext cx="4862447" cy="5546047"/>
          </a:xfrm>
        </p:spPr>
        <p:txBody>
          <a:bodyPr anchor="ctr">
            <a:normAutofit/>
          </a:bodyPr>
          <a:lstStyle/>
          <a:p>
            <a:pPr marL="0" indent="0">
              <a:buNone/>
            </a:pPr>
            <a:r>
              <a:rPr lang="en-GB" sz="2000"/>
              <a:t>The purpose of this presentation is to offer an understanding what is workplace culture, why is it important, and to critically analyse Ryanair’s workplace culture and ethics.</a:t>
            </a:r>
          </a:p>
        </p:txBody>
      </p:sp>
    </p:spTree>
    <p:extLst>
      <p:ext uri="{BB962C8B-B14F-4D97-AF65-F5344CB8AC3E}">
        <p14:creationId xmlns:p14="http://schemas.microsoft.com/office/powerpoint/2010/main" val="2852586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C7190-DCF1-E3ED-7679-D78B33E5A1E8}"/>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What is workplace culture?</a:t>
            </a:r>
          </a:p>
        </p:txBody>
      </p:sp>
      <p:sp>
        <p:nvSpPr>
          <p:cNvPr id="3" name="Content Placeholder 2">
            <a:extLst>
              <a:ext uri="{FF2B5EF4-FFF2-40B4-BE49-F238E27FC236}">
                <a16:creationId xmlns:a16="http://schemas.microsoft.com/office/drawing/2014/main" id="{73BFEEF2-5211-6FEC-3D38-A146C1776737}"/>
              </a:ext>
            </a:extLst>
          </p:cNvPr>
          <p:cNvSpPr>
            <a:spLocks noGrp="1"/>
          </p:cNvSpPr>
          <p:nvPr>
            <p:ph idx="1"/>
          </p:nvPr>
        </p:nvSpPr>
        <p:spPr>
          <a:xfrm>
            <a:off x="1371599" y="2318197"/>
            <a:ext cx="9724031" cy="3683358"/>
          </a:xfrm>
        </p:spPr>
        <p:txBody>
          <a:bodyPr anchor="ctr">
            <a:normAutofit/>
          </a:bodyPr>
          <a:lstStyle/>
          <a:p>
            <a:pPr marL="0" indent="0">
              <a:buNone/>
            </a:pPr>
            <a:r>
              <a:rPr lang="en-GB" sz="1900">
                <a:effectLst/>
                <a:latin typeface="Calibri" panose="020F0502020204030204" pitchFamily="34" charset="0"/>
                <a:ea typeface="Calibri" panose="020F0502020204030204" pitchFamily="34" charset="0"/>
                <a:cs typeface="Times New Roman" panose="02020603050405020304" pitchFamily="18" charset="0"/>
              </a:rPr>
              <a:t>Organisational culture or corporate culture can be interpreted as an organization's character. It addresses the day-to-day operations of a business. It has an impact on how workers carry out their tasks, interact with one another, clients, and bosses. Organizational culture influences both task-related factors, such as how successfully or poorly an organisation performs, as well as emotional factors, such as how employees feel about their jobs and their employer (Buchanan and Huczynski, 2017, p.108). </a:t>
            </a:r>
          </a:p>
          <a:p>
            <a:pPr marL="0" indent="0">
              <a:spcAft>
                <a:spcPts val="800"/>
              </a:spcAft>
              <a:buNone/>
            </a:pPr>
            <a:r>
              <a:rPr lang="en-GB" sz="1900">
                <a:effectLst/>
                <a:latin typeface="Calibri" panose="020F0502020204030204" pitchFamily="34" charset="0"/>
                <a:ea typeface="Calibri" panose="020F0502020204030204" pitchFamily="34" charset="0"/>
                <a:cs typeface="Times New Roman" panose="02020603050405020304" pitchFamily="18" charset="0"/>
              </a:rPr>
              <a:t>According to Schein (1985, p. 25) 3 different levels of organisational culture can be described:</a:t>
            </a:r>
          </a:p>
          <a:p>
            <a:pPr marL="342900" lvl="0" indent="-342900">
              <a:buFont typeface="Symbol" panose="05050102010706020507" pitchFamily="18" charset="2"/>
              <a:buChar char=""/>
            </a:pPr>
            <a:r>
              <a:rPr lang="en-GB" sz="1900">
                <a:effectLst/>
                <a:latin typeface="Calibri" panose="020F0502020204030204" pitchFamily="34" charset="0"/>
                <a:ea typeface="Calibri" panose="020F0502020204030204" pitchFamily="34" charset="0"/>
                <a:cs typeface="Times New Roman" panose="02020603050405020304" pitchFamily="18" charset="0"/>
              </a:rPr>
              <a:t>Artefacts – the surface level of culture that </a:t>
            </a:r>
            <a:r>
              <a:rPr lang="en-GB" sz="1900">
                <a:latin typeface="Calibri" panose="020F0502020204030204" pitchFamily="34" charset="0"/>
                <a:ea typeface="Calibri" panose="020F0502020204030204" pitchFamily="34" charset="0"/>
                <a:cs typeface="Times New Roman" panose="02020603050405020304" pitchFamily="18" charset="0"/>
              </a:rPr>
              <a:t>are</a:t>
            </a:r>
            <a:r>
              <a:rPr lang="en-GB" sz="1900">
                <a:effectLst/>
                <a:latin typeface="Calibri" panose="020F0502020204030204" pitchFamily="34" charset="0"/>
                <a:ea typeface="Calibri" panose="020F0502020204030204" pitchFamily="34" charset="0"/>
                <a:cs typeface="Times New Roman" panose="02020603050405020304" pitchFamily="18" charset="0"/>
              </a:rPr>
              <a:t> visible</a:t>
            </a:r>
          </a:p>
          <a:p>
            <a:pPr marL="342900" lvl="0" indent="-342900">
              <a:buFont typeface="Symbol" panose="05050102010706020507" pitchFamily="18" charset="2"/>
              <a:buChar char=""/>
            </a:pPr>
            <a:r>
              <a:rPr lang="en-GB" sz="1900">
                <a:effectLst/>
                <a:latin typeface="Calibri" panose="020F0502020204030204" pitchFamily="34" charset="0"/>
                <a:ea typeface="Calibri" panose="020F0502020204030204" pitchFamily="34" charset="0"/>
                <a:cs typeface="Times New Roman" panose="02020603050405020304" pitchFamily="18" charset="0"/>
              </a:rPr>
              <a:t>Real or espoused norms and values about appropriate attitudes and behaviours</a:t>
            </a:r>
          </a:p>
          <a:p>
            <a:pPr marL="342900" lvl="0" indent="-342900">
              <a:spcAft>
                <a:spcPts val="800"/>
              </a:spcAft>
              <a:buFont typeface="Symbol" panose="05050102010706020507" pitchFamily="18" charset="2"/>
              <a:buChar char=""/>
            </a:pPr>
            <a:r>
              <a:rPr lang="en-GB" sz="1900">
                <a:effectLst/>
                <a:latin typeface="Calibri" panose="020F0502020204030204" pitchFamily="34" charset="0"/>
                <a:ea typeface="Calibri" panose="020F0502020204030204" pitchFamily="34" charset="0"/>
                <a:cs typeface="Times New Roman" panose="02020603050405020304" pitchFamily="18" charset="0"/>
              </a:rPr>
              <a:t>Conscious or unconscious underlying assumptions and beliefs </a:t>
            </a:r>
          </a:p>
          <a:p>
            <a:pPr marL="0" indent="0">
              <a:buNone/>
            </a:pP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a:p>
        </p:txBody>
      </p:sp>
    </p:spTree>
    <p:extLst>
      <p:ext uri="{BB962C8B-B14F-4D97-AF65-F5344CB8AC3E}">
        <p14:creationId xmlns:p14="http://schemas.microsoft.com/office/powerpoint/2010/main" val="2574523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09D31-C676-83F9-ED16-BE976AF07ED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Why is important?</a:t>
            </a:r>
          </a:p>
        </p:txBody>
      </p:sp>
      <p:sp>
        <p:nvSpPr>
          <p:cNvPr id="3" name="Content Placeholder 2">
            <a:extLst>
              <a:ext uri="{FF2B5EF4-FFF2-40B4-BE49-F238E27FC236}">
                <a16:creationId xmlns:a16="http://schemas.microsoft.com/office/drawing/2014/main" id="{4FCBA61A-2104-C4AE-092B-834535135D91}"/>
              </a:ext>
            </a:extLst>
          </p:cNvPr>
          <p:cNvSpPr>
            <a:spLocks noGrp="1"/>
          </p:cNvSpPr>
          <p:nvPr>
            <p:ph idx="1"/>
          </p:nvPr>
        </p:nvSpPr>
        <p:spPr>
          <a:xfrm>
            <a:off x="1371599" y="2318197"/>
            <a:ext cx="9724031" cy="3683358"/>
          </a:xfrm>
        </p:spPr>
        <p:txBody>
          <a:bodyPr anchor="ctr">
            <a:normAutofit/>
          </a:bodyPr>
          <a:lstStyle/>
          <a:p>
            <a:pPr marL="0" indent="0">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According to Cunliffe (2008, p.58) organisational culture:</a:t>
            </a:r>
          </a:p>
          <a:p>
            <a:pPr marL="342900" lvl="0" indent="-342900">
              <a:buFont typeface="Symbol" panose="05050102010706020507" pitchFamily="18" charset="2"/>
              <a:buChar char=""/>
            </a:pPr>
            <a:r>
              <a:rPr lang="en-GB" sz="2000">
                <a:effectLst/>
                <a:latin typeface="Calibri" panose="020F0502020204030204" pitchFamily="34" charset="0"/>
                <a:ea typeface="Calibri" panose="020F0502020204030204" pitchFamily="34" charset="0"/>
                <a:cs typeface="Times New Roman" panose="02020603050405020304" pitchFamily="18" charset="0"/>
              </a:rPr>
              <a:t>Shapes the impression of the public, customers and all other stakeholders have about the company.</a:t>
            </a:r>
          </a:p>
          <a:p>
            <a:pPr marL="342900" lvl="0" indent="-342900">
              <a:buFont typeface="Symbol" panose="05050102010706020507" pitchFamily="18" charset="2"/>
              <a:buChar char=""/>
            </a:pPr>
            <a:r>
              <a:rPr lang="en-GB" sz="2000">
                <a:effectLst/>
                <a:latin typeface="Calibri" panose="020F0502020204030204" pitchFamily="34" charset="0"/>
                <a:ea typeface="Calibri" panose="020F0502020204030204" pitchFamily="34" charset="0"/>
                <a:cs typeface="Times New Roman" panose="02020603050405020304" pitchFamily="18" charset="0"/>
              </a:rPr>
              <a:t>Influences organizational performance.</a:t>
            </a:r>
          </a:p>
          <a:p>
            <a:pPr marL="342900" lvl="0" indent="-342900">
              <a:buFont typeface="Symbol" panose="05050102010706020507" pitchFamily="18" charset="2"/>
              <a:buChar char=""/>
            </a:pPr>
            <a:r>
              <a:rPr lang="en-GB" sz="2000">
                <a:effectLst/>
                <a:latin typeface="Calibri" panose="020F0502020204030204" pitchFamily="34" charset="0"/>
                <a:ea typeface="Calibri" panose="020F0502020204030204" pitchFamily="34" charset="0"/>
                <a:cs typeface="Times New Roman" panose="02020603050405020304" pitchFamily="18" charset="0"/>
              </a:rPr>
              <a:t>Provides a direction, core value statements identify where the organisation is headed and how to achieve that.</a:t>
            </a:r>
          </a:p>
          <a:p>
            <a:pPr marL="342900" lvl="0" indent="-342900">
              <a:spcAft>
                <a:spcPts val="800"/>
              </a:spcAft>
              <a:buFont typeface="Symbol" panose="05050102010706020507" pitchFamily="18" charset="2"/>
              <a:buChar char=""/>
            </a:pPr>
            <a:r>
              <a:rPr lang="en-GB" sz="2000">
                <a:effectLst/>
                <a:latin typeface="Calibri" panose="020F0502020204030204" pitchFamily="34" charset="0"/>
                <a:ea typeface="Calibri" panose="020F0502020204030204" pitchFamily="34" charset="0"/>
                <a:cs typeface="Times New Roman" panose="02020603050405020304" pitchFamily="18" charset="0"/>
              </a:rPr>
              <a:t>Assists in motivating, attracting and retaining employees. </a:t>
            </a:r>
          </a:p>
          <a:p>
            <a:endParaRPr lang="en-GB" sz="2000"/>
          </a:p>
        </p:txBody>
      </p:sp>
    </p:spTree>
    <p:extLst>
      <p:ext uri="{BB962C8B-B14F-4D97-AF65-F5344CB8AC3E}">
        <p14:creationId xmlns:p14="http://schemas.microsoft.com/office/powerpoint/2010/main" val="3535094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51069C3-EDAE-D5DF-C859-D4A015489048}"/>
              </a:ext>
            </a:extLst>
          </p:cNvPr>
          <p:cNvSpPr>
            <a:spLocks noGrp="1"/>
          </p:cNvSpPr>
          <p:nvPr>
            <p:ph type="title"/>
          </p:nvPr>
        </p:nvSpPr>
        <p:spPr>
          <a:xfrm>
            <a:off x="5596501" y="489508"/>
            <a:ext cx="5754896" cy="1667569"/>
          </a:xfrm>
        </p:spPr>
        <p:txBody>
          <a:bodyPr vert="horz" lIns="91440" tIns="45720" rIns="91440" bIns="45720" rtlCol="0" anchor="b">
            <a:normAutofit/>
          </a:bodyPr>
          <a:lstStyle/>
          <a:p>
            <a:r>
              <a:rPr lang="en-US" sz="4000" kern="1200">
                <a:solidFill>
                  <a:schemeClr val="tx1"/>
                </a:solidFill>
                <a:latin typeface="+mj-lt"/>
                <a:ea typeface="+mj-ea"/>
                <a:cs typeface="+mj-cs"/>
              </a:rPr>
              <a:t>Analysing Workplace Culture </a:t>
            </a:r>
          </a:p>
        </p:txBody>
      </p:sp>
      <p:sp>
        <p:nvSpPr>
          <p:cNvPr id="5" name="Content Placeholder 4">
            <a:extLst>
              <a:ext uri="{FF2B5EF4-FFF2-40B4-BE49-F238E27FC236}">
                <a16:creationId xmlns:a16="http://schemas.microsoft.com/office/drawing/2014/main" id="{AC7873FF-2452-007F-44E3-55BE99825371}"/>
              </a:ext>
            </a:extLst>
          </p:cNvPr>
          <p:cNvSpPr>
            <a:spLocks noGrp="1"/>
          </p:cNvSpPr>
          <p:nvPr>
            <p:ph sz="half" idx="1"/>
          </p:nvPr>
        </p:nvSpPr>
        <p:spPr/>
        <p:txBody>
          <a:bodyPr/>
          <a:lstStyle/>
          <a:p>
            <a:pPr marL="0" indent="0">
              <a:buNone/>
            </a:pPr>
            <a:r>
              <a:rPr lang="en-GB" dirty="0"/>
              <a:t>The presentation will use the Cultural Web method developed by Johnson and Scholes (2012, p.98) to analyse organisation culture and will include some examples from Ryan Air’s culture, if applicable. This method has six elements that are interconnected.</a:t>
            </a:r>
          </a:p>
        </p:txBody>
      </p:sp>
      <p:sp>
        <p:nvSpPr>
          <p:cNvPr id="14" name="Rectangle 13">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Diagram 6">
            <a:extLst>
              <a:ext uri="{FF2B5EF4-FFF2-40B4-BE49-F238E27FC236}">
                <a16:creationId xmlns:a16="http://schemas.microsoft.com/office/drawing/2014/main" id="{6957741B-D59E-24E0-8C9A-5C3949F2E938}"/>
              </a:ext>
            </a:extLst>
          </p:cNvPr>
          <p:cNvGraphicFramePr/>
          <p:nvPr>
            <p:extLst>
              <p:ext uri="{D42A27DB-BD31-4B8C-83A1-F6EECF244321}">
                <p14:modId xmlns:p14="http://schemas.microsoft.com/office/powerpoint/2010/main" val="3570025595"/>
              </p:ext>
            </p:extLst>
          </p:nvPr>
        </p:nvGraphicFramePr>
        <p:xfrm>
          <a:off x="5596502" y="2405894"/>
          <a:ext cx="5754896" cy="31974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2004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1189B-2E98-126C-8D07-B1BE5339AEAD}"/>
              </a:ext>
            </a:extLst>
          </p:cNvPr>
          <p:cNvSpPr>
            <a:spLocks noGrp="1"/>
          </p:cNvSpPr>
          <p:nvPr>
            <p:ph type="title"/>
          </p:nvPr>
        </p:nvSpPr>
        <p:spPr/>
        <p:txBody>
          <a:bodyPr/>
          <a:lstStyle/>
          <a:p>
            <a:r>
              <a:rPr lang="en-GB" dirty="0"/>
              <a:t>Cultural Web </a:t>
            </a:r>
          </a:p>
        </p:txBody>
      </p:sp>
      <p:sp>
        <p:nvSpPr>
          <p:cNvPr id="3" name="Content Placeholder 2">
            <a:extLst>
              <a:ext uri="{FF2B5EF4-FFF2-40B4-BE49-F238E27FC236}">
                <a16:creationId xmlns:a16="http://schemas.microsoft.com/office/drawing/2014/main" id="{58D901C9-26AB-F880-A4AD-202AD20A6B0C}"/>
              </a:ext>
            </a:extLst>
          </p:cNvPr>
          <p:cNvSpPr>
            <a:spLocks noGrp="1"/>
          </p:cNvSpPr>
          <p:nvPr>
            <p:ph sz="half" idx="1"/>
          </p:nvPr>
        </p:nvSpPr>
        <p:spPr/>
        <p:txBody>
          <a:bodyPr>
            <a:normAutofit fontScale="92500" lnSpcReduction="20000"/>
          </a:bodyPr>
          <a:lstStyle/>
          <a:p>
            <a:pPr marL="514350" indent="-514350">
              <a:buAutoNum type="arabicPeriod"/>
            </a:pPr>
            <a:r>
              <a:rPr lang="en-GB" dirty="0"/>
              <a:t>Routines and Rituals - the </a:t>
            </a:r>
          </a:p>
          <a:p>
            <a:pPr marL="0" indent="0">
              <a:buNone/>
            </a:pPr>
            <a:r>
              <a:rPr lang="en-GB" dirty="0"/>
              <a:t>behaviours and daily conduct of individuals that denote appropriate behaviour. This establishes what is valued by management and what is anticipated to occur in specific circumstances. </a:t>
            </a:r>
          </a:p>
        </p:txBody>
      </p:sp>
      <p:sp>
        <p:nvSpPr>
          <p:cNvPr id="9" name="Content Placeholder 8">
            <a:extLst>
              <a:ext uri="{FF2B5EF4-FFF2-40B4-BE49-F238E27FC236}">
                <a16:creationId xmlns:a16="http://schemas.microsoft.com/office/drawing/2014/main" id="{13DFD3D1-B0D1-261B-72D0-2828A03C59C4}"/>
              </a:ext>
            </a:extLst>
          </p:cNvPr>
          <p:cNvSpPr>
            <a:spLocks noGrp="1"/>
          </p:cNvSpPr>
          <p:nvPr>
            <p:ph sz="half" idx="2"/>
          </p:nvPr>
        </p:nvSpPr>
        <p:spPr>
          <a:xfrm>
            <a:off x="6172200" y="1825625"/>
            <a:ext cx="5181600" cy="4667250"/>
          </a:xfrm>
        </p:spPr>
        <p:txBody>
          <a:bodyPr>
            <a:normAutofit fontScale="92500" lnSpcReduction="20000"/>
          </a:bodyPr>
          <a:lstStyle/>
          <a:p>
            <a:pPr marL="0" indent="0">
              <a:buNone/>
            </a:pPr>
            <a:r>
              <a:rPr lang="en-GB" dirty="0"/>
              <a:t>2.  Stories - The persons and historical events that were discussed both inside and outside of the firm. The people and things that a corporation chooses to immortalise reveal a lot about what it values and what it considers to be admirable conduct.</a:t>
            </a:r>
          </a:p>
          <a:p>
            <a:pPr marL="0" indent="0">
              <a:buNone/>
            </a:pPr>
            <a:r>
              <a:rPr lang="en-GB" dirty="0"/>
              <a:t>The CEO of Ryanair Michael O’Leary made headlines numerous times with questionable statements (Hogan, 2013) and has been the centre of controversy (</a:t>
            </a:r>
            <a:r>
              <a:rPr lang="en-GB" dirty="0" err="1"/>
              <a:t>Espiner</a:t>
            </a:r>
            <a:r>
              <a:rPr lang="en-GB" dirty="0"/>
              <a:t>, 2019).This kind of media can harm the reputation of the company.</a:t>
            </a:r>
          </a:p>
          <a:p>
            <a:pPr marL="514350" indent="-514350">
              <a:buFont typeface="+mj-lt"/>
              <a:buAutoNum type="arabicPeriod"/>
            </a:pPr>
            <a:endParaRPr lang="en-GB" dirty="0"/>
          </a:p>
        </p:txBody>
      </p:sp>
    </p:spTree>
    <p:extLst>
      <p:ext uri="{BB962C8B-B14F-4D97-AF65-F5344CB8AC3E}">
        <p14:creationId xmlns:p14="http://schemas.microsoft.com/office/powerpoint/2010/main" val="3859306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4DCACC6-9333-8ED4-7DB4-C9F8738941E0}"/>
              </a:ext>
            </a:extLst>
          </p:cNvPr>
          <p:cNvSpPr>
            <a:spLocks noGrp="1"/>
          </p:cNvSpPr>
          <p:nvPr>
            <p:ph sz="half" idx="1"/>
          </p:nvPr>
        </p:nvSpPr>
        <p:spPr>
          <a:xfrm>
            <a:off x="838199" y="188465"/>
            <a:ext cx="11107615" cy="1083489"/>
          </a:xfrm>
        </p:spPr>
        <p:txBody>
          <a:bodyPr/>
          <a:lstStyle/>
          <a:p>
            <a:pPr marL="0" indent="0">
              <a:buNone/>
            </a:pPr>
            <a:r>
              <a:rPr lang="en-GB" dirty="0"/>
              <a:t>3.  Symbols - the company's visual manifestations, such as logos and the required attire worn by staff.</a:t>
            </a:r>
          </a:p>
        </p:txBody>
      </p:sp>
      <p:pic>
        <p:nvPicPr>
          <p:cNvPr id="9" name="Content Placeholder 8">
            <a:extLst>
              <a:ext uri="{FF2B5EF4-FFF2-40B4-BE49-F238E27FC236}">
                <a16:creationId xmlns:a16="http://schemas.microsoft.com/office/drawing/2014/main" id="{EF57C981-35D7-C795-14CD-74B5F846E8DD}"/>
              </a:ext>
            </a:extLst>
          </p:cNvPr>
          <p:cNvPicPr>
            <a:picLocks noGrp="1" noChangeAspect="1"/>
          </p:cNvPicPr>
          <p:nvPr>
            <p:ph sz="half" idx="2"/>
          </p:nvPr>
        </p:nvPicPr>
        <p:blipFill>
          <a:blip r:embed="rId2"/>
          <a:stretch>
            <a:fillRect/>
          </a:stretch>
        </p:blipFill>
        <p:spPr>
          <a:xfrm>
            <a:off x="6096000" y="2180492"/>
            <a:ext cx="5181600" cy="2954324"/>
          </a:xfrm>
        </p:spPr>
      </p:pic>
      <p:sp>
        <p:nvSpPr>
          <p:cNvPr id="10" name="TextBox 9">
            <a:extLst>
              <a:ext uri="{FF2B5EF4-FFF2-40B4-BE49-F238E27FC236}">
                <a16:creationId xmlns:a16="http://schemas.microsoft.com/office/drawing/2014/main" id="{8837172A-0A30-2AE6-EA39-7D52AA4A14ED}"/>
              </a:ext>
            </a:extLst>
          </p:cNvPr>
          <p:cNvSpPr txBox="1"/>
          <p:nvPr/>
        </p:nvSpPr>
        <p:spPr>
          <a:xfrm>
            <a:off x="6031523" y="5134816"/>
            <a:ext cx="5087815" cy="369332"/>
          </a:xfrm>
          <a:prstGeom prst="rect">
            <a:avLst/>
          </a:prstGeom>
          <a:noFill/>
        </p:spPr>
        <p:txBody>
          <a:bodyPr wrap="square" rtlCol="0">
            <a:spAutoFit/>
          </a:bodyPr>
          <a:lstStyle/>
          <a:p>
            <a:r>
              <a:rPr lang="en-GB" dirty="0"/>
              <a:t>Image from https://corporate.ryanair.com/</a:t>
            </a:r>
          </a:p>
        </p:txBody>
      </p:sp>
      <p:pic>
        <p:nvPicPr>
          <p:cNvPr id="12" name="Picture 11">
            <a:extLst>
              <a:ext uri="{FF2B5EF4-FFF2-40B4-BE49-F238E27FC236}">
                <a16:creationId xmlns:a16="http://schemas.microsoft.com/office/drawing/2014/main" id="{1E3C07E7-A263-6ED0-5DF5-9815C295E7E5}"/>
              </a:ext>
            </a:extLst>
          </p:cNvPr>
          <p:cNvPicPr>
            <a:picLocks noChangeAspect="1"/>
          </p:cNvPicPr>
          <p:nvPr/>
        </p:nvPicPr>
        <p:blipFill>
          <a:blip r:embed="rId3"/>
          <a:stretch>
            <a:fillRect/>
          </a:stretch>
        </p:blipFill>
        <p:spPr>
          <a:xfrm>
            <a:off x="289047" y="2180492"/>
            <a:ext cx="5455261" cy="2959290"/>
          </a:xfrm>
          <a:prstGeom prst="rect">
            <a:avLst/>
          </a:prstGeom>
        </p:spPr>
      </p:pic>
      <p:sp>
        <p:nvSpPr>
          <p:cNvPr id="13" name="TextBox 12">
            <a:extLst>
              <a:ext uri="{FF2B5EF4-FFF2-40B4-BE49-F238E27FC236}">
                <a16:creationId xmlns:a16="http://schemas.microsoft.com/office/drawing/2014/main" id="{6C66DA6B-364F-E9B7-5A88-E38D55FC4F7A}"/>
              </a:ext>
            </a:extLst>
          </p:cNvPr>
          <p:cNvSpPr txBox="1"/>
          <p:nvPr/>
        </p:nvSpPr>
        <p:spPr>
          <a:xfrm>
            <a:off x="289047" y="5155467"/>
            <a:ext cx="5508015" cy="369332"/>
          </a:xfrm>
          <a:prstGeom prst="rect">
            <a:avLst/>
          </a:prstGeom>
          <a:noFill/>
        </p:spPr>
        <p:txBody>
          <a:bodyPr wrap="square" rtlCol="0">
            <a:spAutoFit/>
          </a:bodyPr>
          <a:lstStyle/>
          <a:p>
            <a:r>
              <a:rPr lang="en-GB" dirty="0"/>
              <a:t>Image from https://careers.ryanair.com/cabin-crew/</a:t>
            </a:r>
          </a:p>
        </p:txBody>
      </p:sp>
    </p:spTree>
    <p:extLst>
      <p:ext uri="{BB962C8B-B14F-4D97-AF65-F5344CB8AC3E}">
        <p14:creationId xmlns:p14="http://schemas.microsoft.com/office/powerpoint/2010/main" val="3758237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D0DAED-A1D1-619C-00B7-13A6376B57EA}"/>
              </a:ext>
            </a:extLst>
          </p:cNvPr>
          <p:cNvSpPr>
            <a:spLocks noGrp="1"/>
          </p:cNvSpPr>
          <p:nvPr>
            <p:ph sz="half" idx="1"/>
          </p:nvPr>
        </p:nvSpPr>
        <p:spPr>
          <a:xfrm>
            <a:off x="838200" y="162046"/>
            <a:ext cx="5181600" cy="6014917"/>
          </a:xfrm>
        </p:spPr>
        <p:txBody>
          <a:bodyPr>
            <a:normAutofit fontScale="77500" lnSpcReduction="20000"/>
          </a:bodyPr>
          <a:lstStyle/>
          <a:p>
            <a:pPr marL="0" indent="0">
              <a:buNone/>
            </a:pPr>
            <a:r>
              <a:rPr lang="en-GB" dirty="0"/>
              <a:t>4.  Organisation Structure - This refers to the hierarchical structure outlined by the organisational chart as well as the unspoken power and influence structures that show whose contributions are more valued. </a:t>
            </a:r>
          </a:p>
          <a:p>
            <a:pPr marL="0" indent="0">
              <a:buNone/>
            </a:pPr>
            <a:r>
              <a:rPr lang="en-GB" dirty="0"/>
              <a:t>Ryanair could be categorised as a functional structure.  The organisation is organised into groups according to tasks, responsibilities, or expertise in a functional structure. For instance, the company could have divisions for marketing, finance, sales, ground operations, legal, etc. and each is controlled by a manager who also has a supervisor who is responsible for various departments.</a:t>
            </a:r>
          </a:p>
          <a:p>
            <a:pPr marL="0" indent="0">
              <a:buNone/>
            </a:pPr>
            <a:r>
              <a:rPr lang="en-GB" dirty="0"/>
              <a:t>A functional organisation might be advantageous since departments can feel certain that their staff members have the knowledge and experience necessary to support their objectives (Indeed, 2022).</a:t>
            </a:r>
          </a:p>
          <a:p>
            <a:endParaRPr lang="en-GB" dirty="0"/>
          </a:p>
        </p:txBody>
      </p:sp>
      <p:sp>
        <p:nvSpPr>
          <p:cNvPr id="4" name="Content Placeholder 3">
            <a:extLst>
              <a:ext uri="{FF2B5EF4-FFF2-40B4-BE49-F238E27FC236}">
                <a16:creationId xmlns:a16="http://schemas.microsoft.com/office/drawing/2014/main" id="{58E07C41-E3C3-12F0-C83E-9B2ADDA5CFFA}"/>
              </a:ext>
            </a:extLst>
          </p:cNvPr>
          <p:cNvSpPr>
            <a:spLocks noGrp="1"/>
          </p:cNvSpPr>
          <p:nvPr>
            <p:ph sz="half" idx="2"/>
          </p:nvPr>
        </p:nvSpPr>
        <p:spPr>
          <a:xfrm>
            <a:off x="6172200" y="162046"/>
            <a:ext cx="5181600" cy="6014917"/>
          </a:xfrm>
        </p:spPr>
        <p:txBody>
          <a:bodyPr>
            <a:normAutofit fontScale="77500" lnSpcReduction="20000"/>
          </a:bodyPr>
          <a:lstStyle/>
          <a:p>
            <a:pPr marL="0" indent="0">
              <a:buNone/>
            </a:pPr>
            <a:r>
              <a:rPr lang="en-GB" dirty="0"/>
              <a:t>5.  Control Systems - the methods used to control the organisation. These include the organization's financial, quality, and reward systems, as well as how incentives are calculated and dispersed.</a:t>
            </a:r>
          </a:p>
          <a:p>
            <a:pPr marL="0" indent="0">
              <a:buNone/>
            </a:pPr>
            <a:r>
              <a:rPr lang="en-GB" dirty="0"/>
              <a:t>6. Power structures - the organization's main power centres. This may involve a department, a group of executives, or important senior executives. The important thing to remember is that these individuals have the biggest impact on choices, operations, and strategic direction.</a:t>
            </a:r>
          </a:p>
          <a:p>
            <a:pPr marL="0" indent="0">
              <a:buNone/>
            </a:pPr>
            <a:r>
              <a:rPr lang="en-GB" dirty="0"/>
              <a:t>The leadership, strategic direction, and managerial control of the Group are the responsibilities of the Board of Ryanair. The Board has 11 members, and its main areas of attention are control, policy, and strategy formation. It has a regular schedule of issues designated for its consideration, including things such as the approval of the yearly budget, significant capital expenditures, and important strategic choices (Ryanair, 2022).</a:t>
            </a:r>
          </a:p>
        </p:txBody>
      </p:sp>
    </p:spTree>
    <p:extLst>
      <p:ext uri="{BB962C8B-B14F-4D97-AF65-F5344CB8AC3E}">
        <p14:creationId xmlns:p14="http://schemas.microsoft.com/office/powerpoint/2010/main" val="3451434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D56D4F9-683F-31C1-DBCF-00977C9BC788}"/>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Ryanair’s ethical stance </a:t>
            </a:r>
          </a:p>
        </p:txBody>
      </p:sp>
      <p:sp>
        <p:nvSpPr>
          <p:cNvPr id="6" name="Content Placeholder 5">
            <a:extLst>
              <a:ext uri="{FF2B5EF4-FFF2-40B4-BE49-F238E27FC236}">
                <a16:creationId xmlns:a16="http://schemas.microsoft.com/office/drawing/2014/main" id="{CD71082D-F286-5C47-C288-FFCA5ECA2F0E}"/>
              </a:ext>
            </a:extLst>
          </p:cNvPr>
          <p:cNvSpPr>
            <a:spLocks noGrp="1"/>
          </p:cNvSpPr>
          <p:nvPr>
            <p:ph idx="1"/>
          </p:nvPr>
        </p:nvSpPr>
        <p:spPr>
          <a:xfrm>
            <a:off x="1371599" y="2318197"/>
            <a:ext cx="9724031" cy="3683358"/>
          </a:xfrm>
        </p:spPr>
        <p:txBody>
          <a:bodyPr anchor="ctr">
            <a:normAutofit/>
          </a:bodyPr>
          <a:lstStyle/>
          <a:p>
            <a:r>
              <a:rPr lang="en-GB" sz="1900"/>
              <a:t>The company states in their code of business conduct and ethics that they are committed to do business in an ethical fashion and to comply with all laws and regulations (Ryanair Holdings plc, 2020).  </a:t>
            </a:r>
          </a:p>
          <a:p>
            <a:r>
              <a:rPr lang="en-GB" sz="1900"/>
              <a:t>This can be questioned, for example profiting from an economical crisis following the terror attack of September 11th, 2001. It could have been considered unethical for Ryanair acquiring its new fleet paying unfair price for it at that time when aviation industry wasin turmoil (Hodges, 2012).</a:t>
            </a:r>
          </a:p>
          <a:p>
            <a:r>
              <a:rPr lang="en-GB" sz="1900"/>
              <a:t>Another example of questionable ethics could be advertising using outdated and ambiguous facts about the company’s carbon emissions (Hotten, 2020).</a:t>
            </a:r>
          </a:p>
          <a:p>
            <a:r>
              <a:rPr lang="en-GB" sz="1900"/>
              <a:t>There have been numerous strikes by its employees but there is some evidence of Ryanair improving and meeting the union’s demands by providing better pay and benefits (Miguens, 2022).</a:t>
            </a:r>
          </a:p>
          <a:p>
            <a:endParaRPr lang="en-GB" sz="1900"/>
          </a:p>
        </p:txBody>
      </p:sp>
    </p:spTree>
    <p:extLst>
      <p:ext uri="{BB962C8B-B14F-4D97-AF65-F5344CB8AC3E}">
        <p14:creationId xmlns:p14="http://schemas.microsoft.com/office/powerpoint/2010/main" val="1692627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4C94A5-198E-F1F6-5AD5-EDC791C4814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Conclusion </a:t>
            </a:r>
          </a:p>
        </p:txBody>
      </p:sp>
      <p:sp>
        <p:nvSpPr>
          <p:cNvPr id="3" name="Content Placeholder 2">
            <a:extLst>
              <a:ext uri="{FF2B5EF4-FFF2-40B4-BE49-F238E27FC236}">
                <a16:creationId xmlns:a16="http://schemas.microsoft.com/office/drawing/2014/main" id="{2112F914-AA5C-B1AA-9C9A-9479F4A69815}"/>
              </a:ext>
            </a:extLst>
          </p:cNvPr>
          <p:cNvSpPr>
            <a:spLocks noGrp="1"/>
          </p:cNvSpPr>
          <p:nvPr>
            <p:ph idx="1"/>
          </p:nvPr>
        </p:nvSpPr>
        <p:spPr>
          <a:xfrm>
            <a:off x="6503158" y="649480"/>
            <a:ext cx="4862447" cy="5546047"/>
          </a:xfrm>
        </p:spPr>
        <p:txBody>
          <a:bodyPr anchor="ctr">
            <a:normAutofit/>
          </a:bodyPr>
          <a:lstStyle/>
          <a:p>
            <a:pPr marL="0" indent="0">
              <a:buNone/>
            </a:pPr>
            <a:r>
              <a:rPr lang="en-GB" sz="2000"/>
              <a:t>In conclusion, the presentation provided overview of what is organisation culture and has critically analysed Ryanair’s. The Cultural Web method has been used for this analysis which has provided multiple aspects for understanding organisational culture more in depth. The presentation also examined the ethics of Ryanair and provided some examples. </a:t>
            </a:r>
          </a:p>
        </p:txBody>
      </p:sp>
    </p:spTree>
    <p:extLst>
      <p:ext uri="{BB962C8B-B14F-4D97-AF65-F5344CB8AC3E}">
        <p14:creationId xmlns:p14="http://schemas.microsoft.com/office/powerpoint/2010/main" val="1895964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3C304-31FB-1233-D022-9E0F995E981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13" name="Content Placeholder 2">
            <a:extLst>
              <a:ext uri="{FF2B5EF4-FFF2-40B4-BE49-F238E27FC236}">
                <a16:creationId xmlns:a16="http://schemas.microsoft.com/office/drawing/2014/main" id="{95BF1A84-CEE4-A018-F723-095FF245C89C}"/>
              </a:ext>
            </a:extLst>
          </p:cNvPr>
          <p:cNvSpPr>
            <a:spLocks noGrp="1"/>
          </p:cNvSpPr>
          <p:nvPr>
            <p:ph idx="1"/>
          </p:nvPr>
        </p:nvSpPr>
        <p:spPr>
          <a:xfrm>
            <a:off x="1371599" y="2318197"/>
            <a:ext cx="9724031" cy="3683358"/>
          </a:xfrm>
        </p:spPr>
        <p:txBody>
          <a:bodyPr anchor="ctr">
            <a:normAutofit/>
          </a:bodyPr>
          <a:lstStyle/>
          <a:p>
            <a:r>
              <a:rPr lang="en-GB" sz="1100"/>
              <a:t>Buchanan, D. A. and Huczynski, A. (2017) </a:t>
            </a:r>
            <a:r>
              <a:rPr lang="en-GB" sz="1100" i="1"/>
              <a:t>Organizational behaviour</a:t>
            </a:r>
            <a:r>
              <a:rPr lang="en-GB" sz="1100"/>
              <a:t>, 9th ed. Harlow: Pearson.</a:t>
            </a:r>
          </a:p>
          <a:p>
            <a:r>
              <a:rPr lang="en-GB" sz="1100"/>
              <a:t>Cunliffe, A.L. (2008) </a:t>
            </a:r>
            <a:r>
              <a:rPr lang="en-GB" sz="1100" i="1"/>
              <a:t>Organization Theory. </a:t>
            </a:r>
            <a:r>
              <a:rPr lang="en-GB" sz="1100"/>
              <a:t>London: Sage Publications. </a:t>
            </a:r>
          </a:p>
          <a:p>
            <a:r>
              <a:rPr lang="en-GB" sz="1100"/>
              <a:t>Espiner, T. (2019) </a:t>
            </a:r>
            <a:r>
              <a:rPr lang="en-GB" sz="1100" i="1"/>
              <a:t>Michael O'Leary: Ryanair's outspoken boss. </a:t>
            </a:r>
            <a:r>
              <a:rPr lang="en-GB" sz="1100"/>
              <a:t>Available at: https://www.bbc.co.uk/news/business-46364169 (Accessed: 04.12.2022).</a:t>
            </a:r>
          </a:p>
          <a:p>
            <a:r>
              <a:rPr lang="en-GB" sz="1100"/>
              <a:t>Hodges, F. (2012) ‘Is Ryanair an ethical business?’, </a:t>
            </a:r>
            <a:r>
              <a:rPr lang="en-GB" sz="1100" i="1"/>
              <a:t>Teaching Business &amp; Economics</a:t>
            </a:r>
            <a:r>
              <a:rPr lang="en-GB" sz="1100"/>
              <a:t>, 16(3), pp.18-19.</a:t>
            </a:r>
          </a:p>
          <a:p>
            <a:r>
              <a:rPr lang="en-GB" sz="1100"/>
              <a:t>Hogan, M. (2013) </a:t>
            </a:r>
            <a:r>
              <a:rPr lang="en-GB" sz="1100" i="1"/>
              <a:t>Michael O'Leary's 33 daftest quotes. </a:t>
            </a:r>
            <a:r>
              <a:rPr lang="en-GB" sz="1100"/>
              <a:t>Available at: https://www.theguardian.com/business/shortcuts/2013/nov/08/michael-o-leary-33-daftest-quotes (Accessed: 04.12.2022).</a:t>
            </a:r>
          </a:p>
          <a:p>
            <a:r>
              <a:rPr lang="en-GB" sz="1100"/>
              <a:t>Hotten, R. (2020) </a:t>
            </a:r>
            <a:r>
              <a:rPr lang="en-GB" sz="1100" i="1"/>
              <a:t>Ryanair rapped over low emissions claims</a:t>
            </a:r>
            <a:r>
              <a:rPr lang="en-GB" sz="1100"/>
              <a:t>. Available at: https://www.bbc.co.uk/news/business-51372780 (Accessed: 04.12.2022).</a:t>
            </a:r>
          </a:p>
          <a:p>
            <a:r>
              <a:rPr lang="en-GB" sz="1100"/>
              <a:t>Indeed (2022) </a:t>
            </a:r>
            <a:r>
              <a:rPr lang="en-GB" sz="1100" i="1"/>
              <a:t>10 Types of Organizational Structures for Businesses. </a:t>
            </a:r>
            <a:r>
              <a:rPr lang="en-GB" sz="1100"/>
              <a:t>Available at: https://www.indeed.com/career-advice/career-development/types-of-organizational-structures (Accessed: 04.12.2022) </a:t>
            </a:r>
          </a:p>
          <a:p>
            <a:r>
              <a:rPr lang="en-GB" sz="1100"/>
              <a:t>Johnson, G., Whittington, R. and Scholes, K. (2012) </a:t>
            </a:r>
            <a:r>
              <a:rPr lang="en-GB" sz="1100" i="1"/>
              <a:t>Fundamentals of strategy</a:t>
            </a:r>
            <a:r>
              <a:rPr lang="en-GB" sz="1100"/>
              <a:t>. 2nd ed. Harlow: Financial Times Prentice Hall.</a:t>
            </a:r>
          </a:p>
          <a:p>
            <a:r>
              <a:rPr lang="en-GB" sz="1100"/>
              <a:t>Miguens, A. (2022) </a:t>
            </a:r>
            <a:r>
              <a:rPr lang="en-GB" sz="1100" i="1"/>
              <a:t>Ryanair signs agreement to improve cabin crew working conditions in Spain</a:t>
            </a:r>
            <a:r>
              <a:rPr lang="en-GB" sz="1100"/>
              <a:t>. Available at: https://www.aviacionline.com/2022/10/ryanair-signs-agreement-to-improve-cabin-crew-working-conditions-in-spain/ (Accessed: 04.12.2022)/</a:t>
            </a:r>
          </a:p>
          <a:p>
            <a:r>
              <a:rPr lang="en-GB" sz="1100"/>
              <a:t>Ryanair Holdings PLC (2020) </a:t>
            </a:r>
            <a:r>
              <a:rPr lang="en-GB" sz="1100" i="1"/>
              <a:t>Code of Business Conduct &amp; Ethics 2020</a:t>
            </a:r>
            <a:r>
              <a:rPr lang="en-GB" sz="1100"/>
              <a:t>. Available at: https://investor.ryanair.com/wp-content/uploads/2020/11/Ryanair-Holdings-plc-Code-of-Business-Conduct-and-Ethics-2020.pdf (Accessed: 04.12.2022).</a:t>
            </a:r>
          </a:p>
          <a:p>
            <a:r>
              <a:rPr lang="en-GB" sz="1100"/>
              <a:t>Schein, E.H. (1985) </a:t>
            </a:r>
            <a:r>
              <a:rPr lang="en-GB" sz="1100" i="1"/>
              <a:t>Organizational culture and leadership</a:t>
            </a:r>
            <a:r>
              <a:rPr lang="en-GB" sz="1100"/>
              <a:t>. San Francisco: Jossey-Bass. </a:t>
            </a:r>
          </a:p>
          <a:p>
            <a:endParaRPr lang="en-GB" sz="1100"/>
          </a:p>
        </p:txBody>
      </p:sp>
    </p:spTree>
    <p:extLst>
      <p:ext uri="{BB962C8B-B14F-4D97-AF65-F5344CB8AC3E}">
        <p14:creationId xmlns:p14="http://schemas.microsoft.com/office/powerpoint/2010/main" val="27975730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136</TotalTime>
  <Words>1310</Words>
  <Application>Microsoft Office PowerPoint</Application>
  <PresentationFormat>Widescreen</PresentationFormat>
  <Paragraphs>59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Symbol</vt:lpstr>
      <vt:lpstr>Office Theme</vt:lpstr>
      <vt:lpstr>Ryanair’s workplace culture and ethics</vt:lpstr>
      <vt:lpstr>Introduction</vt:lpstr>
      <vt:lpstr>What is workplace culture?</vt:lpstr>
      <vt:lpstr>Why is important?</vt:lpstr>
      <vt:lpstr>Analysing Workplace Culture </vt:lpstr>
      <vt:lpstr>Cultural Web </vt:lpstr>
      <vt:lpstr>PowerPoint Presentation</vt:lpstr>
      <vt:lpstr>PowerPoint Presentation</vt:lpstr>
      <vt:lpstr>Ryanair’s ethical stance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Ryanair’s workplace culture and ethics</dc:title>
  <dc:creator>Daniel Olah (2022891)</dc:creator>
  <cp:lastModifiedBy>Daniel Olah (2022891)</cp:lastModifiedBy>
  <cp:revision>3</cp:revision>
  <dcterms:created xsi:type="dcterms:W3CDTF">2022-12-04T18:40:06Z</dcterms:created>
  <dcterms:modified xsi:type="dcterms:W3CDTF">2022-12-04T20:56:20Z</dcterms:modified>
</cp:coreProperties>
</file>