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notesSlides/notesSlide25.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Override PartName="/ppt/notesSlides/notesSlide17.xml" ContentType="application/vnd.openxmlformats-officedocument.presentationml.notesSlide+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handoutMasterIdLst>
    <p:handoutMasterId r:id="rId29"/>
  </p:handoutMasterIdLst>
  <p:sldIdLst>
    <p:sldId id="256" r:id="rId2"/>
    <p:sldId id="297" r:id="rId3"/>
    <p:sldId id="298" r:id="rId4"/>
    <p:sldId id="305" r:id="rId5"/>
    <p:sldId id="311" r:id="rId6"/>
    <p:sldId id="313" r:id="rId7"/>
    <p:sldId id="314" r:id="rId8"/>
    <p:sldId id="317" r:id="rId9"/>
    <p:sldId id="336" r:id="rId10"/>
    <p:sldId id="337" r:id="rId11"/>
    <p:sldId id="325" r:id="rId12"/>
    <p:sldId id="319" r:id="rId13"/>
    <p:sldId id="321" r:id="rId14"/>
    <p:sldId id="320" r:id="rId15"/>
    <p:sldId id="322" r:id="rId16"/>
    <p:sldId id="326" r:id="rId17"/>
    <p:sldId id="327" r:id="rId18"/>
    <p:sldId id="329" r:id="rId19"/>
    <p:sldId id="330" r:id="rId20"/>
    <p:sldId id="328" r:id="rId21"/>
    <p:sldId id="331" r:id="rId22"/>
    <p:sldId id="332" r:id="rId23"/>
    <p:sldId id="335" r:id="rId24"/>
    <p:sldId id="333" r:id="rId25"/>
    <p:sldId id="334" r:id="rId26"/>
    <p:sldId id="338"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showOutlineIcons="0">
    <p:restoredLeft sz="15620"/>
    <p:restoredTop sz="96479" autoAdjust="0"/>
  </p:normalViewPr>
  <p:slideViewPr>
    <p:cSldViewPr>
      <p:cViewPr>
        <p:scale>
          <a:sx n="66" d="100"/>
          <a:sy n="66" d="100"/>
        </p:scale>
        <p:origin x="-1506" y="-22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342"/>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7C9A359-E066-4C99-BD2E-C5C35B050739}" type="datetimeFigureOut">
              <a:rPr lang="en-US" smtClean="0"/>
              <a:pPr/>
              <a:t>2/8/2013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62AFAD6F-9374-4831-B64A-0E1F68112A35}"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695C9DE-FD38-4CDD-9D4C-BA69F9BB6CD6}" type="datetimeFigureOut">
              <a:rPr lang="en-US" smtClean="0"/>
              <a:pPr/>
              <a:t>2/8/2013</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06C093F-0372-4EBB-B875-C3A470EA8A17}"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06C093F-0372-4EBB-B875-C3A470EA8A17}" type="slidenum">
              <a:rPr lang="en-GB" smtClean="0"/>
              <a:pPr/>
              <a:t>1</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06C093F-0372-4EBB-B875-C3A470EA8A17}" type="slidenum">
              <a:rPr lang="en-GB" smtClean="0"/>
              <a:pPr/>
              <a:t>2</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06C093F-0372-4EBB-B875-C3A470EA8A17}" type="slidenum">
              <a:rPr lang="en-GB" smtClean="0"/>
              <a:pPr/>
              <a:t>3</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06C093F-0372-4EBB-B875-C3A470EA8A17}" type="slidenum">
              <a:rPr lang="en-GB" smtClean="0"/>
              <a:pPr/>
              <a:t>4</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06C093F-0372-4EBB-B875-C3A470EA8A17}" type="slidenum">
              <a:rPr lang="en-GB" smtClean="0"/>
              <a:pPr/>
              <a:t>5</a:t>
            </a:fld>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06C093F-0372-4EBB-B875-C3A470EA8A17}" type="slidenum">
              <a:rPr lang="en-GB" smtClean="0"/>
              <a:pPr/>
              <a:t>6</a:t>
            </a:fld>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06C093F-0372-4EBB-B875-C3A470EA8A17}" type="slidenum">
              <a:rPr lang="en-GB" smtClean="0"/>
              <a:pPr/>
              <a:t>7</a:t>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06C093F-0372-4EBB-B875-C3A470EA8A17}" type="slidenum">
              <a:rPr lang="en-GB" smtClean="0"/>
              <a:pPr/>
              <a:t>8</a:t>
            </a:fld>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08E3501-C589-4F78-A3AE-B480E9A8DE62}" type="slidenum">
              <a:rPr lang="en-GB" smtClean="0"/>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08E3501-C589-4F78-A3AE-B480E9A8DE62}" type="slidenum">
              <a:rPr lang="en-GB" smtClean="0"/>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06C093F-0372-4EBB-B875-C3A470EA8A17}" type="slidenum">
              <a:rPr lang="en-GB" smtClean="0"/>
              <a:pPr/>
              <a:t>11</a:t>
            </a:fld>
            <a:endParaRPr lang="en-GB"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06C093F-0372-4EBB-B875-C3A470EA8A17}" type="slidenum">
              <a:rPr lang="en-GB" smtClean="0"/>
              <a:pPr/>
              <a:t>12</a:t>
            </a:fld>
            <a:endParaRPr lang="en-GB"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06C093F-0372-4EBB-B875-C3A470EA8A17}" type="slidenum">
              <a:rPr lang="en-GB" smtClean="0"/>
              <a:pPr/>
              <a:t>13</a:t>
            </a:fld>
            <a:endParaRPr lang="en-GB"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06C093F-0372-4EBB-B875-C3A470EA8A17}" type="slidenum">
              <a:rPr lang="en-GB" smtClean="0"/>
              <a:pPr/>
              <a:t>14</a:t>
            </a:fld>
            <a:endParaRPr lang="en-GB"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06C093F-0372-4EBB-B875-C3A470EA8A17}" type="slidenum">
              <a:rPr lang="en-GB" smtClean="0"/>
              <a:pPr/>
              <a:t>15</a:t>
            </a:fld>
            <a:endParaRPr lang="en-GB"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06C093F-0372-4EBB-B875-C3A470EA8A17}" type="slidenum">
              <a:rPr lang="en-GB" smtClean="0"/>
              <a:pPr/>
              <a:t>16</a:t>
            </a:fld>
            <a:endParaRPr lang="en-GB"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06C093F-0372-4EBB-B875-C3A470EA8A17}" type="slidenum">
              <a:rPr lang="en-GB" smtClean="0"/>
              <a:pPr/>
              <a:t>17</a:t>
            </a:fld>
            <a:endParaRPr lang="en-GB"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06C093F-0372-4EBB-B875-C3A470EA8A17}" type="slidenum">
              <a:rPr lang="en-GB" smtClean="0"/>
              <a:pPr/>
              <a:t>18</a:t>
            </a:fld>
            <a:endParaRPr lang="en-GB"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06C093F-0372-4EBB-B875-C3A470EA8A17}" type="slidenum">
              <a:rPr lang="en-GB" smtClean="0"/>
              <a:pPr/>
              <a:t>19</a:t>
            </a:fld>
            <a:endParaRPr lang="en-GB"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06C093F-0372-4EBB-B875-C3A470EA8A17}" type="slidenum">
              <a:rPr lang="en-GB" smtClean="0"/>
              <a:pPr/>
              <a:t>20</a:t>
            </a:fld>
            <a:endParaRPr lang="en-GB"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p:spPr>
      </p:sp>
      <p:sp>
        <p:nvSpPr>
          <p:cNvPr id="5734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smtClean="0"/>
          </a:p>
        </p:txBody>
      </p:sp>
      <p:sp>
        <p:nvSpPr>
          <p:cNvPr id="5734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F761D899-ADCA-4E4F-8DF3-4AE41253483A}" type="slidenum">
              <a:rPr lang="en-GB" smtClean="0"/>
              <a:pPr/>
              <a:t>21</a:t>
            </a:fld>
            <a:endParaRPr lang="en-GB" smtClean="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06C093F-0372-4EBB-B875-C3A470EA8A17}" type="slidenum">
              <a:rPr lang="en-GB" smtClean="0"/>
              <a:pPr/>
              <a:t>22</a:t>
            </a:fld>
            <a:endParaRPr lang="en-GB"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06C093F-0372-4EBB-B875-C3A470EA8A17}" type="slidenum">
              <a:rPr lang="en-GB" smtClean="0"/>
              <a:pPr/>
              <a:t>23</a:t>
            </a:fld>
            <a:endParaRPr lang="en-GB"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06C093F-0372-4EBB-B875-C3A470EA8A17}" type="slidenum">
              <a:rPr lang="en-GB" smtClean="0"/>
              <a:pPr/>
              <a:t>24</a:t>
            </a:fld>
            <a:endParaRPr lang="en-GB"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06C093F-0372-4EBB-B875-C3A470EA8A17}" type="slidenum">
              <a:rPr lang="en-GB" smtClean="0"/>
              <a:pPr/>
              <a:t>25</a:t>
            </a:fld>
            <a:endParaRPr lang="en-GB"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06C093F-0372-4EBB-B875-C3A470EA8A17}" type="slidenum">
              <a:rPr lang="en-GB" smtClean="0"/>
              <a:pPr/>
              <a:t>26</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350DDE2A-A7C3-4321-AB6C-048395E55334}" type="datetimeFigureOut">
              <a:rPr lang="en-US" smtClean="0"/>
              <a:pPr/>
              <a:t>2/8/2013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3FAE9FC-35BD-4BA3-B884-D53D0B9A79A1}"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50DDE2A-A7C3-4321-AB6C-048395E55334}" type="datetimeFigureOut">
              <a:rPr lang="en-US" smtClean="0"/>
              <a:pPr/>
              <a:t>2/8/2013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3FAE9FC-35BD-4BA3-B884-D53D0B9A79A1}"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50DDE2A-A7C3-4321-AB6C-048395E55334}" type="datetimeFigureOut">
              <a:rPr lang="en-US" smtClean="0"/>
              <a:pPr/>
              <a:t>2/8/2013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3FAE9FC-35BD-4BA3-B884-D53D0B9A79A1}"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350DDE2A-A7C3-4321-AB6C-048395E55334}" type="datetimeFigureOut">
              <a:rPr lang="en-US" smtClean="0"/>
              <a:pPr/>
              <a:t>2/8/2013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3FAE9FC-35BD-4BA3-B884-D53D0B9A79A1}"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350DDE2A-A7C3-4321-AB6C-048395E55334}" type="datetimeFigureOut">
              <a:rPr lang="en-US" smtClean="0"/>
              <a:pPr/>
              <a:t>2/8/2013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3FAE9FC-35BD-4BA3-B884-D53D0B9A79A1}"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50DDE2A-A7C3-4321-AB6C-048395E55334}" type="datetimeFigureOut">
              <a:rPr lang="en-US" smtClean="0"/>
              <a:pPr/>
              <a:t>2/8/2013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3FAE9FC-35BD-4BA3-B884-D53D0B9A79A1}"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0DDE2A-A7C3-4321-AB6C-048395E55334}" type="datetimeFigureOut">
              <a:rPr lang="en-US" smtClean="0"/>
              <a:pPr/>
              <a:t>2/8/2013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3FAE9FC-35BD-4BA3-B884-D53D0B9A79A1}"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0DDE2A-A7C3-4321-AB6C-048395E55334}" type="datetimeFigureOut">
              <a:rPr lang="en-US" smtClean="0"/>
              <a:pPr/>
              <a:t>2/8/2013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3FAE9FC-35BD-4BA3-B884-D53D0B9A79A1}"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0DDE2A-A7C3-4321-AB6C-048395E55334}" type="datetimeFigureOut">
              <a:rPr lang="en-US" smtClean="0"/>
              <a:pPr/>
              <a:t>2/8/2013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3FAE9FC-35BD-4BA3-B884-D53D0B9A79A1}"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50DDE2A-A7C3-4321-AB6C-048395E55334}" type="datetimeFigureOut">
              <a:rPr lang="en-US" smtClean="0"/>
              <a:pPr/>
              <a:t>2/8/2013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3FAE9FC-35BD-4BA3-B884-D53D0B9A79A1}"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50DDE2A-A7C3-4321-AB6C-048395E55334}" type="datetimeFigureOut">
              <a:rPr lang="en-US" smtClean="0"/>
              <a:pPr/>
              <a:t>2/8/2013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3FAE9FC-35BD-4BA3-B884-D53D0B9A79A1}"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0DDE2A-A7C3-4321-AB6C-048395E55334}" type="datetimeFigureOut">
              <a:rPr lang="en-US" smtClean="0"/>
              <a:pPr/>
              <a:t>2/8/2013</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3FAE9FC-35BD-4BA3-B884-D53D0B9A79A1}"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youtube.com/watch?v=loXqK6D6lbk"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youtube.com/watch?v=hsH3RujWDGI"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Understand what is required to be an effective HR professional</a:t>
            </a:r>
            <a:endParaRPr lang="en-US" dirty="0"/>
          </a:p>
        </p:txBody>
      </p:sp>
      <p:sp>
        <p:nvSpPr>
          <p:cNvPr id="3" name="Subtitle 2"/>
          <p:cNvSpPr>
            <a:spLocks noGrp="1"/>
          </p:cNvSpPr>
          <p:nvPr>
            <p:ph type="subTitle" idx="1"/>
          </p:nvPr>
        </p:nvSpPr>
        <p:spPr/>
        <p:txBody>
          <a:bodyPr/>
          <a:lstStyle/>
          <a:p>
            <a:r>
              <a:rPr lang="en-US" dirty="0" smtClean="0"/>
              <a:t>The role and contribution of the HR professional</a:t>
            </a:r>
            <a:endParaRPr 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HR as a business partner</a:t>
            </a:r>
            <a:endParaRPr lang="en-GB" dirty="0"/>
          </a:p>
        </p:txBody>
      </p:sp>
      <p:sp>
        <p:nvSpPr>
          <p:cNvPr id="3" name="Content Placeholder 2"/>
          <p:cNvSpPr>
            <a:spLocks noGrp="1"/>
          </p:cNvSpPr>
          <p:nvPr>
            <p:ph idx="1"/>
          </p:nvPr>
        </p:nvSpPr>
        <p:spPr/>
        <p:txBody>
          <a:bodyPr>
            <a:normAutofit lnSpcReduction="10000"/>
          </a:bodyPr>
          <a:lstStyle/>
          <a:p>
            <a:r>
              <a:rPr lang="en-GB" dirty="0" smtClean="0"/>
              <a:t>Does HRM improve business performance?</a:t>
            </a:r>
          </a:p>
          <a:p>
            <a:r>
              <a:rPr lang="en-GB" dirty="0" smtClean="0"/>
              <a:t>What are the mechanisms by which it does this?</a:t>
            </a:r>
          </a:p>
          <a:p>
            <a:r>
              <a:rPr lang="en-GB" dirty="0" smtClean="0"/>
              <a:t>Identify the specific policies and initiatives that HR practitioners can identify that ‘make a difference’ to business performance</a:t>
            </a:r>
          </a:p>
          <a:p>
            <a:r>
              <a:rPr lang="en-GB" dirty="0" smtClean="0"/>
              <a:t>Purcell et al. (2003) researched how HR practices impacted on organisational performance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Business partnering</a:t>
            </a:r>
            <a:endParaRPr lang="en-GB" dirty="0"/>
          </a:p>
        </p:txBody>
      </p:sp>
      <p:sp>
        <p:nvSpPr>
          <p:cNvPr id="3" name="Content Placeholder 2"/>
          <p:cNvSpPr>
            <a:spLocks noGrp="1"/>
          </p:cNvSpPr>
          <p:nvPr>
            <p:ph idx="1"/>
          </p:nvPr>
        </p:nvSpPr>
        <p:spPr/>
        <p:txBody>
          <a:bodyPr/>
          <a:lstStyle/>
          <a:p>
            <a:r>
              <a:rPr lang="en-GB" dirty="0" smtClean="0"/>
              <a:t>HR gaining credibility, legitimacy and influence through business partnering (Ulrich,2002): professionalising the function</a:t>
            </a:r>
          </a:p>
          <a:p>
            <a:r>
              <a:rPr lang="en-GB" dirty="0" smtClean="0"/>
              <a:t>HR work closely with senior business leaders so HR systems and processes ensure the strategic vision is met</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Competencies of business partners</a:t>
            </a:r>
            <a:endParaRPr lang="en-GB" dirty="0"/>
          </a:p>
        </p:txBody>
      </p:sp>
      <p:sp>
        <p:nvSpPr>
          <p:cNvPr id="3" name="Content Placeholder 2"/>
          <p:cNvSpPr>
            <a:spLocks noGrp="1"/>
          </p:cNvSpPr>
          <p:nvPr>
            <p:ph idx="1"/>
          </p:nvPr>
        </p:nvSpPr>
        <p:spPr/>
        <p:txBody>
          <a:bodyPr>
            <a:normAutofit lnSpcReduction="10000"/>
          </a:bodyPr>
          <a:lstStyle/>
          <a:p>
            <a:r>
              <a:rPr lang="en-GB" dirty="0" smtClean="0"/>
              <a:t>Understand the managerial issues facing organisations in conditions of change</a:t>
            </a:r>
          </a:p>
          <a:p>
            <a:r>
              <a:rPr lang="en-GB" dirty="0" smtClean="0"/>
              <a:t>Act professionally and ethically</a:t>
            </a:r>
          </a:p>
          <a:p>
            <a:r>
              <a:rPr lang="en-GB" dirty="0" smtClean="0"/>
              <a:t>Keep informed about the implications of the internal and external changes affecting organisations</a:t>
            </a:r>
          </a:p>
          <a:p>
            <a:r>
              <a:rPr lang="en-GB" dirty="0" smtClean="0"/>
              <a:t>Carry out data gathering and knowledge sharing to produce added value for organisations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does it mean to be a professional?</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Qualified</a:t>
            </a:r>
          </a:p>
          <a:p>
            <a:r>
              <a:rPr lang="en-GB" dirty="0" smtClean="0"/>
              <a:t>Objective</a:t>
            </a:r>
          </a:p>
          <a:p>
            <a:r>
              <a:rPr lang="en-GB" dirty="0" smtClean="0"/>
              <a:t>Impartial</a:t>
            </a:r>
          </a:p>
          <a:p>
            <a:r>
              <a:rPr lang="en-GB" dirty="0" smtClean="0"/>
              <a:t>Competent</a:t>
            </a:r>
          </a:p>
          <a:p>
            <a:r>
              <a:rPr lang="en-GB" dirty="0" smtClean="0"/>
              <a:t>Accountable</a:t>
            </a:r>
          </a:p>
          <a:p>
            <a:r>
              <a:rPr lang="en-GB" dirty="0" smtClean="0"/>
              <a:t>Outward looking</a:t>
            </a:r>
          </a:p>
          <a:p>
            <a:r>
              <a:rPr lang="en-GB" dirty="0" smtClean="0"/>
              <a:t>Customer focused</a:t>
            </a:r>
          </a:p>
          <a:p>
            <a:r>
              <a:rPr lang="en-GB" dirty="0" smtClean="0"/>
              <a:t>Flexible</a:t>
            </a:r>
          </a:p>
          <a:p>
            <a:r>
              <a:rPr lang="en-GB" dirty="0" smtClean="0"/>
              <a:t>Thinking performer</a:t>
            </a:r>
          </a:p>
          <a:p>
            <a:r>
              <a:rPr lang="en-GB" dirty="0" smtClean="0"/>
              <a:t>Have integrity</a:t>
            </a:r>
          </a:p>
          <a:p>
            <a:r>
              <a:rPr lang="en-GB" dirty="0" smtClean="0"/>
              <a:t>Maintain ethical conduct and confidentiality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 calcmode="lin" valueType="num">
                                      <p:cBhvr additive="base">
                                        <p:cTn id="3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 calcmode="lin" valueType="num">
                                      <p:cBhvr additive="base">
                                        <p:cTn id="3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8" end="8"/>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 calcmode="lin" valueType="num">
                                      <p:cBhvr additive="base">
                                        <p:cTn id="4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9" end="9"/>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 calcmode="lin" valueType="num">
                                      <p:cBhvr additive="base">
                                        <p:cTn id="4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‘Professional’ person?</a:t>
            </a:r>
            <a:endParaRPr lang="en-GB" dirty="0"/>
          </a:p>
        </p:txBody>
      </p:sp>
      <p:sp>
        <p:nvSpPr>
          <p:cNvPr id="3" name="Content Placeholder 2"/>
          <p:cNvSpPr>
            <a:spLocks noGrp="1"/>
          </p:cNvSpPr>
          <p:nvPr>
            <p:ph idx="1"/>
          </p:nvPr>
        </p:nvSpPr>
        <p:spPr/>
        <p:txBody>
          <a:bodyPr/>
          <a:lstStyle/>
          <a:p>
            <a:r>
              <a:rPr lang="en-GB" dirty="0" smtClean="0"/>
              <a:t>Someone who works in a recognised profession</a:t>
            </a:r>
          </a:p>
          <a:p>
            <a:r>
              <a:rPr lang="en-GB" dirty="0" smtClean="0"/>
              <a:t>The profession regulates members activities</a:t>
            </a:r>
          </a:p>
          <a:p>
            <a:r>
              <a:rPr lang="en-GB" dirty="0" smtClean="0"/>
              <a:t>The professional body can dismiss for misconduct</a:t>
            </a:r>
          </a:p>
          <a:p>
            <a:r>
              <a:rPr lang="en-GB" dirty="0" smtClean="0"/>
              <a:t>Is HR a profession?</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CIPD</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CIPD has a code of Professional Conduct and Disciplinary procedures, to which all members must conform</a:t>
            </a:r>
          </a:p>
          <a:p>
            <a:r>
              <a:rPr lang="en-GB" dirty="0" smtClean="0"/>
              <a:t>Aims to raise standards of practice through CIPD qualification framework</a:t>
            </a:r>
          </a:p>
          <a:p>
            <a:r>
              <a:rPr lang="en-GB" dirty="0" smtClean="0"/>
              <a:t>Qualification levels allows quality control in recruiting HR practitioners as it signifies a level of competence according to the grade of membership</a:t>
            </a:r>
          </a:p>
          <a:p>
            <a:r>
              <a:rPr lang="en-GB" dirty="0" smtClean="0"/>
              <a:t>Provides credibility to members by providing control of membership</a:t>
            </a: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Ethics</a:t>
            </a:r>
            <a:br>
              <a:rPr lang="en-GB" dirty="0" smtClean="0"/>
            </a:b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What is ethics?</a:t>
            </a:r>
          </a:p>
          <a:p>
            <a:pPr>
              <a:buNone/>
            </a:pPr>
            <a:r>
              <a:rPr lang="en-GB" dirty="0" smtClean="0">
                <a:hlinkClick r:id="rId3"/>
              </a:rPr>
              <a:t>http://www.youtube.com/watch?v=loXqK6D6lbk</a:t>
            </a:r>
            <a:r>
              <a:rPr lang="en-GB" dirty="0" smtClean="0"/>
              <a:t>  </a:t>
            </a:r>
          </a:p>
          <a:p>
            <a:r>
              <a:rPr lang="en-GB" dirty="0" smtClean="0"/>
              <a:t>Deontological ethics see goodness or badness as inherent in the act itself, rather than in the consequences</a:t>
            </a:r>
          </a:p>
          <a:p>
            <a:r>
              <a:rPr lang="en-GB" dirty="0" smtClean="0"/>
              <a:t>Can be excessively rigid and not flexible to deal with the complexity of real life situations or priorities</a:t>
            </a:r>
          </a:p>
          <a:p>
            <a:r>
              <a:rPr lang="en-GB" dirty="0" smtClean="0"/>
              <a:t>Consequentialism looks at the results of the act “the end justifies the means” (Utilitarian thinking)</a:t>
            </a:r>
          </a:p>
          <a:p>
            <a:r>
              <a:rPr lang="en-GB" dirty="0" smtClean="0"/>
              <a:t>Virtue ethics about how people should live their lives to realise their highest potential</a:t>
            </a:r>
          </a:p>
          <a:p>
            <a:r>
              <a:rPr lang="en-GB" dirty="0" smtClean="0"/>
              <a:t>Rarely one shared view of an ethical way to behave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Content Placeholder 2"/>
          <p:cNvSpPr>
            <a:spLocks noGrp="1"/>
          </p:cNvSpPr>
          <p:nvPr>
            <p:ph idx="1"/>
          </p:nvPr>
        </p:nvSpPr>
        <p:spPr/>
        <p:txBody>
          <a:bodyPr/>
          <a:lstStyle/>
          <a:p>
            <a:pPr>
              <a:buFont typeface="Arial" charset="0"/>
              <a:buChar char="•"/>
            </a:pPr>
            <a:r>
              <a:rPr lang="en-GB" dirty="0" smtClean="0"/>
              <a:t>Stock holder theory (Friedman 1970)</a:t>
            </a:r>
          </a:p>
          <a:p>
            <a:pPr lvl="1">
              <a:buFont typeface="Arial" charset="0"/>
              <a:buChar char="–"/>
            </a:pPr>
            <a:r>
              <a:rPr lang="en-GB" dirty="0" smtClean="0"/>
              <a:t>Companies exist to serve the interests of their owners or shareholders alone</a:t>
            </a:r>
          </a:p>
          <a:p>
            <a:pPr lvl="1">
              <a:buFont typeface="Arial" charset="0"/>
              <a:buChar char="–"/>
            </a:pPr>
            <a:r>
              <a:rPr lang="en-GB" dirty="0" smtClean="0"/>
              <a:t>The overriding duty of employees is to serve that interest</a:t>
            </a:r>
          </a:p>
          <a:p>
            <a:pPr lvl="1">
              <a:buFont typeface="Arial" charset="0"/>
              <a:buChar char="–"/>
            </a:pPr>
            <a:r>
              <a:rPr lang="en-GB" dirty="0" smtClean="0"/>
              <a:t>Responsibility is to make as much money as possible for the owners, within the law and rules of competition</a:t>
            </a:r>
          </a:p>
        </p:txBody>
      </p:sp>
      <p:sp>
        <p:nvSpPr>
          <p:cNvPr id="4098" name="Title 1"/>
          <p:cNvSpPr>
            <a:spLocks noGrp="1"/>
          </p:cNvSpPr>
          <p:nvPr>
            <p:ph type="title"/>
          </p:nvPr>
        </p:nvSpPr>
        <p:spPr/>
        <p:txBody>
          <a:bodyPr/>
          <a:lstStyle/>
          <a:p>
            <a:pPr fontAlgn="auto">
              <a:spcAft>
                <a:spcPts val="0"/>
              </a:spcAft>
              <a:defRPr/>
            </a:pPr>
            <a:r>
              <a:rPr lang="en-GB" dirty="0" smtClean="0"/>
              <a:t>Corporate Ethics</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Content Placeholder 1"/>
          <p:cNvSpPr>
            <a:spLocks noGrp="1"/>
          </p:cNvSpPr>
          <p:nvPr>
            <p:ph idx="1"/>
          </p:nvPr>
        </p:nvSpPr>
        <p:spPr/>
        <p:txBody>
          <a:bodyPr>
            <a:normAutofit lnSpcReduction="10000"/>
          </a:bodyPr>
          <a:lstStyle/>
          <a:p>
            <a:pPr>
              <a:buFont typeface="Arial" charset="0"/>
              <a:buChar char="•"/>
            </a:pPr>
            <a:endParaRPr lang="en-GB" dirty="0" smtClean="0"/>
          </a:p>
          <a:p>
            <a:pPr lvl="1">
              <a:buFont typeface="Arial" charset="0"/>
              <a:buChar char="–"/>
            </a:pPr>
            <a:r>
              <a:rPr lang="en-GB" dirty="0" smtClean="0"/>
              <a:t>Business exists for the benefit of all those who have a stake in them</a:t>
            </a:r>
          </a:p>
          <a:p>
            <a:pPr lvl="1">
              <a:buFont typeface="Arial" charset="0"/>
              <a:buChar char="–"/>
            </a:pPr>
            <a:r>
              <a:rPr lang="en-GB" dirty="0" smtClean="0"/>
              <a:t> Post et al (2002) identified: Primary stakeholders (shareholders, employees, unions, suppliers, creditors, customers, competitors, wholesalers)</a:t>
            </a:r>
          </a:p>
          <a:p>
            <a:pPr lvl="1">
              <a:buFont typeface="Arial" charset="0"/>
              <a:buChar char="–"/>
            </a:pPr>
            <a:r>
              <a:rPr lang="en-GB" dirty="0" smtClean="0"/>
              <a:t>Secondary stakeholders (local community,  government, media, business support groups)</a:t>
            </a:r>
          </a:p>
          <a:p>
            <a:pPr lvl="1">
              <a:buFont typeface="Arial" charset="0"/>
              <a:buChar char="–"/>
            </a:pPr>
            <a:r>
              <a:rPr lang="en-GB" dirty="0" smtClean="0"/>
              <a:t>Task of the manager is to balance stakeholder needs</a:t>
            </a:r>
          </a:p>
        </p:txBody>
      </p:sp>
      <p:sp>
        <p:nvSpPr>
          <p:cNvPr id="3" name="Title 2"/>
          <p:cNvSpPr>
            <a:spLocks noGrp="1"/>
          </p:cNvSpPr>
          <p:nvPr>
            <p:ph type="title"/>
          </p:nvPr>
        </p:nvSpPr>
        <p:spPr/>
        <p:txBody>
          <a:bodyPr>
            <a:normAutofit/>
          </a:bodyPr>
          <a:lstStyle/>
          <a:p>
            <a:pPr fontAlgn="auto">
              <a:spcAft>
                <a:spcPts val="0"/>
              </a:spcAft>
              <a:defRPr/>
            </a:pPr>
            <a:r>
              <a:rPr lang="en-GB" dirty="0" smtClean="0"/>
              <a:t>Stake holder theory </a:t>
            </a:r>
            <a:r>
              <a:rPr lang="en-GB" sz="2200" dirty="0" smtClean="0"/>
              <a:t>(Springett, 2004)</a:t>
            </a:r>
            <a:endParaRPr lang="en-GB" sz="22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Ethical scenarios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A group of managers often have their ‘meetings’ on the golf course. They say it allows them to be more creative and honest.</a:t>
            </a:r>
          </a:p>
          <a:p>
            <a:r>
              <a:rPr lang="en-GB" dirty="0" smtClean="0"/>
              <a:t>Smokers are allowed ‘smoking breaks’ as the company enforces a smoking ban in and around its premises</a:t>
            </a:r>
          </a:p>
          <a:p>
            <a:r>
              <a:rPr lang="en-GB" dirty="0" smtClean="0"/>
              <a:t>Workers who eat lunch at their desks do not need to declare a lunch break on their time sheets and as a result often leave half an hour earlier than those who go to the staff canteen</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t>Sternberg (2000) 3 way test of business ethics where action proposed by the business has to be:</a:t>
            </a:r>
          </a:p>
          <a:p>
            <a:pPr lvl="1"/>
            <a:r>
              <a:rPr lang="en-GB" dirty="0" smtClean="0"/>
              <a:t>Consistent wit the business purpose</a:t>
            </a:r>
          </a:p>
          <a:p>
            <a:pPr lvl="1"/>
            <a:r>
              <a:rPr lang="en-GB" dirty="0" smtClean="0"/>
              <a:t>Consistent with the requirement of ordinary decency</a:t>
            </a:r>
          </a:p>
          <a:p>
            <a:pPr lvl="1"/>
            <a:r>
              <a:rPr lang="en-GB" dirty="0" smtClean="0"/>
              <a:t>Consistent with the requirement for distributive justice</a:t>
            </a:r>
          </a:p>
          <a:p>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ethics of managing human resources</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How human resources are managed depends on the strategy, culture and nature of relationship between employer and employee</a:t>
            </a:r>
          </a:p>
          <a:p>
            <a:r>
              <a:rPr lang="en-GB" dirty="0" smtClean="0">
                <a:hlinkClick r:id="rId3"/>
              </a:rPr>
              <a:t>http://www.youtube.com/watch?v=hsH3RujWDGI</a:t>
            </a:r>
            <a:r>
              <a:rPr lang="en-GB" dirty="0" smtClean="0"/>
              <a:t> </a:t>
            </a:r>
          </a:p>
          <a:p>
            <a:r>
              <a:rPr lang="en-GB" dirty="0" smtClean="0"/>
              <a:t>Ensuring the way people are managed is ethical and within the law</a:t>
            </a:r>
          </a:p>
          <a:p>
            <a:r>
              <a:rPr lang="en-GB" dirty="0" smtClean="0"/>
              <a:t>HR can provide leadership in shaping policies and advising on practice</a:t>
            </a:r>
          </a:p>
          <a:p>
            <a:r>
              <a:rPr lang="en-GB" dirty="0" smtClean="0"/>
              <a:t>Organisational ethics goes beyond responsibility of HR eg. Dealing with customers, suppliers, day to day staff management</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HR and equal opportunities</a:t>
            </a:r>
            <a:endParaRPr lang="en-GB" dirty="0"/>
          </a:p>
        </p:txBody>
      </p:sp>
      <p:sp>
        <p:nvSpPr>
          <p:cNvPr id="3" name="Content Placeholder 2"/>
          <p:cNvSpPr>
            <a:spLocks noGrp="1"/>
          </p:cNvSpPr>
          <p:nvPr>
            <p:ph idx="1"/>
          </p:nvPr>
        </p:nvSpPr>
        <p:spPr/>
        <p:txBody>
          <a:bodyPr/>
          <a:lstStyle/>
          <a:p>
            <a:r>
              <a:rPr lang="en-GB" dirty="0" smtClean="0"/>
              <a:t>Encouraging diversity is seen as being an intrinsically ethical HR objective</a:t>
            </a:r>
          </a:p>
          <a:p>
            <a:r>
              <a:rPr lang="en-GB" dirty="0" smtClean="0"/>
              <a:t>Reflects society</a:t>
            </a:r>
          </a:p>
          <a:p>
            <a:r>
              <a:rPr lang="en-GB" dirty="0" smtClean="0"/>
              <a:t>Promotes equal opportunities</a:t>
            </a:r>
          </a:p>
          <a:p>
            <a:r>
              <a:rPr lang="en-GB" dirty="0" smtClean="0"/>
              <a:t>Economic participation</a:t>
            </a:r>
          </a:p>
          <a:p>
            <a:r>
              <a:rPr lang="en-GB" dirty="0" smtClean="0"/>
              <a:t>Ameliorate impact of unfair discrimination</a:t>
            </a:r>
          </a:p>
          <a:p>
            <a:r>
              <a:rPr lang="en-GB" dirty="0" smtClean="0"/>
              <a:t>Is positive discrimination ethical?</a:t>
            </a: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do ethics play a role in the following HR practices?</a:t>
            </a:r>
            <a:endParaRPr lang="en-GB" dirty="0"/>
          </a:p>
        </p:txBody>
      </p:sp>
      <p:sp>
        <p:nvSpPr>
          <p:cNvPr id="3" name="Content Placeholder 2"/>
          <p:cNvSpPr>
            <a:spLocks noGrp="1"/>
          </p:cNvSpPr>
          <p:nvPr>
            <p:ph idx="1"/>
          </p:nvPr>
        </p:nvSpPr>
        <p:spPr/>
        <p:txBody>
          <a:bodyPr/>
          <a:lstStyle/>
          <a:p>
            <a:r>
              <a:rPr lang="en-GB" dirty="0" smtClean="0"/>
              <a:t>Recruitment and selection</a:t>
            </a:r>
          </a:p>
          <a:p>
            <a:r>
              <a:rPr lang="en-GB" dirty="0" smtClean="0"/>
              <a:t>Training and development</a:t>
            </a:r>
          </a:p>
          <a:p>
            <a:r>
              <a:rPr lang="en-GB" dirty="0" smtClean="0"/>
              <a:t>Performance Management</a:t>
            </a:r>
          </a:p>
          <a:p>
            <a:r>
              <a:rPr lang="en-GB" dirty="0" smtClean="0"/>
              <a:t>Reward</a:t>
            </a:r>
          </a:p>
          <a:p>
            <a:r>
              <a:rPr lang="en-GB" dirty="0" smtClean="0"/>
              <a:t>Termination and  redundancy</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normAutofit fontScale="90000"/>
          </a:bodyPr>
          <a:lstStyle/>
          <a:p>
            <a:pPr eaLnBrk="1" hangingPunct="1"/>
            <a:r>
              <a:rPr lang="en-GB" smtClean="0"/>
              <a:t>Ethical principles underpinning activities of HR professionals</a:t>
            </a:r>
          </a:p>
        </p:txBody>
      </p:sp>
      <p:sp>
        <p:nvSpPr>
          <p:cNvPr id="12291" name="Content Placeholder 2"/>
          <p:cNvSpPr>
            <a:spLocks noGrp="1"/>
          </p:cNvSpPr>
          <p:nvPr>
            <p:ph idx="1"/>
          </p:nvPr>
        </p:nvSpPr>
        <p:spPr/>
        <p:txBody>
          <a:bodyPr/>
          <a:lstStyle/>
          <a:p>
            <a:pPr eaLnBrk="1" hangingPunct="1"/>
            <a:r>
              <a:rPr lang="en-GB" smtClean="0"/>
              <a:t>Take account of rights and dignity of employees when taking employment decisions</a:t>
            </a:r>
          </a:p>
          <a:p>
            <a:pPr lvl="1" eaLnBrk="1" hangingPunct="1"/>
            <a:r>
              <a:rPr lang="en-GB" smtClean="0"/>
              <a:t>Clear and fair terms of employment</a:t>
            </a:r>
          </a:p>
          <a:p>
            <a:pPr lvl="1" eaLnBrk="1" hangingPunct="1"/>
            <a:r>
              <a:rPr lang="en-GB" smtClean="0"/>
              <a:t>Provision of healthy and safe working conditions</a:t>
            </a:r>
          </a:p>
          <a:p>
            <a:pPr lvl="1" eaLnBrk="1" hangingPunct="1"/>
            <a:r>
              <a:rPr lang="en-GB" smtClean="0"/>
              <a:t>A fair remuneration policy</a:t>
            </a:r>
          </a:p>
          <a:p>
            <a:pPr lvl="1" eaLnBrk="1" hangingPunct="1"/>
            <a:r>
              <a:rPr lang="en-GB" smtClean="0"/>
              <a:t>Enhancement of equal opportunities</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pPr eaLnBrk="1" hangingPunct="1"/>
            <a:r>
              <a:rPr lang="en-GB" smtClean="0"/>
              <a:t>Other ethical principles:</a:t>
            </a:r>
          </a:p>
        </p:txBody>
      </p:sp>
      <p:sp>
        <p:nvSpPr>
          <p:cNvPr id="13315" name="Content Placeholder 2"/>
          <p:cNvSpPr>
            <a:spLocks noGrp="1"/>
          </p:cNvSpPr>
          <p:nvPr>
            <p:ph idx="1"/>
          </p:nvPr>
        </p:nvSpPr>
        <p:spPr/>
        <p:txBody>
          <a:bodyPr/>
          <a:lstStyle/>
          <a:p>
            <a:pPr eaLnBrk="1" hangingPunct="1"/>
            <a:r>
              <a:rPr lang="en-GB" smtClean="0"/>
              <a:t>Encouraging employees to develop their skills</a:t>
            </a:r>
          </a:p>
          <a:p>
            <a:pPr eaLnBrk="1" hangingPunct="1"/>
            <a:r>
              <a:rPr lang="en-GB" smtClean="0"/>
              <a:t>Not tolerating employee harassment</a:t>
            </a:r>
          </a:p>
          <a:p>
            <a:pPr eaLnBrk="1" hangingPunct="1"/>
            <a:r>
              <a:rPr lang="en-GB" smtClean="0"/>
              <a:t>Not discriminating in employment against disadvantaged individuals and groups</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t>The head of marketing thinks one of his subordinates spends too much time surfing the Internet. He asks you to monitor the employee's e-mail, URL stops and Web downloads, and wants the logs on his desk in a week</a:t>
            </a:r>
          </a:p>
          <a:p>
            <a:r>
              <a:rPr lang="en-GB" dirty="0" smtClean="0"/>
              <a:t>What do you do?</a:t>
            </a:r>
            <a:endParaRPr lang="en-GB"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Resolving ethical dilemmas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 Blanchard and Peale (1988) present three "ethics checks" to help individuals decide what is right:  </a:t>
            </a:r>
          </a:p>
          <a:p>
            <a:r>
              <a:rPr lang="en-GB" dirty="0" smtClean="0"/>
              <a:t>1. Is it legal? Will I be violating either civil law or company policy?  </a:t>
            </a:r>
          </a:p>
          <a:p>
            <a:r>
              <a:rPr lang="en-GB" dirty="0" smtClean="0"/>
              <a:t>2. Is it balanced? Is it fair to all concerned in the short term as well as the long term? Does it promote win-win relationships?  </a:t>
            </a:r>
          </a:p>
          <a:p>
            <a:r>
              <a:rPr lang="en-GB" dirty="0" smtClean="0"/>
              <a:t>3. How will it make me feel about myself? Will it make me proud? Would I feel good if my decision was published in the newspaper? Would I feel good if my family knew about it? (p. 27).  </a:t>
            </a:r>
          </a:p>
          <a:p>
            <a:endParaRPr lang="en-GB"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idx="4294967295"/>
          </p:nvPr>
        </p:nvSpPr>
        <p:spPr/>
        <p:txBody>
          <a:bodyPr>
            <a:normAutofit fontScale="90000"/>
          </a:bodyPr>
          <a:lstStyle/>
          <a:p>
            <a:pPr eaLnBrk="1" hangingPunct="1"/>
            <a:r>
              <a:rPr lang="en-GB" smtClean="0"/>
              <a:t>Ethical principles – reality or rhetoric?</a:t>
            </a:r>
          </a:p>
        </p:txBody>
      </p:sp>
      <p:sp>
        <p:nvSpPr>
          <p:cNvPr id="14339" name="Rectangle 3"/>
          <p:cNvSpPr>
            <a:spLocks noGrp="1" noChangeArrowheads="1"/>
          </p:cNvSpPr>
          <p:nvPr>
            <p:ph type="body" idx="4294967295"/>
          </p:nvPr>
        </p:nvSpPr>
        <p:spPr/>
        <p:txBody>
          <a:bodyPr/>
          <a:lstStyle/>
          <a:p>
            <a:pPr eaLnBrk="1" hangingPunct="1"/>
            <a:r>
              <a:rPr lang="en-GB" smtClean="0"/>
              <a:t>Employee commitment</a:t>
            </a:r>
          </a:p>
          <a:p>
            <a:pPr eaLnBrk="1" hangingPunct="1"/>
            <a:r>
              <a:rPr lang="en-GB" smtClean="0"/>
              <a:t>Best practice</a:t>
            </a:r>
          </a:p>
          <a:p>
            <a:pPr eaLnBrk="1" hangingPunct="1"/>
            <a:r>
              <a:rPr lang="en-GB" smtClean="0"/>
              <a:t>Devolvement of responsibility</a:t>
            </a:r>
          </a:p>
          <a:p>
            <a:pPr eaLnBrk="1" hangingPunct="1"/>
            <a:r>
              <a:rPr lang="en-GB" smtClean="0"/>
              <a:t>Outsourcing</a:t>
            </a:r>
          </a:p>
          <a:p>
            <a:pPr eaLnBrk="1" hangingPunct="1"/>
            <a:r>
              <a:rPr lang="en-GB" smtClean="0"/>
              <a:t>Re-location</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Content Placeholder 1"/>
          <p:cNvSpPr>
            <a:spLocks noGrp="1"/>
          </p:cNvSpPr>
          <p:nvPr>
            <p:ph idx="1"/>
          </p:nvPr>
        </p:nvSpPr>
        <p:spPr/>
        <p:txBody>
          <a:bodyPr>
            <a:normAutofit lnSpcReduction="10000"/>
          </a:bodyPr>
          <a:lstStyle/>
          <a:p>
            <a:pPr eaLnBrk="1" hangingPunct="1"/>
            <a:r>
              <a:rPr lang="en-GB" smtClean="0"/>
              <a:t>Character of a leader</a:t>
            </a:r>
          </a:p>
          <a:p>
            <a:pPr lvl="1" eaLnBrk="1" hangingPunct="1"/>
            <a:r>
              <a:rPr lang="en-GB" smtClean="0"/>
              <a:t>Maintains core values even in times of adversity</a:t>
            </a:r>
          </a:p>
          <a:p>
            <a:pPr eaLnBrk="1" hangingPunct="1"/>
            <a:r>
              <a:rPr lang="en-GB" smtClean="0"/>
              <a:t>Actions of a leader</a:t>
            </a:r>
          </a:p>
          <a:p>
            <a:pPr lvl="1" eaLnBrk="1" hangingPunct="1"/>
            <a:r>
              <a:rPr lang="en-GB" smtClean="0"/>
              <a:t>How a leader accomplishes goals</a:t>
            </a:r>
          </a:p>
          <a:p>
            <a:pPr eaLnBrk="1" hangingPunct="1"/>
            <a:r>
              <a:rPr lang="en-GB" smtClean="0"/>
              <a:t>Goals of a leader</a:t>
            </a:r>
          </a:p>
          <a:p>
            <a:pPr lvl="1" eaLnBrk="1" hangingPunct="1"/>
            <a:r>
              <a:rPr lang="en-GB" smtClean="0"/>
              <a:t>Identifying and pursuing goals</a:t>
            </a:r>
          </a:p>
          <a:p>
            <a:pPr lvl="1" eaLnBrk="1" hangingPunct="1"/>
            <a:endParaRPr lang="en-GB" smtClean="0"/>
          </a:p>
          <a:p>
            <a:pPr lvl="1" eaLnBrk="1" hangingPunct="1"/>
            <a:r>
              <a:rPr lang="en-GB" smtClean="0"/>
              <a:t>Ethical leadership involves using morally appropriate actions to achieve goals</a:t>
            </a:r>
          </a:p>
        </p:txBody>
      </p:sp>
      <p:sp>
        <p:nvSpPr>
          <p:cNvPr id="3" name="Title 2"/>
          <p:cNvSpPr>
            <a:spLocks noGrp="1"/>
          </p:cNvSpPr>
          <p:nvPr>
            <p:ph type="title"/>
          </p:nvPr>
        </p:nvSpPr>
        <p:spPr/>
        <p:txBody>
          <a:bodyPr/>
          <a:lstStyle/>
          <a:p>
            <a:pPr eaLnBrk="1" hangingPunct="1">
              <a:defRPr/>
            </a:pPr>
            <a:r>
              <a:rPr lang="en-GB" dirty="0" smtClean="0"/>
              <a:t>Ethical Leadership</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Content Placeholder 1"/>
          <p:cNvSpPr>
            <a:spLocks noGrp="1"/>
          </p:cNvSpPr>
          <p:nvPr>
            <p:ph idx="1"/>
          </p:nvPr>
        </p:nvSpPr>
        <p:spPr/>
        <p:txBody>
          <a:bodyPr/>
          <a:lstStyle/>
          <a:p>
            <a:r>
              <a:rPr lang="en-GB" smtClean="0"/>
              <a:t>Transparency</a:t>
            </a:r>
          </a:p>
          <a:p>
            <a:pPr lvl="1"/>
            <a:r>
              <a:rPr lang="en-GB" smtClean="0"/>
              <a:t>Am I happy to make my decision public?</a:t>
            </a:r>
          </a:p>
          <a:p>
            <a:r>
              <a:rPr lang="en-GB" smtClean="0"/>
              <a:t>Effect</a:t>
            </a:r>
          </a:p>
          <a:p>
            <a:pPr lvl="1"/>
            <a:r>
              <a:rPr lang="en-GB" smtClean="0"/>
              <a:t>Have I fully considered the harmful effects of my decision and how to avoid them?</a:t>
            </a:r>
          </a:p>
          <a:p>
            <a:r>
              <a:rPr lang="en-GB" smtClean="0"/>
              <a:t>Fairness</a:t>
            </a:r>
          </a:p>
          <a:p>
            <a:pPr lvl="1"/>
            <a:r>
              <a:rPr lang="en-GB" smtClean="0"/>
              <a:t>Would my decision be considered fair by everyone affected by it?</a:t>
            </a:r>
            <a:endParaRPr lang="en-US" smtClean="0"/>
          </a:p>
        </p:txBody>
      </p:sp>
      <p:sp>
        <p:nvSpPr>
          <p:cNvPr id="3" name="Title 2"/>
          <p:cNvSpPr>
            <a:spLocks noGrp="1"/>
          </p:cNvSpPr>
          <p:nvPr>
            <p:ph type="title"/>
          </p:nvPr>
        </p:nvSpPr>
        <p:spPr/>
        <p:txBody>
          <a:bodyPr/>
          <a:lstStyle/>
          <a:p>
            <a:pPr>
              <a:defRPr/>
            </a:pPr>
            <a:r>
              <a:rPr lang="en-GB" dirty="0" smtClean="0"/>
              <a:t>Ethical Decision Making</a:t>
            </a:r>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Content Placeholder 1"/>
          <p:cNvSpPr>
            <a:spLocks noGrp="1"/>
          </p:cNvSpPr>
          <p:nvPr>
            <p:ph idx="1"/>
          </p:nvPr>
        </p:nvSpPr>
        <p:spPr/>
        <p:txBody>
          <a:bodyPr/>
          <a:lstStyle/>
          <a:p>
            <a:r>
              <a:rPr lang="en-GB" smtClean="0"/>
              <a:t>Transparency</a:t>
            </a:r>
          </a:p>
          <a:p>
            <a:pPr lvl="1"/>
            <a:r>
              <a:rPr lang="en-GB" smtClean="0"/>
              <a:t>Am I happy to make my decision public?</a:t>
            </a:r>
          </a:p>
          <a:p>
            <a:r>
              <a:rPr lang="en-GB" smtClean="0"/>
              <a:t>Effect</a:t>
            </a:r>
          </a:p>
          <a:p>
            <a:pPr lvl="1"/>
            <a:r>
              <a:rPr lang="en-GB" smtClean="0"/>
              <a:t>Have I fully considered the harmful effects of my decision and how to avoid them?</a:t>
            </a:r>
          </a:p>
          <a:p>
            <a:r>
              <a:rPr lang="en-GB" smtClean="0"/>
              <a:t>Fairness</a:t>
            </a:r>
          </a:p>
          <a:p>
            <a:pPr lvl="1"/>
            <a:r>
              <a:rPr lang="en-GB" smtClean="0"/>
              <a:t>Would my decision be considered fair by everyone affected by it?</a:t>
            </a:r>
            <a:endParaRPr lang="en-US" smtClean="0"/>
          </a:p>
        </p:txBody>
      </p:sp>
      <p:sp>
        <p:nvSpPr>
          <p:cNvPr id="3" name="Title 2"/>
          <p:cNvSpPr>
            <a:spLocks noGrp="1"/>
          </p:cNvSpPr>
          <p:nvPr>
            <p:ph type="title"/>
          </p:nvPr>
        </p:nvSpPr>
        <p:spPr/>
        <p:txBody>
          <a:bodyPr/>
          <a:lstStyle/>
          <a:p>
            <a:pPr>
              <a:defRPr/>
            </a:pPr>
            <a:r>
              <a:rPr lang="en-GB" dirty="0" smtClean="0"/>
              <a:t>Ethical Decision Making</a:t>
            </a:r>
            <a:endParaRPr 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Content Placeholder 1"/>
          <p:cNvSpPr>
            <a:spLocks noGrp="1"/>
          </p:cNvSpPr>
          <p:nvPr>
            <p:ph idx="1"/>
          </p:nvPr>
        </p:nvSpPr>
        <p:spPr/>
        <p:txBody>
          <a:bodyPr/>
          <a:lstStyle/>
          <a:p>
            <a:r>
              <a:rPr lang="en-GB" smtClean="0"/>
              <a:t>Followers tend to be motivated to gain the leaders personal approval and can be highly affected by the leader’s actions and beliefs</a:t>
            </a:r>
          </a:p>
          <a:p>
            <a:r>
              <a:rPr lang="en-GB" smtClean="0"/>
              <a:t>Leaders’ potentially can alter followers perceptions, emotions and thoughts</a:t>
            </a:r>
          </a:p>
          <a:p>
            <a:r>
              <a:rPr lang="en-GB" smtClean="0"/>
              <a:t>Leaders are open, however unintentionally, to abuse of this power</a:t>
            </a:r>
          </a:p>
        </p:txBody>
      </p:sp>
      <p:sp>
        <p:nvSpPr>
          <p:cNvPr id="3" name="Title 2"/>
          <p:cNvSpPr>
            <a:spLocks noGrp="1"/>
          </p:cNvSpPr>
          <p:nvPr>
            <p:ph type="title"/>
          </p:nvPr>
        </p:nvSpPr>
        <p:spPr/>
        <p:txBody>
          <a:bodyPr/>
          <a:lstStyle/>
          <a:p>
            <a:pPr>
              <a:defRPr/>
            </a:pPr>
            <a:r>
              <a:rPr lang="en-GB" dirty="0" smtClean="0"/>
              <a:t>Using power ethically</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1"/>
          <p:cNvSpPr>
            <a:spLocks noGrp="1"/>
          </p:cNvSpPr>
          <p:nvPr>
            <p:ph idx="1"/>
          </p:nvPr>
        </p:nvSpPr>
        <p:spPr/>
        <p:txBody>
          <a:bodyPr>
            <a:normAutofit fontScale="92500" lnSpcReduction="10000"/>
          </a:bodyPr>
          <a:lstStyle/>
          <a:p>
            <a:r>
              <a:rPr lang="en-GB" smtClean="0"/>
              <a:t>Communicating biased information</a:t>
            </a:r>
          </a:p>
          <a:p>
            <a:r>
              <a:rPr lang="en-GB" smtClean="0"/>
              <a:t>Avoid responsibility of promoting professional development of followers</a:t>
            </a:r>
          </a:p>
          <a:p>
            <a:r>
              <a:rPr lang="en-GB" smtClean="0"/>
              <a:t>Deny access to appropriate information</a:t>
            </a:r>
          </a:p>
          <a:p>
            <a:r>
              <a:rPr lang="en-GB" smtClean="0"/>
              <a:t>Use power for personal gain or impact</a:t>
            </a:r>
          </a:p>
          <a:p>
            <a:r>
              <a:rPr lang="en-GB" smtClean="0"/>
              <a:t>Promotes own personal vision</a:t>
            </a:r>
          </a:p>
          <a:p>
            <a:r>
              <a:rPr lang="en-GB" smtClean="0"/>
              <a:t>Insensitive to followers needs</a:t>
            </a:r>
          </a:p>
          <a:p>
            <a:r>
              <a:rPr lang="en-GB" smtClean="0"/>
              <a:t>Decisions to be accepted without question</a:t>
            </a:r>
          </a:p>
          <a:p>
            <a:r>
              <a:rPr lang="en-GB" smtClean="0"/>
              <a:t>One way communication</a:t>
            </a:r>
          </a:p>
        </p:txBody>
      </p:sp>
      <p:sp>
        <p:nvSpPr>
          <p:cNvPr id="3" name="Title 2"/>
          <p:cNvSpPr>
            <a:spLocks noGrp="1"/>
          </p:cNvSpPr>
          <p:nvPr>
            <p:ph type="title"/>
          </p:nvPr>
        </p:nvSpPr>
        <p:spPr/>
        <p:txBody>
          <a:bodyPr/>
          <a:lstStyle/>
          <a:p>
            <a:pPr>
              <a:defRPr/>
            </a:pPr>
            <a:r>
              <a:rPr lang="en-GB" dirty="0" smtClean="0"/>
              <a:t>Subtle ways of abusing power</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 question</a:t>
            </a:r>
            <a:endParaRPr lang="en-GB" dirty="0"/>
          </a:p>
        </p:txBody>
      </p:sp>
      <p:sp>
        <p:nvSpPr>
          <p:cNvPr id="3" name="Content Placeholder 2"/>
          <p:cNvSpPr>
            <a:spLocks noGrp="1"/>
          </p:cNvSpPr>
          <p:nvPr>
            <p:ph idx="1"/>
          </p:nvPr>
        </p:nvSpPr>
        <p:spPr/>
        <p:txBody>
          <a:bodyPr>
            <a:normAutofit lnSpcReduction="10000"/>
          </a:bodyPr>
          <a:lstStyle/>
          <a:p>
            <a:r>
              <a:rPr lang="en-GB" dirty="0" smtClean="0"/>
              <a:t>Drawing on published literature and organisational practice, what specific contribution to the development of an ethical culture could be made by the promotion of new HR practices in the following areas:</a:t>
            </a:r>
          </a:p>
          <a:p>
            <a:r>
              <a:rPr lang="en-GB" dirty="0" smtClean="0"/>
              <a:t>Recruitment and Selection?</a:t>
            </a:r>
          </a:p>
          <a:p>
            <a:r>
              <a:rPr lang="en-GB" dirty="0" smtClean="0"/>
              <a:t>Performance management and reward?</a:t>
            </a:r>
          </a:p>
          <a:p>
            <a:r>
              <a:rPr lang="en-GB" dirty="0" smtClean="0"/>
              <a:t>Employee Relations?</a:t>
            </a:r>
          </a:p>
          <a:p>
            <a:r>
              <a:rPr lang="en-GB" dirty="0" smtClean="0"/>
              <a:t>HRD?</a:t>
            </a: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848</TotalTime>
  <Words>1180</Words>
  <Application>Microsoft Office PowerPoint</Application>
  <PresentationFormat>On-screen Show (4:3)</PresentationFormat>
  <Paragraphs>174</Paragraphs>
  <Slides>26</Slides>
  <Notes>26</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Office Theme</vt:lpstr>
      <vt:lpstr>Understand what is required to be an effective HR professional</vt:lpstr>
      <vt:lpstr>HR as a business partner</vt:lpstr>
      <vt:lpstr>Business partnering</vt:lpstr>
      <vt:lpstr>Competencies of business partners</vt:lpstr>
      <vt:lpstr>What does it mean to be a professional?</vt:lpstr>
      <vt:lpstr>What is a ‘Professional’ person?</vt:lpstr>
      <vt:lpstr>CIPD</vt:lpstr>
      <vt:lpstr>Ethics </vt:lpstr>
      <vt:lpstr>Corporate Ethics</vt:lpstr>
      <vt:lpstr>Stake holder theory (Springett, 2004)</vt:lpstr>
      <vt:lpstr>Ethical scenarios</vt:lpstr>
      <vt:lpstr>Slide 12</vt:lpstr>
      <vt:lpstr>The ethics of managing human resources</vt:lpstr>
      <vt:lpstr>HR and equal opportunities</vt:lpstr>
      <vt:lpstr>How do ethics play a role in the following HR practices?</vt:lpstr>
      <vt:lpstr>Ethical principles underpinning activities of HR professionals</vt:lpstr>
      <vt:lpstr>Other ethical principles:</vt:lpstr>
      <vt:lpstr>Slide 18</vt:lpstr>
      <vt:lpstr>Resolving ethical dilemmas</vt:lpstr>
      <vt:lpstr>Ethical principles – reality or rhetoric?</vt:lpstr>
      <vt:lpstr>Ethical Leadership</vt:lpstr>
      <vt:lpstr>Ethical Decision Making</vt:lpstr>
      <vt:lpstr>Ethical Decision Making</vt:lpstr>
      <vt:lpstr>Using power ethically</vt:lpstr>
      <vt:lpstr>Subtle ways of abusing power</vt:lpstr>
      <vt:lpstr>Exam question</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yourself as an effective L&amp;D practitioner</dc:title>
  <dc:creator>Maggie</dc:creator>
  <cp:lastModifiedBy>Maggie</cp:lastModifiedBy>
  <cp:revision>85</cp:revision>
  <dcterms:created xsi:type="dcterms:W3CDTF">2010-09-03T17:53:01Z</dcterms:created>
  <dcterms:modified xsi:type="dcterms:W3CDTF">2013-02-08T14:46:50Z</dcterms:modified>
</cp:coreProperties>
</file>