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8" r:id="rId3"/>
    <p:sldId id="257" r:id="rId4"/>
    <p:sldId id="259" r:id="rId5"/>
    <p:sldId id="266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604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551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640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96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637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63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12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182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089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180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9088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28721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1559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2383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4758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252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578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2382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D4B91E2-9FB6-4AF4-81FB-FEF1258E9F07}"/>
              </a:ext>
            </a:extLst>
          </p:cNvPr>
          <p:cNvSpPr/>
          <p:nvPr/>
        </p:nvSpPr>
        <p:spPr>
          <a:xfrm>
            <a:off x="1173821" y="2011121"/>
            <a:ext cx="10601748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Metaphysical arguments</a:t>
            </a:r>
          </a:p>
          <a:p>
            <a:pPr algn="ctr"/>
            <a:r>
              <a:rPr lang="en-US" sz="7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For the existence of god </a:t>
            </a:r>
            <a:endParaRPr lang="en-US" sz="7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3660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F2067CD-846C-4A5B-B0BA-3056064BBB07}"/>
              </a:ext>
            </a:extLst>
          </p:cNvPr>
          <p:cNvSpPr/>
          <p:nvPr/>
        </p:nvSpPr>
        <p:spPr>
          <a:xfrm>
            <a:off x="1179734" y="2828835"/>
            <a:ext cx="935224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god or the gods is typically a  reference to a </a:t>
            </a:r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metaphysical entity or entity's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65D48F-3363-4BBF-AA7B-5CF55CAAAF09}"/>
              </a:ext>
            </a:extLst>
          </p:cNvPr>
          <p:cNvSpPr txBox="1"/>
          <p:nvPr/>
        </p:nvSpPr>
        <p:spPr>
          <a:xfrm>
            <a:off x="1431635" y="960582"/>
            <a:ext cx="91003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“Ta meta ta </a:t>
            </a:r>
            <a:r>
              <a:rPr lang="en-US" sz="3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phusika</a:t>
            </a:r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The things after the physics”</a:t>
            </a:r>
          </a:p>
          <a:p>
            <a:pPr algn="ctr"/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(Oxford 2011)</a:t>
            </a:r>
            <a:endParaRPr lang="en-US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A9B6F3-35B7-4BED-97A4-85A6C35AD9BB}"/>
              </a:ext>
            </a:extLst>
          </p:cNvPr>
          <p:cNvSpPr txBox="1"/>
          <p:nvPr/>
        </p:nvSpPr>
        <p:spPr>
          <a:xfrm>
            <a:off x="1782618" y="4697089"/>
            <a:ext cx="95411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concept of first principals or origins</a:t>
            </a:r>
          </a:p>
          <a:p>
            <a:r>
              <a:rPr lang="en-GB" sz="3600" dirty="0"/>
              <a:t>of things</a:t>
            </a:r>
          </a:p>
        </p:txBody>
      </p:sp>
    </p:spTree>
    <p:extLst>
      <p:ext uri="{BB962C8B-B14F-4D97-AF65-F5344CB8AC3E}">
        <p14:creationId xmlns:p14="http://schemas.microsoft.com/office/powerpoint/2010/main" val="1208607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C135F6-B1BC-4D80-82CC-E9224A869C21}"/>
              </a:ext>
            </a:extLst>
          </p:cNvPr>
          <p:cNvSpPr/>
          <p:nvPr/>
        </p:nvSpPr>
        <p:spPr>
          <a:xfrm>
            <a:off x="2173640" y="279552"/>
            <a:ext cx="74013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are “first principals 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relation to god?”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AB4DB6A-A170-441C-AFEA-5824C7325D67}"/>
              </a:ext>
            </a:extLst>
          </p:cNvPr>
          <p:cNvSpPr/>
          <p:nvPr/>
        </p:nvSpPr>
        <p:spPr>
          <a:xfrm>
            <a:off x="1481493" y="4339994"/>
            <a:ext cx="69045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Teleological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approach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3982F6-10E1-4CAC-B920-8ACCEBB57C6A}"/>
              </a:ext>
            </a:extLst>
          </p:cNvPr>
          <p:cNvSpPr/>
          <p:nvPr/>
        </p:nvSpPr>
        <p:spPr>
          <a:xfrm>
            <a:off x="1706235" y="2187030"/>
            <a:ext cx="64550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Onto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logical approach 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DE72FD4-A072-4377-BC3F-5FB02D6B4DC5}"/>
              </a:ext>
            </a:extLst>
          </p:cNvPr>
          <p:cNvSpPr/>
          <p:nvPr/>
        </p:nvSpPr>
        <p:spPr>
          <a:xfrm>
            <a:off x="1706235" y="3263512"/>
            <a:ext cx="68878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Cosmological approach</a:t>
            </a:r>
          </a:p>
        </p:txBody>
      </p:sp>
    </p:spTree>
    <p:extLst>
      <p:ext uri="{BB962C8B-B14F-4D97-AF65-F5344CB8AC3E}">
        <p14:creationId xmlns:p14="http://schemas.microsoft.com/office/powerpoint/2010/main" val="1910352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BD64478-0B85-42A7-A358-56E9A5D3505A}"/>
              </a:ext>
            </a:extLst>
          </p:cNvPr>
          <p:cNvSpPr/>
          <p:nvPr/>
        </p:nvSpPr>
        <p:spPr>
          <a:xfrm>
            <a:off x="1320501" y="1375130"/>
            <a:ext cx="2837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Descartes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702E38-5C8C-4B0A-8C35-123A998C7A94}"/>
              </a:ext>
            </a:extLst>
          </p:cNvPr>
          <p:cNvSpPr txBox="1"/>
          <p:nvPr/>
        </p:nvSpPr>
        <p:spPr>
          <a:xfrm>
            <a:off x="1320501" y="2844799"/>
            <a:ext cx="979114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 concluded that… if there were any bodies in the world… </a:t>
            </a:r>
          </a:p>
          <a:p>
            <a:r>
              <a:rPr lang="en-GB" sz="2800" dirty="0"/>
              <a:t>their being must depend on his power, so that</a:t>
            </a:r>
          </a:p>
          <a:p>
            <a:r>
              <a:rPr lang="en-GB" sz="2800" dirty="0"/>
              <a:t>without him they could not subsist for a single moment</a:t>
            </a:r>
          </a:p>
          <a:p>
            <a:r>
              <a:rPr lang="en-GB" sz="2800" dirty="0"/>
              <a:t>(Descartes p34)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7E36FA6-F907-40CA-BE51-16A48276360D}"/>
              </a:ext>
            </a:extLst>
          </p:cNvPr>
          <p:cNvSpPr/>
          <p:nvPr/>
        </p:nvSpPr>
        <p:spPr>
          <a:xfrm>
            <a:off x="2418172" y="348654"/>
            <a:ext cx="62103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Ontological Argument</a:t>
            </a:r>
          </a:p>
        </p:txBody>
      </p:sp>
    </p:spTree>
    <p:extLst>
      <p:ext uri="{BB962C8B-B14F-4D97-AF65-F5344CB8AC3E}">
        <p14:creationId xmlns:p14="http://schemas.microsoft.com/office/powerpoint/2010/main" val="3002766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98AC474-A226-40DC-9A78-6423D6CF1114}"/>
              </a:ext>
            </a:extLst>
          </p:cNvPr>
          <p:cNvSpPr/>
          <p:nvPr/>
        </p:nvSpPr>
        <p:spPr>
          <a:xfrm>
            <a:off x="3563172" y="556645"/>
            <a:ext cx="31999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Opposition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697C2C-3CE5-4D14-8431-C801EA617B41}"/>
              </a:ext>
            </a:extLst>
          </p:cNvPr>
          <p:cNvSpPr txBox="1"/>
          <p:nvPr/>
        </p:nvSpPr>
        <p:spPr>
          <a:xfrm>
            <a:off x="1191491" y="1819564"/>
            <a:ext cx="90978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“He pushed metaphysical errors so far, as to declare that two and two make four for no other reason but because God would have it so.”</a:t>
            </a:r>
          </a:p>
          <a:p>
            <a:r>
              <a:rPr lang="en-GB" sz="3600" dirty="0"/>
              <a:t>(Voltaire p50)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9901B4-B98E-4A0B-9B57-E568985A755B}"/>
              </a:ext>
            </a:extLst>
          </p:cNvPr>
          <p:cNvSpPr txBox="1"/>
          <p:nvPr/>
        </p:nvSpPr>
        <p:spPr>
          <a:xfrm>
            <a:off x="1191491" y="4467477"/>
            <a:ext cx="74814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Issues of concept of mind</a:t>
            </a:r>
          </a:p>
        </p:txBody>
      </p:sp>
    </p:spTree>
    <p:extLst>
      <p:ext uri="{BB962C8B-B14F-4D97-AF65-F5344CB8AC3E}">
        <p14:creationId xmlns:p14="http://schemas.microsoft.com/office/powerpoint/2010/main" val="3028885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C40E550-EF41-4985-B63E-D5A4225A2F3C}"/>
              </a:ext>
            </a:extLst>
          </p:cNvPr>
          <p:cNvSpPr/>
          <p:nvPr/>
        </p:nvSpPr>
        <p:spPr>
          <a:xfrm>
            <a:off x="2351146" y="157355"/>
            <a:ext cx="68339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Cosmological Argument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12E7AA-9D79-4205-B1C8-3C939F1C0787}"/>
              </a:ext>
            </a:extLst>
          </p:cNvPr>
          <p:cNvSpPr txBox="1"/>
          <p:nvPr/>
        </p:nvSpPr>
        <p:spPr>
          <a:xfrm>
            <a:off x="1465733" y="1535566"/>
            <a:ext cx="85436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first principal is a metaphysical entity as the primary cause in reference for all external entities in the world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1AC258-E349-4EE9-9B95-2F4BB000C67C}"/>
              </a:ext>
            </a:extLst>
          </p:cNvPr>
          <p:cNvSpPr txBox="1"/>
          <p:nvPr/>
        </p:nvSpPr>
        <p:spPr>
          <a:xfrm>
            <a:off x="1465733" y="3179974"/>
            <a:ext cx="8543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Contingent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3FAB74-82A1-40D1-A512-442C0EF34201}"/>
              </a:ext>
            </a:extLst>
          </p:cNvPr>
          <p:cNvSpPr txBox="1"/>
          <p:nvPr/>
        </p:nvSpPr>
        <p:spPr>
          <a:xfrm>
            <a:off x="1465733" y="3826305"/>
            <a:ext cx="4156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Conjunctive </a:t>
            </a:r>
          </a:p>
        </p:txBody>
      </p:sp>
    </p:spTree>
    <p:extLst>
      <p:ext uri="{BB962C8B-B14F-4D97-AF65-F5344CB8AC3E}">
        <p14:creationId xmlns:p14="http://schemas.microsoft.com/office/powerpoint/2010/main" val="2445762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C099E31-9468-4E13-9CD4-14E74B53FDA6}"/>
              </a:ext>
            </a:extLst>
          </p:cNvPr>
          <p:cNvSpPr/>
          <p:nvPr/>
        </p:nvSpPr>
        <p:spPr>
          <a:xfrm>
            <a:off x="3609360" y="107559"/>
            <a:ext cx="31999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Opposition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A215FA-7934-4B0F-A87E-3E2402DB3A5C}"/>
              </a:ext>
            </a:extLst>
          </p:cNvPr>
          <p:cNvSpPr txBox="1"/>
          <p:nvPr/>
        </p:nvSpPr>
        <p:spPr>
          <a:xfrm>
            <a:off x="3911599" y="1273374"/>
            <a:ext cx="35282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David Hume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32F890-D7C3-4A98-8866-6610BACC3AD6}"/>
              </a:ext>
            </a:extLst>
          </p:cNvPr>
          <p:cNvSpPr txBox="1"/>
          <p:nvPr/>
        </p:nvSpPr>
        <p:spPr>
          <a:xfrm>
            <a:off x="1390072" y="2112908"/>
            <a:ext cx="9411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Refutes the logical proposition that causality gives knowledge that a metaphysical entity or entities, is or are, the first principals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29468C-2A7B-4987-A2D2-E7CF9FB2C844}"/>
              </a:ext>
            </a:extLst>
          </p:cNvPr>
          <p:cNvSpPr txBox="1"/>
          <p:nvPr/>
        </p:nvSpPr>
        <p:spPr>
          <a:xfrm>
            <a:off x="1390072" y="4192270"/>
            <a:ext cx="88299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That to have religious understanding, humans must go beyond logic and enter the realm of belief  </a:t>
            </a:r>
          </a:p>
        </p:txBody>
      </p:sp>
    </p:spTree>
    <p:extLst>
      <p:ext uri="{BB962C8B-B14F-4D97-AF65-F5344CB8AC3E}">
        <p14:creationId xmlns:p14="http://schemas.microsoft.com/office/powerpoint/2010/main" val="2473411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E5BC3D-84EA-4B41-8E8A-AFC4BC220E1C}"/>
              </a:ext>
            </a:extLst>
          </p:cNvPr>
          <p:cNvSpPr/>
          <p:nvPr/>
        </p:nvSpPr>
        <p:spPr>
          <a:xfrm>
            <a:off x="2427356" y="612062"/>
            <a:ext cx="6469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Teleological Argument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EF753B-96FE-40EE-B2F2-F544B662EA7C}"/>
              </a:ext>
            </a:extLst>
          </p:cNvPr>
          <p:cNvSpPr txBox="1"/>
          <p:nvPr/>
        </p:nvSpPr>
        <p:spPr>
          <a:xfrm>
            <a:off x="1819564" y="1939636"/>
            <a:ext cx="4276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Argument of Design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89351B-E233-4CDB-B8DA-98F02FAB5C59}"/>
              </a:ext>
            </a:extLst>
          </p:cNvPr>
          <p:cNvSpPr txBox="1"/>
          <p:nvPr/>
        </p:nvSpPr>
        <p:spPr>
          <a:xfrm>
            <a:off x="1810327" y="2900218"/>
            <a:ext cx="67517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Regularity</a:t>
            </a:r>
          </a:p>
          <a:p>
            <a:endParaRPr lang="en-GB" sz="3600" dirty="0"/>
          </a:p>
          <a:p>
            <a:r>
              <a:rPr lang="en-GB" sz="3600" dirty="0"/>
              <a:t>Purpose</a:t>
            </a:r>
          </a:p>
        </p:txBody>
      </p:sp>
    </p:spTree>
    <p:extLst>
      <p:ext uri="{BB962C8B-B14F-4D97-AF65-F5344CB8AC3E}">
        <p14:creationId xmlns:p14="http://schemas.microsoft.com/office/powerpoint/2010/main" val="1108122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757C5F-FFEE-473B-B2FB-7A96256B2D79}"/>
              </a:ext>
            </a:extLst>
          </p:cNvPr>
          <p:cNvSpPr/>
          <p:nvPr/>
        </p:nvSpPr>
        <p:spPr>
          <a:xfrm>
            <a:off x="1375236" y="1494672"/>
            <a:ext cx="14243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Kant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5FF8651-FEA0-40CD-8991-B5304C57358D}"/>
              </a:ext>
            </a:extLst>
          </p:cNvPr>
          <p:cNvSpPr/>
          <p:nvPr/>
        </p:nvSpPr>
        <p:spPr>
          <a:xfrm>
            <a:off x="3544699" y="436571"/>
            <a:ext cx="31999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Opposition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A9E3E6-3945-4076-929A-96C950C5173B}"/>
              </a:ext>
            </a:extLst>
          </p:cNvPr>
          <p:cNvSpPr txBox="1"/>
          <p:nvPr/>
        </p:nvSpPr>
        <p:spPr>
          <a:xfrm>
            <a:off x="1469564" y="2552773"/>
            <a:ext cx="8839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“We would impose order on what ever universe we were in, for only so could we think and reason as we do</a:t>
            </a:r>
          </a:p>
          <a:p>
            <a:r>
              <a:rPr lang="en-GB" sz="3600" dirty="0"/>
              <a:t>(Davies p97)</a:t>
            </a:r>
          </a:p>
        </p:txBody>
      </p:sp>
    </p:spTree>
    <p:extLst>
      <p:ext uri="{BB962C8B-B14F-4D97-AF65-F5344CB8AC3E}">
        <p14:creationId xmlns:p14="http://schemas.microsoft.com/office/powerpoint/2010/main" val="1567665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2796959-0372-4385-806B-29D73977F0FA}"/>
              </a:ext>
            </a:extLst>
          </p:cNvPr>
          <p:cNvSpPr/>
          <p:nvPr/>
        </p:nvSpPr>
        <p:spPr>
          <a:xfrm>
            <a:off x="3298868" y="261080"/>
            <a:ext cx="430117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Conclusion?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676D58-27FB-4A37-BC7E-D4B3B1BD63B5}"/>
              </a:ext>
            </a:extLst>
          </p:cNvPr>
          <p:cNvSpPr txBox="1"/>
          <p:nvPr/>
        </p:nvSpPr>
        <p:spPr>
          <a:xfrm>
            <a:off x="1076036" y="1736436"/>
            <a:ext cx="1003992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One would die of old age before having thumbed the hundredth part of the metaphysical romances. (Voltaire p2242)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0CADDD-88B5-4A3E-9E7B-C8D2104B96C1}"/>
              </a:ext>
            </a:extLst>
          </p:cNvPr>
          <p:cNvSpPr txBox="1"/>
          <p:nvPr/>
        </p:nvSpPr>
        <p:spPr>
          <a:xfrm>
            <a:off x="1219200" y="3950455"/>
            <a:ext cx="9088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difference between knowledge and belief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D49DB9-2505-45E4-A7E8-2C31E59A1771}"/>
              </a:ext>
            </a:extLst>
          </p:cNvPr>
          <p:cNvSpPr txBox="1"/>
          <p:nvPr/>
        </p:nvSpPr>
        <p:spPr>
          <a:xfrm>
            <a:off x="1219200" y="4871813"/>
            <a:ext cx="81187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Scientific issues and issues on evidence</a:t>
            </a:r>
          </a:p>
        </p:txBody>
      </p:sp>
    </p:spTree>
    <p:extLst>
      <p:ext uri="{BB962C8B-B14F-4D97-AF65-F5344CB8AC3E}">
        <p14:creationId xmlns:p14="http://schemas.microsoft.com/office/powerpoint/2010/main" val="60436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F363447-4B39-4552-89A8-45327C0DC784}"/>
              </a:ext>
            </a:extLst>
          </p:cNvPr>
          <p:cNvSpPr/>
          <p:nvPr/>
        </p:nvSpPr>
        <p:spPr>
          <a:xfrm>
            <a:off x="3068989" y="556645"/>
            <a:ext cx="490871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835561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1995594-BE56-4D28-A51E-0C0EF4A39544}"/>
              </a:ext>
            </a:extLst>
          </p:cNvPr>
          <p:cNvSpPr/>
          <p:nvPr/>
        </p:nvSpPr>
        <p:spPr>
          <a:xfrm>
            <a:off x="3769440" y="187189"/>
            <a:ext cx="31568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81F65B-33CB-4643-8436-E28F7DE2B1BC}"/>
              </a:ext>
            </a:extLst>
          </p:cNvPr>
          <p:cNvSpPr txBox="1"/>
          <p:nvPr/>
        </p:nvSpPr>
        <p:spPr>
          <a:xfrm>
            <a:off x="1459347" y="1256146"/>
            <a:ext cx="905163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Arouet</a:t>
            </a:r>
            <a:r>
              <a:rPr lang="en-GB" sz="2400" dirty="0"/>
              <a:t>, </a:t>
            </a:r>
            <a:r>
              <a:rPr lang="en-GB" sz="2400" dirty="0" err="1"/>
              <a:t>Frsncois</a:t>
            </a:r>
            <a:r>
              <a:rPr lang="en-GB" sz="2400" dirty="0"/>
              <a:t> Marie – “Letters on England” – Amazon Books, Transcribed by David Price, 1894. Cassel &amp; Co </a:t>
            </a:r>
          </a:p>
          <a:p>
            <a:r>
              <a:rPr lang="en-GB" sz="2400" dirty="0" err="1"/>
              <a:t>Arouet</a:t>
            </a:r>
            <a:r>
              <a:rPr lang="en-GB" sz="2400" dirty="0"/>
              <a:t>, </a:t>
            </a:r>
            <a:r>
              <a:rPr lang="en-GB" sz="2400" dirty="0" err="1"/>
              <a:t>Frsncois</a:t>
            </a:r>
            <a:r>
              <a:rPr lang="en-GB" sz="2400" dirty="0"/>
              <a:t> Marie – Voltaire's Philosophical Dictionary – Amazon Books,  Carlton House New York</a:t>
            </a:r>
          </a:p>
          <a:p>
            <a:endParaRPr lang="en-GB" sz="2400" dirty="0"/>
          </a:p>
          <a:p>
            <a:r>
              <a:rPr lang="en-GB" sz="2400" dirty="0"/>
              <a:t>Davies, Brian – An Introduction to the Philosophy of Religion – Oxford University Press 1992</a:t>
            </a:r>
          </a:p>
          <a:p>
            <a:r>
              <a:rPr lang="en-GB" sz="2400" dirty="0"/>
              <a:t>Descartes, Rene – philosophical writings, translated by Elisabeth Anscombe and Peter Thomas </a:t>
            </a:r>
            <a:r>
              <a:rPr lang="en-GB" sz="2400" dirty="0" err="1"/>
              <a:t>Geach</a:t>
            </a:r>
            <a:r>
              <a:rPr lang="en-GB" sz="2400" dirty="0"/>
              <a:t> 1976 edition</a:t>
            </a:r>
          </a:p>
          <a:p>
            <a:r>
              <a:rPr lang="en-GB" sz="2400" dirty="0"/>
              <a:t>Hume, David – A treatise on human nature – Amazon Books</a:t>
            </a:r>
          </a:p>
        </p:txBody>
      </p:sp>
    </p:spTree>
    <p:extLst>
      <p:ext uri="{BB962C8B-B14F-4D97-AF65-F5344CB8AC3E}">
        <p14:creationId xmlns:p14="http://schemas.microsoft.com/office/powerpoint/2010/main" val="38830492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10188</TotalTime>
  <Words>371</Words>
  <Application>Microsoft Office PowerPoint</Application>
  <PresentationFormat>Widescreen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Tw Cen MT</vt:lpstr>
      <vt:lpstr>Circuit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Benjamin Francis Joynson</dc:creator>
  <cp:lastModifiedBy>Benjamin Joynson (1905096)</cp:lastModifiedBy>
  <cp:revision>13</cp:revision>
  <dcterms:created xsi:type="dcterms:W3CDTF">2022-02-25T11:26:48Z</dcterms:created>
  <dcterms:modified xsi:type="dcterms:W3CDTF">2022-03-11T15:11:18Z</dcterms:modified>
</cp:coreProperties>
</file>