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71" r:id="rId2"/>
    <p:sldId id="267" r:id="rId3"/>
    <p:sldId id="268" r:id="rId4"/>
    <p:sldId id="269" r:id="rId5"/>
    <p:sldId id="256" r:id="rId6"/>
    <p:sldId id="264" r:id="rId7"/>
    <p:sldId id="257" r:id="rId8"/>
    <p:sldId id="260" r:id="rId9"/>
    <p:sldId id="265" r:id="rId10"/>
    <p:sldId id="261" r:id="rId11"/>
    <p:sldId id="262" r:id="rId12"/>
    <p:sldId id="263" r:id="rId13"/>
    <p:sldId id="266" r:id="rId14"/>
    <p:sldId id="27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ABF803-ADC9-4307-9602-30275AF2D697}" v="1" dt="2024-01-27T15:19:03.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6196" autoAdjust="0"/>
  </p:normalViewPr>
  <p:slideViewPr>
    <p:cSldViewPr snapToGrid="0">
      <p:cViewPr varScale="1">
        <p:scale>
          <a:sx n="109" d="100"/>
          <a:sy n="109" d="100"/>
        </p:scale>
        <p:origin x="1710" y="108"/>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A911E3-6273-4591-A8E8-FC04DEFB103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4CDE3443-5FAA-4207-86F7-118098F7E071}">
      <dgm:prSet phldrT="[Text]"/>
      <dgm:spPr/>
      <dgm:t>
        <a:bodyPr/>
        <a:lstStyle/>
        <a:p>
          <a:r>
            <a:rPr lang="en-US" dirty="0"/>
            <a:t>Communication Skills</a:t>
          </a:r>
        </a:p>
      </dgm:t>
    </dgm:pt>
    <dgm:pt modelId="{885570C4-A959-4EC9-AAAE-D157CCDD0CAF}" type="parTrans" cxnId="{FB79FA91-FD25-482A-B52D-22079EA45123}">
      <dgm:prSet/>
      <dgm:spPr/>
      <dgm:t>
        <a:bodyPr/>
        <a:lstStyle/>
        <a:p>
          <a:endParaRPr lang="en-US"/>
        </a:p>
      </dgm:t>
    </dgm:pt>
    <dgm:pt modelId="{4661BD45-20BB-4631-9442-98564AD94D2B}" type="sibTrans" cxnId="{FB79FA91-FD25-482A-B52D-22079EA45123}">
      <dgm:prSet/>
      <dgm:spPr/>
      <dgm:t>
        <a:bodyPr/>
        <a:lstStyle/>
        <a:p>
          <a:endParaRPr lang="en-US"/>
        </a:p>
      </dgm:t>
    </dgm:pt>
    <dgm:pt modelId="{D74627D4-FE44-4CD5-BB79-0469E3B26E49}">
      <dgm:prSet phldrT="[Text]"/>
      <dgm:spPr/>
      <dgm:t>
        <a:bodyPr/>
        <a:lstStyle/>
        <a:p>
          <a:r>
            <a:rPr lang="en-US" dirty="0"/>
            <a:t>Intellectual skills</a:t>
          </a:r>
        </a:p>
      </dgm:t>
    </dgm:pt>
    <dgm:pt modelId="{208B41A3-1CB0-4475-AE49-C1EE4ED2CA66}" type="parTrans" cxnId="{4C0386DF-D1A3-482D-BBC5-DC5AB6703D38}">
      <dgm:prSet/>
      <dgm:spPr/>
      <dgm:t>
        <a:bodyPr/>
        <a:lstStyle/>
        <a:p>
          <a:endParaRPr lang="en-US"/>
        </a:p>
      </dgm:t>
    </dgm:pt>
    <dgm:pt modelId="{8AAB04D3-51D9-4FB0-8102-0914BB8949BE}" type="sibTrans" cxnId="{4C0386DF-D1A3-482D-BBC5-DC5AB6703D38}">
      <dgm:prSet/>
      <dgm:spPr/>
      <dgm:t>
        <a:bodyPr/>
        <a:lstStyle/>
        <a:p>
          <a:endParaRPr lang="en-US"/>
        </a:p>
      </dgm:t>
    </dgm:pt>
    <dgm:pt modelId="{7547D2FF-C3EC-4FD4-AB10-079E2D901219}">
      <dgm:prSet phldrT="[Text]"/>
      <dgm:spPr/>
      <dgm:t>
        <a:bodyPr/>
        <a:lstStyle/>
        <a:p>
          <a:r>
            <a:rPr lang="en-US" dirty="0"/>
            <a:t>Information Technology Skills</a:t>
          </a:r>
        </a:p>
      </dgm:t>
    </dgm:pt>
    <dgm:pt modelId="{2E02F731-F705-4D85-B0DD-F915B2D38F27}" type="parTrans" cxnId="{A0DBFBAA-F7EC-4745-A35D-C6D5993423D9}">
      <dgm:prSet/>
      <dgm:spPr/>
      <dgm:t>
        <a:bodyPr/>
        <a:lstStyle/>
        <a:p>
          <a:endParaRPr lang="en-US"/>
        </a:p>
      </dgm:t>
    </dgm:pt>
    <dgm:pt modelId="{6354E966-7037-45FD-BC4D-3E3E742F76BA}" type="sibTrans" cxnId="{A0DBFBAA-F7EC-4745-A35D-C6D5993423D9}">
      <dgm:prSet/>
      <dgm:spPr/>
      <dgm:t>
        <a:bodyPr/>
        <a:lstStyle/>
        <a:p>
          <a:endParaRPr lang="en-US"/>
        </a:p>
      </dgm:t>
    </dgm:pt>
    <dgm:pt modelId="{72B8A764-3DD4-438E-B770-C3A16897F7A1}">
      <dgm:prSet phldrT="[Text]"/>
      <dgm:spPr/>
      <dgm:t>
        <a:bodyPr/>
        <a:lstStyle/>
        <a:p>
          <a:r>
            <a:rPr lang="en-US" dirty="0"/>
            <a:t>Organisational Skills</a:t>
          </a:r>
        </a:p>
      </dgm:t>
    </dgm:pt>
    <dgm:pt modelId="{255AE553-5C42-48D3-A044-24C00C103730}" type="parTrans" cxnId="{6B86EE36-4BBE-4E73-B631-C6AF60476603}">
      <dgm:prSet/>
      <dgm:spPr/>
      <dgm:t>
        <a:bodyPr/>
        <a:lstStyle/>
        <a:p>
          <a:endParaRPr lang="en-US"/>
        </a:p>
      </dgm:t>
    </dgm:pt>
    <dgm:pt modelId="{74B6CF90-420F-454C-9350-FB58B1DCDA49}" type="sibTrans" cxnId="{6B86EE36-4BBE-4E73-B631-C6AF60476603}">
      <dgm:prSet/>
      <dgm:spPr/>
      <dgm:t>
        <a:bodyPr/>
        <a:lstStyle/>
        <a:p>
          <a:endParaRPr lang="en-US"/>
        </a:p>
      </dgm:t>
    </dgm:pt>
    <dgm:pt modelId="{263700D5-B89A-4CEA-879C-D95FCE08A7AA}">
      <dgm:prSet phldrT="[Text]"/>
      <dgm:spPr/>
      <dgm:t>
        <a:bodyPr/>
        <a:lstStyle/>
        <a:p>
          <a:r>
            <a:rPr lang="en-US" dirty="0"/>
            <a:t>Motivation</a:t>
          </a:r>
        </a:p>
      </dgm:t>
    </dgm:pt>
    <dgm:pt modelId="{B291F3BA-475C-4402-ACA6-D031F5903D8D}" type="parTrans" cxnId="{C6875F5B-B72A-43AF-A2D7-CBA74F3F2A7A}">
      <dgm:prSet/>
      <dgm:spPr/>
      <dgm:t>
        <a:bodyPr/>
        <a:lstStyle/>
        <a:p>
          <a:endParaRPr lang="en-US"/>
        </a:p>
      </dgm:t>
    </dgm:pt>
    <dgm:pt modelId="{51D6960F-AB4C-42CA-BCA4-E090E4E04FDF}" type="sibTrans" cxnId="{C6875F5B-B72A-43AF-A2D7-CBA74F3F2A7A}">
      <dgm:prSet/>
      <dgm:spPr/>
      <dgm:t>
        <a:bodyPr/>
        <a:lstStyle/>
        <a:p>
          <a:endParaRPr lang="en-US"/>
        </a:p>
      </dgm:t>
    </dgm:pt>
    <dgm:pt modelId="{741301D0-6DD0-42BB-A52B-0DE4907DCF2D}">
      <dgm:prSet phldrT="[Text]"/>
      <dgm:spPr/>
      <dgm:t>
        <a:bodyPr/>
        <a:lstStyle/>
        <a:p>
          <a:r>
            <a:rPr lang="en-US" dirty="0"/>
            <a:t>Interdependence</a:t>
          </a:r>
        </a:p>
      </dgm:t>
    </dgm:pt>
    <dgm:pt modelId="{3B4FB836-35F9-4F9E-90EF-7A094B9C11E4}" type="parTrans" cxnId="{FFB2CC21-62F7-4583-B0D7-A4E79A2158D0}">
      <dgm:prSet/>
      <dgm:spPr/>
      <dgm:t>
        <a:bodyPr/>
        <a:lstStyle/>
        <a:p>
          <a:endParaRPr lang="en-US"/>
        </a:p>
      </dgm:t>
    </dgm:pt>
    <dgm:pt modelId="{DCF36C30-5A44-49FB-A02B-8C99D8B1F1F5}" type="sibTrans" cxnId="{FFB2CC21-62F7-4583-B0D7-A4E79A2158D0}">
      <dgm:prSet/>
      <dgm:spPr/>
      <dgm:t>
        <a:bodyPr/>
        <a:lstStyle/>
        <a:p>
          <a:endParaRPr lang="en-US"/>
        </a:p>
      </dgm:t>
    </dgm:pt>
    <dgm:pt modelId="{E543ADAD-CD1B-4D40-B366-B824ACF12B13}" type="pres">
      <dgm:prSet presAssocID="{90A911E3-6273-4591-A8E8-FC04DEFB1037}" presName="cycle" presStyleCnt="0">
        <dgm:presLayoutVars>
          <dgm:dir/>
          <dgm:resizeHandles val="exact"/>
        </dgm:presLayoutVars>
      </dgm:prSet>
      <dgm:spPr/>
    </dgm:pt>
    <dgm:pt modelId="{BDA3BD94-9D9E-4EFE-AB4D-E9005BA3C0B3}" type="pres">
      <dgm:prSet presAssocID="{4CDE3443-5FAA-4207-86F7-118098F7E071}" presName="node" presStyleLbl="node1" presStyleIdx="0" presStyleCnt="6">
        <dgm:presLayoutVars>
          <dgm:bulletEnabled val="1"/>
        </dgm:presLayoutVars>
      </dgm:prSet>
      <dgm:spPr/>
    </dgm:pt>
    <dgm:pt modelId="{AE8109E7-9EB8-4875-BE25-13F9A24D34BB}" type="pres">
      <dgm:prSet presAssocID="{4CDE3443-5FAA-4207-86F7-118098F7E071}" presName="spNode" presStyleCnt="0"/>
      <dgm:spPr/>
    </dgm:pt>
    <dgm:pt modelId="{3FDFFB66-5635-4033-98A7-250BB10796BC}" type="pres">
      <dgm:prSet presAssocID="{4661BD45-20BB-4631-9442-98564AD94D2B}" presName="sibTrans" presStyleLbl="sibTrans1D1" presStyleIdx="0" presStyleCnt="6"/>
      <dgm:spPr/>
    </dgm:pt>
    <dgm:pt modelId="{E186F3F7-B903-4FFA-B773-07D0EF6D54AD}" type="pres">
      <dgm:prSet presAssocID="{D74627D4-FE44-4CD5-BB79-0469E3B26E49}" presName="node" presStyleLbl="node1" presStyleIdx="1" presStyleCnt="6">
        <dgm:presLayoutVars>
          <dgm:bulletEnabled val="1"/>
        </dgm:presLayoutVars>
      </dgm:prSet>
      <dgm:spPr/>
    </dgm:pt>
    <dgm:pt modelId="{70CD6A5B-8350-4AF2-92DF-AE35A52B9125}" type="pres">
      <dgm:prSet presAssocID="{D74627D4-FE44-4CD5-BB79-0469E3B26E49}" presName="spNode" presStyleCnt="0"/>
      <dgm:spPr/>
    </dgm:pt>
    <dgm:pt modelId="{8233BDAE-8D0C-40A3-A042-0C1916E5650F}" type="pres">
      <dgm:prSet presAssocID="{8AAB04D3-51D9-4FB0-8102-0914BB8949BE}" presName="sibTrans" presStyleLbl="sibTrans1D1" presStyleIdx="1" presStyleCnt="6"/>
      <dgm:spPr/>
    </dgm:pt>
    <dgm:pt modelId="{A593774F-0188-43D0-BB24-2444B14C468C}" type="pres">
      <dgm:prSet presAssocID="{7547D2FF-C3EC-4FD4-AB10-079E2D901219}" presName="node" presStyleLbl="node1" presStyleIdx="2" presStyleCnt="6">
        <dgm:presLayoutVars>
          <dgm:bulletEnabled val="1"/>
        </dgm:presLayoutVars>
      </dgm:prSet>
      <dgm:spPr/>
    </dgm:pt>
    <dgm:pt modelId="{08FAA843-93FB-4E43-BEC7-BAA6EBE7759D}" type="pres">
      <dgm:prSet presAssocID="{7547D2FF-C3EC-4FD4-AB10-079E2D901219}" presName="spNode" presStyleCnt="0"/>
      <dgm:spPr/>
    </dgm:pt>
    <dgm:pt modelId="{97654E4A-B277-44BD-8AB6-CEF325730538}" type="pres">
      <dgm:prSet presAssocID="{6354E966-7037-45FD-BC4D-3E3E742F76BA}" presName="sibTrans" presStyleLbl="sibTrans1D1" presStyleIdx="2" presStyleCnt="6"/>
      <dgm:spPr/>
    </dgm:pt>
    <dgm:pt modelId="{14BF69EE-0B31-4805-AD1F-DBC21B3F969E}" type="pres">
      <dgm:prSet presAssocID="{72B8A764-3DD4-438E-B770-C3A16897F7A1}" presName="node" presStyleLbl="node1" presStyleIdx="3" presStyleCnt="6">
        <dgm:presLayoutVars>
          <dgm:bulletEnabled val="1"/>
        </dgm:presLayoutVars>
      </dgm:prSet>
      <dgm:spPr/>
    </dgm:pt>
    <dgm:pt modelId="{304BD17F-01D1-462F-9081-F4939208C712}" type="pres">
      <dgm:prSet presAssocID="{72B8A764-3DD4-438E-B770-C3A16897F7A1}" presName="spNode" presStyleCnt="0"/>
      <dgm:spPr/>
    </dgm:pt>
    <dgm:pt modelId="{AEB6B53D-3D8C-431E-A797-836FEE64B512}" type="pres">
      <dgm:prSet presAssocID="{74B6CF90-420F-454C-9350-FB58B1DCDA49}" presName="sibTrans" presStyleLbl="sibTrans1D1" presStyleIdx="3" presStyleCnt="6"/>
      <dgm:spPr/>
    </dgm:pt>
    <dgm:pt modelId="{114168DA-82F9-4131-8F53-5B67CC86C811}" type="pres">
      <dgm:prSet presAssocID="{263700D5-B89A-4CEA-879C-D95FCE08A7AA}" presName="node" presStyleLbl="node1" presStyleIdx="4" presStyleCnt="6" custRadScaleRad="105063" custRadScaleInc="12332">
        <dgm:presLayoutVars>
          <dgm:bulletEnabled val="1"/>
        </dgm:presLayoutVars>
      </dgm:prSet>
      <dgm:spPr/>
    </dgm:pt>
    <dgm:pt modelId="{C6B396AD-F7DB-4598-BA13-E7E24BAE6DA6}" type="pres">
      <dgm:prSet presAssocID="{263700D5-B89A-4CEA-879C-D95FCE08A7AA}" presName="spNode" presStyleCnt="0"/>
      <dgm:spPr/>
    </dgm:pt>
    <dgm:pt modelId="{73CB07D6-1CD1-4986-8956-945DCF961B3E}" type="pres">
      <dgm:prSet presAssocID="{51D6960F-AB4C-42CA-BCA4-E090E4E04FDF}" presName="sibTrans" presStyleLbl="sibTrans1D1" presStyleIdx="4" presStyleCnt="6"/>
      <dgm:spPr/>
    </dgm:pt>
    <dgm:pt modelId="{9D565665-5E1B-4552-9AEB-E8926773142F}" type="pres">
      <dgm:prSet presAssocID="{741301D0-6DD0-42BB-A52B-0DE4907DCF2D}" presName="node" presStyleLbl="node1" presStyleIdx="5" presStyleCnt="6" custRadScaleRad="99508" custRadScaleInc="571">
        <dgm:presLayoutVars>
          <dgm:bulletEnabled val="1"/>
        </dgm:presLayoutVars>
      </dgm:prSet>
      <dgm:spPr/>
    </dgm:pt>
    <dgm:pt modelId="{502ADDE0-2F67-42E8-9636-9F185B2B4B02}" type="pres">
      <dgm:prSet presAssocID="{741301D0-6DD0-42BB-A52B-0DE4907DCF2D}" presName="spNode" presStyleCnt="0"/>
      <dgm:spPr/>
    </dgm:pt>
    <dgm:pt modelId="{21E4E5C5-9DA4-49EE-8572-C3405490B8D4}" type="pres">
      <dgm:prSet presAssocID="{DCF36C30-5A44-49FB-A02B-8C99D8B1F1F5}" presName="sibTrans" presStyleLbl="sibTrans1D1" presStyleIdx="5" presStyleCnt="6"/>
      <dgm:spPr/>
    </dgm:pt>
  </dgm:ptLst>
  <dgm:cxnLst>
    <dgm:cxn modelId="{4AA4E01F-4B30-4696-B1F8-537AE54610FC}" type="presOf" srcId="{8AAB04D3-51D9-4FB0-8102-0914BB8949BE}" destId="{8233BDAE-8D0C-40A3-A042-0C1916E5650F}" srcOrd="0" destOrd="0" presId="urn:microsoft.com/office/officeart/2005/8/layout/cycle5"/>
    <dgm:cxn modelId="{FFB2CC21-62F7-4583-B0D7-A4E79A2158D0}" srcId="{90A911E3-6273-4591-A8E8-FC04DEFB1037}" destId="{741301D0-6DD0-42BB-A52B-0DE4907DCF2D}" srcOrd="5" destOrd="0" parTransId="{3B4FB836-35F9-4F9E-90EF-7A094B9C11E4}" sibTransId="{DCF36C30-5A44-49FB-A02B-8C99D8B1F1F5}"/>
    <dgm:cxn modelId="{6B86EE36-4BBE-4E73-B631-C6AF60476603}" srcId="{90A911E3-6273-4591-A8E8-FC04DEFB1037}" destId="{72B8A764-3DD4-438E-B770-C3A16897F7A1}" srcOrd="3" destOrd="0" parTransId="{255AE553-5C42-48D3-A044-24C00C103730}" sibTransId="{74B6CF90-420F-454C-9350-FB58B1DCDA49}"/>
    <dgm:cxn modelId="{C6875F5B-B72A-43AF-A2D7-CBA74F3F2A7A}" srcId="{90A911E3-6273-4591-A8E8-FC04DEFB1037}" destId="{263700D5-B89A-4CEA-879C-D95FCE08A7AA}" srcOrd="4" destOrd="0" parTransId="{B291F3BA-475C-4402-ACA6-D031F5903D8D}" sibTransId="{51D6960F-AB4C-42CA-BCA4-E090E4E04FDF}"/>
    <dgm:cxn modelId="{F0C3785B-4297-4398-9690-8CDC967881DF}" type="presOf" srcId="{51D6960F-AB4C-42CA-BCA4-E090E4E04FDF}" destId="{73CB07D6-1CD1-4986-8956-945DCF961B3E}" srcOrd="0" destOrd="0" presId="urn:microsoft.com/office/officeart/2005/8/layout/cycle5"/>
    <dgm:cxn modelId="{61537E60-371D-48F5-9717-0CE54C00D8C0}" type="presOf" srcId="{D74627D4-FE44-4CD5-BB79-0469E3B26E49}" destId="{E186F3F7-B903-4FFA-B773-07D0EF6D54AD}" srcOrd="0" destOrd="0" presId="urn:microsoft.com/office/officeart/2005/8/layout/cycle5"/>
    <dgm:cxn modelId="{7043566B-E145-4DD5-BAF2-9125B30F1212}" type="presOf" srcId="{74B6CF90-420F-454C-9350-FB58B1DCDA49}" destId="{AEB6B53D-3D8C-431E-A797-836FEE64B512}" srcOrd="0" destOrd="0" presId="urn:microsoft.com/office/officeart/2005/8/layout/cycle5"/>
    <dgm:cxn modelId="{E8AF374C-38B8-4B18-AF4C-4448D47A06AD}" type="presOf" srcId="{4661BD45-20BB-4631-9442-98564AD94D2B}" destId="{3FDFFB66-5635-4033-98A7-250BB10796BC}" srcOrd="0" destOrd="0" presId="urn:microsoft.com/office/officeart/2005/8/layout/cycle5"/>
    <dgm:cxn modelId="{B4A5817C-CBBD-43B3-AD70-85DD913FD3C1}" type="presOf" srcId="{4CDE3443-5FAA-4207-86F7-118098F7E071}" destId="{BDA3BD94-9D9E-4EFE-AB4D-E9005BA3C0B3}" srcOrd="0" destOrd="0" presId="urn:microsoft.com/office/officeart/2005/8/layout/cycle5"/>
    <dgm:cxn modelId="{770DB487-9259-4AF7-A59D-7590AC808612}" type="presOf" srcId="{7547D2FF-C3EC-4FD4-AB10-079E2D901219}" destId="{A593774F-0188-43D0-BB24-2444B14C468C}" srcOrd="0" destOrd="0" presId="urn:microsoft.com/office/officeart/2005/8/layout/cycle5"/>
    <dgm:cxn modelId="{AE06848B-06AF-46DE-B7BA-195BD18F17A8}" type="presOf" srcId="{DCF36C30-5A44-49FB-A02B-8C99D8B1F1F5}" destId="{21E4E5C5-9DA4-49EE-8572-C3405490B8D4}" srcOrd="0" destOrd="0" presId="urn:microsoft.com/office/officeart/2005/8/layout/cycle5"/>
    <dgm:cxn modelId="{FB79FA91-FD25-482A-B52D-22079EA45123}" srcId="{90A911E3-6273-4591-A8E8-FC04DEFB1037}" destId="{4CDE3443-5FAA-4207-86F7-118098F7E071}" srcOrd="0" destOrd="0" parTransId="{885570C4-A959-4EC9-AAAE-D157CCDD0CAF}" sibTransId="{4661BD45-20BB-4631-9442-98564AD94D2B}"/>
    <dgm:cxn modelId="{602875AA-87D5-4EEC-B38F-850F6EE8C12C}" type="presOf" srcId="{263700D5-B89A-4CEA-879C-D95FCE08A7AA}" destId="{114168DA-82F9-4131-8F53-5B67CC86C811}" srcOrd="0" destOrd="0" presId="urn:microsoft.com/office/officeart/2005/8/layout/cycle5"/>
    <dgm:cxn modelId="{A0DBFBAA-F7EC-4745-A35D-C6D5993423D9}" srcId="{90A911E3-6273-4591-A8E8-FC04DEFB1037}" destId="{7547D2FF-C3EC-4FD4-AB10-079E2D901219}" srcOrd="2" destOrd="0" parTransId="{2E02F731-F705-4D85-B0DD-F915B2D38F27}" sibTransId="{6354E966-7037-45FD-BC4D-3E3E742F76BA}"/>
    <dgm:cxn modelId="{8214DEB2-EEE6-41C1-A016-02640C646D30}" type="presOf" srcId="{741301D0-6DD0-42BB-A52B-0DE4907DCF2D}" destId="{9D565665-5E1B-4552-9AEB-E8926773142F}" srcOrd="0" destOrd="0" presId="urn:microsoft.com/office/officeart/2005/8/layout/cycle5"/>
    <dgm:cxn modelId="{7E4866C3-5085-43C4-AF29-1B2E72AA30EB}" type="presOf" srcId="{72B8A764-3DD4-438E-B770-C3A16897F7A1}" destId="{14BF69EE-0B31-4805-AD1F-DBC21B3F969E}" srcOrd="0" destOrd="0" presId="urn:microsoft.com/office/officeart/2005/8/layout/cycle5"/>
    <dgm:cxn modelId="{4C0386DF-D1A3-482D-BBC5-DC5AB6703D38}" srcId="{90A911E3-6273-4591-A8E8-FC04DEFB1037}" destId="{D74627D4-FE44-4CD5-BB79-0469E3B26E49}" srcOrd="1" destOrd="0" parTransId="{208B41A3-1CB0-4475-AE49-C1EE4ED2CA66}" sibTransId="{8AAB04D3-51D9-4FB0-8102-0914BB8949BE}"/>
    <dgm:cxn modelId="{2AFC1AE3-51D6-4622-9C1A-313A7BB28FCA}" type="presOf" srcId="{90A911E3-6273-4591-A8E8-FC04DEFB1037}" destId="{E543ADAD-CD1B-4D40-B366-B824ACF12B13}" srcOrd="0" destOrd="0" presId="urn:microsoft.com/office/officeart/2005/8/layout/cycle5"/>
    <dgm:cxn modelId="{03E400E8-BCB8-48B3-81ED-5D0651511AB3}" type="presOf" srcId="{6354E966-7037-45FD-BC4D-3E3E742F76BA}" destId="{97654E4A-B277-44BD-8AB6-CEF325730538}" srcOrd="0" destOrd="0" presId="urn:microsoft.com/office/officeart/2005/8/layout/cycle5"/>
    <dgm:cxn modelId="{A0D66A9C-F414-4DC6-BB8D-801021DF809D}" type="presParOf" srcId="{E543ADAD-CD1B-4D40-B366-B824ACF12B13}" destId="{BDA3BD94-9D9E-4EFE-AB4D-E9005BA3C0B3}" srcOrd="0" destOrd="0" presId="urn:microsoft.com/office/officeart/2005/8/layout/cycle5"/>
    <dgm:cxn modelId="{C1497319-1F4D-4C9D-8304-954EBFB5A5A0}" type="presParOf" srcId="{E543ADAD-CD1B-4D40-B366-B824ACF12B13}" destId="{AE8109E7-9EB8-4875-BE25-13F9A24D34BB}" srcOrd="1" destOrd="0" presId="urn:microsoft.com/office/officeart/2005/8/layout/cycle5"/>
    <dgm:cxn modelId="{AA27D8E5-0A4B-453F-83E3-FD54943A4327}" type="presParOf" srcId="{E543ADAD-CD1B-4D40-B366-B824ACF12B13}" destId="{3FDFFB66-5635-4033-98A7-250BB10796BC}" srcOrd="2" destOrd="0" presId="urn:microsoft.com/office/officeart/2005/8/layout/cycle5"/>
    <dgm:cxn modelId="{A3DA024A-7658-456D-B1BA-8D5599A66AC8}" type="presParOf" srcId="{E543ADAD-CD1B-4D40-B366-B824ACF12B13}" destId="{E186F3F7-B903-4FFA-B773-07D0EF6D54AD}" srcOrd="3" destOrd="0" presId="urn:microsoft.com/office/officeart/2005/8/layout/cycle5"/>
    <dgm:cxn modelId="{EF455958-91BE-4904-82E9-3535109E9E35}" type="presParOf" srcId="{E543ADAD-CD1B-4D40-B366-B824ACF12B13}" destId="{70CD6A5B-8350-4AF2-92DF-AE35A52B9125}" srcOrd="4" destOrd="0" presId="urn:microsoft.com/office/officeart/2005/8/layout/cycle5"/>
    <dgm:cxn modelId="{3A4D3EBB-86F2-4FC5-97FD-0531A0FB795E}" type="presParOf" srcId="{E543ADAD-CD1B-4D40-B366-B824ACF12B13}" destId="{8233BDAE-8D0C-40A3-A042-0C1916E5650F}" srcOrd="5" destOrd="0" presId="urn:microsoft.com/office/officeart/2005/8/layout/cycle5"/>
    <dgm:cxn modelId="{E99FB7E1-B292-43EF-9DAB-38A691AA0DE0}" type="presParOf" srcId="{E543ADAD-CD1B-4D40-B366-B824ACF12B13}" destId="{A593774F-0188-43D0-BB24-2444B14C468C}" srcOrd="6" destOrd="0" presId="urn:microsoft.com/office/officeart/2005/8/layout/cycle5"/>
    <dgm:cxn modelId="{7518A58F-DD58-4FAA-9C0A-F677727052A6}" type="presParOf" srcId="{E543ADAD-CD1B-4D40-B366-B824ACF12B13}" destId="{08FAA843-93FB-4E43-BEC7-BAA6EBE7759D}" srcOrd="7" destOrd="0" presId="urn:microsoft.com/office/officeart/2005/8/layout/cycle5"/>
    <dgm:cxn modelId="{6E7D2E41-DBED-41A2-96FC-A016FD72D18D}" type="presParOf" srcId="{E543ADAD-CD1B-4D40-B366-B824ACF12B13}" destId="{97654E4A-B277-44BD-8AB6-CEF325730538}" srcOrd="8" destOrd="0" presId="urn:microsoft.com/office/officeart/2005/8/layout/cycle5"/>
    <dgm:cxn modelId="{EB199874-6F3C-4D04-9551-24680CD0C6EA}" type="presParOf" srcId="{E543ADAD-CD1B-4D40-B366-B824ACF12B13}" destId="{14BF69EE-0B31-4805-AD1F-DBC21B3F969E}" srcOrd="9" destOrd="0" presId="urn:microsoft.com/office/officeart/2005/8/layout/cycle5"/>
    <dgm:cxn modelId="{E5380C93-3C04-4E9F-B75F-237B26B1952B}" type="presParOf" srcId="{E543ADAD-CD1B-4D40-B366-B824ACF12B13}" destId="{304BD17F-01D1-462F-9081-F4939208C712}" srcOrd="10" destOrd="0" presId="urn:microsoft.com/office/officeart/2005/8/layout/cycle5"/>
    <dgm:cxn modelId="{A7428EF4-6736-4EDB-A680-DE25D373EF68}" type="presParOf" srcId="{E543ADAD-CD1B-4D40-B366-B824ACF12B13}" destId="{AEB6B53D-3D8C-431E-A797-836FEE64B512}" srcOrd="11" destOrd="0" presId="urn:microsoft.com/office/officeart/2005/8/layout/cycle5"/>
    <dgm:cxn modelId="{696D128E-9D92-4837-94AE-2F4DB2E98EDF}" type="presParOf" srcId="{E543ADAD-CD1B-4D40-B366-B824ACF12B13}" destId="{114168DA-82F9-4131-8F53-5B67CC86C811}" srcOrd="12" destOrd="0" presId="urn:microsoft.com/office/officeart/2005/8/layout/cycle5"/>
    <dgm:cxn modelId="{1F147E82-DA9B-4420-B0FB-1A9C4B06E912}" type="presParOf" srcId="{E543ADAD-CD1B-4D40-B366-B824ACF12B13}" destId="{C6B396AD-F7DB-4598-BA13-E7E24BAE6DA6}" srcOrd="13" destOrd="0" presId="urn:microsoft.com/office/officeart/2005/8/layout/cycle5"/>
    <dgm:cxn modelId="{A18B9DE8-320D-48BF-B555-C2BABDAF9DDA}" type="presParOf" srcId="{E543ADAD-CD1B-4D40-B366-B824ACF12B13}" destId="{73CB07D6-1CD1-4986-8956-945DCF961B3E}" srcOrd="14" destOrd="0" presId="urn:microsoft.com/office/officeart/2005/8/layout/cycle5"/>
    <dgm:cxn modelId="{7B07C1EB-8BB6-483B-8659-A0B8CE9A9C07}" type="presParOf" srcId="{E543ADAD-CD1B-4D40-B366-B824ACF12B13}" destId="{9D565665-5E1B-4552-9AEB-E8926773142F}" srcOrd="15" destOrd="0" presId="urn:microsoft.com/office/officeart/2005/8/layout/cycle5"/>
    <dgm:cxn modelId="{A481B9F6-EF4B-42BF-90D0-E26E708CD333}" type="presParOf" srcId="{E543ADAD-CD1B-4D40-B366-B824ACF12B13}" destId="{502ADDE0-2F67-42E8-9636-9F185B2B4B02}" srcOrd="16" destOrd="0" presId="urn:microsoft.com/office/officeart/2005/8/layout/cycle5"/>
    <dgm:cxn modelId="{CC85FDE8-50F4-4277-A957-0F2A0AAC2E70}" type="presParOf" srcId="{E543ADAD-CD1B-4D40-B366-B824ACF12B13}" destId="{21E4E5C5-9DA4-49EE-8572-C3405490B8D4}"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3BD94-9D9E-4EFE-AB4D-E9005BA3C0B3}">
      <dsp:nvSpPr>
        <dsp:cNvPr id="0" name=""/>
        <dsp:cNvSpPr/>
      </dsp:nvSpPr>
      <dsp:spPr>
        <a:xfrm>
          <a:off x="3354158" y="908"/>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Communication Skills</a:t>
          </a:r>
        </a:p>
      </dsp:txBody>
      <dsp:txXfrm>
        <a:off x="3391549" y="38299"/>
        <a:ext cx="1103601" cy="691167"/>
      </dsp:txXfrm>
    </dsp:sp>
    <dsp:sp modelId="{3FDFFB66-5635-4033-98A7-250BB10796BC}">
      <dsp:nvSpPr>
        <dsp:cNvPr id="0" name=""/>
        <dsp:cNvSpPr/>
      </dsp:nvSpPr>
      <dsp:spPr>
        <a:xfrm>
          <a:off x="2138802" y="383883"/>
          <a:ext cx="3609095" cy="3609095"/>
        </a:xfrm>
        <a:custGeom>
          <a:avLst/>
          <a:gdLst/>
          <a:ahLst/>
          <a:cxnLst/>
          <a:rect l="0" t="0" r="0" b="0"/>
          <a:pathLst>
            <a:path>
              <a:moveTo>
                <a:pt x="2541973" y="157551"/>
              </a:moveTo>
              <a:arcTo wR="1804547" hR="1804547" stAng="17647198"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186F3F7-B903-4FFA-B773-07D0EF6D54AD}">
      <dsp:nvSpPr>
        <dsp:cNvPr id="0" name=""/>
        <dsp:cNvSpPr/>
      </dsp:nvSpPr>
      <dsp:spPr>
        <a:xfrm>
          <a:off x="4916942" y="903182"/>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Intellectual skills</a:t>
          </a:r>
        </a:p>
      </dsp:txBody>
      <dsp:txXfrm>
        <a:off x="4954333" y="940573"/>
        <a:ext cx="1103601" cy="691167"/>
      </dsp:txXfrm>
    </dsp:sp>
    <dsp:sp modelId="{8233BDAE-8D0C-40A3-A042-0C1916E5650F}">
      <dsp:nvSpPr>
        <dsp:cNvPr id="0" name=""/>
        <dsp:cNvSpPr/>
      </dsp:nvSpPr>
      <dsp:spPr>
        <a:xfrm>
          <a:off x="2138802" y="383883"/>
          <a:ext cx="3609095" cy="3609095"/>
        </a:xfrm>
        <a:custGeom>
          <a:avLst/>
          <a:gdLst/>
          <a:ahLst/>
          <a:cxnLst/>
          <a:rect l="0" t="0" r="0" b="0"/>
          <a:pathLst>
            <a:path>
              <a:moveTo>
                <a:pt x="3580968" y="1487179"/>
              </a:moveTo>
              <a:arcTo wR="1804547" hR="1804547" stAng="20992237" swAng="12155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593774F-0188-43D0-BB24-2444B14C468C}">
      <dsp:nvSpPr>
        <dsp:cNvPr id="0" name=""/>
        <dsp:cNvSpPr/>
      </dsp:nvSpPr>
      <dsp:spPr>
        <a:xfrm>
          <a:off x="4916942" y="2707730"/>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Information Technology Skills</a:t>
          </a:r>
        </a:p>
      </dsp:txBody>
      <dsp:txXfrm>
        <a:off x="4954333" y="2745121"/>
        <a:ext cx="1103601" cy="691167"/>
      </dsp:txXfrm>
    </dsp:sp>
    <dsp:sp modelId="{97654E4A-B277-44BD-8AB6-CEF325730538}">
      <dsp:nvSpPr>
        <dsp:cNvPr id="0" name=""/>
        <dsp:cNvSpPr/>
      </dsp:nvSpPr>
      <dsp:spPr>
        <a:xfrm>
          <a:off x="2138802" y="383883"/>
          <a:ext cx="3609095" cy="3609095"/>
        </a:xfrm>
        <a:custGeom>
          <a:avLst/>
          <a:gdLst/>
          <a:ahLst/>
          <a:cxnLst/>
          <a:rect l="0" t="0" r="0" b="0"/>
          <a:pathLst>
            <a:path>
              <a:moveTo>
                <a:pt x="2952875" y="3196574"/>
              </a:moveTo>
              <a:arcTo wR="1804547" hR="1804547" stAng="3028782" swAng="9240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4BF69EE-0B31-4805-AD1F-DBC21B3F969E}">
      <dsp:nvSpPr>
        <dsp:cNvPr id="0" name=""/>
        <dsp:cNvSpPr/>
      </dsp:nvSpPr>
      <dsp:spPr>
        <a:xfrm>
          <a:off x="3354158" y="361000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Organisational Skills</a:t>
          </a:r>
        </a:p>
      </dsp:txBody>
      <dsp:txXfrm>
        <a:off x="3391549" y="3647395"/>
        <a:ext cx="1103601" cy="691167"/>
      </dsp:txXfrm>
    </dsp:sp>
    <dsp:sp modelId="{AEB6B53D-3D8C-431E-A797-836FEE64B512}">
      <dsp:nvSpPr>
        <dsp:cNvPr id="0" name=""/>
        <dsp:cNvSpPr/>
      </dsp:nvSpPr>
      <dsp:spPr>
        <a:xfrm>
          <a:off x="1962180" y="332782"/>
          <a:ext cx="3609095" cy="3609095"/>
        </a:xfrm>
        <a:custGeom>
          <a:avLst/>
          <a:gdLst/>
          <a:ahLst/>
          <a:cxnLst/>
          <a:rect l="0" t="0" r="0" b="0"/>
          <a:pathLst>
            <a:path>
              <a:moveTo>
                <a:pt x="1211412" y="3508832"/>
              </a:moveTo>
              <a:arcTo wR="1804547" hR="1804547" stAng="6551353" swAng="109605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14168DA-82F9-4131-8F53-5B67CC86C811}">
      <dsp:nvSpPr>
        <dsp:cNvPr id="0" name=""/>
        <dsp:cNvSpPr/>
      </dsp:nvSpPr>
      <dsp:spPr>
        <a:xfrm>
          <a:off x="1672977" y="2681877"/>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Motivation</a:t>
          </a:r>
        </a:p>
      </dsp:txBody>
      <dsp:txXfrm>
        <a:off x="1710368" y="2719268"/>
        <a:ext cx="1103601" cy="691167"/>
      </dsp:txXfrm>
    </dsp:sp>
    <dsp:sp modelId="{73CB07D6-1CD1-4986-8956-945DCF961B3E}">
      <dsp:nvSpPr>
        <dsp:cNvPr id="0" name=""/>
        <dsp:cNvSpPr/>
      </dsp:nvSpPr>
      <dsp:spPr>
        <a:xfrm>
          <a:off x="2084815" y="560887"/>
          <a:ext cx="3609095" cy="3609095"/>
        </a:xfrm>
        <a:custGeom>
          <a:avLst/>
          <a:gdLst/>
          <a:ahLst/>
          <a:cxnLst/>
          <a:rect l="0" t="0" r="0" b="0"/>
          <a:pathLst>
            <a:path>
              <a:moveTo>
                <a:pt x="3636" y="1919057"/>
              </a:moveTo>
              <a:arcTo wR="1804547" hR="1804547" stAng="10581707" swAng="118967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D565665-5E1B-4552-9AEB-E8926773142F}">
      <dsp:nvSpPr>
        <dsp:cNvPr id="0" name=""/>
        <dsp:cNvSpPr/>
      </dsp:nvSpPr>
      <dsp:spPr>
        <a:xfrm>
          <a:off x="1800855" y="904524"/>
          <a:ext cx="1178383" cy="7659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Interdependence</a:t>
          </a:r>
        </a:p>
      </dsp:txBody>
      <dsp:txXfrm>
        <a:off x="1838246" y="941915"/>
        <a:ext cx="1103601" cy="691167"/>
      </dsp:txXfrm>
    </dsp:sp>
    <dsp:sp modelId="{21E4E5C5-9DA4-49EE-8572-C3405490B8D4}">
      <dsp:nvSpPr>
        <dsp:cNvPr id="0" name=""/>
        <dsp:cNvSpPr/>
      </dsp:nvSpPr>
      <dsp:spPr>
        <a:xfrm>
          <a:off x="2158421" y="376979"/>
          <a:ext cx="3609095" cy="3609095"/>
        </a:xfrm>
        <a:custGeom>
          <a:avLst/>
          <a:gdLst/>
          <a:ahLst/>
          <a:cxnLst/>
          <a:rect l="0" t="0" r="0" b="0"/>
          <a:pathLst>
            <a:path>
              <a:moveTo>
                <a:pt x="645853" y="421139"/>
              </a:moveTo>
              <a:arcTo wR="1804547" hR="1804547" stAng="13803098" swAng="91346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0B39A-5625-479E-8AF6-C7FD4ACB31BC}" type="datetimeFigureOut">
              <a:rPr lang="en-GB" smtClean="0"/>
              <a:t>16/04/2025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6F3F96-4487-4F62-82FF-21063D5CA693}" type="slidenum">
              <a:rPr lang="en-GB" smtClean="0"/>
              <a:t>‹#›</a:t>
            </a:fld>
            <a:endParaRPr lang="en-GB"/>
          </a:p>
        </p:txBody>
      </p:sp>
    </p:spTree>
    <p:extLst>
      <p:ext uri="{BB962C8B-B14F-4D97-AF65-F5344CB8AC3E}">
        <p14:creationId xmlns:p14="http://schemas.microsoft.com/office/powerpoint/2010/main" val="21028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provide some background information on the area that you are interested in; </a:t>
            </a:r>
          </a:p>
          <a:p>
            <a:r>
              <a:rPr lang="en-GB" dirty="0"/>
              <a:t>(b) explain the rationale behind why you want to focus on a particular aspect of this subject </a:t>
            </a:r>
            <a:r>
              <a:rPr lang="en-GB" i="1" dirty="0"/>
              <a:t>(you need to convince your supervisor that this is an area worthy of study); </a:t>
            </a:r>
          </a:p>
          <a:p>
            <a:r>
              <a:rPr lang="en-GB" dirty="0"/>
              <a:t>(c) identify the overall aim of your research </a:t>
            </a:r>
            <a:r>
              <a:rPr lang="en-GB" i="1" dirty="0"/>
              <a:t>(i.e. what you are trying to achieve); </a:t>
            </a:r>
          </a:p>
          <a:p>
            <a:r>
              <a:rPr lang="en-GB" dirty="0"/>
              <a:t>(d) specify the individual objectives required to help you achieve your overall research aim; </a:t>
            </a:r>
          </a:p>
          <a:p>
            <a:r>
              <a:rPr lang="en-GB" dirty="0"/>
              <a:t>(e) outline how you will carry out your research </a:t>
            </a:r>
            <a:r>
              <a:rPr lang="en-GB" i="1" dirty="0"/>
              <a:t>(your research methods); </a:t>
            </a:r>
          </a:p>
          <a:p>
            <a:r>
              <a:rPr lang="en-GB" dirty="0"/>
              <a:t>(f) provide an estimate of how long you think you will take to complete the various parts of your dissertation; and </a:t>
            </a:r>
          </a:p>
          <a:p>
            <a:r>
              <a:rPr lang="en-GB" dirty="0"/>
              <a:t>(g) list the literature that you have referred to in producing your proposal </a:t>
            </a:r>
            <a:r>
              <a:rPr lang="en-GB" i="1" dirty="0"/>
              <a:t>(i.e. include a short References section)</a:t>
            </a:r>
          </a:p>
          <a:p>
            <a:endParaRPr lang="en-GB" dirty="0"/>
          </a:p>
        </p:txBody>
      </p:sp>
      <p:sp>
        <p:nvSpPr>
          <p:cNvPr id="4" name="Slide Number Placeholder 3"/>
          <p:cNvSpPr>
            <a:spLocks noGrp="1"/>
          </p:cNvSpPr>
          <p:nvPr>
            <p:ph type="sldNum" sz="quarter" idx="5"/>
          </p:nvPr>
        </p:nvSpPr>
        <p:spPr/>
        <p:txBody>
          <a:bodyPr/>
          <a:lstStyle/>
          <a:p>
            <a:fld id="{0C6F3F96-4487-4F62-82FF-21063D5CA693}" type="slidenum">
              <a:rPr lang="en-GB" smtClean="0"/>
              <a:t>14</a:t>
            </a:fld>
            <a:endParaRPr lang="en-GB"/>
          </a:p>
        </p:txBody>
      </p:sp>
    </p:spTree>
    <p:extLst>
      <p:ext uri="{BB962C8B-B14F-4D97-AF65-F5344CB8AC3E}">
        <p14:creationId xmlns:p14="http://schemas.microsoft.com/office/powerpoint/2010/main" val="4616388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18662EDF-9949-4A70-B719-4DCD30DE56DB}" type="datetimeFigureOut">
              <a:rPr lang="en-GB" smtClean="0"/>
              <a:t>16/04/2025</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934853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16/04/2025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807261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662EDF-9949-4A70-B719-4DCD30DE56DB}" type="datetimeFigureOut">
              <a:rPr lang="en-GB" smtClean="0"/>
              <a:t>16/04/2025</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909289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662EDF-9949-4A70-B719-4DCD30DE56DB}" type="datetimeFigureOut">
              <a:rPr lang="en-GB" smtClean="0"/>
              <a:t>16/04/2025</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30203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662EDF-9949-4A70-B719-4DCD30DE56DB}" type="datetimeFigureOut">
              <a:rPr lang="en-GB" smtClean="0"/>
              <a:t>16/04/2025</a:t>
            </a:fld>
            <a:endParaRPr lang="en-GB"/>
          </a:p>
        </p:txBody>
      </p:sp>
      <p:sp>
        <p:nvSpPr>
          <p:cNvPr id="9" name="Slide Number Placeholder 8"/>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1388566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662EDF-9949-4A70-B719-4DCD30DE56DB}" type="datetimeFigureOut">
              <a:rPr lang="en-GB" smtClean="0"/>
              <a:t>16/04/2025</a:t>
            </a:fld>
            <a:endParaRPr lang="en-GB"/>
          </a:p>
        </p:txBody>
      </p:sp>
      <p:sp>
        <p:nvSpPr>
          <p:cNvPr id="5" name="Slide Number Placeholder 4"/>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91677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62EDF-9949-4A70-B719-4DCD30DE56DB}" type="datetimeFigureOut">
              <a:rPr lang="en-GB" smtClean="0"/>
              <a:t>16/04/2025</a:t>
            </a:fld>
            <a:endParaRPr lang="en-GB"/>
          </a:p>
        </p:txBody>
      </p:sp>
      <p:sp>
        <p:nvSpPr>
          <p:cNvPr id="4" name="Slide Number Placeholder 3"/>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437670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16/04/2025</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18294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8662EDF-9949-4A70-B719-4DCD30DE56DB}" type="datetimeFigureOut">
              <a:rPr lang="en-GB" smtClean="0"/>
              <a:t>16/04/2025</a:t>
            </a:fld>
            <a:endParaRPr lang="en-GB"/>
          </a:p>
        </p:txBody>
      </p:sp>
      <p:sp>
        <p:nvSpPr>
          <p:cNvPr id="7" name="Slide Number Placeholder 6"/>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687741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16/04/2025</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2275013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662EDF-9949-4A70-B719-4DCD30DE56DB}" type="datetimeFigureOut">
              <a:rPr lang="en-GB" smtClean="0"/>
              <a:t>16/04/2025</a:t>
            </a:fld>
            <a:endParaRPr lang="en-GB"/>
          </a:p>
        </p:txBody>
      </p:sp>
      <p:sp>
        <p:nvSpPr>
          <p:cNvPr id="6" name="Slide Number Placeholder 5"/>
          <p:cNvSpPr>
            <a:spLocks noGrp="1"/>
          </p:cNvSpPr>
          <p:nvPr>
            <p:ph type="sldNum" sz="quarter" idx="12"/>
          </p:nvPr>
        </p:nvSpPr>
        <p:spPr/>
        <p:txBody>
          <a:bodyPr/>
          <a:lstStyle/>
          <a:p>
            <a:fld id="{10C1A91A-B836-4DB9-B804-E09562D79A04}" type="slidenum">
              <a:rPr lang="en-GB" smtClean="0"/>
              <a:t>‹#›</a:t>
            </a:fld>
            <a:endParaRPr lang="en-GB"/>
          </a:p>
        </p:txBody>
      </p:sp>
    </p:spTree>
    <p:extLst>
      <p:ext uri="{BB962C8B-B14F-4D97-AF65-F5344CB8AC3E}">
        <p14:creationId xmlns:p14="http://schemas.microsoft.com/office/powerpoint/2010/main" val="3702340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18662EDF-9949-4A70-B719-4DCD30DE56DB}" type="datetimeFigureOut">
              <a:rPr lang="en-GB" smtClean="0"/>
              <a:t>16/04/2025</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10C1A91A-B836-4DB9-B804-E09562D79A04}" type="slidenum">
              <a:rPr lang="en-GB" smtClean="0"/>
              <a:t>‹#›</a:t>
            </a:fld>
            <a:endParaRPr lang="en-GB"/>
          </a:p>
        </p:txBody>
      </p:sp>
    </p:spTree>
    <p:extLst>
      <p:ext uri="{BB962C8B-B14F-4D97-AF65-F5344CB8AC3E}">
        <p14:creationId xmlns:p14="http://schemas.microsoft.com/office/powerpoint/2010/main" val="22650694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H.evans1@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moodle.uwtsd.ac.uk/course/view.php?id=1105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A28BB5-1FBF-4016-B971-43C5BB25E348}"/>
              </a:ext>
            </a:extLst>
          </p:cNvPr>
          <p:cNvSpPr>
            <a:spLocks noGrp="1"/>
          </p:cNvSpPr>
          <p:nvPr>
            <p:ph type="ctrTitle"/>
          </p:nvPr>
        </p:nvSpPr>
        <p:spPr/>
        <p:txBody>
          <a:bodyPr/>
          <a:lstStyle/>
          <a:p>
            <a:r>
              <a:rPr lang="en-GB" dirty="0"/>
              <a:t>Research Methods </a:t>
            </a:r>
          </a:p>
        </p:txBody>
      </p:sp>
      <p:sp>
        <p:nvSpPr>
          <p:cNvPr id="5" name="Subtitle 4">
            <a:extLst>
              <a:ext uri="{FF2B5EF4-FFF2-40B4-BE49-F238E27FC236}">
                <a16:creationId xmlns:a16="http://schemas.microsoft.com/office/drawing/2014/main" id="{69BC4FE4-17A2-46CC-9D21-87534E4BC60D}"/>
              </a:ext>
            </a:extLst>
          </p:cNvPr>
          <p:cNvSpPr>
            <a:spLocks noGrp="1"/>
          </p:cNvSpPr>
          <p:nvPr>
            <p:ph type="subTitle" idx="1"/>
          </p:nvPr>
        </p:nvSpPr>
        <p:spPr/>
        <p:txBody>
          <a:bodyPr/>
          <a:lstStyle/>
          <a:p>
            <a:r>
              <a:rPr lang="en-GB" dirty="0"/>
              <a:t>Lecture 1 </a:t>
            </a:r>
          </a:p>
        </p:txBody>
      </p:sp>
    </p:spTree>
    <p:extLst>
      <p:ext uri="{BB962C8B-B14F-4D97-AF65-F5344CB8AC3E}">
        <p14:creationId xmlns:p14="http://schemas.microsoft.com/office/powerpoint/2010/main" val="2014494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66B2-505E-77E7-E397-AB8F7FF3B49B}"/>
              </a:ext>
            </a:extLst>
          </p:cNvPr>
          <p:cNvSpPr>
            <a:spLocks noGrp="1"/>
          </p:cNvSpPr>
          <p:nvPr>
            <p:ph type="title"/>
          </p:nvPr>
        </p:nvSpPr>
        <p:spPr>
          <a:xfrm>
            <a:off x="457200" y="274638"/>
            <a:ext cx="8229600" cy="1143000"/>
          </a:xfrm>
        </p:spPr>
        <p:txBody>
          <a:bodyPr anchor="ctr">
            <a:normAutofit/>
          </a:bodyPr>
          <a:lstStyle/>
          <a:p>
            <a:r>
              <a:rPr lang="en-GB"/>
              <a:t>Contact Details </a:t>
            </a:r>
          </a:p>
        </p:txBody>
      </p:sp>
      <p:sp>
        <p:nvSpPr>
          <p:cNvPr id="3" name="Content Placeholder 2">
            <a:extLst>
              <a:ext uri="{FF2B5EF4-FFF2-40B4-BE49-F238E27FC236}">
                <a16:creationId xmlns:a16="http://schemas.microsoft.com/office/drawing/2014/main" id="{37837448-15C7-080D-B112-6D005BEB5377}"/>
              </a:ext>
            </a:extLst>
          </p:cNvPr>
          <p:cNvSpPr>
            <a:spLocks noGrp="1"/>
          </p:cNvSpPr>
          <p:nvPr>
            <p:ph sz="half" idx="1"/>
          </p:nvPr>
        </p:nvSpPr>
        <p:spPr>
          <a:xfrm>
            <a:off x="457200" y="1600201"/>
            <a:ext cx="4038600" cy="3989040"/>
          </a:xfrm>
        </p:spPr>
        <p:txBody>
          <a:bodyPr>
            <a:normAutofit/>
          </a:bodyPr>
          <a:lstStyle/>
          <a:p>
            <a:r>
              <a:rPr lang="en-GB" dirty="0"/>
              <a:t>Helen Evans </a:t>
            </a:r>
          </a:p>
          <a:p>
            <a:endParaRPr lang="en-GB" dirty="0"/>
          </a:p>
          <a:p>
            <a:r>
              <a:rPr lang="en-GB" dirty="0">
                <a:hlinkClick r:id="rId2"/>
              </a:rPr>
              <a:t>H.evans1@uwtsd.ac.uk</a:t>
            </a:r>
            <a:r>
              <a:rPr lang="en-GB" dirty="0"/>
              <a:t> </a:t>
            </a:r>
          </a:p>
          <a:p>
            <a:pPr marL="0" indent="0">
              <a:buNone/>
            </a:pPr>
            <a:r>
              <a:rPr lang="en-GB" dirty="0"/>
              <a:t> </a:t>
            </a:r>
          </a:p>
          <a:p>
            <a:endParaRPr lang="en-GB" dirty="0"/>
          </a:p>
        </p:txBody>
      </p:sp>
      <p:pic>
        <p:nvPicPr>
          <p:cNvPr id="5" name="Picture 4" descr="Sunlit desk">
            <a:extLst>
              <a:ext uri="{FF2B5EF4-FFF2-40B4-BE49-F238E27FC236}">
                <a16:creationId xmlns:a16="http://schemas.microsoft.com/office/drawing/2014/main" id="{85BBBD2D-ADF9-50C8-CC82-24D92B5FDDA1}"/>
              </a:ext>
            </a:extLst>
          </p:cNvPr>
          <p:cNvPicPr>
            <a:picLocks noChangeAspect="1"/>
          </p:cNvPicPr>
          <p:nvPr/>
        </p:nvPicPr>
        <p:blipFill rotWithShape="1">
          <a:blip r:embed="rId3"/>
          <a:srcRect l="10737" r="21683" b="-2"/>
          <a:stretch/>
        </p:blipFill>
        <p:spPr>
          <a:xfrm>
            <a:off x="4648200" y="1600201"/>
            <a:ext cx="4038600" cy="3989040"/>
          </a:xfrm>
          <a:prstGeom prst="rect">
            <a:avLst/>
          </a:prstGeom>
          <a:noFill/>
        </p:spPr>
      </p:pic>
    </p:spTree>
    <p:extLst>
      <p:ext uri="{BB962C8B-B14F-4D97-AF65-F5344CB8AC3E}">
        <p14:creationId xmlns:p14="http://schemas.microsoft.com/office/powerpoint/2010/main" val="2746551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CB6CC-3B00-E718-7A01-0FE6FB088E44}"/>
              </a:ext>
            </a:extLst>
          </p:cNvPr>
          <p:cNvSpPr>
            <a:spLocks noGrp="1"/>
          </p:cNvSpPr>
          <p:nvPr>
            <p:ph type="title"/>
          </p:nvPr>
        </p:nvSpPr>
        <p:spPr>
          <a:xfrm>
            <a:off x="457200" y="274638"/>
            <a:ext cx="8229600" cy="1143000"/>
          </a:xfrm>
        </p:spPr>
        <p:txBody>
          <a:bodyPr anchor="ctr">
            <a:normAutofit/>
          </a:bodyPr>
          <a:lstStyle/>
          <a:p>
            <a:r>
              <a:rPr lang="en-GB"/>
              <a:t>Module Learning Outcomes </a:t>
            </a:r>
          </a:p>
        </p:txBody>
      </p:sp>
      <p:pic>
        <p:nvPicPr>
          <p:cNvPr id="5" name="Picture 4" descr="White bulbs with a yellow one standing out">
            <a:extLst>
              <a:ext uri="{FF2B5EF4-FFF2-40B4-BE49-F238E27FC236}">
                <a16:creationId xmlns:a16="http://schemas.microsoft.com/office/drawing/2014/main" id="{68D2AAE7-1C97-18B4-EB78-1D5925CC093E}"/>
              </a:ext>
            </a:extLst>
          </p:cNvPr>
          <p:cNvPicPr>
            <a:picLocks noChangeAspect="1"/>
          </p:cNvPicPr>
          <p:nvPr/>
        </p:nvPicPr>
        <p:blipFill rotWithShape="1">
          <a:blip r:embed="rId2"/>
          <a:srcRect l="19218" r="13202" b="-2"/>
          <a:stretch/>
        </p:blipFill>
        <p:spPr>
          <a:xfrm>
            <a:off x="457200" y="1600201"/>
            <a:ext cx="3462700" cy="3420207"/>
          </a:xfrm>
          <a:prstGeom prst="rect">
            <a:avLst/>
          </a:prstGeom>
          <a:noFill/>
        </p:spPr>
      </p:pic>
      <p:sp>
        <p:nvSpPr>
          <p:cNvPr id="3" name="Content Placeholder 2">
            <a:extLst>
              <a:ext uri="{FF2B5EF4-FFF2-40B4-BE49-F238E27FC236}">
                <a16:creationId xmlns:a16="http://schemas.microsoft.com/office/drawing/2014/main" id="{C8D7F975-3C0E-9CAE-2059-5D9C550F20E8}"/>
              </a:ext>
            </a:extLst>
          </p:cNvPr>
          <p:cNvSpPr>
            <a:spLocks noGrp="1"/>
          </p:cNvSpPr>
          <p:nvPr>
            <p:ph sz="half" idx="2"/>
          </p:nvPr>
        </p:nvSpPr>
        <p:spPr>
          <a:xfrm>
            <a:off x="4343400" y="1600201"/>
            <a:ext cx="4343400" cy="3989040"/>
          </a:xfrm>
        </p:spPr>
        <p:txBody>
          <a:bodyPr>
            <a:normAutofit fontScale="85000" lnSpcReduction="10000"/>
          </a:bodyPr>
          <a:lstStyle/>
          <a:p>
            <a:pPr marL="0" indent="0">
              <a:lnSpc>
                <a:spcPct val="90000"/>
              </a:lnSpc>
              <a:buNone/>
            </a:pPr>
            <a:r>
              <a:rPr lang="en-GB" sz="1500" dirty="0"/>
              <a:t>Upon the successful completion of this module, the student should be able to:</a:t>
            </a:r>
          </a:p>
          <a:p>
            <a:pPr>
              <a:lnSpc>
                <a:spcPct val="90000"/>
              </a:lnSpc>
            </a:pPr>
            <a:endParaRPr lang="en-GB" sz="1500" dirty="0"/>
          </a:p>
          <a:p>
            <a:pPr marL="342900" lvl="0" indent="-342900" rtl="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Research principles </a:t>
            </a:r>
            <a:endParaRPr lang="en-GB" sz="1800" dirty="0">
              <a:latin typeface="Arial" panose="020B0604020202020204" pitchFamily="34" charset="0"/>
              <a:ea typeface="Calibri" panose="020F0502020204030204" pitchFamily="34" charset="0"/>
            </a:endParaRPr>
          </a:p>
          <a:p>
            <a:pPr marL="342900" lvl="0" indent="-342900" rtl="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Critical evaluation of qualitative, quantitative and mixed-methods research methodologies </a:t>
            </a:r>
          </a:p>
          <a:p>
            <a:pPr marL="342900" lvl="0" indent="-342900" rtl="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Theory, Paradigms, Epistemology, Ontology and Axiology – the Philosophical underpinnings of research;</a:t>
            </a:r>
            <a:endParaRPr lang="en-GB" sz="18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1800" dirty="0">
                <a:latin typeface="Arial" panose="020B0604020202020204" pitchFamily="34" charset="0"/>
                <a:ea typeface="Calibri" panose="020F0502020204030204" pitchFamily="34" charset="0"/>
              </a:rPr>
              <a:t>B</a:t>
            </a:r>
            <a:r>
              <a:rPr lang="en-GB" sz="1800" dirty="0">
                <a:effectLst/>
                <a:latin typeface="Arial" panose="020B0604020202020204" pitchFamily="34" charset="0"/>
                <a:ea typeface="Calibri" panose="020F0502020204030204" pitchFamily="34" charset="0"/>
              </a:rPr>
              <a:t>ias in research; reading and evaluating literature as a researcher; introductions to research design;</a:t>
            </a:r>
            <a:endParaRPr lang="en-GB" sz="18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Examine what makes an original and important research question. </a:t>
            </a:r>
          </a:p>
          <a:p>
            <a:pPr marL="342900" lvl="0" indent="-34290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Research methodologies</a:t>
            </a:r>
          </a:p>
          <a:p>
            <a:pPr marL="342900" indent="-342900">
              <a:buFont typeface="Symbol" panose="05050102010706020507" pitchFamily="18" charset="2"/>
              <a:buChar char=""/>
            </a:pPr>
            <a:r>
              <a:rPr lang="en-GB" sz="1800" dirty="0">
                <a:effectLst/>
                <a:latin typeface="Arial" panose="020B0604020202020204" pitchFamily="34" charset="0"/>
                <a:ea typeface="Calibri" panose="020F0502020204030204" pitchFamily="34" charset="0"/>
              </a:rPr>
              <a:t>Ethics in business research </a:t>
            </a:r>
            <a:endParaRPr lang="en-GB" sz="1800" dirty="0">
              <a:effectLst/>
              <a:latin typeface="Calibri" panose="020F0502020204030204" pitchFamily="34" charset="0"/>
              <a:ea typeface="Calibri" panose="020F0502020204030204" pitchFamily="34" charset="0"/>
            </a:endParaRPr>
          </a:p>
          <a:p>
            <a:pPr marL="0" indent="0">
              <a:lnSpc>
                <a:spcPct val="90000"/>
              </a:lnSpc>
              <a:buNone/>
            </a:pPr>
            <a:r>
              <a:rPr lang="en-GB" sz="1500" dirty="0"/>
              <a:t>. </a:t>
            </a:r>
          </a:p>
          <a:p>
            <a:pPr>
              <a:lnSpc>
                <a:spcPct val="90000"/>
              </a:lnSpc>
            </a:pPr>
            <a:endParaRPr lang="en-GB" sz="1500" dirty="0"/>
          </a:p>
          <a:p>
            <a:pPr>
              <a:lnSpc>
                <a:spcPct val="90000"/>
              </a:lnSpc>
            </a:pPr>
            <a:endParaRPr lang="en-GB" sz="1500" dirty="0"/>
          </a:p>
        </p:txBody>
      </p:sp>
    </p:spTree>
    <p:extLst>
      <p:ext uri="{BB962C8B-B14F-4D97-AF65-F5344CB8AC3E}">
        <p14:creationId xmlns:p14="http://schemas.microsoft.com/office/powerpoint/2010/main" val="589168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B5E6-9B64-0B2D-AE7C-733119AFBED4}"/>
              </a:ext>
            </a:extLst>
          </p:cNvPr>
          <p:cNvSpPr>
            <a:spLocks noGrp="1"/>
          </p:cNvSpPr>
          <p:nvPr>
            <p:ph type="title"/>
          </p:nvPr>
        </p:nvSpPr>
        <p:spPr/>
        <p:txBody>
          <a:bodyPr anchor="ctr">
            <a:normAutofit/>
          </a:bodyPr>
          <a:lstStyle/>
          <a:p>
            <a:r>
              <a:rPr lang="en-GB" dirty="0"/>
              <a:t>Assignment/s :  </a:t>
            </a:r>
          </a:p>
        </p:txBody>
      </p:sp>
      <p:pic>
        <p:nvPicPr>
          <p:cNvPr id="8" name="Content Placeholder 7">
            <a:extLst>
              <a:ext uri="{FF2B5EF4-FFF2-40B4-BE49-F238E27FC236}">
                <a16:creationId xmlns:a16="http://schemas.microsoft.com/office/drawing/2014/main" id="{106FA467-11E2-46D0-8F26-09780AA8DC74}"/>
              </a:ext>
            </a:extLst>
          </p:cNvPr>
          <p:cNvPicPr>
            <a:picLocks noGrp="1" noChangeAspect="1"/>
          </p:cNvPicPr>
          <p:nvPr>
            <p:ph idx="1"/>
          </p:nvPr>
        </p:nvPicPr>
        <p:blipFill>
          <a:blip r:embed="rId2"/>
          <a:stretch>
            <a:fillRect/>
          </a:stretch>
        </p:blipFill>
        <p:spPr>
          <a:xfrm>
            <a:off x="3305175" y="3043237"/>
            <a:ext cx="5381625" cy="1914525"/>
          </a:xfrm>
        </p:spPr>
      </p:pic>
      <p:pic>
        <p:nvPicPr>
          <p:cNvPr id="3" name="Picture 2">
            <a:extLst>
              <a:ext uri="{FF2B5EF4-FFF2-40B4-BE49-F238E27FC236}">
                <a16:creationId xmlns:a16="http://schemas.microsoft.com/office/drawing/2014/main" id="{CAF9F2AD-E6DA-439D-A66D-F4084C590AB0}"/>
              </a:ext>
            </a:extLst>
          </p:cNvPr>
          <p:cNvPicPr>
            <a:picLocks noChangeAspect="1"/>
          </p:cNvPicPr>
          <p:nvPr/>
        </p:nvPicPr>
        <p:blipFill>
          <a:blip r:embed="rId3"/>
          <a:stretch>
            <a:fillRect/>
          </a:stretch>
        </p:blipFill>
        <p:spPr>
          <a:xfrm>
            <a:off x="634145" y="2260722"/>
            <a:ext cx="2143125" cy="2143125"/>
          </a:xfrm>
          <a:prstGeom prst="rect">
            <a:avLst/>
          </a:prstGeom>
        </p:spPr>
      </p:pic>
      <p:sp>
        <p:nvSpPr>
          <p:cNvPr id="7" name="TextBox 6">
            <a:extLst>
              <a:ext uri="{FF2B5EF4-FFF2-40B4-BE49-F238E27FC236}">
                <a16:creationId xmlns:a16="http://schemas.microsoft.com/office/drawing/2014/main" id="{BA75C1A8-8831-47AB-944E-4B2620815060}"/>
              </a:ext>
            </a:extLst>
          </p:cNvPr>
          <p:cNvSpPr txBox="1"/>
          <p:nvPr/>
        </p:nvSpPr>
        <p:spPr>
          <a:xfrm>
            <a:off x="2777270" y="1846824"/>
            <a:ext cx="6094167" cy="369332"/>
          </a:xfrm>
          <a:prstGeom prst="rect">
            <a:avLst/>
          </a:prstGeom>
          <a:noFill/>
        </p:spPr>
        <p:txBody>
          <a:bodyPr wrap="square">
            <a:spAutoFit/>
          </a:bodyPr>
          <a:lstStyle/>
          <a:p>
            <a:r>
              <a:rPr lang="en-GB" dirty="0">
                <a:hlinkClick r:id="rId4"/>
              </a:rPr>
              <a:t>https://moodle.uwtsd.ac.uk/course/view.php?id=11050</a:t>
            </a:r>
            <a:r>
              <a:rPr lang="en-GB" dirty="0"/>
              <a:t> </a:t>
            </a:r>
          </a:p>
        </p:txBody>
      </p:sp>
    </p:spTree>
    <p:extLst>
      <p:ext uri="{BB962C8B-B14F-4D97-AF65-F5344CB8AC3E}">
        <p14:creationId xmlns:p14="http://schemas.microsoft.com/office/powerpoint/2010/main" val="79381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What is Research?</a:t>
            </a:r>
          </a:p>
        </p:txBody>
      </p:sp>
      <p:pic>
        <p:nvPicPr>
          <p:cNvPr id="15" name="Picture 14" descr="Magnifying glass and question mark">
            <a:extLst>
              <a:ext uri="{FF2B5EF4-FFF2-40B4-BE49-F238E27FC236}">
                <a16:creationId xmlns:a16="http://schemas.microsoft.com/office/drawing/2014/main" id="{33A5CA55-3E6D-86EB-FB2A-BCFCFD478396}"/>
              </a:ext>
            </a:extLst>
          </p:cNvPr>
          <p:cNvPicPr>
            <a:picLocks noChangeAspect="1"/>
          </p:cNvPicPr>
          <p:nvPr/>
        </p:nvPicPr>
        <p:blipFill rotWithShape="1">
          <a:blip r:embed="rId2"/>
          <a:srcRect l="23003" r="20048"/>
          <a:stretch/>
        </p:blipFill>
        <p:spPr>
          <a:xfrm>
            <a:off x="457200" y="1600201"/>
            <a:ext cx="4038600" cy="3989040"/>
          </a:xfrm>
          <a:prstGeom prst="rect">
            <a:avLst/>
          </a:prstGeom>
          <a:noFill/>
        </p:spPr>
      </p:pic>
      <p:sp>
        <p:nvSpPr>
          <p:cNvPr id="3" name="Subtitle 2"/>
          <p:cNvSpPr>
            <a:spLocks noGrp="1"/>
          </p:cNvSpPr>
          <p:nvPr>
            <p:ph sz="half" idx="2"/>
          </p:nvPr>
        </p:nvSpPr>
        <p:spPr>
          <a:xfrm>
            <a:off x="4648200" y="1600201"/>
            <a:ext cx="4038600" cy="3989040"/>
          </a:xfrm>
        </p:spPr>
        <p:txBody>
          <a:bodyPr>
            <a:normAutofit/>
          </a:bodyPr>
          <a:lstStyle/>
          <a:p>
            <a:r>
              <a:rPr lang="en-GB" dirty="0"/>
              <a:t>Lecture 1 </a:t>
            </a:r>
          </a:p>
        </p:txBody>
      </p:sp>
    </p:spTree>
    <p:extLst>
      <p:ext uri="{BB962C8B-B14F-4D97-AF65-F5344CB8AC3E}">
        <p14:creationId xmlns:p14="http://schemas.microsoft.com/office/powerpoint/2010/main" val="45316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Defining Research</a:t>
            </a:r>
          </a:p>
        </p:txBody>
      </p:sp>
      <p:sp>
        <p:nvSpPr>
          <p:cNvPr id="3" name="Content Placeholder 2"/>
          <p:cNvSpPr>
            <a:spLocks noGrp="1"/>
          </p:cNvSpPr>
          <p:nvPr>
            <p:ph sz="half" idx="1"/>
          </p:nvPr>
        </p:nvSpPr>
        <p:spPr>
          <a:xfrm>
            <a:off x="457200" y="1446091"/>
            <a:ext cx="6268915" cy="3989040"/>
          </a:xfrm>
        </p:spPr>
        <p:txBody>
          <a:bodyPr>
            <a:normAutofit/>
          </a:bodyPr>
          <a:lstStyle/>
          <a:p>
            <a:pPr marL="0" indent="0">
              <a:lnSpc>
                <a:spcPct val="90000"/>
              </a:lnSpc>
              <a:buNone/>
            </a:pPr>
            <a:r>
              <a:rPr lang="en-GB" sz="1600" dirty="0"/>
              <a:t>“</a:t>
            </a:r>
            <a:r>
              <a:rPr lang="en-GB" sz="1600" i="1" dirty="0"/>
              <a:t>Research is a systematic inquiry to describe, explain, predict, and control the observed phenomenon</a:t>
            </a:r>
            <a:r>
              <a:rPr lang="en-GB" sz="1600" dirty="0"/>
              <a:t>.” </a:t>
            </a:r>
          </a:p>
          <a:p>
            <a:pPr marL="0" indent="0" algn="r">
              <a:lnSpc>
                <a:spcPct val="90000"/>
              </a:lnSpc>
              <a:buNone/>
            </a:pPr>
            <a:r>
              <a:rPr lang="en-GB" sz="1600" dirty="0"/>
              <a:t>Babbie (2007)</a:t>
            </a:r>
          </a:p>
          <a:p>
            <a:pPr marL="0" indent="0">
              <a:lnSpc>
                <a:spcPct val="90000"/>
              </a:lnSpc>
              <a:buNone/>
            </a:pPr>
            <a:endParaRPr lang="en-GB" sz="1600" dirty="0"/>
          </a:p>
          <a:p>
            <a:pPr marL="0" indent="0">
              <a:lnSpc>
                <a:spcPct val="90000"/>
              </a:lnSpc>
              <a:buNone/>
            </a:pPr>
            <a:endParaRPr lang="en-GB" sz="1600" dirty="0"/>
          </a:p>
          <a:p>
            <a:pPr marL="0" indent="0">
              <a:lnSpc>
                <a:spcPct val="90000"/>
              </a:lnSpc>
              <a:buNone/>
            </a:pPr>
            <a:r>
              <a:rPr lang="en-GB" sz="1600" dirty="0"/>
              <a:t>“</a:t>
            </a:r>
            <a:r>
              <a:rPr lang="en-GB" sz="1600" i="1" dirty="0"/>
              <a:t>Any creative systematic activity undertaken in order to increase the stock of knowledge, including knowledge of man, culture and society, and the use of this knowledge to devise new applications.” </a:t>
            </a:r>
          </a:p>
          <a:p>
            <a:pPr marL="0" indent="0" algn="r">
              <a:lnSpc>
                <a:spcPct val="90000"/>
              </a:lnSpc>
              <a:buNone/>
            </a:pPr>
            <a:r>
              <a:rPr lang="en-GB" sz="1600" dirty="0"/>
              <a:t>OECD (2001</a:t>
            </a:r>
            <a:r>
              <a:rPr lang="en-GB" sz="1600" i="1" dirty="0"/>
              <a:t>)</a:t>
            </a:r>
          </a:p>
          <a:p>
            <a:pPr marL="0" indent="0">
              <a:lnSpc>
                <a:spcPct val="90000"/>
              </a:lnSpc>
              <a:buNone/>
            </a:pPr>
            <a:endParaRPr lang="en-GB" sz="1600" i="1" dirty="0"/>
          </a:p>
          <a:p>
            <a:pPr marL="0" indent="0">
              <a:lnSpc>
                <a:spcPct val="90000"/>
              </a:lnSpc>
              <a:buNone/>
            </a:pPr>
            <a:r>
              <a:rPr lang="en-GB" sz="1600" dirty="0"/>
              <a:t>“Research is defined as the creation of new knowledge and/or the use of existing knowledge in a new and creative way so as to generate new concepts, methodologies and understandings. This could include synthesis and analysis of previous research to the extent that it leads to new and creative outcomes.”</a:t>
            </a:r>
          </a:p>
          <a:p>
            <a:pPr marL="0" indent="0" algn="r">
              <a:lnSpc>
                <a:spcPct val="90000"/>
              </a:lnSpc>
              <a:buNone/>
            </a:pPr>
            <a:r>
              <a:rPr lang="en-GB" sz="1400" dirty="0"/>
              <a:t>Song (2021)</a:t>
            </a:r>
            <a:endParaRPr lang="en-GB" sz="1600" dirty="0"/>
          </a:p>
          <a:p>
            <a:pPr marL="0" indent="0">
              <a:lnSpc>
                <a:spcPct val="90000"/>
              </a:lnSpc>
              <a:buNone/>
            </a:pPr>
            <a:endParaRPr lang="en-GB" sz="2000" dirty="0"/>
          </a:p>
          <a:p>
            <a:pPr marL="0" indent="0">
              <a:lnSpc>
                <a:spcPct val="90000"/>
              </a:lnSpc>
              <a:buNone/>
            </a:pPr>
            <a:endParaRPr lang="en-GB" sz="1600" i="1" dirty="0"/>
          </a:p>
        </p:txBody>
      </p:sp>
      <p:pic>
        <p:nvPicPr>
          <p:cNvPr id="4" name="Picture 3"/>
          <p:cNvPicPr>
            <a:picLocks noChangeAspect="1"/>
          </p:cNvPicPr>
          <p:nvPr/>
        </p:nvPicPr>
        <p:blipFill rotWithShape="1">
          <a:blip r:embed="rId2"/>
          <a:srcRect l="38927" r="10451" b="-1"/>
          <a:stretch/>
        </p:blipFill>
        <p:spPr>
          <a:xfrm flipH="1">
            <a:off x="7025054" y="2480764"/>
            <a:ext cx="1920034" cy="1896472"/>
          </a:xfrm>
          <a:prstGeom prst="rect">
            <a:avLst/>
          </a:prstGeom>
          <a:noFill/>
        </p:spPr>
      </p:pic>
    </p:spTree>
    <p:extLst>
      <p:ext uri="{BB962C8B-B14F-4D97-AF65-F5344CB8AC3E}">
        <p14:creationId xmlns:p14="http://schemas.microsoft.com/office/powerpoint/2010/main" val="2784738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B9D27-866B-0349-B7D9-7E6F1091D9F5}"/>
              </a:ext>
            </a:extLst>
          </p:cNvPr>
          <p:cNvSpPr>
            <a:spLocks noGrp="1"/>
          </p:cNvSpPr>
          <p:nvPr>
            <p:ph type="title"/>
          </p:nvPr>
        </p:nvSpPr>
        <p:spPr>
          <a:xfrm>
            <a:off x="457200" y="274638"/>
            <a:ext cx="8229600" cy="1143000"/>
          </a:xfrm>
        </p:spPr>
        <p:txBody>
          <a:bodyPr anchor="ctr">
            <a:normAutofit/>
          </a:bodyPr>
          <a:lstStyle/>
          <a:p>
            <a:r>
              <a:rPr lang="en-US" dirty="0"/>
              <a:t>Is Research Important?</a:t>
            </a:r>
          </a:p>
        </p:txBody>
      </p:sp>
      <p:pic>
        <p:nvPicPr>
          <p:cNvPr id="21" name="Graphic 20" descr="Head with Gears">
            <a:extLst>
              <a:ext uri="{FF2B5EF4-FFF2-40B4-BE49-F238E27FC236}">
                <a16:creationId xmlns:a16="http://schemas.microsoft.com/office/drawing/2014/main" id="{DAEFB610-F7B9-5FF1-231E-7C56D8EC93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544088"/>
            <a:ext cx="3989040" cy="3989040"/>
          </a:xfrm>
          <a:prstGeom prst="rect">
            <a:avLst/>
          </a:prstGeom>
        </p:spPr>
      </p:pic>
      <p:sp>
        <p:nvSpPr>
          <p:cNvPr id="6" name="Content Placeholder 5">
            <a:extLst>
              <a:ext uri="{FF2B5EF4-FFF2-40B4-BE49-F238E27FC236}">
                <a16:creationId xmlns:a16="http://schemas.microsoft.com/office/drawing/2014/main" id="{5C2A714B-0288-40CF-9294-BE756984E0C5}"/>
              </a:ext>
            </a:extLst>
          </p:cNvPr>
          <p:cNvSpPr>
            <a:spLocks noGrp="1"/>
          </p:cNvSpPr>
          <p:nvPr>
            <p:ph sz="half" idx="2"/>
          </p:nvPr>
        </p:nvSpPr>
        <p:spPr>
          <a:xfrm>
            <a:off x="3692769" y="1417638"/>
            <a:ext cx="5125916" cy="4171603"/>
          </a:xfrm>
        </p:spPr>
        <p:txBody>
          <a:bodyPr vert="horz" lIns="91440" tIns="45720" rIns="91440" bIns="45720" rtlCol="0">
            <a:normAutofit/>
          </a:bodyPr>
          <a:lstStyle/>
          <a:p>
            <a:pPr marL="0" indent="0">
              <a:buNone/>
            </a:pPr>
            <a:r>
              <a:rPr lang="en-US" sz="1900" b="1" dirty="0"/>
              <a:t>Yes</a:t>
            </a:r>
          </a:p>
          <a:p>
            <a:r>
              <a:rPr lang="en-US" sz="1900" dirty="0"/>
              <a:t>It is the way we understand the world around us</a:t>
            </a:r>
          </a:p>
          <a:p>
            <a:r>
              <a:rPr lang="en-US" sz="1900" dirty="0"/>
              <a:t>It is a way to structure how we ask and answer questions</a:t>
            </a:r>
          </a:p>
          <a:p>
            <a:r>
              <a:rPr lang="en-US" sz="1900" dirty="0"/>
              <a:t>It is a critical skill</a:t>
            </a:r>
          </a:p>
          <a:p>
            <a:pPr marL="0" indent="0">
              <a:buNone/>
            </a:pPr>
            <a:r>
              <a:rPr lang="en-US" sz="1900" b="1" dirty="0"/>
              <a:t>But</a:t>
            </a:r>
          </a:p>
          <a:p>
            <a:r>
              <a:rPr lang="en-US" sz="1900" dirty="0"/>
              <a:t>How do we know what to believe?</a:t>
            </a:r>
          </a:p>
          <a:p>
            <a:r>
              <a:rPr lang="en-US" sz="1900" dirty="0"/>
              <a:t>What is Right &amp; Wrong?</a:t>
            </a:r>
          </a:p>
          <a:p>
            <a:pPr lvl="1"/>
            <a:r>
              <a:rPr lang="en-US" sz="1900" dirty="0"/>
              <a:t>We will come back to these two points in future lectures</a:t>
            </a:r>
          </a:p>
          <a:p>
            <a:endParaRPr lang="en-US" sz="1900" dirty="0"/>
          </a:p>
        </p:txBody>
      </p:sp>
    </p:spTree>
    <p:extLst>
      <p:ext uri="{BB962C8B-B14F-4D97-AF65-F5344CB8AC3E}">
        <p14:creationId xmlns:p14="http://schemas.microsoft.com/office/powerpoint/2010/main" val="2660118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55A4-5289-E644-984E-2F16948ED4C7}"/>
              </a:ext>
            </a:extLst>
          </p:cNvPr>
          <p:cNvSpPr>
            <a:spLocks noGrp="1"/>
          </p:cNvSpPr>
          <p:nvPr>
            <p:ph type="title"/>
          </p:nvPr>
        </p:nvSpPr>
        <p:spPr>
          <a:xfrm>
            <a:off x="457200" y="274638"/>
            <a:ext cx="8229600" cy="1143000"/>
          </a:xfrm>
        </p:spPr>
        <p:txBody>
          <a:bodyPr anchor="ctr">
            <a:normAutofit/>
          </a:bodyPr>
          <a:lstStyle/>
          <a:p>
            <a:r>
              <a:rPr lang="en-US"/>
              <a:t>What is Research?</a:t>
            </a:r>
          </a:p>
        </p:txBody>
      </p:sp>
      <p:sp>
        <p:nvSpPr>
          <p:cNvPr id="3" name="Content Placeholder 2">
            <a:extLst>
              <a:ext uri="{FF2B5EF4-FFF2-40B4-BE49-F238E27FC236}">
                <a16:creationId xmlns:a16="http://schemas.microsoft.com/office/drawing/2014/main" id="{93E865A6-5061-0949-AE05-5C692F7E480D}"/>
              </a:ext>
            </a:extLst>
          </p:cNvPr>
          <p:cNvSpPr>
            <a:spLocks noGrp="1"/>
          </p:cNvSpPr>
          <p:nvPr>
            <p:ph idx="1"/>
          </p:nvPr>
        </p:nvSpPr>
        <p:spPr>
          <a:xfrm>
            <a:off x="457200" y="1600201"/>
            <a:ext cx="8229600" cy="3917032"/>
          </a:xfrm>
        </p:spPr>
        <p:txBody>
          <a:bodyPr vert="horz" lIns="91440" tIns="45720" rIns="91440" bIns="45720" rtlCol="0">
            <a:normAutofit/>
          </a:bodyPr>
          <a:lstStyle/>
          <a:p>
            <a:r>
              <a:rPr lang="en-US"/>
              <a:t>Research is the activity of finding out about a subject in a systematic way.</a:t>
            </a:r>
          </a:p>
          <a:p>
            <a:r>
              <a:rPr lang="en-US"/>
              <a:t>The subject of the research can be simple or complex – but it needs a clear question to be explored</a:t>
            </a:r>
          </a:p>
          <a:p>
            <a:r>
              <a:rPr lang="en-US"/>
              <a:t>This module will explore the Skills that are required to do Research</a:t>
            </a:r>
          </a:p>
          <a:p>
            <a:r>
              <a:rPr lang="en-US"/>
              <a:t>These Skills are important for you to be able to do the Dissertation</a:t>
            </a:r>
          </a:p>
        </p:txBody>
      </p:sp>
    </p:spTree>
    <p:extLst>
      <p:ext uri="{BB962C8B-B14F-4D97-AF65-F5344CB8AC3E}">
        <p14:creationId xmlns:p14="http://schemas.microsoft.com/office/powerpoint/2010/main" val="68544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a:t>Purpose of Research</a:t>
            </a:r>
          </a:p>
        </p:txBody>
      </p:sp>
      <p:pic>
        <p:nvPicPr>
          <p:cNvPr id="4" name="Picture 3"/>
          <p:cNvPicPr>
            <a:picLocks noChangeAspect="1"/>
          </p:cNvPicPr>
          <p:nvPr/>
        </p:nvPicPr>
        <p:blipFill rotWithShape="1">
          <a:blip r:embed="rId2"/>
          <a:srcRect r="5833" b="2"/>
          <a:stretch/>
        </p:blipFill>
        <p:spPr>
          <a:xfrm>
            <a:off x="538792" y="1600201"/>
            <a:ext cx="3875416"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1900"/>
              <a:t>To review and synthesise existing knowledge.</a:t>
            </a:r>
          </a:p>
          <a:p>
            <a:pPr>
              <a:lnSpc>
                <a:spcPct val="90000"/>
              </a:lnSpc>
            </a:pPr>
            <a:r>
              <a:rPr lang="en-GB" sz="1900"/>
              <a:t>To investigate some existing situation or problem.</a:t>
            </a:r>
          </a:p>
          <a:p>
            <a:pPr>
              <a:lnSpc>
                <a:spcPct val="90000"/>
              </a:lnSpc>
            </a:pPr>
            <a:r>
              <a:rPr lang="en-GB" sz="1900"/>
              <a:t>To provide solutions to a problem.</a:t>
            </a:r>
          </a:p>
          <a:p>
            <a:pPr>
              <a:lnSpc>
                <a:spcPct val="90000"/>
              </a:lnSpc>
            </a:pPr>
            <a:r>
              <a:rPr lang="en-GB" sz="1900"/>
              <a:t>To explore and analyse more general issues.</a:t>
            </a:r>
          </a:p>
          <a:p>
            <a:pPr>
              <a:lnSpc>
                <a:spcPct val="90000"/>
              </a:lnSpc>
            </a:pPr>
            <a:r>
              <a:rPr lang="en-GB" sz="1900"/>
              <a:t>To construct or create a new procedures or system.</a:t>
            </a:r>
          </a:p>
          <a:p>
            <a:pPr>
              <a:lnSpc>
                <a:spcPct val="90000"/>
              </a:lnSpc>
            </a:pPr>
            <a:r>
              <a:rPr lang="en-GB" sz="1900"/>
              <a:t>To explain a new phenomenon.</a:t>
            </a:r>
          </a:p>
          <a:p>
            <a:pPr>
              <a:lnSpc>
                <a:spcPct val="90000"/>
              </a:lnSpc>
            </a:pPr>
            <a:r>
              <a:rPr lang="en-GB" sz="1900"/>
              <a:t>To generate a new knowledge.</a:t>
            </a:r>
          </a:p>
          <a:p>
            <a:pPr>
              <a:lnSpc>
                <a:spcPct val="90000"/>
              </a:lnSpc>
            </a:pPr>
            <a:r>
              <a:rPr lang="en-GB" sz="1900"/>
              <a:t>Or combinations of the above.</a:t>
            </a:r>
          </a:p>
        </p:txBody>
      </p:sp>
    </p:spTree>
    <p:extLst>
      <p:ext uri="{BB962C8B-B14F-4D97-AF65-F5344CB8AC3E}">
        <p14:creationId xmlns:p14="http://schemas.microsoft.com/office/powerpoint/2010/main" val="2387831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2610-7AD5-9E4C-B022-65BF058F2A20}"/>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t>Are you a Researcher?</a:t>
            </a:r>
          </a:p>
        </p:txBody>
      </p:sp>
      <p:sp>
        <p:nvSpPr>
          <p:cNvPr id="9" name="TextBox 8">
            <a:extLst>
              <a:ext uri="{FF2B5EF4-FFF2-40B4-BE49-F238E27FC236}">
                <a16:creationId xmlns:a16="http://schemas.microsoft.com/office/drawing/2014/main" id="{71C7FC52-6DB6-FD4B-AFD2-A1E62237409E}"/>
              </a:ext>
            </a:extLst>
          </p:cNvPr>
          <p:cNvSpPr txBox="1"/>
          <p:nvPr/>
        </p:nvSpPr>
        <p:spPr>
          <a:xfrm>
            <a:off x="360484" y="1549157"/>
            <a:ext cx="4040188"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would you select the best flight?</a:t>
            </a:r>
          </a:p>
        </p:txBody>
      </p:sp>
      <p:pic>
        <p:nvPicPr>
          <p:cNvPr id="5" name="Picture 4">
            <a:extLst>
              <a:ext uri="{FF2B5EF4-FFF2-40B4-BE49-F238E27FC236}">
                <a16:creationId xmlns:a16="http://schemas.microsoft.com/office/drawing/2014/main" id="{25CD5529-40C1-8147-A855-D0DBC29A1799}"/>
              </a:ext>
            </a:extLst>
          </p:cNvPr>
          <p:cNvPicPr>
            <a:picLocks noChangeAspect="1"/>
          </p:cNvPicPr>
          <p:nvPr/>
        </p:nvPicPr>
        <p:blipFill rotWithShape="1">
          <a:blip r:embed="rId2"/>
          <a:srcRect l="4666" r="28774"/>
          <a:stretch/>
        </p:blipFill>
        <p:spPr>
          <a:xfrm>
            <a:off x="457200" y="2721114"/>
            <a:ext cx="3393831" cy="2868128"/>
          </a:xfrm>
          <a:prstGeom prst="rect">
            <a:avLst/>
          </a:prstGeom>
          <a:noFill/>
        </p:spPr>
      </p:pic>
      <p:sp>
        <p:nvSpPr>
          <p:cNvPr id="8" name="TextBox 7">
            <a:extLst>
              <a:ext uri="{FF2B5EF4-FFF2-40B4-BE49-F238E27FC236}">
                <a16:creationId xmlns:a16="http://schemas.microsoft.com/office/drawing/2014/main" id="{36EF7D9F-C5FC-594A-927D-59F9EFD25E55}"/>
              </a:ext>
            </a:extLst>
          </p:cNvPr>
          <p:cNvSpPr txBox="1"/>
          <p:nvPr/>
        </p:nvSpPr>
        <p:spPr>
          <a:xfrm>
            <a:off x="4645026" y="1535113"/>
            <a:ext cx="4235205" cy="639762"/>
          </a:xfrm>
          <a:prstGeom prst="rect">
            <a:avLst/>
          </a:prstGeom>
        </p:spPr>
        <p:txBody>
          <a:bodyPr vert="horz" lIns="91440" tIns="45720" rIns="91440" bIns="45720" rtlCol="0" anchor="b">
            <a:normAutofit/>
          </a:bodyPr>
          <a:lstStyle/>
          <a:p>
            <a:pPr defTabSz="685800">
              <a:lnSpc>
                <a:spcPct val="90000"/>
              </a:lnSpc>
              <a:spcBef>
                <a:spcPct val="20000"/>
              </a:spcBef>
              <a:spcAft>
                <a:spcPts val="600"/>
              </a:spcAft>
            </a:pPr>
            <a:r>
              <a:rPr lang="en-US" b="1" kern="1200" dirty="0">
                <a:latin typeface="+mn-lt"/>
                <a:ea typeface="+mn-ea"/>
                <a:cs typeface="+mn-cs"/>
              </a:rPr>
              <a:t>How did you choose your Smartphone?</a:t>
            </a:r>
          </a:p>
        </p:txBody>
      </p:sp>
      <p:pic>
        <p:nvPicPr>
          <p:cNvPr id="7" name="Picture 6">
            <a:extLst>
              <a:ext uri="{FF2B5EF4-FFF2-40B4-BE49-F238E27FC236}">
                <a16:creationId xmlns:a16="http://schemas.microsoft.com/office/drawing/2014/main" id="{B5F575B4-AE89-A741-8DA0-C76F5602A3DA}"/>
              </a:ext>
            </a:extLst>
          </p:cNvPr>
          <p:cNvPicPr>
            <a:picLocks noChangeAspect="1"/>
          </p:cNvPicPr>
          <p:nvPr/>
        </p:nvPicPr>
        <p:blipFill rotWithShape="1">
          <a:blip r:embed="rId3"/>
          <a:srcRect l="5542" r="5674" b="-2"/>
          <a:stretch/>
        </p:blipFill>
        <p:spPr>
          <a:xfrm>
            <a:off x="5196254" y="2721114"/>
            <a:ext cx="3490547" cy="2868128"/>
          </a:xfrm>
          <a:prstGeom prst="rect">
            <a:avLst/>
          </a:prstGeom>
          <a:noFill/>
        </p:spPr>
      </p:pic>
    </p:spTree>
    <p:extLst>
      <p:ext uri="{BB962C8B-B14F-4D97-AF65-F5344CB8AC3E}">
        <p14:creationId xmlns:p14="http://schemas.microsoft.com/office/powerpoint/2010/main" val="27868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D5FF-1F01-4544-A782-E6D535139CEE}"/>
              </a:ext>
            </a:extLst>
          </p:cNvPr>
          <p:cNvSpPr>
            <a:spLocks noGrp="1"/>
          </p:cNvSpPr>
          <p:nvPr>
            <p:ph type="title"/>
          </p:nvPr>
        </p:nvSpPr>
        <p:spPr>
          <a:xfrm>
            <a:off x="457200" y="274638"/>
            <a:ext cx="8229600" cy="1143000"/>
          </a:xfrm>
        </p:spPr>
        <p:txBody>
          <a:bodyPr anchor="ctr">
            <a:normAutofit/>
          </a:bodyPr>
          <a:lstStyle/>
          <a:p>
            <a:r>
              <a:rPr lang="en-US"/>
              <a:t>Research In Business</a:t>
            </a:r>
          </a:p>
        </p:txBody>
      </p:sp>
      <p:pic>
        <p:nvPicPr>
          <p:cNvPr id="18" name="Picture 17" descr="Graph">
            <a:extLst>
              <a:ext uri="{FF2B5EF4-FFF2-40B4-BE49-F238E27FC236}">
                <a16:creationId xmlns:a16="http://schemas.microsoft.com/office/drawing/2014/main" id="{4338FD92-B12D-F610-C0EA-42458A910BFF}"/>
              </a:ext>
            </a:extLst>
          </p:cNvPr>
          <p:cNvPicPr>
            <a:picLocks noChangeAspect="1"/>
          </p:cNvPicPr>
          <p:nvPr/>
        </p:nvPicPr>
        <p:blipFill rotWithShape="1">
          <a:blip r:embed="rId2"/>
          <a:srcRect l="10796" r="25927" b="-1"/>
          <a:stretch/>
        </p:blipFill>
        <p:spPr>
          <a:xfrm>
            <a:off x="457200" y="1600201"/>
            <a:ext cx="3800958" cy="3754314"/>
          </a:xfrm>
          <a:prstGeom prst="rect">
            <a:avLst/>
          </a:prstGeom>
          <a:noFill/>
        </p:spPr>
      </p:pic>
      <p:sp>
        <p:nvSpPr>
          <p:cNvPr id="3" name="Content Placeholder 2">
            <a:extLst>
              <a:ext uri="{FF2B5EF4-FFF2-40B4-BE49-F238E27FC236}">
                <a16:creationId xmlns:a16="http://schemas.microsoft.com/office/drawing/2014/main" id="{F7D5FE0B-E02C-BD40-B637-59D4CD0BAF55}"/>
              </a:ext>
            </a:extLst>
          </p:cNvPr>
          <p:cNvSpPr>
            <a:spLocks noGrp="1"/>
          </p:cNvSpPr>
          <p:nvPr>
            <p:ph sz="half" idx="2"/>
          </p:nvPr>
        </p:nvSpPr>
        <p:spPr>
          <a:xfrm>
            <a:off x="4404946" y="1600201"/>
            <a:ext cx="4281854" cy="3989040"/>
          </a:xfrm>
        </p:spPr>
        <p:txBody>
          <a:bodyPr>
            <a:normAutofit/>
          </a:bodyPr>
          <a:lstStyle/>
          <a:p>
            <a:pPr>
              <a:lnSpc>
                <a:spcPct val="90000"/>
              </a:lnSpc>
            </a:pPr>
            <a:r>
              <a:rPr lang="en-US" sz="1800" dirty="0"/>
              <a:t>Business is based on decision-making</a:t>
            </a:r>
          </a:p>
          <a:p>
            <a:pPr>
              <a:lnSpc>
                <a:spcPct val="90000"/>
              </a:lnSpc>
            </a:pPr>
            <a:r>
              <a:rPr lang="en-US" sz="1800" dirty="0"/>
              <a:t>How do we know if we are making good decisions?</a:t>
            </a:r>
          </a:p>
          <a:p>
            <a:pPr>
              <a:lnSpc>
                <a:spcPct val="90000"/>
              </a:lnSpc>
            </a:pPr>
            <a:r>
              <a:rPr lang="en-US" sz="1800" dirty="0"/>
              <a:t>An important part is the INFORMATION that we are using </a:t>
            </a:r>
          </a:p>
          <a:p>
            <a:pPr>
              <a:lnSpc>
                <a:spcPct val="90000"/>
              </a:lnSpc>
            </a:pPr>
            <a:r>
              <a:rPr lang="en-US" sz="1800" dirty="0"/>
              <a:t>This develops our KNOWLEDGE</a:t>
            </a:r>
          </a:p>
          <a:p>
            <a:pPr>
              <a:lnSpc>
                <a:spcPct val="90000"/>
              </a:lnSpc>
            </a:pPr>
            <a:r>
              <a:rPr lang="en-US" sz="1800" dirty="0"/>
              <a:t>The Information is based on data from RESEARCH</a:t>
            </a:r>
          </a:p>
          <a:p>
            <a:pPr>
              <a:lnSpc>
                <a:spcPct val="90000"/>
              </a:lnSpc>
            </a:pPr>
            <a:r>
              <a:rPr lang="en-US" sz="1800" dirty="0"/>
              <a:t>A common example is Market Research </a:t>
            </a:r>
          </a:p>
          <a:p>
            <a:pPr lvl="1">
              <a:lnSpc>
                <a:spcPct val="90000"/>
              </a:lnSpc>
            </a:pPr>
            <a:r>
              <a:rPr lang="en-US" dirty="0"/>
              <a:t>Companies need to know what customers may want so gather data</a:t>
            </a:r>
          </a:p>
          <a:p>
            <a:pPr>
              <a:lnSpc>
                <a:spcPct val="90000"/>
              </a:lnSpc>
            </a:pPr>
            <a:endParaRPr lang="en-US" sz="1800" dirty="0"/>
          </a:p>
        </p:txBody>
      </p:sp>
    </p:spTree>
    <p:extLst>
      <p:ext uri="{BB962C8B-B14F-4D97-AF65-F5344CB8AC3E}">
        <p14:creationId xmlns:p14="http://schemas.microsoft.com/office/powerpoint/2010/main" val="3042411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8DD5D-D87B-E14E-AAE4-2892E8BD2307}"/>
              </a:ext>
            </a:extLst>
          </p:cNvPr>
          <p:cNvSpPr>
            <a:spLocks noGrp="1"/>
          </p:cNvSpPr>
          <p:nvPr>
            <p:ph type="title"/>
          </p:nvPr>
        </p:nvSpPr>
        <p:spPr>
          <a:xfrm>
            <a:off x="457200" y="274638"/>
            <a:ext cx="8229600" cy="1143000"/>
          </a:xfrm>
        </p:spPr>
        <p:txBody>
          <a:bodyPr anchor="ctr">
            <a:normAutofit/>
          </a:bodyPr>
          <a:lstStyle/>
          <a:p>
            <a:r>
              <a:rPr lang="en-US"/>
              <a:t>Academic Research</a:t>
            </a:r>
          </a:p>
        </p:txBody>
      </p:sp>
      <p:pic>
        <p:nvPicPr>
          <p:cNvPr id="18" name="Picture 17" descr="Abstract blurred public library with bookshelves">
            <a:extLst>
              <a:ext uri="{FF2B5EF4-FFF2-40B4-BE49-F238E27FC236}">
                <a16:creationId xmlns:a16="http://schemas.microsoft.com/office/drawing/2014/main" id="{AFF5E1F5-DEB6-54F7-C9DB-D6DD19B3F8F5}"/>
              </a:ext>
            </a:extLst>
          </p:cNvPr>
          <p:cNvPicPr>
            <a:picLocks noChangeAspect="1"/>
          </p:cNvPicPr>
          <p:nvPr/>
        </p:nvPicPr>
        <p:blipFill rotWithShape="1">
          <a:blip r:embed="rId2"/>
          <a:srcRect l="5040" r="27379"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C36F95D1-6E5A-4E47-95AB-76C1E5BD5831}"/>
              </a:ext>
            </a:extLst>
          </p:cNvPr>
          <p:cNvSpPr>
            <a:spLocks noGrp="1"/>
          </p:cNvSpPr>
          <p:nvPr>
            <p:ph sz="half" idx="2"/>
          </p:nvPr>
        </p:nvSpPr>
        <p:spPr>
          <a:xfrm>
            <a:off x="4648200" y="1600201"/>
            <a:ext cx="4038600" cy="3989040"/>
          </a:xfrm>
        </p:spPr>
        <p:txBody>
          <a:bodyPr vert="horz" lIns="91440" tIns="45720" rIns="91440" bIns="45720" rtlCol="0">
            <a:normAutofit/>
          </a:bodyPr>
          <a:lstStyle/>
          <a:p>
            <a:pPr>
              <a:lnSpc>
                <a:spcPct val="90000"/>
              </a:lnSpc>
            </a:pPr>
            <a:r>
              <a:rPr lang="en-US" sz="1600"/>
              <a:t>The main aim is the same as Business Research</a:t>
            </a:r>
          </a:p>
          <a:p>
            <a:pPr lvl="1">
              <a:lnSpc>
                <a:spcPct val="90000"/>
              </a:lnSpc>
            </a:pPr>
            <a:r>
              <a:rPr lang="en-US" sz="1600"/>
              <a:t>To find out more about something</a:t>
            </a:r>
          </a:p>
          <a:p>
            <a:pPr>
              <a:lnSpc>
                <a:spcPct val="90000"/>
              </a:lnSpc>
            </a:pPr>
            <a:r>
              <a:rPr lang="en-US" sz="1600"/>
              <a:t>We talk about GOOD and BAD research</a:t>
            </a:r>
          </a:p>
          <a:p>
            <a:pPr>
              <a:lnSpc>
                <a:spcPct val="90000"/>
              </a:lnSpc>
            </a:pPr>
            <a:r>
              <a:rPr lang="en-US" sz="1600"/>
              <a:t>We will explore methods in this module that help to produce a GOOD piece of research</a:t>
            </a:r>
          </a:p>
          <a:p>
            <a:pPr>
              <a:lnSpc>
                <a:spcPct val="90000"/>
              </a:lnSpc>
            </a:pPr>
            <a:r>
              <a:rPr lang="en-US" sz="1600"/>
              <a:t>GOOD research tells us something of value about a subject area</a:t>
            </a:r>
          </a:p>
          <a:p>
            <a:pPr>
              <a:lnSpc>
                <a:spcPct val="90000"/>
              </a:lnSpc>
            </a:pPr>
            <a:r>
              <a:rPr lang="en-US" sz="1600"/>
              <a:t>It can be trusted because it has been correctly produced</a:t>
            </a:r>
          </a:p>
          <a:p>
            <a:pPr>
              <a:lnSpc>
                <a:spcPct val="90000"/>
              </a:lnSpc>
            </a:pPr>
            <a:r>
              <a:rPr lang="en-US" sz="1600"/>
              <a:t>There is an Ethical approval</a:t>
            </a:r>
          </a:p>
          <a:p>
            <a:pPr lvl="1">
              <a:lnSpc>
                <a:spcPct val="90000"/>
              </a:lnSpc>
            </a:pPr>
            <a:r>
              <a:rPr lang="en-US" sz="1600"/>
              <a:t>We will look at this in future sessions</a:t>
            </a:r>
          </a:p>
        </p:txBody>
      </p:sp>
    </p:spTree>
    <p:extLst>
      <p:ext uri="{BB962C8B-B14F-4D97-AF65-F5344CB8AC3E}">
        <p14:creationId xmlns:p14="http://schemas.microsoft.com/office/powerpoint/2010/main" val="1035737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94751"/>
            <a:ext cx="7886700" cy="623780"/>
          </a:xfrm>
        </p:spPr>
        <p:txBody>
          <a:bodyPr>
            <a:normAutofit/>
          </a:bodyPr>
          <a:lstStyle/>
          <a:p>
            <a:r>
              <a:rPr lang="en-GB" b="1" dirty="0"/>
              <a:t>Research Qualities and Skills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637629"/>
              </p:ext>
            </p:extLst>
          </p:nvPr>
        </p:nvGraphicFramePr>
        <p:xfrm>
          <a:off x="628650" y="1240568"/>
          <a:ext cx="7886700" cy="4376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986646" y="3267940"/>
            <a:ext cx="1153002" cy="276999"/>
          </a:xfrm>
          <a:prstGeom prst="rect">
            <a:avLst/>
          </a:prstGeom>
          <a:solidFill>
            <a:schemeClr val="accent1"/>
          </a:solidFill>
          <a:ln>
            <a:solidFill>
              <a:schemeClr val="accent1"/>
            </a:solidFill>
          </a:ln>
        </p:spPr>
        <p:txBody>
          <a:bodyPr wrap="square" rtlCol="0">
            <a:spAutoFit/>
          </a:bodyPr>
          <a:lstStyle/>
          <a:p>
            <a:r>
              <a:rPr lang="en-GB" sz="1200" dirty="0">
                <a:solidFill>
                  <a:schemeClr val="bg1"/>
                </a:solidFill>
              </a:rPr>
              <a:t>Perseverance</a:t>
            </a:r>
          </a:p>
        </p:txBody>
      </p:sp>
      <p:cxnSp>
        <p:nvCxnSpPr>
          <p:cNvPr id="6" name="Straight Arrow Connector 5"/>
          <p:cNvCxnSpPr/>
          <p:nvPr/>
        </p:nvCxnSpPr>
        <p:spPr>
          <a:xfrm flipV="1">
            <a:off x="4507787" y="2375257"/>
            <a:ext cx="23117" cy="8926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530904" y="3544940"/>
            <a:ext cx="0" cy="12884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5" idx="3"/>
          </p:cNvCxnSpPr>
          <p:nvPr/>
        </p:nvCxnSpPr>
        <p:spPr>
          <a:xfrm flipV="1">
            <a:off x="5139648" y="3392398"/>
            <a:ext cx="978613" cy="140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997486" y="3406440"/>
            <a:ext cx="98916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094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76C87-CD10-4F84-A1C3-E55F0BFC42BF}"/>
              </a:ext>
            </a:extLst>
          </p:cNvPr>
          <p:cNvSpPr>
            <a:spLocks noGrp="1"/>
          </p:cNvSpPr>
          <p:nvPr>
            <p:ph type="title"/>
          </p:nvPr>
        </p:nvSpPr>
        <p:spPr/>
        <p:txBody>
          <a:bodyPr/>
          <a:lstStyle/>
          <a:p>
            <a:r>
              <a:rPr lang="en-GB" dirty="0"/>
              <a:t>A research proposal : </a:t>
            </a:r>
          </a:p>
        </p:txBody>
      </p:sp>
      <p:sp>
        <p:nvSpPr>
          <p:cNvPr id="3" name="Content Placeholder 2">
            <a:extLst>
              <a:ext uri="{FF2B5EF4-FFF2-40B4-BE49-F238E27FC236}">
                <a16:creationId xmlns:a16="http://schemas.microsoft.com/office/drawing/2014/main" id="{611A3693-69AF-422A-B7F5-8D887B8BE145}"/>
              </a:ext>
            </a:extLst>
          </p:cNvPr>
          <p:cNvSpPr>
            <a:spLocks noGrp="1"/>
          </p:cNvSpPr>
          <p:nvPr>
            <p:ph idx="1"/>
          </p:nvPr>
        </p:nvSpPr>
        <p:spPr/>
        <p:txBody>
          <a:bodyPr>
            <a:normAutofit fontScale="85000" lnSpcReduction="20000"/>
          </a:bodyPr>
          <a:lstStyle/>
          <a:p>
            <a:r>
              <a:rPr lang="en-GB" dirty="0"/>
              <a:t>Provide some background information on the area that you are interested in; </a:t>
            </a:r>
          </a:p>
          <a:p>
            <a:r>
              <a:rPr lang="en-GB" dirty="0"/>
              <a:t>Explain the rationale behind why you want to focus on a particular aspect of this subject</a:t>
            </a:r>
            <a:endParaRPr lang="en-GB" i="1" dirty="0"/>
          </a:p>
          <a:p>
            <a:r>
              <a:rPr lang="en-GB" dirty="0"/>
              <a:t>Identify the overall aim of your research</a:t>
            </a:r>
            <a:endParaRPr lang="en-GB" i="1" dirty="0"/>
          </a:p>
          <a:p>
            <a:r>
              <a:rPr lang="en-GB" dirty="0"/>
              <a:t>Specify the individual objectives required to help you achieve your overall research aim; </a:t>
            </a:r>
          </a:p>
          <a:p>
            <a:r>
              <a:rPr lang="en-GB" dirty="0"/>
              <a:t>Outline how you will carry out your research</a:t>
            </a:r>
            <a:endParaRPr lang="en-GB" i="1" dirty="0"/>
          </a:p>
          <a:p>
            <a:r>
              <a:rPr lang="en-GB" dirty="0"/>
              <a:t>Provide an estimate of how long you think you will take to complete the various parts of your dissertation; and </a:t>
            </a:r>
          </a:p>
          <a:p>
            <a:r>
              <a:rPr lang="en-GB" dirty="0"/>
              <a:t>List the literature that you have referred to in producing your proposal</a:t>
            </a:r>
          </a:p>
          <a:p>
            <a:pPr algn="r"/>
            <a:r>
              <a:rPr lang="en-GB" i="1" dirty="0" err="1"/>
              <a:t>Biggam</a:t>
            </a:r>
            <a:r>
              <a:rPr lang="en-GB" i="1" dirty="0"/>
              <a:t> (2020)</a:t>
            </a:r>
          </a:p>
        </p:txBody>
      </p:sp>
    </p:spTree>
    <p:extLst>
      <p:ext uri="{BB962C8B-B14F-4D97-AF65-F5344CB8AC3E}">
        <p14:creationId xmlns:p14="http://schemas.microsoft.com/office/powerpoint/2010/main" val="187093709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858</Words>
  <Application>Microsoft Office PowerPoint</Application>
  <PresentationFormat>On-screen Show (4:3)</PresentationFormat>
  <Paragraphs>100</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Myriad Pro</vt:lpstr>
      <vt:lpstr>Arial</vt:lpstr>
      <vt:lpstr>Calibri</vt:lpstr>
      <vt:lpstr>Symbol</vt:lpstr>
      <vt:lpstr>UWTSD</vt:lpstr>
      <vt:lpstr>Research Methods </vt:lpstr>
      <vt:lpstr>Contact Details </vt:lpstr>
      <vt:lpstr>Module Learning Outcomes </vt:lpstr>
      <vt:lpstr>Assignment/s :  </vt:lpstr>
      <vt:lpstr>What is Research?</vt:lpstr>
      <vt:lpstr>Defining Research</vt:lpstr>
      <vt:lpstr>Is Research Important?</vt:lpstr>
      <vt:lpstr>What is Research?</vt:lpstr>
      <vt:lpstr>Purpose of Research</vt:lpstr>
      <vt:lpstr>Are you a Researcher?</vt:lpstr>
      <vt:lpstr>Research In Business</vt:lpstr>
      <vt:lpstr>Academic Research</vt:lpstr>
      <vt:lpstr>Research Qualities and Skills</vt:lpstr>
      <vt:lpstr>A research proposal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Helen Evans (Institute of Management and Health)</dc:creator>
  <cp:lastModifiedBy>Helen Evans (Institute of Management and Health)</cp:lastModifiedBy>
  <cp:revision>9</cp:revision>
  <dcterms:created xsi:type="dcterms:W3CDTF">2024-01-25T13:07:42Z</dcterms:created>
  <dcterms:modified xsi:type="dcterms:W3CDTF">2025-04-16T13:20:52Z</dcterms:modified>
</cp:coreProperties>
</file>