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959" r:id="rId1"/>
  </p:sldMasterIdLst>
  <p:notesMasterIdLst>
    <p:notesMasterId r:id="rId17"/>
  </p:notesMasterIdLst>
  <p:sldIdLst>
    <p:sldId id="282" r:id="rId2"/>
    <p:sldId id="285" r:id="rId3"/>
    <p:sldId id="336" r:id="rId4"/>
    <p:sldId id="335" r:id="rId5"/>
    <p:sldId id="294" r:id="rId6"/>
    <p:sldId id="291" r:id="rId7"/>
    <p:sldId id="318" r:id="rId8"/>
    <p:sldId id="338" r:id="rId9"/>
    <p:sldId id="319" r:id="rId10"/>
    <p:sldId id="320" r:id="rId11"/>
    <p:sldId id="322" r:id="rId12"/>
    <p:sldId id="332" r:id="rId13"/>
    <p:sldId id="333" r:id="rId14"/>
    <p:sldId id="324" r:id="rId15"/>
    <p:sldId id="295" r:id="rId16"/>
  </p:sldIdLst>
  <p:sldSz cx="12192000" cy="6858000"/>
  <p:notesSz cx="6858000" cy="9144000"/>
  <p:defaultTextStyle>
    <a:defPPr>
      <a:defRPr lang="en-US"/>
    </a:defPPr>
    <a:lvl1pPr algn="l" rtl="0" eaLnBrk="0" fontAlgn="base" hangingPunct="0">
      <a:spcBef>
        <a:spcPct val="0"/>
      </a:spcBef>
      <a:spcAft>
        <a:spcPct val="0"/>
      </a:spcAft>
      <a:defRPr sz="2400" kern="1200">
        <a:solidFill>
          <a:schemeClr val="tx1"/>
        </a:solidFill>
        <a:latin typeface="Times" panose="02020603050405020304" pitchFamily="18" charset="0"/>
        <a:ea typeface="ＭＳ Ｐゴシック" panose="020B0600070205080204" pitchFamily="34" charset="-128"/>
        <a:cs typeface="+mn-cs"/>
      </a:defRPr>
    </a:lvl1pPr>
    <a:lvl2pPr marL="457200" algn="l" rtl="0" eaLnBrk="0" fontAlgn="base" hangingPunct="0">
      <a:spcBef>
        <a:spcPct val="0"/>
      </a:spcBef>
      <a:spcAft>
        <a:spcPct val="0"/>
      </a:spcAft>
      <a:defRPr sz="2400" kern="1200">
        <a:solidFill>
          <a:schemeClr val="tx1"/>
        </a:solidFill>
        <a:latin typeface="Times" panose="02020603050405020304" pitchFamily="18" charset="0"/>
        <a:ea typeface="ＭＳ Ｐゴシック" panose="020B0600070205080204" pitchFamily="34" charset="-128"/>
        <a:cs typeface="+mn-cs"/>
      </a:defRPr>
    </a:lvl2pPr>
    <a:lvl3pPr marL="914400" algn="l" rtl="0" eaLnBrk="0" fontAlgn="base" hangingPunct="0">
      <a:spcBef>
        <a:spcPct val="0"/>
      </a:spcBef>
      <a:spcAft>
        <a:spcPct val="0"/>
      </a:spcAft>
      <a:defRPr sz="2400" kern="1200">
        <a:solidFill>
          <a:schemeClr val="tx1"/>
        </a:solidFill>
        <a:latin typeface="Times" panose="02020603050405020304" pitchFamily="18" charset="0"/>
        <a:ea typeface="ＭＳ Ｐゴシック" panose="020B0600070205080204" pitchFamily="34" charset="-128"/>
        <a:cs typeface="+mn-cs"/>
      </a:defRPr>
    </a:lvl3pPr>
    <a:lvl4pPr marL="1371600" algn="l" rtl="0" eaLnBrk="0" fontAlgn="base" hangingPunct="0">
      <a:spcBef>
        <a:spcPct val="0"/>
      </a:spcBef>
      <a:spcAft>
        <a:spcPct val="0"/>
      </a:spcAft>
      <a:defRPr sz="2400" kern="1200">
        <a:solidFill>
          <a:schemeClr val="tx1"/>
        </a:solidFill>
        <a:latin typeface="Times" panose="02020603050405020304" pitchFamily="18" charset="0"/>
        <a:ea typeface="ＭＳ Ｐゴシック" panose="020B0600070205080204" pitchFamily="34" charset="-128"/>
        <a:cs typeface="+mn-cs"/>
      </a:defRPr>
    </a:lvl4pPr>
    <a:lvl5pPr marL="1828800" algn="l" rtl="0" eaLnBrk="0" fontAlgn="base" hangingPunct="0">
      <a:spcBef>
        <a:spcPct val="0"/>
      </a:spcBef>
      <a:spcAft>
        <a:spcPct val="0"/>
      </a:spcAft>
      <a:defRPr sz="2400" kern="1200">
        <a:solidFill>
          <a:schemeClr val="tx1"/>
        </a:solidFill>
        <a:latin typeface="Times" panose="02020603050405020304" pitchFamily="18" charset="0"/>
        <a:ea typeface="ＭＳ Ｐゴシック" panose="020B0600070205080204" pitchFamily="34" charset="-128"/>
        <a:cs typeface="+mn-cs"/>
      </a:defRPr>
    </a:lvl5pPr>
    <a:lvl6pPr marL="2286000" algn="l" defTabSz="914400" rtl="0" eaLnBrk="1" latinLnBrk="0" hangingPunct="1">
      <a:defRPr sz="2400" kern="1200">
        <a:solidFill>
          <a:schemeClr val="tx1"/>
        </a:solidFill>
        <a:latin typeface="Times" panose="02020603050405020304" pitchFamily="18" charset="0"/>
        <a:ea typeface="ＭＳ Ｐゴシック" panose="020B0600070205080204" pitchFamily="34" charset="-128"/>
        <a:cs typeface="+mn-cs"/>
      </a:defRPr>
    </a:lvl6pPr>
    <a:lvl7pPr marL="2743200" algn="l" defTabSz="914400" rtl="0" eaLnBrk="1" latinLnBrk="0" hangingPunct="1">
      <a:defRPr sz="2400" kern="1200">
        <a:solidFill>
          <a:schemeClr val="tx1"/>
        </a:solidFill>
        <a:latin typeface="Times" panose="02020603050405020304" pitchFamily="18" charset="0"/>
        <a:ea typeface="ＭＳ Ｐゴシック" panose="020B0600070205080204" pitchFamily="34" charset="-128"/>
        <a:cs typeface="+mn-cs"/>
      </a:defRPr>
    </a:lvl7pPr>
    <a:lvl8pPr marL="3200400" algn="l" defTabSz="914400" rtl="0" eaLnBrk="1" latinLnBrk="0" hangingPunct="1">
      <a:defRPr sz="2400" kern="1200">
        <a:solidFill>
          <a:schemeClr val="tx1"/>
        </a:solidFill>
        <a:latin typeface="Times" panose="02020603050405020304" pitchFamily="18" charset="0"/>
        <a:ea typeface="ＭＳ Ｐゴシック" panose="020B0600070205080204" pitchFamily="34" charset="-128"/>
        <a:cs typeface="+mn-cs"/>
      </a:defRPr>
    </a:lvl8pPr>
    <a:lvl9pPr marL="3657600" algn="l" defTabSz="914400" rtl="0" eaLnBrk="1" latinLnBrk="0" hangingPunct="1">
      <a:defRPr sz="2400" kern="1200">
        <a:solidFill>
          <a:schemeClr val="tx1"/>
        </a:solidFill>
        <a:latin typeface="Times" panose="02020603050405020304" pitchFamily="18" charset="0"/>
        <a:ea typeface="ＭＳ Ｐゴシック" panose="020B0600070205080204" pitchFamily="34" charset="-128"/>
        <a:cs typeface="+mn-cs"/>
      </a:defRPr>
    </a:lvl9pPr>
  </p:defaultTextStyle>
  <p:extLst>
    <p:ext uri="{EFAFB233-063F-42B5-8137-9DF3F51BA10A}">
      <p15:sldGuideLst xmlns:p15="http://schemas.microsoft.com/office/powerpoint/2012/main"/>
    </p:ext>
    <p:ext uri="{2D200454-40CA-4A62-9FC3-DE9A4176ACB9}">
      <p15:notes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15D5F078-C295-4920-9627-F0A53850D62D}" v="2" dt="2022-09-12T14:14:45.373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24908" autoAdjust="0"/>
    <p:restoredTop sz="85058" autoAdjust="0"/>
  </p:normalViewPr>
  <p:slideViewPr>
    <p:cSldViewPr snapToGrid="0">
      <p:cViewPr varScale="1">
        <p:scale>
          <a:sx n="88" d="100"/>
          <a:sy n="88" d="100"/>
        </p:scale>
        <p:origin x="114" y="34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-9942"/>
    </p:cViewPr>
  </p:sorterViewPr>
  <p:notesViewPr>
    <p:cSldViewPr snapToGrid="0">
      <p:cViewPr varScale="1">
        <p:scale>
          <a:sx n="87" d="100"/>
          <a:sy n="87" d="100"/>
        </p:scale>
        <p:origin x="3840" y="72"/>
      </p:cViewPr>
      <p:guideLst/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microsoft.com/office/2015/10/relationships/revisionInfo" Target="revisionInfo.xml"/><Relationship Id="rId10" Type="http://schemas.openxmlformats.org/officeDocument/2006/relationships/slide" Target="slides/slide9.xml"/><Relationship Id="rId19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microsoft.com/office/2016/11/relationships/changesInfo" Target="changesInfos/changesInfo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Rachel Iles" userId="80abbc71-045e-409a-a317-7d3641ca40a2" providerId="ADAL" clId="{15D5F078-C295-4920-9627-F0A53850D62D}"/>
    <pc:docChg chg="custSel modSld">
      <pc:chgData name="Rachel Iles" userId="80abbc71-045e-409a-a317-7d3641ca40a2" providerId="ADAL" clId="{15D5F078-C295-4920-9627-F0A53850D62D}" dt="2022-09-12T14:15:03.589" v="34" actId="1076"/>
      <pc:docMkLst>
        <pc:docMk/>
      </pc:docMkLst>
      <pc:sldChg chg="addSp modSp mod">
        <pc:chgData name="Rachel Iles" userId="80abbc71-045e-409a-a317-7d3641ca40a2" providerId="ADAL" clId="{15D5F078-C295-4920-9627-F0A53850D62D}" dt="2022-09-12T14:15:03.589" v="34" actId="1076"/>
        <pc:sldMkLst>
          <pc:docMk/>
          <pc:sldMk cId="3141379508" sldId="285"/>
        </pc:sldMkLst>
        <pc:spChg chg="add mod">
          <ac:chgData name="Rachel Iles" userId="80abbc71-045e-409a-a317-7d3641ca40a2" providerId="ADAL" clId="{15D5F078-C295-4920-9627-F0A53850D62D}" dt="2022-09-12T14:15:03.589" v="34" actId="1076"/>
          <ac:spMkLst>
            <pc:docMk/>
            <pc:sldMk cId="3141379508" sldId="285"/>
            <ac:spMk id="5" creationId="{03680F29-146A-C696-590A-8B19EC79F2FF}"/>
          </ac:spMkLst>
        </pc:spChg>
        <pc:picChg chg="mod">
          <ac:chgData name="Rachel Iles" userId="80abbc71-045e-409a-a317-7d3641ca40a2" providerId="ADAL" clId="{15D5F078-C295-4920-9627-F0A53850D62D}" dt="2022-09-12T14:14:45.373" v="33" actId="1076"/>
          <ac:picMkLst>
            <pc:docMk/>
            <pc:sldMk cId="3141379508" sldId="285"/>
            <ac:picMk id="1026" creationId="{11A9DD1E-273A-48B8-9A50-BBEF013D5B83}"/>
          </ac:picMkLst>
        </pc:picChg>
      </pc:sldChg>
      <pc:sldChg chg="modSp mod">
        <pc:chgData name="Rachel Iles" userId="80abbc71-045e-409a-a317-7d3641ca40a2" providerId="ADAL" clId="{15D5F078-C295-4920-9627-F0A53850D62D}" dt="2022-09-12T14:12:42.723" v="18" actId="207"/>
        <pc:sldMkLst>
          <pc:docMk/>
          <pc:sldMk cId="2838796216" sldId="291"/>
        </pc:sldMkLst>
        <pc:spChg chg="mod">
          <ac:chgData name="Rachel Iles" userId="80abbc71-045e-409a-a317-7d3641ca40a2" providerId="ADAL" clId="{15D5F078-C295-4920-9627-F0A53850D62D}" dt="2022-09-12T14:12:42.723" v="18" actId="207"/>
          <ac:spMkLst>
            <pc:docMk/>
            <pc:sldMk cId="2838796216" sldId="291"/>
            <ac:spMk id="2" creationId="{DD844832-44AA-464D-AFDE-204BD74BCD6E}"/>
          </ac:spMkLst>
        </pc:spChg>
      </pc:sldChg>
      <pc:sldChg chg="modSp mod">
        <pc:chgData name="Rachel Iles" userId="80abbc71-045e-409a-a317-7d3641ca40a2" providerId="ADAL" clId="{15D5F078-C295-4920-9627-F0A53850D62D}" dt="2022-09-12T14:12:12.574" v="2" actId="207"/>
        <pc:sldMkLst>
          <pc:docMk/>
          <pc:sldMk cId="123554504" sldId="295"/>
        </pc:sldMkLst>
        <pc:spChg chg="mod">
          <ac:chgData name="Rachel Iles" userId="80abbc71-045e-409a-a317-7d3641ca40a2" providerId="ADAL" clId="{15D5F078-C295-4920-9627-F0A53850D62D}" dt="2022-09-12T14:12:12.574" v="2" actId="207"/>
          <ac:spMkLst>
            <pc:docMk/>
            <pc:sldMk cId="123554504" sldId="295"/>
            <ac:spMk id="2" creationId="{FCA2B00B-1DAC-4AC7-81C0-09CAE6C6EC58}"/>
          </ac:spMkLst>
        </pc:spChg>
      </pc:sldChg>
    </pc:docChg>
  </pc:docChgLst>
  <pc:docChgLst>
    <pc:chgData name="Rachel Iles" userId="80abbc71-045e-409a-a317-7d3641ca40a2" providerId="ADAL" clId="{0D3BDC4C-0A40-48FC-98CD-9E69EA5FF941}"/>
    <pc:docChg chg="modSld">
      <pc:chgData name="Rachel Iles" userId="80abbc71-045e-409a-a317-7d3641ca40a2" providerId="ADAL" clId="{0D3BDC4C-0A40-48FC-98CD-9E69EA5FF941}" dt="2022-08-01T15:38:02.463" v="5" actId="20577"/>
      <pc:docMkLst>
        <pc:docMk/>
      </pc:docMkLst>
      <pc:sldChg chg="modNotes">
        <pc:chgData name="Rachel Iles" userId="80abbc71-045e-409a-a317-7d3641ca40a2" providerId="ADAL" clId="{0D3BDC4C-0A40-48FC-98CD-9E69EA5FF941}" dt="2022-08-01T15:37:19.572" v="2" actId="20577"/>
        <pc:sldMkLst>
          <pc:docMk/>
          <pc:sldMk cId="3371811807" sldId="294"/>
        </pc:sldMkLst>
      </pc:sldChg>
      <pc:sldChg chg="modNotes">
        <pc:chgData name="Rachel Iles" userId="80abbc71-045e-409a-a317-7d3641ca40a2" providerId="ADAL" clId="{0D3BDC4C-0A40-48FC-98CD-9E69EA5FF941}" dt="2022-08-01T15:37:37.716" v="4" actId="20577"/>
        <pc:sldMkLst>
          <pc:docMk/>
          <pc:sldMk cId="0" sldId="322"/>
        </pc:sldMkLst>
      </pc:sldChg>
      <pc:sldChg chg="modNotes">
        <pc:chgData name="Rachel Iles" userId="80abbc71-045e-409a-a317-7d3641ca40a2" providerId="ADAL" clId="{0D3BDC4C-0A40-48FC-98CD-9E69EA5FF941}" dt="2022-08-01T15:38:02.463" v="5" actId="20577"/>
        <pc:sldMkLst>
          <pc:docMk/>
          <pc:sldMk cId="0" sldId="333"/>
        </pc:sldMkLst>
      </pc:sldChg>
      <pc:sldChg chg="modNotes">
        <pc:chgData name="Rachel Iles" userId="80abbc71-045e-409a-a317-7d3641ca40a2" providerId="ADAL" clId="{0D3BDC4C-0A40-48FC-98CD-9E69EA5FF941}" dt="2022-08-01T15:37:14.653" v="1" actId="20577"/>
        <pc:sldMkLst>
          <pc:docMk/>
          <pc:sldMk cId="0" sldId="335"/>
        </pc:sldMkLst>
      </pc:sldChg>
      <pc:sldChg chg="modNotes">
        <pc:chgData name="Rachel Iles" userId="80abbc71-045e-409a-a317-7d3641ca40a2" providerId="ADAL" clId="{0D3BDC4C-0A40-48FC-98CD-9E69EA5FF941}" dt="2022-08-01T15:37:10.871" v="0" actId="20577"/>
        <pc:sldMkLst>
          <pc:docMk/>
          <pc:sldMk cId="0" sldId="336"/>
        </pc:sldMkLst>
      </pc:sldChg>
      <pc:sldChg chg="modNotes">
        <pc:chgData name="Rachel Iles" userId="80abbc71-045e-409a-a317-7d3641ca40a2" providerId="ADAL" clId="{0D3BDC4C-0A40-48FC-98CD-9E69EA5FF941}" dt="2022-08-01T15:37:25.574" v="3" actId="20577"/>
        <pc:sldMkLst>
          <pc:docMk/>
          <pc:sldMk cId="0" sldId="338"/>
        </pc:sldMkLst>
      </pc:sld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476172B-B521-4474-BF40-CFAB0D062005}" type="datetimeFigureOut">
              <a:rPr lang="en-GB" smtClean="0"/>
              <a:t>12/09/2022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8A83A06D-66CB-42CB-A295-BE4F74E0D1B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9498594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A83A06D-66CB-42CB-A295-BE4F74E0D1BD}" type="slidenum">
              <a:rPr lang="en-GB" smtClean="0"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91850452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This lecture will be looking at the Importance of communication to professional practise, as well as the importance of communicating with parents and multi agency networks. 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A83A06D-66CB-42CB-A295-BE4F74E0D1BD}" type="slidenum">
              <a:rPr lang="en-GB" smtClean="0"/>
              <a:t>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86236655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30" name="Slide Image Placeholder 1">
            <a:extLst>
              <a:ext uri="{FF2B5EF4-FFF2-40B4-BE49-F238E27FC236}">
                <a16:creationId xmlns:a16="http://schemas.microsoft.com/office/drawing/2014/main" id="{540448EE-A50A-448B-BCB5-BD0C13E23BD2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90488" y="744538"/>
            <a:ext cx="6616700" cy="3722687"/>
          </a:xfrm>
          <a:ln/>
        </p:spPr>
      </p:sp>
      <p:sp>
        <p:nvSpPr>
          <p:cNvPr id="22531" name="Notes Placeholder 2">
            <a:extLst>
              <a:ext uri="{FF2B5EF4-FFF2-40B4-BE49-F238E27FC236}">
                <a16:creationId xmlns:a16="http://schemas.microsoft.com/office/drawing/2014/main" id="{0A0DCB4C-6F79-4EBF-9F41-9F100390C13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GB" altLang="en-US" dirty="0">
              <a:latin typeface="Arial" panose="020B0604020202020204" pitchFamily="34" charset="0"/>
            </a:endParaRPr>
          </a:p>
        </p:txBody>
      </p:sp>
      <p:sp>
        <p:nvSpPr>
          <p:cNvPr id="22532" name="Slide Number Placeholder 3">
            <a:extLst>
              <a:ext uri="{FF2B5EF4-FFF2-40B4-BE49-F238E27FC236}">
                <a16:creationId xmlns:a16="http://schemas.microsoft.com/office/drawing/2014/main" id="{6BAE7440-B294-4378-8B6B-3198A0BA4FD4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Times" panose="02020603050405020304" pitchFamily="18" charset="0"/>
                <a:ea typeface="MS PGothic" panose="020B0600070205080204" pitchFamily="34" charset="-128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" panose="02020603050405020304" pitchFamily="18" charset="0"/>
                <a:ea typeface="MS PGothic" panose="020B0600070205080204" pitchFamily="34" charset="-128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MS PGothic" panose="020B0600070205080204" pitchFamily="34" charset="-128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MS PGothic" panose="020B0600070205080204" pitchFamily="34" charset="-128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MS PGothic" panose="020B0600070205080204" pitchFamily="34" charset="-128"/>
              </a:defRPr>
            </a:lvl9pPr>
          </a:lstStyle>
          <a:p>
            <a:fld id="{C5FE282D-A0B3-4134-B2DF-3AFC574EBB58}" type="slidenum">
              <a:rPr lang="cy-GB" altLang="en-US" sz="1200">
                <a:latin typeface="Arial" panose="020B0604020202020204" pitchFamily="34" charset="0"/>
              </a:rPr>
              <a:pPr/>
              <a:t>3</a:t>
            </a:fld>
            <a:endParaRPr lang="cy-GB" altLang="en-US" sz="1200">
              <a:latin typeface="Arial" panose="020B0604020202020204" pitchFamily="34" charset="0"/>
            </a:endParaRPr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626" name="Slide Image Placeholder 1">
            <a:extLst>
              <a:ext uri="{FF2B5EF4-FFF2-40B4-BE49-F238E27FC236}">
                <a16:creationId xmlns:a16="http://schemas.microsoft.com/office/drawing/2014/main" id="{DE20374E-D838-443A-A993-5DCCC0C9B805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90488" y="744538"/>
            <a:ext cx="6616700" cy="3722687"/>
          </a:xfrm>
          <a:ln/>
        </p:spPr>
      </p:sp>
      <p:sp>
        <p:nvSpPr>
          <p:cNvPr id="26627" name="Notes Placeholder 2">
            <a:extLst>
              <a:ext uri="{FF2B5EF4-FFF2-40B4-BE49-F238E27FC236}">
                <a16:creationId xmlns:a16="http://schemas.microsoft.com/office/drawing/2014/main" id="{7D8AA7C6-C1AA-46B6-97A0-DC347536D96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 i="1" dirty="0">
              <a:latin typeface="Arial" panose="020B0604020202020204" pitchFamily="34" charset="0"/>
            </a:endParaRPr>
          </a:p>
        </p:txBody>
      </p:sp>
      <p:sp>
        <p:nvSpPr>
          <p:cNvPr id="26628" name="Slide Number Placeholder 3">
            <a:extLst>
              <a:ext uri="{FF2B5EF4-FFF2-40B4-BE49-F238E27FC236}">
                <a16:creationId xmlns:a16="http://schemas.microsoft.com/office/drawing/2014/main" id="{928D5610-AD20-4534-B6BD-8498C157A511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Times" panose="02020603050405020304" pitchFamily="18" charset="0"/>
                <a:ea typeface="MS PGothic" panose="020B0600070205080204" pitchFamily="34" charset="-128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" panose="02020603050405020304" pitchFamily="18" charset="0"/>
                <a:ea typeface="MS PGothic" panose="020B0600070205080204" pitchFamily="34" charset="-128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MS PGothic" panose="020B0600070205080204" pitchFamily="34" charset="-128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MS PGothic" panose="020B0600070205080204" pitchFamily="34" charset="-128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MS PGothic" panose="020B0600070205080204" pitchFamily="34" charset="-128"/>
              </a:defRPr>
            </a:lvl9pPr>
          </a:lstStyle>
          <a:p>
            <a:fld id="{A3789B11-656E-41A0-8E57-1EEDAE297584}" type="slidenum">
              <a:rPr lang="cy-GB" altLang="en-US" sz="1200">
                <a:latin typeface="Arial" panose="020B0604020202020204" pitchFamily="34" charset="0"/>
              </a:rPr>
              <a:pPr/>
              <a:t>4</a:t>
            </a:fld>
            <a:endParaRPr lang="cy-GB" altLang="en-US" sz="1200">
              <a:latin typeface="Arial" panose="020B0604020202020204" pitchFamily="34" charset="0"/>
            </a:endParaRPr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A83A06D-66CB-42CB-A295-BE4F74E0D1BD}" type="slidenum">
              <a:rPr lang="en-GB" smtClean="0"/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3774243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A83A06D-66CB-42CB-A295-BE4F74E0D1BD}" type="slidenum">
              <a:rPr lang="en-GB" smtClean="0"/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5432434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674" name="Slide Image Placeholder 1">
            <a:extLst>
              <a:ext uri="{FF2B5EF4-FFF2-40B4-BE49-F238E27FC236}">
                <a16:creationId xmlns:a16="http://schemas.microsoft.com/office/drawing/2014/main" id="{3DCDF3E8-56F6-446D-8097-D56FD5D129D6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90488" y="744538"/>
            <a:ext cx="6616700" cy="3722687"/>
          </a:xfrm>
          <a:ln/>
        </p:spPr>
      </p:sp>
      <p:sp>
        <p:nvSpPr>
          <p:cNvPr id="28675" name="Notes Placeholder 2">
            <a:extLst>
              <a:ext uri="{FF2B5EF4-FFF2-40B4-BE49-F238E27FC236}">
                <a16:creationId xmlns:a16="http://schemas.microsoft.com/office/drawing/2014/main" id="{ABA802DE-5C25-4745-B2ED-86B69139129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r>
              <a:rPr lang="en-GB" altLang="en-US" dirty="0" err="1">
                <a:latin typeface="Arial" panose="020B0604020202020204" pitchFamily="34" charset="0"/>
              </a:rPr>
              <a:t>uncrc</a:t>
            </a:r>
            <a:endParaRPr lang="en-GB" altLang="en-US" dirty="0">
              <a:latin typeface="Arial" panose="020B0604020202020204" pitchFamily="34" charset="0"/>
            </a:endParaRPr>
          </a:p>
        </p:txBody>
      </p:sp>
      <p:sp>
        <p:nvSpPr>
          <p:cNvPr id="28676" name="Slide Number Placeholder 3">
            <a:extLst>
              <a:ext uri="{FF2B5EF4-FFF2-40B4-BE49-F238E27FC236}">
                <a16:creationId xmlns:a16="http://schemas.microsoft.com/office/drawing/2014/main" id="{3C5EA674-B5CD-4001-B13D-ADC13CC99326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Times" panose="02020603050405020304" pitchFamily="18" charset="0"/>
                <a:ea typeface="MS PGothic" panose="020B0600070205080204" pitchFamily="34" charset="-128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" panose="02020603050405020304" pitchFamily="18" charset="0"/>
                <a:ea typeface="MS PGothic" panose="020B0600070205080204" pitchFamily="34" charset="-128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MS PGothic" panose="020B0600070205080204" pitchFamily="34" charset="-128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MS PGothic" panose="020B0600070205080204" pitchFamily="34" charset="-128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MS PGothic" panose="020B0600070205080204" pitchFamily="34" charset="-128"/>
              </a:defRPr>
            </a:lvl9pPr>
          </a:lstStyle>
          <a:p>
            <a:fld id="{FE03BB5C-94EA-4671-B407-951A13404200}" type="slidenum">
              <a:rPr lang="cy-GB" altLang="en-US" sz="1200">
                <a:latin typeface="Arial" panose="020B0604020202020204" pitchFamily="34" charset="0"/>
              </a:rPr>
              <a:pPr/>
              <a:t>7</a:t>
            </a:fld>
            <a:endParaRPr lang="cy-GB" altLang="en-US" sz="1200">
              <a:latin typeface="Arial" panose="020B0604020202020204" pitchFamily="34" charset="0"/>
            </a:endParaRPr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578" name="Slide Image Placeholder 1">
            <a:extLst>
              <a:ext uri="{FF2B5EF4-FFF2-40B4-BE49-F238E27FC236}">
                <a16:creationId xmlns:a16="http://schemas.microsoft.com/office/drawing/2014/main" id="{84CE756C-548B-4AE3-99CE-509B7AD0516C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90488" y="744538"/>
            <a:ext cx="6616700" cy="3722687"/>
          </a:xfrm>
          <a:ln/>
        </p:spPr>
      </p:sp>
      <p:sp>
        <p:nvSpPr>
          <p:cNvPr id="24579" name="Notes Placeholder 2">
            <a:extLst>
              <a:ext uri="{FF2B5EF4-FFF2-40B4-BE49-F238E27FC236}">
                <a16:creationId xmlns:a16="http://schemas.microsoft.com/office/drawing/2014/main" id="{8D8E359D-E032-40E1-8F1E-FFCDFE7BD1E4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GB" altLang="en-US" dirty="0">
              <a:latin typeface="Arial" panose="020B0604020202020204" pitchFamily="34" charset="0"/>
            </a:endParaRPr>
          </a:p>
        </p:txBody>
      </p:sp>
      <p:sp>
        <p:nvSpPr>
          <p:cNvPr id="24580" name="Slide Number Placeholder 3">
            <a:extLst>
              <a:ext uri="{FF2B5EF4-FFF2-40B4-BE49-F238E27FC236}">
                <a16:creationId xmlns:a16="http://schemas.microsoft.com/office/drawing/2014/main" id="{1EBAB89A-41FF-4AAA-9807-B2D882B68D74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Times" panose="02020603050405020304" pitchFamily="18" charset="0"/>
                <a:ea typeface="MS PGothic" panose="020B0600070205080204" pitchFamily="34" charset="-128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" panose="02020603050405020304" pitchFamily="18" charset="0"/>
                <a:ea typeface="MS PGothic" panose="020B0600070205080204" pitchFamily="34" charset="-128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MS PGothic" panose="020B0600070205080204" pitchFamily="34" charset="-128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MS PGothic" panose="020B0600070205080204" pitchFamily="34" charset="-128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MS PGothic" panose="020B0600070205080204" pitchFamily="34" charset="-128"/>
              </a:defRPr>
            </a:lvl9pPr>
          </a:lstStyle>
          <a:p>
            <a:fld id="{232ACF53-B88F-4937-9051-05C5D6236EC5}" type="slidenum">
              <a:rPr lang="cy-GB" altLang="en-US" sz="1200">
                <a:latin typeface="Arial" panose="020B0604020202020204" pitchFamily="34" charset="0"/>
              </a:rPr>
              <a:pPr/>
              <a:t>8</a:t>
            </a:fld>
            <a:endParaRPr lang="cy-GB" altLang="en-US" sz="1200">
              <a:latin typeface="Arial" panose="020B0604020202020204" pitchFamily="34" charset="0"/>
            </a:endParaRPr>
          </a:p>
        </p:txBody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2770" name="Slide Image Placeholder 1">
            <a:extLst>
              <a:ext uri="{FF2B5EF4-FFF2-40B4-BE49-F238E27FC236}">
                <a16:creationId xmlns:a16="http://schemas.microsoft.com/office/drawing/2014/main" id="{B8AFFEB8-C6D4-4783-9495-D367E778D374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90488" y="744538"/>
            <a:ext cx="6616700" cy="3722687"/>
          </a:xfrm>
          <a:ln/>
        </p:spPr>
      </p:sp>
      <p:sp>
        <p:nvSpPr>
          <p:cNvPr id="32771" name="Notes Placeholder 2">
            <a:extLst>
              <a:ext uri="{FF2B5EF4-FFF2-40B4-BE49-F238E27FC236}">
                <a16:creationId xmlns:a16="http://schemas.microsoft.com/office/drawing/2014/main" id="{926B6310-EA7D-4C7D-B281-1C8ADB6725C4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GB" altLang="en-US">
              <a:latin typeface="Arial" panose="020B0604020202020204" pitchFamily="34" charset="0"/>
            </a:endParaRPr>
          </a:p>
        </p:txBody>
      </p:sp>
      <p:sp>
        <p:nvSpPr>
          <p:cNvPr id="32772" name="Slide Number Placeholder 3">
            <a:extLst>
              <a:ext uri="{FF2B5EF4-FFF2-40B4-BE49-F238E27FC236}">
                <a16:creationId xmlns:a16="http://schemas.microsoft.com/office/drawing/2014/main" id="{B5E12A31-E763-4DE2-BD1D-50B7BDF4DBA1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Times" panose="02020603050405020304" pitchFamily="18" charset="0"/>
                <a:ea typeface="MS PGothic" panose="020B0600070205080204" pitchFamily="34" charset="-128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" panose="02020603050405020304" pitchFamily="18" charset="0"/>
                <a:ea typeface="MS PGothic" panose="020B0600070205080204" pitchFamily="34" charset="-128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MS PGothic" panose="020B0600070205080204" pitchFamily="34" charset="-128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MS PGothic" panose="020B0600070205080204" pitchFamily="34" charset="-128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MS PGothic" panose="020B0600070205080204" pitchFamily="34" charset="-128"/>
              </a:defRPr>
            </a:lvl9pPr>
          </a:lstStyle>
          <a:p>
            <a:fld id="{7CC76956-4070-4A36-A179-DAC80D925ECE}" type="slidenum">
              <a:rPr lang="cy-GB" altLang="en-US" sz="1200">
                <a:latin typeface="Arial" panose="020B0604020202020204" pitchFamily="34" charset="0"/>
              </a:rPr>
              <a:pPr/>
              <a:t>9</a:t>
            </a:fld>
            <a:endParaRPr lang="cy-GB" altLang="en-US" sz="1200">
              <a:latin typeface="Arial" panose="020B0604020202020204" pitchFamily="34" charset="0"/>
            </a:endParaRPr>
          </a:p>
        </p:txBody>
      </p:sp>
    </p:spTree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4818" name="Slide Image Placeholder 1">
            <a:extLst>
              <a:ext uri="{FF2B5EF4-FFF2-40B4-BE49-F238E27FC236}">
                <a16:creationId xmlns:a16="http://schemas.microsoft.com/office/drawing/2014/main" id="{3D9612DF-FAA1-46D6-B8A7-EC90A1511DF5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90488" y="744538"/>
            <a:ext cx="6616700" cy="3722687"/>
          </a:xfrm>
          <a:ln/>
        </p:spPr>
      </p:sp>
      <p:sp>
        <p:nvSpPr>
          <p:cNvPr id="34819" name="Notes Placeholder 2">
            <a:extLst>
              <a:ext uri="{FF2B5EF4-FFF2-40B4-BE49-F238E27FC236}">
                <a16:creationId xmlns:a16="http://schemas.microsoft.com/office/drawing/2014/main" id="{7EF45F70-B64D-4AE5-9D02-657B25A94EA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r>
              <a:rPr lang="en-GB" altLang="en-US" dirty="0">
                <a:latin typeface="Arial" panose="020B0604020202020204" pitchFamily="34" charset="0"/>
              </a:rPr>
              <a:t>This video is brilliant </a:t>
            </a:r>
          </a:p>
        </p:txBody>
      </p:sp>
      <p:sp>
        <p:nvSpPr>
          <p:cNvPr id="34820" name="Slide Number Placeholder 3">
            <a:extLst>
              <a:ext uri="{FF2B5EF4-FFF2-40B4-BE49-F238E27FC236}">
                <a16:creationId xmlns:a16="http://schemas.microsoft.com/office/drawing/2014/main" id="{5807D44E-FAA8-4B00-BE3A-BEF8CA5A4A87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Times" panose="02020603050405020304" pitchFamily="18" charset="0"/>
                <a:ea typeface="MS PGothic" panose="020B0600070205080204" pitchFamily="34" charset="-128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" panose="02020603050405020304" pitchFamily="18" charset="0"/>
                <a:ea typeface="MS PGothic" panose="020B0600070205080204" pitchFamily="34" charset="-128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MS PGothic" panose="020B0600070205080204" pitchFamily="34" charset="-128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MS PGothic" panose="020B0600070205080204" pitchFamily="34" charset="-128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MS PGothic" panose="020B0600070205080204" pitchFamily="34" charset="-128"/>
              </a:defRPr>
            </a:lvl9pPr>
          </a:lstStyle>
          <a:p>
            <a:fld id="{2CE47BEA-A8E0-483F-B03B-B992F61B8BC0}" type="slidenum">
              <a:rPr lang="cy-GB" altLang="en-US" sz="1200">
                <a:latin typeface="Arial" panose="020B0604020202020204" pitchFamily="34" charset="0"/>
              </a:rPr>
              <a:pPr/>
              <a:t>10</a:t>
            </a:fld>
            <a:endParaRPr lang="cy-GB" altLang="en-US" sz="1200">
              <a:latin typeface="Arial" panose="020B0604020202020204" pitchFamily="34" charset="0"/>
            </a:endParaRPr>
          </a:p>
        </p:txBody>
      </p:sp>
    </p:spTree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6866" name="Slide Image Placeholder 1">
            <a:extLst>
              <a:ext uri="{FF2B5EF4-FFF2-40B4-BE49-F238E27FC236}">
                <a16:creationId xmlns:a16="http://schemas.microsoft.com/office/drawing/2014/main" id="{BEFDD3E3-D101-4227-B7D0-8437C7FDA958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90488" y="744538"/>
            <a:ext cx="6616700" cy="3722687"/>
          </a:xfrm>
          <a:ln/>
        </p:spPr>
      </p:sp>
      <p:sp>
        <p:nvSpPr>
          <p:cNvPr id="36867" name="Notes Placeholder 2">
            <a:extLst>
              <a:ext uri="{FF2B5EF4-FFF2-40B4-BE49-F238E27FC236}">
                <a16:creationId xmlns:a16="http://schemas.microsoft.com/office/drawing/2014/main" id="{EEB01440-977E-48D3-8774-6A9D249CD52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GB" altLang="en-US" dirty="0">
              <a:latin typeface="Arial" panose="020B0604020202020204" pitchFamily="34" charset="0"/>
            </a:endParaRPr>
          </a:p>
        </p:txBody>
      </p:sp>
      <p:sp>
        <p:nvSpPr>
          <p:cNvPr id="36868" name="Slide Number Placeholder 3">
            <a:extLst>
              <a:ext uri="{FF2B5EF4-FFF2-40B4-BE49-F238E27FC236}">
                <a16:creationId xmlns:a16="http://schemas.microsoft.com/office/drawing/2014/main" id="{3B127A65-918E-4879-BEA0-DEE6CF9DF7F3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Times" panose="02020603050405020304" pitchFamily="18" charset="0"/>
                <a:ea typeface="MS PGothic" panose="020B0600070205080204" pitchFamily="34" charset="-128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" panose="02020603050405020304" pitchFamily="18" charset="0"/>
                <a:ea typeface="MS PGothic" panose="020B0600070205080204" pitchFamily="34" charset="-128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MS PGothic" panose="020B0600070205080204" pitchFamily="34" charset="-128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MS PGothic" panose="020B0600070205080204" pitchFamily="34" charset="-128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MS PGothic" panose="020B0600070205080204" pitchFamily="34" charset="-128"/>
              </a:defRPr>
            </a:lvl9pPr>
          </a:lstStyle>
          <a:p>
            <a:fld id="{C8DA55DE-EADA-4CDD-965C-876B68FA463B}" type="slidenum">
              <a:rPr lang="cy-GB" altLang="en-US" sz="1200">
                <a:latin typeface="Arial" panose="020B0604020202020204" pitchFamily="34" charset="0"/>
              </a:rPr>
              <a:pPr/>
              <a:t>11</a:t>
            </a:fld>
            <a:endParaRPr lang="cy-GB" altLang="en-US" sz="1200">
              <a:latin typeface="Arial" panose="020B0604020202020204" pitchFamily="34" charset="0"/>
            </a:endParaRPr>
          </a:p>
        </p:txBody>
      </p:sp>
    </p:spTree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62" name="Slide Image Placeholder 1">
            <a:extLst>
              <a:ext uri="{FF2B5EF4-FFF2-40B4-BE49-F238E27FC236}">
                <a16:creationId xmlns:a16="http://schemas.microsoft.com/office/drawing/2014/main" id="{48EC4458-3E02-4A66-97E2-775120874F72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90488" y="744538"/>
            <a:ext cx="6616700" cy="3722687"/>
          </a:xfrm>
          <a:ln/>
        </p:spPr>
      </p:sp>
      <p:sp>
        <p:nvSpPr>
          <p:cNvPr id="40963" name="Notes Placeholder 2">
            <a:extLst>
              <a:ext uri="{FF2B5EF4-FFF2-40B4-BE49-F238E27FC236}">
                <a16:creationId xmlns:a16="http://schemas.microsoft.com/office/drawing/2014/main" id="{295F306F-9471-45F4-88CC-D81FCD5D051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 altLang="en-US" dirty="0">
                <a:latin typeface="Arial" panose="020B0604020202020204" pitchFamily="34" charset="0"/>
              </a:rPr>
              <a:t>EYP, social workers, play workers, nursery nurse, flying start workers, teachers, LSA, TA, speech and language therapists, safeguarding officers, </a:t>
            </a:r>
            <a:r>
              <a:rPr lang="en-US" altLang="en-US" dirty="0" err="1">
                <a:latin typeface="Arial" panose="020B0604020202020204" pitchFamily="34" charset="0"/>
              </a:rPr>
              <a:t>ALNCos</a:t>
            </a:r>
            <a:r>
              <a:rPr lang="en-US" altLang="en-US" dirty="0">
                <a:latin typeface="Arial" panose="020B0604020202020204" pitchFamily="34" charset="0"/>
              </a:rPr>
              <a:t>, health visitors, support workers, LA officers, educational psychologists, counselors, forest school leaders, CIW, </a:t>
            </a:r>
            <a:r>
              <a:rPr lang="en-US" altLang="en-US" dirty="0" err="1">
                <a:latin typeface="Arial" panose="020B0604020202020204" pitchFamily="34" charset="0"/>
              </a:rPr>
              <a:t>Estyn</a:t>
            </a:r>
            <a:r>
              <a:rPr lang="en-US" altLang="en-US" dirty="0">
                <a:latin typeface="Arial" panose="020B0604020202020204" pitchFamily="34" charset="0"/>
              </a:rPr>
              <a:t>, </a:t>
            </a:r>
          </a:p>
          <a:p>
            <a:endParaRPr lang="en-US" altLang="en-US" b="1" u="sng" dirty="0">
              <a:latin typeface="Arial" panose="020B0604020202020204" pitchFamily="34" charset="0"/>
            </a:endParaRPr>
          </a:p>
        </p:txBody>
      </p:sp>
      <p:sp>
        <p:nvSpPr>
          <p:cNvPr id="40964" name="Slide Number Placeholder 3">
            <a:extLst>
              <a:ext uri="{FF2B5EF4-FFF2-40B4-BE49-F238E27FC236}">
                <a16:creationId xmlns:a16="http://schemas.microsoft.com/office/drawing/2014/main" id="{29AAE930-2599-488D-921C-182125C79033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Times" panose="02020603050405020304" pitchFamily="18" charset="0"/>
                <a:ea typeface="MS PGothic" panose="020B0600070205080204" pitchFamily="34" charset="-128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" panose="02020603050405020304" pitchFamily="18" charset="0"/>
                <a:ea typeface="MS PGothic" panose="020B0600070205080204" pitchFamily="34" charset="-128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MS PGothic" panose="020B0600070205080204" pitchFamily="34" charset="-128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MS PGothic" panose="020B0600070205080204" pitchFamily="34" charset="-128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MS PGothic" panose="020B0600070205080204" pitchFamily="34" charset="-128"/>
              </a:defRPr>
            </a:lvl9pPr>
          </a:lstStyle>
          <a:p>
            <a:fld id="{D54254AC-7C57-418F-83DD-4A93DF21DF16}" type="slidenum">
              <a:rPr lang="cy-GB" altLang="en-US" sz="1200">
                <a:latin typeface="Arial" panose="020B0604020202020204" pitchFamily="34" charset="0"/>
              </a:rPr>
              <a:pPr/>
              <a:t>12</a:t>
            </a:fld>
            <a:endParaRPr lang="cy-GB" altLang="en-US" sz="1200">
              <a:latin typeface="Arial" panose="020B0604020202020204" pitchFamily="34" charset="0"/>
            </a:endParaRPr>
          </a:p>
        </p:txBody>
      </p:sp>
    </p:spTree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3010" name="Slide Image Placeholder 1">
            <a:extLst>
              <a:ext uri="{FF2B5EF4-FFF2-40B4-BE49-F238E27FC236}">
                <a16:creationId xmlns:a16="http://schemas.microsoft.com/office/drawing/2014/main" id="{A9FA56ED-19F2-4F0B-82A7-D720ADF234C2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90488" y="744538"/>
            <a:ext cx="6616700" cy="3722687"/>
          </a:xfrm>
          <a:ln/>
        </p:spPr>
      </p:sp>
      <p:sp>
        <p:nvSpPr>
          <p:cNvPr id="43011" name="Notes Placeholder 2">
            <a:extLst>
              <a:ext uri="{FF2B5EF4-FFF2-40B4-BE49-F238E27FC236}">
                <a16:creationId xmlns:a16="http://schemas.microsoft.com/office/drawing/2014/main" id="{18041840-BA85-4840-AF40-BEB40A85B19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en-US" altLang="en-US" dirty="0">
              <a:latin typeface="Arial" panose="020B0604020202020204" pitchFamily="34" charset="0"/>
            </a:endParaRPr>
          </a:p>
        </p:txBody>
      </p:sp>
      <p:sp>
        <p:nvSpPr>
          <p:cNvPr id="43012" name="Slide Number Placeholder 3">
            <a:extLst>
              <a:ext uri="{FF2B5EF4-FFF2-40B4-BE49-F238E27FC236}">
                <a16:creationId xmlns:a16="http://schemas.microsoft.com/office/drawing/2014/main" id="{30B47597-4D35-4B47-9EC6-7AAA6E3A63E9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Times" panose="02020603050405020304" pitchFamily="18" charset="0"/>
                <a:ea typeface="MS PGothic" panose="020B0600070205080204" pitchFamily="34" charset="-128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" panose="02020603050405020304" pitchFamily="18" charset="0"/>
                <a:ea typeface="MS PGothic" panose="020B0600070205080204" pitchFamily="34" charset="-128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MS PGothic" panose="020B0600070205080204" pitchFamily="34" charset="-128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MS PGothic" panose="020B0600070205080204" pitchFamily="34" charset="-128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MS PGothic" panose="020B0600070205080204" pitchFamily="34" charset="-128"/>
              </a:defRPr>
            </a:lvl9pPr>
          </a:lstStyle>
          <a:p>
            <a:fld id="{15099534-A974-4B22-9076-8288F1188E10}" type="slidenum">
              <a:rPr lang="cy-GB" altLang="en-US" sz="1200">
                <a:latin typeface="Arial" panose="020B0604020202020204" pitchFamily="34" charset="0"/>
              </a:rPr>
              <a:pPr/>
              <a:t>13</a:t>
            </a:fld>
            <a:endParaRPr lang="cy-GB" altLang="en-US" sz="1200">
              <a:latin typeface="Arial" panose="020B0604020202020204" pitchFamily="34" charset="0"/>
            </a:endParaRPr>
          </a:p>
        </p:txBody>
      </p:sp>
    </p:spTree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5058" name="Slide Image Placeholder 1">
            <a:extLst>
              <a:ext uri="{FF2B5EF4-FFF2-40B4-BE49-F238E27FC236}">
                <a16:creationId xmlns:a16="http://schemas.microsoft.com/office/drawing/2014/main" id="{4282ACB0-5FA5-4CC2-A126-3A981B03C553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90488" y="744538"/>
            <a:ext cx="6616700" cy="3722687"/>
          </a:xfrm>
          <a:ln/>
        </p:spPr>
      </p:sp>
      <p:sp>
        <p:nvSpPr>
          <p:cNvPr id="45059" name="Notes Placeholder 2">
            <a:extLst>
              <a:ext uri="{FF2B5EF4-FFF2-40B4-BE49-F238E27FC236}">
                <a16:creationId xmlns:a16="http://schemas.microsoft.com/office/drawing/2014/main" id="{5CCB45D8-551C-440E-97E8-69F7AED1C96E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GB" altLang="en-US">
              <a:latin typeface="Arial" panose="020B0604020202020204" pitchFamily="34" charset="0"/>
            </a:endParaRPr>
          </a:p>
        </p:txBody>
      </p:sp>
      <p:sp>
        <p:nvSpPr>
          <p:cNvPr id="45060" name="Slide Number Placeholder 3">
            <a:extLst>
              <a:ext uri="{FF2B5EF4-FFF2-40B4-BE49-F238E27FC236}">
                <a16:creationId xmlns:a16="http://schemas.microsoft.com/office/drawing/2014/main" id="{272F4AE7-645E-4324-90FB-797688564EB9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Times" panose="02020603050405020304" pitchFamily="18" charset="0"/>
                <a:ea typeface="MS PGothic" panose="020B0600070205080204" pitchFamily="34" charset="-128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" panose="02020603050405020304" pitchFamily="18" charset="0"/>
                <a:ea typeface="MS PGothic" panose="020B0600070205080204" pitchFamily="34" charset="-128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MS PGothic" panose="020B0600070205080204" pitchFamily="34" charset="-128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MS PGothic" panose="020B0600070205080204" pitchFamily="34" charset="-128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MS PGothic" panose="020B0600070205080204" pitchFamily="34" charset="-128"/>
              </a:defRPr>
            </a:lvl9pPr>
          </a:lstStyle>
          <a:p>
            <a:fld id="{B6059077-F2F5-47ED-9511-18BA38E56D3E}" type="slidenum">
              <a:rPr lang="cy-GB" altLang="en-US" sz="1200">
                <a:latin typeface="Arial" panose="020B0604020202020204" pitchFamily="34" charset="0"/>
              </a:rPr>
              <a:pPr/>
              <a:t>14</a:t>
            </a:fld>
            <a:endParaRPr lang="cy-GB" altLang="en-US" sz="1200">
              <a:latin typeface="Arial" panose="020B0604020202020204" pitchFamily="34" charset="0"/>
            </a:endParaRPr>
          </a:p>
        </p:txBody>
      </p:sp>
    </p:spTree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A83A06D-66CB-42CB-A295-BE4F74E0D1BD}" type="slidenum">
              <a:rPr lang="en-GB" smtClean="0"/>
              <a:t>15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54546666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9780632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128156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004A69B8-2871-4FA4-8492-B069FF631261}" type="datetimeFigureOut">
              <a:rPr lang="en-GB" smtClean="0"/>
              <a:pPr>
                <a:defRPr/>
              </a:pPr>
              <a:t>12/09/2022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fld id="{3DC78687-D1FC-4C4A-9241-4888D1D80AA4}" type="slidenum">
              <a:rPr lang="en-GB" altLang="en-US" smtClean="0">
                <a:ea typeface="MS PGothic" pitchFamily="34" charset="-128"/>
              </a:rPr>
              <a:pPr fontAlgn="base">
                <a:spcBef>
                  <a:spcPct val="0"/>
                </a:spcBef>
                <a:spcAft>
                  <a:spcPct val="0"/>
                </a:spcAft>
              </a:pPr>
              <a:t>‹#›</a:t>
            </a:fld>
            <a:endParaRPr lang="en-GB" altLang="en-US">
              <a:ea typeface="MS PGothic" pitchFamily="34" charset="-128"/>
            </a:endParaRPr>
          </a:p>
        </p:txBody>
      </p:sp>
    </p:spTree>
    <p:extLst>
      <p:ext uri="{BB962C8B-B14F-4D97-AF65-F5344CB8AC3E}">
        <p14:creationId xmlns:p14="http://schemas.microsoft.com/office/powerpoint/2010/main" val="149404463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B33867F4-0AAD-42B1-9384-326D074A4F56}" type="datetimeFigureOut">
              <a:rPr lang="en-GB" smtClean="0"/>
              <a:pPr>
                <a:defRPr/>
              </a:pPr>
              <a:t>12/09/2022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6B01329-CC6C-4CC9-9578-6DF9774B1477}" type="slidenum">
              <a:rPr lang="en-GB" altLang="en-US" smtClean="0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88724514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7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9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9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1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1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DCF8DB81-439C-4656-9D3E-66A7D1A45EA3}" type="datetimeFigureOut">
              <a:rPr lang="en-GB" smtClean="0"/>
              <a:pPr>
                <a:defRPr/>
              </a:pPr>
              <a:t>12/09/2022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540B88C-F0A9-42D6-80BF-256C9807E1EB}" type="slidenum">
              <a:rPr lang="en-GB" altLang="en-US" smtClean="0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04458112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BC8E3CB2-1CF2-4995-A5FE-D409EFFC65D6}" type="datetimeFigureOut">
              <a:rPr lang="en-GB" smtClean="0"/>
              <a:pPr>
                <a:defRPr/>
              </a:pPr>
              <a:t>12/09/2022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5491408-BBF5-4FE7-9F09-3C9DF13A05F9}" type="slidenum">
              <a:rPr lang="en-GB" altLang="en-US" smtClean="0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41912183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B7345790-51AC-404F-BA55-9F6878987568}" type="datetimeFigureOut">
              <a:rPr lang="en-GB" smtClean="0"/>
              <a:pPr>
                <a:defRPr/>
              </a:pPr>
              <a:t>12/09/2022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5C8E66-FDAC-403B-96DB-D2F75ECA0543}" type="slidenum">
              <a:rPr lang="en-GB" altLang="en-US" smtClean="0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19254543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7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B3E7E5E2-C784-4A97-8CF6-8823521BE196}" type="datetimeFigureOut">
              <a:rPr lang="en-GB" smtClean="0"/>
              <a:pPr>
                <a:defRPr/>
              </a:pPr>
              <a:t>12/09/2022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C528FF3-08BB-4A1C-8E1B-8B7FAB55C84A}" type="slidenum">
              <a:rPr lang="en-GB" altLang="en-US" smtClean="0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87113902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183188" y="987427"/>
            <a:ext cx="617220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F416119F-627E-4435-8782-E1A15BFB5236}" type="datetimeFigureOut">
              <a:rPr lang="en-GB" smtClean="0"/>
              <a:pPr>
                <a:defRPr/>
              </a:pPr>
              <a:t>12/09/2022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C273DB-3413-402B-995A-5F578E93DF5E}" type="slidenum">
              <a:rPr lang="en-GB" altLang="en-US" smtClean="0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18074994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B4B8E2AC-B30A-4DC0-B431-6112BDE13CA5}" type="datetimeFigureOut">
              <a:rPr lang="en-GB" smtClean="0"/>
              <a:pPr>
                <a:defRPr/>
              </a:pPr>
              <a:t>12/09/2022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5635911-DFC3-4C37-A973-78AFF2B97951}" type="slidenum">
              <a:rPr lang="en-GB" altLang="en-US" smtClean="0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87512748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1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1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5E43C031-A6CF-420F-AE3A-6087542148F3}" type="datetimeFigureOut">
              <a:rPr lang="en-GB" smtClean="0"/>
              <a:pPr>
                <a:defRPr/>
              </a:pPr>
              <a:t>12/09/2022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D708640-F9A1-4FBA-8E45-5438E53A8313}" type="slidenum">
              <a:rPr lang="en-GB" altLang="en-US" smtClean="0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73208959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pn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7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2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pPr>
              <a:defRPr/>
            </a:pPr>
            <a:fld id="{004A69B8-2871-4FA4-8492-B069FF631261}" type="datetimeFigureOut">
              <a:rPr lang="en-GB" smtClean="0"/>
              <a:pPr>
                <a:defRPr/>
              </a:pPr>
              <a:t>12/09/2022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2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2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pPr fontAlgn="base">
              <a:spcBef>
                <a:spcPct val="0"/>
              </a:spcBef>
              <a:spcAft>
                <a:spcPct val="0"/>
              </a:spcAft>
            </a:pPr>
            <a:fld id="{3DC78687-D1FC-4C4A-9241-4888D1D80AA4}" type="slidenum">
              <a:rPr lang="en-GB" altLang="en-US" smtClean="0">
                <a:ea typeface="MS PGothic" pitchFamily="34" charset="-128"/>
              </a:rPr>
              <a:pPr fontAlgn="base">
                <a:spcBef>
                  <a:spcPct val="0"/>
                </a:spcBef>
                <a:spcAft>
                  <a:spcPct val="0"/>
                </a:spcAft>
              </a:pPr>
              <a:t>‹#›</a:t>
            </a:fld>
            <a:endParaRPr lang="en-GB" altLang="en-US">
              <a:ea typeface="MS PGothic" pitchFamily="34" charset="-128"/>
            </a:endParaRPr>
          </a:p>
        </p:txBody>
      </p:sp>
      <p:pic>
        <p:nvPicPr>
          <p:cNvPr id="7" name="Picture 6"/>
          <p:cNvPicPr>
            <a:picLocks noChangeAspect="1"/>
          </p:cNvPicPr>
          <p:nvPr/>
        </p:nvPicPr>
        <p:blipFill>
          <a:blip r:embed="rId1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3317145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960" r:id="rId1"/>
    <p:sldLayoutId id="2147483961" r:id="rId2"/>
    <p:sldLayoutId id="2147483962" r:id="rId3"/>
    <p:sldLayoutId id="2147483963" r:id="rId4"/>
    <p:sldLayoutId id="2147483964" r:id="rId5"/>
    <p:sldLayoutId id="2147483965" r:id="rId6"/>
    <p:sldLayoutId id="2147483966" r:id="rId7"/>
    <p:sldLayoutId id="2147483967" r:id="rId8"/>
    <p:sldLayoutId id="2147483968" r:id="rId9"/>
    <p:sldLayoutId id="2147483969" r:id="rId10"/>
    <p:sldLayoutId id="2147483970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6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4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6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4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4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4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4.xml"/><Relationship Id="rId5" Type="http://schemas.openxmlformats.org/officeDocument/2006/relationships/hyperlink" Target="https://www.youtube.com/watch?v=CejhQC9hUO8" TargetMode="External"/><Relationship Id="rId4" Type="http://schemas.openxmlformats.org/officeDocument/2006/relationships/hyperlink" Target="https://www.youtube.com/watch?v=xYbWrzLBOik" TargetMode="Externa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4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4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4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youtube.com/watch?v=1GoX9I6XSJk" TargetMode="External"/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4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hyperlink" Target="https://doi.org/10.4324/9781315237473" TargetMode="External"/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4.xml"/><Relationship Id="rId4" Type="http://schemas.openxmlformats.org/officeDocument/2006/relationships/hyperlink" Target="http://www.ican.org.uk/What_is_the_issue/About%20SLCN/How%20many%20children%20have%20SLCN.aspx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Box 4">
            <a:extLst>
              <a:ext uri="{FF2B5EF4-FFF2-40B4-BE49-F238E27FC236}">
                <a16:creationId xmlns:a16="http://schemas.microsoft.com/office/drawing/2014/main" id="{C1ED915E-FC76-4477-AC31-80C78157E177}"/>
              </a:ext>
            </a:extLst>
          </p:cNvPr>
          <p:cNvSpPr txBox="1"/>
          <p:nvPr/>
        </p:nvSpPr>
        <p:spPr>
          <a:xfrm>
            <a:off x="564596" y="1340515"/>
            <a:ext cx="11175318" cy="830997"/>
          </a:xfrm>
          <a:prstGeom prst="rect">
            <a:avLst/>
          </a:prstGeom>
          <a:noFill/>
          <a:ln>
            <a:solidFill>
              <a:schemeClr val="bg1"/>
            </a:solidFill>
          </a:ln>
        </p:spPr>
        <p:txBody>
          <a:bodyPr wrap="square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7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None/>
              <a:tabLst/>
              <a:defRPr/>
            </a:pPr>
            <a:r>
              <a:rPr kumimoji="0" lang="en-GB" sz="4800" b="1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ECEY4002: </a:t>
            </a:r>
            <a:r>
              <a:rPr kumimoji="0" lang="en-GB" sz="4800" b="1" i="0" u="none" strike="noStrike" kern="1200" cap="none" spc="0" normalizeH="0" baseline="0" noProof="0" dirty="0" err="1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Ymarferydd</a:t>
            </a:r>
            <a:r>
              <a:rPr kumimoji="0" lang="en-GB" sz="4800" b="1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 </a:t>
            </a:r>
            <a:r>
              <a:rPr kumimoji="0" lang="en-GB" sz="4800" b="1" i="0" u="none" strike="noStrike" kern="1200" cap="none" spc="0" normalizeH="0" baseline="0" noProof="0" dirty="0" err="1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Proffesiynol</a:t>
            </a:r>
            <a:endParaRPr kumimoji="0" lang="en-GB" sz="4800" b="1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 panose="020B0604020202020204" pitchFamily="34" charset="0"/>
              <a:ea typeface="+mn-ea"/>
              <a:cs typeface="Arial" panose="020B0604020202020204" pitchFamily="34" charset="0"/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5C6B52E0-AC3D-4D09-A881-8EF1367A927B}"/>
              </a:ext>
            </a:extLst>
          </p:cNvPr>
          <p:cNvSpPr txBox="1"/>
          <p:nvPr/>
        </p:nvSpPr>
        <p:spPr>
          <a:xfrm>
            <a:off x="484815" y="4732656"/>
            <a:ext cx="11175317" cy="830997"/>
          </a:xfrm>
          <a:prstGeom prst="rect">
            <a:avLst/>
          </a:prstGeom>
          <a:noFill/>
          <a:ln>
            <a:solidFill>
              <a:schemeClr val="bg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GB" sz="4800" b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ECEY4002: Professional Practitioner</a:t>
            </a:r>
          </a:p>
        </p:txBody>
      </p:sp>
    </p:spTree>
    <p:extLst>
      <p:ext uri="{BB962C8B-B14F-4D97-AF65-F5344CB8AC3E}">
        <p14:creationId xmlns:p14="http://schemas.microsoft.com/office/powerpoint/2010/main" val="2213243947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56336BE-AD64-4EC1-9519-06940F6ECD8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1026" name="Picture 2" descr="5 Strategies to Enhance Communication | CU Management">
            <a:extLst>
              <a:ext uri="{FF2B5EF4-FFF2-40B4-BE49-F238E27FC236}">
                <a16:creationId xmlns:a16="http://schemas.microsoft.com/office/drawing/2014/main" id="{11A9DD1E-273A-48B8-9A50-BBEF013D5B83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139" y="228600"/>
            <a:ext cx="12188861" cy="68580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03680F29-146A-C696-590A-8B19EC79F2FF}"/>
              </a:ext>
            </a:extLst>
          </p:cNvPr>
          <p:cNvSpPr txBox="1"/>
          <p:nvPr/>
        </p:nvSpPr>
        <p:spPr>
          <a:xfrm>
            <a:off x="3407228" y="0"/>
            <a:ext cx="5900057" cy="120032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7200" dirty="0" err="1">
                <a:solidFill>
                  <a:srgbClr val="0070C0"/>
                </a:solidFill>
                <a:latin typeface="Nirmala Text" panose="020B0502040204020203" pitchFamily="34" charset="0"/>
                <a:ea typeface="Nirmala Text" panose="020B0502040204020203" pitchFamily="34" charset="0"/>
                <a:cs typeface="Nirmala Text" panose="020B0502040204020203" pitchFamily="34" charset="0"/>
              </a:rPr>
              <a:t>Cyf</a:t>
            </a:r>
            <a:r>
              <a:rPr lang="en-GB" sz="7200" dirty="0" err="1">
                <a:solidFill>
                  <a:srgbClr val="7030A0"/>
                </a:solidFill>
                <a:latin typeface="Nirmala Text" panose="020B0502040204020203" pitchFamily="34" charset="0"/>
                <a:ea typeface="Nirmala Text" panose="020B0502040204020203" pitchFamily="34" charset="0"/>
                <a:cs typeface="Nirmala Text" panose="020B0502040204020203" pitchFamily="34" charset="0"/>
              </a:rPr>
              <a:t>ath</a:t>
            </a:r>
            <a:r>
              <a:rPr lang="en-GB" sz="7200" dirty="0" err="1">
                <a:solidFill>
                  <a:schemeClr val="accent2"/>
                </a:solidFill>
                <a:latin typeface="Nirmala Text" panose="020B0502040204020203" pitchFamily="34" charset="0"/>
                <a:ea typeface="Nirmala Text" panose="020B0502040204020203" pitchFamily="34" charset="0"/>
                <a:cs typeface="Nirmala Text" panose="020B0502040204020203" pitchFamily="34" charset="0"/>
              </a:rPr>
              <a:t>reb</a:t>
            </a:r>
            <a:r>
              <a:rPr lang="en-GB" sz="7200" dirty="0" err="1">
                <a:solidFill>
                  <a:schemeClr val="accent6">
                    <a:lumMod val="75000"/>
                  </a:schemeClr>
                </a:solidFill>
                <a:latin typeface="Nirmala Text" panose="020B0502040204020203" pitchFamily="34" charset="0"/>
                <a:ea typeface="Nirmala Text" panose="020B0502040204020203" pitchFamily="34" charset="0"/>
                <a:cs typeface="Nirmala Text" panose="020B0502040204020203" pitchFamily="34" charset="0"/>
              </a:rPr>
              <a:t>iad</a:t>
            </a:r>
            <a:r>
              <a:rPr lang="en-GB" dirty="0"/>
              <a:t>   </a:t>
            </a:r>
          </a:p>
        </p:txBody>
      </p:sp>
    </p:spTree>
    <p:extLst>
      <p:ext uri="{BB962C8B-B14F-4D97-AF65-F5344CB8AC3E}">
        <p14:creationId xmlns:p14="http://schemas.microsoft.com/office/powerpoint/2010/main" val="3141379508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6" name="Title 1">
            <a:extLst>
              <a:ext uri="{FF2B5EF4-FFF2-40B4-BE49-F238E27FC236}">
                <a16:creationId xmlns:a16="http://schemas.microsoft.com/office/drawing/2014/main" id="{DD456C9E-28A7-4816-B1E7-9447E8A7F2C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375761"/>
            <a:ext cx="12192000" cy="1325563"/>
          </a:xfrm>
        </p:spPr>
        <p:txBody>
          <a:bodyPr>
            <a:normAutofit fontScale="90000"/>
          </a:bodyPr>
          <a:lstStyle/>
          <a:p>
            <a:pPr algn="ctr"/>
            <a:br>
              <a:rPr lang="cy-GB" altLang="en-US" sz="2400" dirty="0">
                <a:latin typeface="Arial" panose="020B0604020202020204" pitchFamily="34" charset="0"/>
                <a:cs typeface="Arial" panose="020B0604020202020204" pitchFamily="34" charset="0"/>
              </a:rPr>
            </a:br>
            <a:br>
              <a:rPr lang="cy-GB" altLang="en-US" sz="36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cy-GB" altLang="en-US" sz="5300" dirty="0">
                <a:latin typeface="Arial" panose="020B0604020202020204" pitchFamily="34" charset="0"/>
                <a:cs typeface="Arial" panose="020B0604020202020204" pitchFamily="34" charset="0"/>
              </a:rPr>
              <a:t>Beth mae bod yn </a:t>
            </a:r>
            <a:r>
              <a:rPr lang="cy-GB" altLang="en-US" sz="5300" b="1" dirty="0">
                <a:latin typeface="Arial" panose="020B0604020202020204" pitchFamily="34" charset="0"/>
                <a:cs typeface="Arial" panose="020B0604020202020204" pitchFamily="34" charset="0"/>
              </a:rPr>
              <a:t>‘broffesiynol’</a:t>
            </a:r>
            <a:r>
              <a:rPr lang="cy-GB" altLang="en-US" sz="5300" dirty="0">
                <a:latin typeface="Arial" panose="020B0604020202020204" pitchFamily="34" charset="0"/>
                <a:cs typeface="Arial" panose="020B0604020202020204" pitchFamily="34" charset="0"/>
              </a:rPr>
              <a:t> yn ei olygu </a:t>
            </a:r>
            <a:br>
              <a:rPr lang="cy-GB" altLang="en-US" sz="53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cy-GB" altLang="en-US" sz="5300" dirty="0">
                <a:latin typeface="Arial" panose="020B0604020202020204" pitchFamily="34" charset="0"/>
                <a:cs typeface="Arial" panose="020B0604020202020204" pitchFamily="34" charset="0"/>
              </a:rPr>
              <a:t>yn ein gwaith gyda phlant?</a:t>
            </a:r>
            <a:br>
              <a:rPr lang="cy-GB" altLang="en-US" sz="53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altLang="en-US" sz="5300" dirty="0">
                <a:solidFill>
                  <a:schemeClr val="accent1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What does it mean to be </a:t>
            </a:r>
            <a:r>
              <a:rPr lang="en-GB" altLang="en-US" sz="5300" b="1" dirty="0">
                <a:solidFill>
                  <a:schemeClr val="accent1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‘professional’</a:t>
            </a:r>
            <a:r>
              <a:rPr lang="en-GB" altLang="en-US" sz="5300" dirty="0">
                <a:solidFill>
                  <a:schemeClr val="accent1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 in our work with children?</a:t>
            </a:r>
          </a:p>
        </p:txBody>
      </p:sp>
      <p:sp>
        <p:nvSpPr>
          <p:cNvPr id="21507" name="Content Placeholder 2">
            <a:extLst>
              <a:ext uri="{FF2B5EF4-FFF2-40B4-BE49-F238E27FC236}">
                <a16:creationId xmlns:a16="http://schemas.microsoft.com/office/drawing/2014/main" id="{288BBEA0-F5CE-4B07-A314-8C4ADDE952E5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50490" y="2733367"/>
            <a:ext cx="4038600" cy="2748065"/>
          </a:xfrm>
        </p:spPr>
        <p:txBody>
          <a:bodyPr/>
          <a:lstStyle/>
          <a:p>
            <a:pPr eaLnBrk="1" hangingPunct="1"/>
            <a:endParaRPr lang="cy-GB" altLang="en-US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eaLnBrk="1" hangingPunct="1"/>
            <a:endParaRPr lang="cy-GB" altLang="en-US" sz="2400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eaLnBrk="1" hangingPunct="1"/>
            <a:r>
              <a:rPr lang="cy-GB" altLang="en-US" sz="2400" b="1" dirty="0">
                <a:latin typeface="Arial" panose="020B0604020202020204" pitchFamily="34" charset="0"/>
                <a:cs typeface="Arial" panose="020B0604020202020204" pitchFamily="34" charset="0"/>
              </a:rPr>
              <a:t>Beth yn eich barn chi fydd yn eich gwneud yn fwy ‘broffesiynol’?</a:t>
            </a:r>
          </a:p>
          <a:p>
            <a:endParaRPr lang="en-GB" altLang="en-US" dirty="0"/>
          </a:p>
        </p:txBody>
      </p:sp>
      <p:sp>
        <p:nvSpPr>
          <p:cNvPr id="21508" name="Content Placeholder 3">
            <a:extLst>
              <a:ext uri="{FF2B5EF4-FFF2-40B4-BE49-F238E27FC236}">
                <a16:creationId xmlns:a16="http://schemas.microsoft.com/office/drawing/2014/main" id="{855C2836-F072-4224-9AE0-1E712DEE2B22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555658" y="2733367"/>
            <a:ext cx="4038600" cy="2856221"/>
          </a:xfrm>
        </p:spPr>
        <p:txBody>
          <a:bodyPr/>
          <a:lstStyle/>
          <a:p>
            <a:pPr eaLnBrk="1" hangingPunct="1"/>
            <a:endParaRPr lang="en-GB" altLang="en-US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eaLnBrk="1" hangingPunct="1"/>
            <a:endParaRPr lang="en-GB" altLang="en-US" sz="2400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eaLnBrk="1" hangingPunct="1"/>
            <a:r>
              <a:rPr lang="en-GB" altLang="en-US" sz="2400" b="1" dirty="0">
                <a:solidFill>
                  <a:schemeClr val="accent1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What do you feel will make you more ‘professional’?</a:t>
            </a:r>
          </a:p>
          <a:p>
            <a:endParaRPr lang="en-GB" altLang="en-US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602" name="Title 1">
            <a:extLst>
              <a:ext uri="{FF2B5EF4-FFF2-40B4-BE49-F238E27FC236}">
                <a16:creationId xmlns:a16="http://schemas.microsoft.com/office/drawing/2014/main" id="{89FE8D39-014B-4E77-BEFF-D9FEB53C6A2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39213" y="197978"/>
            <a:ext cx="10515600" cy="1325563"/>
          </a:xfrm>
        </p:spPr>
        <p:txBody>
          <a:bodyPr>
            <a:noAutofit/>
          </a:bodyPr>
          <a:lstStyle/>
          <a:p>
            <a:pPr algn="ctr" eaLnBrk="1" hangingPunct="1"/>
            <a:r>
              <a:rPr lang="en-GB" altLang="en-US" sz="4800" dirty="0" err="1">
                <a:latin typeface="Arial" panose="020B0604020202020204" pitchFamily="34" charset="0"/>
                <a:cs typeface="Arial" panose="020B0604020202020204" pitchFamily="34" charset="0"/>
              </a:rPr>
              <a:t>Cyfathrebu</a:t>
            </a:r>
            <a:r>
              <a:rPr lang="en-GB" altLang="en-US" sz="48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altLang="en-US" sz="4800" dirty="0" err="1"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GB" altLang="en-US" sz="48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altLang="en-US" sz="4800" dirty="0" err="1">
                <a:latin typeface="Arial" panose="020B0604020202020204" pitchFamily="34" charset="0"/>
                <a:cs typeface="Arial" panose="020B0604020202020204" pitchFamily="34" charset="0"/>
              </a:rPr>
              <a:t>effeithiol</a:t>
            </a:r>
            <a:r>
              <a:rPr lang="en-GB" altLang="en-US" sz="4800" dirty="0">
                <a:latin typeface="Arial" panose="020B0604020202020204" pitchFamily="34" charset="0"/>
                <a:cs typeface="Arial" panose="020B0604020202020204" pitchFamily="34" charset="0"/>
              </a:rPr>
              <a:t>?</a:t>
            </a:r>
            <a:br>
              <a:rPr lang="en-GB" altLang="en-US" sz="48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altLang="en-US" sz="4800" dirty="0">
                <a:solidFill>
                  <a:schemeClr val="accent1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Effective communication?</a:t>
            </a:r>
          </a:p>
        </p:txBody>
      </p:sp>
      <p:sp>
        <p:nvSpPr>
          <p:cNvPr id="25603" name="Content Placeholder 2">
            <a:extLst>
              <a:ext uri="{FF2B5EF4-FFF2-40B4-BE49-F238E27FC236}">
                <a16:creationId xmlns:a16="http://schemas.microsoft.com/office/drawing/2014/main" id="{048E5976-3519-4016-A4C4-5A99E1D48066}"/>
              </a:ext>
            </a:extLst>
          </p:cNvPr>
          <p:cNvSpPr txBox="1">
            <a:spLocks/>
          </p:cNvSpPr>
          <p:nvPr/>
        </p:nvSpPr>
        <p:spPr bwMode="auto">
          <a:xfrm>
            <a:off x="585020" y="2239296"/>
            <a:ext cx="4586748" cy="39893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marL="457200" indent="-457200"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 pitchFamily="34" charset="0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 pitchFamily="34" charset="0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 pitchFamily="34" charset="0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 pitchFamily="34" charset="0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 pitchFamily="34" charset="0"/>
              </a:defRPr>
            </a:lvl9pPr>
          </a:lstStyle>
          <a:p>
            <a:pPr eaLnBrk="1" hangingPunct="1"/>
            <a:r>
              <a:rPr lang="en-GB" altLang="en-US" dirty="0">
                <a:latin typeface="Arial" panose="020B0604020202020204" pitchFamily="34" charset="0"/>
                <a:cs typeface="Arial" panose="020B0604020202020204" pitchFamily="34" charset="0"/>
              </a:rPr>
              <a:t>Beth </a:t>
            </a:r>
            <a:r>
              <a:rPr lang="en-GB" altLang="en-US" dirty="0" err="1">
                <a:latin typeface="Arial" panose="020B0604020202020204" pitchFamily="34" charset="0"/>
                <a:cs typeface="Arial" panose="020B0604020202020204" pitchFamily="34" charset="0"/>
              </a:rPr>
              <a:t>yw</a:t>
            </a:r>
            <a:r>
              <a:rPr lang="en-GB" altLang="en-US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altLang="en-US" dirty="0" err="1">
                <a:latin typeface="Arial" panose="020B0604020202020204" pitchFamily="34" charset="0"/>
                <a:cs typeface="Arial" panose="020B0604020202020204" pitchFamily="34" charset="0"/>
              </a:rPr>
              <a:t>hwn</a:t>
            </a:r>
            <a:r>
              <a:rPr lang="en-GB" altLang="en-US" dirty="0">
                <a:latin typeface="Arial" panose="020B0604020202020204" pitchFamily="34" charset="0"/>
                <a:cs typeface="Arial" panose="020B0604020202020204" pitchFamily="34" charset="0"/>
              </a:rPr>
              <a:t>?</a:t>
            </a:r>
          </a:p>
          <a:p>
            <a:pPr eaLnBrk="1" hangingPunct="1"/>
            <a:endParaRPr lang="en-GB" altLang="en-US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eaLnBrk="1" hangingPunct="1"/>
            <a:r>
              <a:rPr lang="en-GB" altLang="en-US" dirty="0">
                <a:latin typeface="Arial" panose="020B0604020202020204" pitchFamily="34" charset="0"/>
                <a:cs typeface="Arial" panose="020B0604020202020204" pitchFamily="34" charset="0"/>
              </a:rPr>
              <a:t>Gyda </a:t>
            </a:r>
            <a:r>
              <a:rPr lang="en-GB" altLang="en-US" dirty="0" err="1">
                <a:latin typeface="Arial" panose="020B0604020202020204" pitchFamily="34" charset="0"/>
                <a:cs typeface="Arial" panose="020B0604020202020204" pitchFamily="34" charset="0"/>
              </a:rPr>
              <a:t>chyd-weithwyr</a:t>
            </a:r>
            <a:r>
              <a:rPr lang="en-GB" altLang="en-US" dirty="0">
                <a:latin typeface="Arial" panose="020B0604020202020204" pitchFamily="34" charset="0"/>
                <a:cs typeface="Arial" panose="020B0604020202020204" pitchFamily="34" charset="0"/>
              </a:rPr>
              <a:t>?</a:t>
            </a:r>
          </a:p>
          <a:p>
            <a:pPr eaLnBrk="1" hangingPunct="1"/>
            <a:r>
              <a:rPr lang="en-GB" altLang="en-US" dirty="0">
                <a:latin typeface="Arial" panose="020B0604020202020204" pitchFamily="34" charset="0"/>
                <a:cs typeface="Arial" panose="020B0604020202020204" pitchFamily="34" charset="0"/>
              </a:rPr>
              <a:t>Gyda </a:t>
            </a:r>
            <a:r>
              <a:rPr lang="en-GB" altLang="en-US" dirty="0" err="1">
                <a:latin typeface="Arial" panose="020B0604020202020204" pitchFamily="34" charset="0"/>
                <a:cs typeface="Arial" panose="020B0604020202020204" pitchFamily="34" charset="0"/>
              </a:rPr>
              <a:t>oedolion</a:t>
            </a:r>
            <a:r>
              <a:rPr lang="en-GB" altLang="en-US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altLang="en-US" dirty="0" err="1">
                <a:latin typeface="Arial" panose="020B0604020202020204" pitchFamily="34" charset="0"/>
                <a:cs typeface="Arial" panose="020B0604020202020204" pitchFamily="34" charset="0"/>
              </a:rPr>
              <a:t>eraill</a:t>
            </a:r>
            <a:r>
              <a:rPr lang="en-GB" altLang="en-US" dirty="0">
                <a:latin typeface="Arial" panose="020B0604020202020204" pitchFamily="34" charset="0"/>
                <a:cs typeface="Arial" panose="020B0604020202020204" pitchFamily="34" charset="0"/>
              </a:rPr>
              <a:t>?</a:t>
            </a:r>
          </a:p>
          <a:p>
            <a:pPr eaLnBrk="1" hangingPunct="1"/>
            <a:r>
              <a:rPr lang="en-GB" altLang="en-US" dirty="0">
                <a:latin typeface="Arial" panose="020B0604020202020204" pitchFamily="34" charset="0"/>
                <a:cs typeface="Arial" panose="020B0604020202020204" pitchFamily="34" charset="0"/>
              </a:rPr>
              <a:t>Gyda </a:t>
            </a:r>
            <a:r>
              <a:rPr lang="en-GB" altLang="en-US" dirty="0" err="1">
                <a:latin typeface="Arial" panose="020B0604020202020204" pitchFamily="34" charset="0"/>
                <a:cs typeface="Arial" panose="020B0604020202020204" pitchFamily="34" charset="0"/>
              </a:rPr>
              <a:t>phlant</a:t>
            </a:r>
            <a:r>
              <a:rPr lang="en-GB" altLang="en-US" dirty="0">
                <a:latin typeface="Arial" panose="020B0604020202020204" pitchFamily="34" charset="0"/>
                <a:cs typeface="Arial" panose="020B0604020202020204" pitchFamily="34" charset="0"/>
              </a:rPr>
              <a:t>?</a:t>
            </a:r>
          </a:p>
        </p:txBody>
      </p:sp>
      <p:sp>
        <p:nvSpPr>
          <p:cNvPr id="25604" name="Content Placeholder 3">
            <a:extLst>
              <a:ext uri="{FF2B5EF4-FFF2-40B4-BE49-F238E27FC236}">
                <a16:creationId xmlns:a16="http://schemas.microsoft.com/office/drawing/2014/main" id="{9DCF411C-C94E-414B-B2A6-E22E2262F9D0}"/>
              </a:ext>
            </a:extLst>
          </p:cNvPr>
          <p:cNvSpPr txBox="1">
            <a:spLocks/>
          </p:cNvSpPr>
          <p:nvPr/>
        </p:nvSpPr>
        <p:spPr bwMode="auto">
          <a:xfrm>
            <a:off x="6585154" y="2239296"/>
            <a:ext cx="4038600" cy="39893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marL="457200" indent="-457200"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 pitchFamily="34" charset="0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 pitchFamily="34" charset="0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 pitchFamily="34" charset="0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 pitchFamily="34" charset="0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 pitchFamily="34" charset="0"/>
              </a:defRPr>
            </a:lvl9pPr>
          </a:lstStyle>
          <a:p>
            <a:pPr eaLnBrk="1" hangingPunct="1"/>
            <a:r>
              <a:rPr lang="en-GB" altLang="en-US" dirty="0">
                <a:solidFill>
                  <a:schemeClr val="accent1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What is this?</a:t>
            </a:r>
          </a:p>
          <a:p>
            <a:pPr eaLnBrk="1" hangingPunct="1"/>
            <a:endParaRPr lang="en-GB" altLang="en-US" dirty="0">
              <a:solidFill>
                <a:schemeClr val="accent1">
                  <a:lumMod val="75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eaLnBrk="1" hangingPunct="1"/>
            <a:r>
              <a:rPr lang="en-GB" altLang="en-US" dirty="0">
                <a:solidFill>
                  <a:schemeClr val="accent1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With co-workers?</a:t>
            </a:r>
          </a:p>
          <a:p>
            <a:pPr eaLnBrk="1" hangingPunct="1"/>
            <a:r>
              <a:rPr lang="en-GB" altLang="en-US" dirty="0">
                <a:solidFill>
                  <a:schemeClr val="accent1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With other adults?</a:t>
            </a:r>
          </a:p>
          <a:p>
            <a:pPr eaLnBrk="1" hangingPunct="1"/>
            <a:r>
              <a:rPr lang="en-GB" altLang="en-US" dirty="0">
                <a:solidFill>
                  <a:schemeClr val="accent1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With children?</a:t>
            </a:r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F1EE843-D4C1-4AC5-B269-98BEAB5DFBD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699989"/>
            <a:ext cx="12192000" cy="466660"/>
          </a:xfrm>
        </p:spPr>
        <p:txBody>
          <a:bodyPr>
            <a:normAutofit fontScale="90000"/>
          </a:bodyPr>
          <a:lstStyle/>
          <a:p>
            <a:pPr algn="ctr"/>
            <a:r>
              <a:rPr lang="en-GB" sz="5300" b="0" i="0" dirty="0" err="1">
                <a:effectLst/>
                <a:latin typeface="+mn-lt"/>
              </a:rPr>
              <a:t>Gweithio</a:t>
            </a:r>
            <a:r>
              <a:rPr lang="en-GB" sz="5300" b="0" i="0" dirty="0">
                <a:effectLst/>
                <a:latin typeface="+mn-lt"/>
              </a:rPr>
              <a:t> </a:t>
            </a:r>
            <a:r>
              <a:rPr lang="en-GB" sz="5300" b="0" i="0" dirty="0" err="1">
                <a:effectLst/>
                <a:latin typeface="+mn-lt"/>
              </a:rPr>
              <a:t>sy’n</a:t>
            </a:r>
            <a:r>
              <a:rPr lang="en-GB" sz="5300" b="0" i="0" dirty="0">
                <a:effectLst/>
                <a:latin typeface="+mn-lt"/>
              </a:rPr>
              <a:t> </a:t>
            </a:r>
            <a:r>
              <a:rPr lang="en-GB" sz="5300" b="0" i="0" dirty="0" err="1">
                <a:effectLst/>
                <a:latin typeface="+mn-lt"/>
              </a:rPr>
              <a:t>canolbwyntio</a:t>
            </a:r>
            <a:r>
              <a:rPr lang="en-GB" sz="5300" b="0" i="0" dirty="0">
                <a:effectLst/>
                <a:latin typeface="+mn-lt"/>
              </a:rPr>
              <a:t> </a:t>
            </a:r>
            <a:r>
              <a:rPr lang="en-GB" sz="5300" b="0" i="0" dirty="0" err="1">
                <a:effectLst/>
                <a:latin typeface="+mn-lt"/>
              </a:rPr>
              <a:t>ar</a:t>
            </a:r>
            <a:r>
              <a:rPr lang="en-GB" sz="5300" b="0" i="0" dirty="0">
                <a:effectLst/>
                <a:latin typeface="+mn-lt"/>
              </a:rPr>
              <a:t> </a:t>
            </a:r>
            <a:r>
              <a:rPr lang="en-GB" sz="5300" b="0" i="0" dirty="0" err="1">
                <a:effectLst/>
                <a:latin typeface="+mn-lt"/>
              </a:rPr>
              <a:t>berthnasoedd</a:t>
            </a:r>
            <a:r>
              <a:rPr lang="en-GB" sz="5300" b="0" i="0" dirty="0">
                <a:effectLst/>
                <a:latin typeface="+mn-lt"/>
              </a:rPr>
              <a:t> </a:t>
            </a:r>
            <a:br>
              <a:rPr lang="en-GB" sz="5300" b="0" i="0" dirty="0">
                <a:solidFill>
                  <a:schemeClr val="accent1">
                    <a:lumMod val="75000"/>
                  </a:schemeClr>
                </a:solidFill>
                <a:effectLst/>
                <a:latin typeface="+mn-lt"/>
              </a:rPr>
            </a:br>
            <a:r>
              <a:rPr lang="en-GB" sz="5300" b="0" i="0" dirty="0">
                <a:solidFill>
                  <a:schemeClr val="accent1">
                    <a:lumMod val="75000"/>
                  </a:schemeClr>
                </a:solidFill>
                <a:effectLst/>
                <a:latin typeface="+mn-lt"/>
              </a:rPr>
              <a:t>Relationship-centred working</a:t>
            </a:r>
            <a:br>
              <a:rPr lang="en-GB" b="0" i="0" dirty="0">
                <a:solidFill>
                  <a:srgbClr val="333333"/>
                </a:solidFill>
                <a:effectLst/>
                <a:latin typeface="Open Sans" panose="020B0606030504020204" pitchFamily="34" charset="0"/>
              </a:rPr>
            </a:b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74520C2-5131-4833-B10F-64FBC05A2170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324351" y="1505364"/>
            <a:ext cx="5181600" cy="4351338"/>
          </a:xfrm>
        </p:spPr>
        <p:txBody>
          <a:bodyPr>
            <a:normAutofit/>
          </a:bodyPr>
          <a:lstStyle/>
          <a:p>
            <a:r>
              <a:rPr lang="en-GB" dirty="0"/>
              <a:t>Mae </a:t>
            </a:r>
            <a:r>
              <a:rPr lang="en-GB" dirty="0" err="1"/>
              <a:t>rhan</a:t>
            </a:r>
            <a:r>
              <a:rPr lang="en-GB" dirty="0"/>
              <a:t> </a:t>
            </a:r>
            <a:r>
              <a:rPr lang="en-GB" dirty="0" err="1"/>
              <a:t>bwysig</a:t>
            </a:r>
            <a:r>
              <a:rPr lang="en-GB" dirty="0"/>
              <a:t> o </a:t>
            </a:r>
            <a:r>
              <a:rPr lang="en-GB" dirty="0" err="1"/>
              <a:t>weithio</a:t>
            </a:r>
            <a:r>
              <a:rPr lang="en-GB" dirty="0"/>
              <a:t> </a:t>
            </a:r>
            <a:r>
              <a:rPr lang="en-GB" dirty="0" err="1"/>
              <a:t>fel</a:t>
            </a:r>
            <a:r>
              <a:rPr lang="en-GB" dirty="0"/>
              <a:t> </a:t>
            </a:r>
            <a:r>
              <a:rPr lang="en-GB" dirty="0" err="1"/>
              <a:t>ymarferydd</a:t>
            </a:r>
            <a:r>
              <a:rPr lang="en-GB" dirty="0"/>
              <a:t> neu </a:t>
            </a:r>
            <a:r>
              <a:rPr lang="en-GB" dirty="0" err="1"/>
              <a:t>arweinydd</a:t>
            </a:r>
            <a:r>
              <a:rPr lang="en-GB" dirty="0"/>
              <a:t> </a:t>
            </a:r>
            <a:r>
              <a:rPr lang="en-GB" dirty="0" err="1"/>
              <a:t>blynyddoedd</a:t>
            </a:r>
            <a:r>
              <a:rPr lang="en-GB" dirty="0"/>
              <a:t> </a:t>
            </a:r>
            <a:r>
              <a:rPr lang="en-GB" dirty="0" err="1"/>
              <a:t>cynnar</a:t>
            </a:r>
            <a:r>
              <a:rPr lang="en-GB" dirty="0"/>
              <a:t>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ymwneud</a:t>
            </a:r>
            <a:r>
              <a:rPr lang="en-GB" dirty="0"/>
              <a:t> â </a:t>
            </a:r>
            <a:r>
              <a:rPr lang="en-GB" dirty="0" err="1"/>
              <a:t>meithrin</a:t>
            </a:r>
            <a:r>
              <a:rPr lang="en-GB" dirty="0"/>
              <a:t> </a:t>
            </a:r>
            <a:r>
              <a:rPr lang="en-GB" dirty="0" err="1"/>
              <a:t>perthnasoedd</a:t>
            </a:r>
            <a:r>
              <a:rPr lang="en-GB" dirty="0"/>
              <a:t> </a:t>
            </a:r>
            <a:r>
              <a:rPr lang="en-GB" dirty="0" err="1"/>
              <a:t>cadarnhaol</a:t>
            </a:r>
            <a:r>
              <a:rPr lang="en-GB" dirty="0"/>
              <a:t>: </a:t>
            </a:r>
          </a:p>
          <a:p>
            <a:r>
              <a:rPr lang="en-GB" dirty="0"/>
              <a:t>Plant a </a:t>
            </a:r>
            <a:r>
              <a:rPr lang="en-GB" dirty="0" err="1"/>
              <a:t>phobl</a:t>
            </a:r>
            <a:r>
              <a:rPr lang="en-GB" dirty="0"/>
              <a:t> </a:t>
            </a:r>
            <a:r>
              <a:rPr lang="en-GB" dirty="0" err="1"/>
              <a:t>ifanc</a:t>
            </a:r>
            <a:endParaRPr lang="en-GB" dirty="0"/>
          </a:p>
          <a:p>
            <a:r>
              <a:rPr lang="en-GB" dirty="0" err="1"/>
              <a:t>Teuluoedd</a:t>
            </a:r>
            <a:r>
              <a:rPr lang="en-GB" dirty="0"/>
              <a:t> a </a:t>
            </a:r>
            <a:r>
              <a:rPr lang="en-GB" dirty="0" err="1"/>
              <a:t>gofalwyr</a:t>
            </a:r>
            <a:r>
              <a:rPr lang="en-GB" dirty="0"/>
              <a:t> </a:t>
            </a:r>
          </a:p>
          <a:p>
            <a:r>
              <a:rPr lang="en-GB" dirty="0" err="1"/>
              <a:t>Gweithwyr</a:t>
            </a:r>
            <a:r>
              <a:rPr lang="en-GB" dirty="0"/>
              <a:t> </a:t>
            </a:r>
            <a:r>
              <a:rPr lang="en-GB" dirty="0" err="1"/>
              <a:t>proffesiynol</a:t>
            </a:r>
            <a:r>
              <a:rPr lang="en-GB" dirty="0"/>
              <a:t> </a:t>
            </a:r>
            <a:r>
              <a:rPr lang="en-GB" dirty="0" err="1"/>
              <a:t>eraill</a:t>
            </a:r>
            <a:endParaRPr lang="en-GB" dirty="0"/>
          </a:p>
          <a:p>
            <a:r>
              <a:rPr lang="en-GB" dirty="0" err="1"/>
              <a:t>Cydweithwyr</a:t>
            </a:r>
            <a:r>
              <a:rPr lang="en-GB" dirty="0"/>
              <a:t> </a:t>
            </a:r>
          </a:p>
          <a:p>
            <a:endParaRPr lang="en-GB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2D20FD00-B54D-4635-9131-D3DBF948E994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580303" y="1505364"/>
            <a:ext cx="5181600" cy="4351338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dirty="0">
                <a:solidFill>
                  <a:schemeClr val="accent1">
                    <a:lumMod val="75000"/>
                  </a:schemeClr>
                </a:solidFill>
              </a:rPr>
              <a:t>An important part of working as an early years practitioner or leader involves building positive relationships:</a:t>
            </a:r>
          </a:p>
          <a:p>
            <a:r>
              <a:rPr lang="en-GB" dirty="0">
                <a:solidFill>
                  <a:schemeClr val="accent1">
                    <a:lumMod val="75000"/>
                  </a:schemeClr>
                </a:solidFill>
              </a:rPr>
              <a:t>Children and young people</a:t>
            </a:r>
          </a:p>
          <a:p>
            <a:r>
              <a:rPr lang="en-GB" dirty="0">
                <a:solidFill>
                  <a:schemeClr val="accent1">
                    <a:lumMod val="75000"/>
                  </a:schemeClr>
                </a:solidFill>
              </a:rPr>
              <a:t>Families and carers</a:t>
            </a:r>
          </a:p>
          <a:p>
            <a:r>
              <a:rPr lang="en-GB" dirty="0">
                <a:solidFill>
                  <a:schemeClr val="accent1">
                    <a:lumMod val="75000"/>
                  </a:schemeClr>
                </a:solidFill>
              </a:rPr>
              <a:t>Other professionals</a:t>
            </a:r>
          </a:p>
          <a:p>
            <a:r>
              <a:rPr lang="en-GB" dirty="0">
                <a:solidFill>
                  <a:schemeClr val="accent1">
                    <a:lumMod val="75000"/>
                  </a:schemeClr>
                </a:solidFill>
              </a:rPr>
              <a:t>Colleagues </a:t>
            </a:r>
          </a:p>
        </p:txBody>
      </p:sp>
    </p:spTree>
    <p:extLst>
      <p:ext uri="{BB962C8B-B14F-4D97-AF65-F5344CB8AC3E}">
        <p14:creationId xmlns:p14="http://schemas.microsoft.com/office/powerpoint/2010/main" val="3371811807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D844832-44AA-464D-AFDE-204BD74BCD6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4800" dirty="0" err="1"/>
              <a:t>Cyfathrebiad</a:t>
            </a:r>
            <a:r>
              <a:rPr lang="en-GB" sz="4800" dirty="0"/>
              <a:t> </a:t>
            </a:r>
            <a:r>
              <a:rPr lang="en-GB" sz="4800" dirty="0">
                <a:solidFill>
                  <a:schemeClr val="accent1">
                    <a:lumMod val="75000"/>
                  </a:schemeClr>
                </a:solidFill>
              </a:rPr>
              <a:t>          Communication 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F7300BD4-B38E-407B-A495-6F8FF2C40957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690690"/>
            <a:ext cx="5181600" cy="4351338"/>
          </a:xfrm>
        </p:spPr>
        <p:txBody>
          <a:bodyPr>
            <a:normAutofit fontScale="92500" lnSpcReduction="10000"/>
          </a:bodyPr>
          <a:lstStyle/>
          <a:p>
            <a:r>
              <a:rPr lang="en-GB" b="0" i="0" dirty="0">
                <a:solidFill>
                  <a:schemeClr val="accent1">
                    <a:lumMod val="75000"/>
                  </a:schemeClr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Good communication is central to working with children, young people, their families and carers. It is a fundamental part of the Common Core. It involves listening, questioning, understanding and responding to what is being communicated by children, young people and those caring for them.</a:t>
            </a:r>
            <a:br>
              <a:rPr lang="en-GB" dirty="0">
                <a:solidFill>
                  <a:schemeClr val="accent1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br>
              <a:rPr lang="en-GB" dirty="0">
                <a:solidFill>
                  <a:schemeClr val="accent1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dirty="0">
                <a:solidFill>
                  <a:schemeClr val="accent1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(Dunhill, 2009)</a:t>
            </a:r>
          </a:p>
          <a:p>
            <a:endParaRPr lang="en-GB" dirty="0"/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D211C153-2B41-4809-B972-B0718955C62C}"/>
              </a:ext>
            </a:extLst>
          </p:cNvPr>
          <p:cNvSpPr txBox="1">
            <a:spLocks/>
          </p:cNvSpPr>
          <p:nvPr/>
        </p:nvSpPr>
        <p:spPr>
          <a:xfrm>
            <a:off x="682555" y="1690690"/>
            <a:ext cx="4937760" cy="3694176"/>
          </a:xfrm>
          <a:prstGeom prst="rect">
            <a:avLst/>
          </a:prstGeom>
        </p:spPr>
        <p:txBody>
          <a:bodyPr vert="horz" lIns="91440" tIns="45720" rIns="91440" bIns="45720" rtlCol="0">
            <a:normAutofit fontScale="92500" lnSpcReduction="10000"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fontAlgn="auto">
              <a:spcAft>
                <a:spcPts val="0"/>
              </a:spcAft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Mae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cyfathrebu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da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ganolog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i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weithio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gyda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phlant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,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pobl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ifanc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,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eu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teuluoedd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a'u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gofalwyr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.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Mae'n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rhan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sylfaenol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o'r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Craidd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Cyffredin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.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Mae'n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cynnwys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gwrando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,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cwestiynu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,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deall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ac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ymateb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i'r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hyn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sy'n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cael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ei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gyfathrebu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gan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blant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,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pobl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ifanc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a'r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rhai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sy'n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gofalu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amdanynt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  <a:br>
              <a:rPr lang="en-GB" dirty="0"/>
            </a:br>
            <a:endParaRPr lang="en-GB" dirty="0"/>
          </a:p>
          <a:p>
            <a:pPr fontAlgn="auto">
              <a:spcAft>
                <a:spcPts val="0"/>
              </a:spcAft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838796216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650" name="TextBox 1">
            <a:extLst>
              <a:ext uri="{FF2B5EF4-FFF2-40B4-BE49-F238E27FC236}">
                <a16:creationId xmlns:a16="http://schemas.microsoft.com/office/drawing/2014/main" id="{FAC13A0E-5614-4151-BC82-F0AB759EB13C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2198689" y="188913"/>
            <a:ext cx="7775575" cy="156966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 pitchFamily="34" charset="0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 pitchFamily="34" charset="0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 pitchFamily="34" charset="0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 pitchFamily="34" charset="0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 pitchFamily="34" charset="0"/>
              </a:defRPr>
            </a:lvl9pPr>
          </a:lstStyle>
          <a:p>
            <a:pPr algn="ctr">
              <a:spcBef>
                <a:spcPct val="0"/>
              </a:spcBef>
              <a:buFontTx/>
              <a:buNone/>
            </a:pPr>
            <a:r>
              <a:rPr lang="en-GB" altLang="en-US" sz="4800" dirty="0" err="1">
                <a:latin typeface="Arial" panose="020B0604020202020204" pitchFamily="34" charset="0"/>
                <a:cs typeface="Arial" panose="020B0604020202020204" pitchFamily="34" charset="0"/>
              </a:rPr>
              <a:t>Gwrando</a:t>
            </a:r>
            <a:endParaRPr lang="en-GB" altLang="en-US" sz="4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ctr">
              <a:spcBef>
                <a:spcPct val="0"/>
              </a:spcBef>
              <a:buFontTx/>
              <a:buNone/>
            </a:pPr>
            <a:r>
              <a:rPr lang="en-GB" altLang="en-US" sz="4800" dirty="0">
                <a:solidFill>
                  <a:schemeClr val="accent1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Listening</a:t>
            </a:r>
          </a:p>
        </p:txBody>
      </p:sp>
      <p:sp>
        <p:nvSpPr>
          <p:cNvPr id="27651" name="TextBox 2">
            <a:extLst>
              <a:ext uri="{FF2B5EF4-FFF2-40B4-BE49-F238E27FC236}">
                <a16:creationId xmlns:a16="http://schemas.microsoft.com/office/drawing/2014/main" id="{5810F874-1980-4A59-8A06-B73A13CEE3AC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6213988" y="2235200"/>
            <a:ext cx="5536173" cy="255454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 marL="457200" indent="-457200"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 pitchFamily="34" charset="0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 pitchFamily="34" charset="0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 pitchFamily="34" charset="0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 pitchFamily="34" charset="0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 pitchFamily="34" charset="0"/>
              </a:defRPr>
            </a:lvl9pPr>
          </a:lstStyle>
          <a:p>
            <a:pPr>
              <a:spcBef>
                <a:spcPct val="0"/>
              </a:spcBef>
            </a:pPr>
            <a:r>
              <a:rPr lang="en-GB" altLang="en-US" dirty="0">
                <a:solidFill>
                  <a:schemeClr val="accent1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Children / Children’s Voice</a:t>
            </a:r>
          </a:p>
          <a:p>
            <a:pPr>
              <a:spcBef>
                <a:spcPct val="0"/>
              </a:spcBef>
            </a:pPr>
            <a:endParaRPr lang="en-GB" altLang="en-US" dirty="0">
              <a:solidFill>
                <a:schemeClr val="accent1">
                  <a:lumMod val="75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spcBef>
                <a:spcPct val="0"/>
              </a:spcBef>
            </a:pPr>
            <a:r>
              <a:rPr lang="en-GB" altLang="en-US" dirty="0">
                <a:solidFill>
                  <a:schemeClr val="accent1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Each other</a:t>
            </a:r>
          </a:p>
          <a:p>
            <a:pPr>
              <a:spcBef>
                <a:spcPct val="0"/>
              </a:spcBef>
            </a:pPr>
            <a:endParaRPr lang="en-GB" altLang="en-US" dirty="0">
              <a:solidFill>
                <a:schemeClr val="accent1">
                  <a:lumMod val="75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spcBef>
                <a:spcPct val="0"/>
              </a:spcBef>
            </a:pPr>
            <a:r>
              <a:rPr lang="en-GB" altLang="en-US" dirty="0">
                <a:solidFill>
                  <a:schemeClr val="accent1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Parents / Family</a:t>
            </a:r>
          </a:p>
        </p:txBody>
      </p:sp>
      <p:sp>
        <p:nvSpPr>
          <p:cNvPr id="27652" name="TextBox 5">
            <a:extLst>
              <a:ext uri="{FF2B5EF4-FFF2-40B4-BE49-F238E27FC236}">
                <a16:creationId xmlns:a16="http://schemas.microsoft.com/office/drawing/2014/main" id="{9F487C59-D1FE-4C75-A882-623845CE19A2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844961" y="2235200"/>
            <a:ext cx="4278313" cy="25542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marL="457200" indent="-457200"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 pitchFamily="34" charset="0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 pitchFamily="34" charset="0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 pitchFamily="34" charset="0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 pitchFamily="34" charset="0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 pitchFamily="34" charset="0"/>
              </a:defRPr>
            </a:lvl9pPr>
          </a:lstStyle>
          <a:p>
            <a:pPr>
              <a:spcBef>
                <a:spcPct val="0"/>
              </a:spcBef>
            </a:pPr>
            <a:r>
              <a:rPr lang="en-GB" altLang="en-US" dirty="0">
                <a:latin typeface="Arial" panose="020B0604020202020204" pitchFamily="34" charset="0"/>
                <a:cs typeface="Arial" panose="020B0604020202020204" pitchFamily="34" charset="0"/>
              </a:rPr>
              <a:t>Plant / </a:t>
            </a:r>
            <a:r>
              <a:rPr lang="en-GB" altLang="en-US" dirty="0" err="1">
                <a:latin typeface="Arial" panose="020B0604020202020204" pitchFamily="34" charset="0"/>
                <a:cs typeface="Arial" panose="020B0604020202020204" pitchFamily="34" charset="0"/>
              </a:rPr>
              <a:t>Llais</a:t>
            </a:r>
            <a:r>
              <a:rPr lang="en-GB" altLang="en-US" dirty="0">
                <a:latin typeface="Arial" panose="020B0604020202020204" pitchFamily="34" charset="0"/>
                <a:cs typeface="Arial" panose="020B0604020202020204" pitchFamily="34" charset="0"/>
              </a:rPr>
              <a:t> Plant</a:t>
            </a:r>
          </a:p>
          <a:p>
            <a:pPr>
              <a:spcBef>
                <a:spcPct val="0"/>
              </a:spcBef>
            </a:pPr>
            <a:endParaRPr lang="en-GB" altLang="en-US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spcBef>
                <a:spcPct val="0"/>
              </a:spcBef>
            </a:pPr>
            <a:r>
              <a:rPr lang="en-GB" altLang="en-US" dirty="0">
                <a:latin typeface="Arial" panose="020B0604020202020204" pitchFamily="34" charset="0"/>
                <a:cs typeface="Arial" panose="020B0604020202020204" pitchFamily="34" charset="0"/>
              </a:rPr>
              <a:t>Ein </a:t>
            </a:r>
            <a:r>
              <a:rPr lang="en-GB" altLang="en-US" dirty="0" err="1">
                <a:latin typeface="Arial" panose="020B0604020202020204" pitchFamily="34" charset="0"/>
                <a:cs typeface="Arial" panose="020B0604020202020204" pitchFamily="34" charset="0"/>
              </a:rPr>
              <a:t>gilydd</a:t>
            </a:r>
            <a:endParaRPr lang="en-GB" altLang="en-US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spcBef>
                <a:spcPct val="0"/>
              </a:spcBef>
            </a:pPr>
            <a:endParaRPr lang="en-GB" altLang="en-US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spcBef>
                <a:spcPct val="0"/>
              </a:spcBef>
            </a:pPr>
            <a:r>
              <a:rPr lang="en-GB" altLang="en-US" dirty="0" err="1">
                <a:latin typeface="Arial" panose="020B0604020202020204" pitchFamily="34" charset="0"/>
                <a:cs typeface="Arial" panose="020B0604020202020204" pitchFamily="34" charset="0"/>
              </a:rPr>
              <a:t>Rhieni</a:t>
            </a:r>
            <a:r>
              <a:rPr lang="en-GB" altLang="en-US" dirty="0">
                <a:latin typeface="Arial" panose="020B0604020202020204" pitchFamily="34" charset="0"/>
                <a:cs typeface="Arial" panose="020B0604020202020204" pitchFamily="34" charset="0"/>
              </a:rPr>
              <a:t> / </a:t>
            </a:r>
            <a:r>
              <a:rPr lang="en-GB" altLang="en-US" dirty="0" err="1">
                <a:latin typeface="Arial" panose="020B0604020202020204" pitchFamily="34" charset="0"/>
                <a:cs typeface="Arial" panose="020B0604020202020204" pitchFamily="34" charset="0"/>
              </a:rPr>
              <a:t>Teulu</a:t>
            </a:r>
            <a:endParaRPr lang="en-GB" altLang="en-US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554" name="Title 1">
            <a:extLst>
              <a:ext uri="{FF2B5EF4-FFF2-40B4-BE49-F238E27FC236}">
                <a16:creationId xmlns:a16="http://schemas.microsoft.com/office/drawing/2014/main" id="{E718413A-C892-4DC4-8BE7-1BFC2224B63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420309"/>
            <a:ext cx="12192000" cy="1994615"/>
          </a:xfrm>
        </p:spPr>
        <p:txBody>
          <a:bodyPr>
            <a:noAutofit/>
          </a:bodyPr>
          <a:lstStyle/>
          <a:p>
            <a:pPr algn="ctr"/>
            <a:r>
              <a:rPr lang="cy-GB" altLang="en-US" sz="4800" dirty="0">
                <a:latin typeface="Arial" panose="020B0604020202020204" pitchFamily="34" charset="0"/>
                <a:cs typeface="Arial" panose="020B0604020202020204" pitchFamily="34" charset="0"/>
              </a:rPr>
              <a:t>Beth mae bod yn </a:t>
            </a:r>
            <a:r>
              <a:rPr lang="cy-GB" altLang="en-US" sz="4800" b="1" dirty="0">
                <a:latin typeface="Arial" panose="020B0604020202020204" pitchFamily="34" charset="0"/>
                <a:cs typeface="Arial" panose="020B0604020202020204" pitchFamily="34" charset="0"/>
              </a:rPr>
              <a:t>‘broffesiynol’</a:t>
            </a:r>
            <a:r>
              <a:rPr lang="cy-GB" altLang="en-US" sz="4800" dirty="0">
                <a:latin typeface="Arial" panose="020B0604020202020204" pitchFamily="34" charset="0"/>
                <a:cs typeface="Arial" panose="020B0604020202020204" pitchFamily="34" charset="0"/>
              </a:rPr>
              <a:t> yn ei olygu </a:t>
            </a:r>
            <a:br>
              <a:rPr lang="cy-GB" altLang="en-US" sz="48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cy-GB" altLang="en-US" sz="4800" dirty="0">
                <a:latin typeface="Arial" panose="020B0604020202020204" pitchFamily="34" charset="0"/>
                <a:cs typeface="Arial" panose="020B0604020202020204" pitchFamily="34" charset="0"/>
              </a:rPr>
              <a:t>yn ein gwaith gyda phlant?</a:t>
            </a:r>
            <a:br>
              <a:rPr lang="cy-GB" altLang="en-US" sz="48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altLang="en-US" sz="4800" dirty="0">
                <a:solidFill>
                  <a:schemeClr val="accent1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What does it mean to be </a:t>
            </a:r>
            <a:r>
              <a:rPr lang="en-GB" altLang="en-US" sz="4800" b="1" dirty="0">
                <a:solidFill>
                  <a:schemeClr val="accent1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‘professional’</a:t>
            </a:r>
            <a:r>
              <a:rPr lang="en-GB" altLang="en-US" sz="4800" dirty="0">
                <a:solidFill>
                  <a:schemeClr val="accent1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 in our  work with children?</a:t>
            </a:r>
          </a:p>
        </p:txBody>
      </p:sp>
      <p:sp>
        <p:nvSpPr>
          <p:cNvPr id="23555" name="Content Placeholder 2">
            <a:extLst>
              <a:ext uri="{FF2B5EF4-FFF2-40B4-BE49-F238E27FC236}">
                <a16:creationId xmlns:a16="http://schemas.microsoft.com/office/drawing/2014/main" id="{8370BCC4-DF15-4554-B8EE-D4D2AD71D840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771331" y="2493131"/>
            <a:ext cx="4415736" cy="3989388"/>
          </a:xfrm>
        </p:spPr>
        <p:txBody>
          <a:bodyPr/>
          <a:lstStyle/>
          <a:p>
            <a:pPr eaLnBrk="1" hangingPunct="1"/>
            <a:endParaRPr lang="cy-GB" altLang="en-US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eaLnBrk="1" hangingPunct="1"/>
            <a:r>
              <a:rPr lang="cy-GB" altLang="en-US" sz="2400" dirty="0">
                <a:latin typeface="Arial" panose="020B0604020202020204" pitchFamily="34" charset="0"/>
                <a:cs typeface="Arial" panose="020B0604020202020204" pitchFamily="34" charset="0"/>
              </a:rPr>
              <a:t>A ydych chi’n sylwi ar gliwiau gan blant, yn eu hadnabod ac yn ymateb iddynt?</a:t>
            </a:r>
          </a:p>
          <a:p>
            <a:pPr eaLnBrk="1" hangingPunct="1"/>
            <a:endParaRPr lang="cy-GB" altLang="en-US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eaLnBrk="1" hangingPunct="1"/>
            <a:r>
              <a:rPr lang="cy-GB" altLang="en-US" sz="2400" dirty="0">
                <a:latin typeface="Arial" panose="020B0604020202020204" pitchFamily="34" charset="0"/>
                <a:cs typeface="Arial" panose="020B0604020202020204" pitchFamily="34" charset="0"/>
              </a:rPr>
              <a:t>Pa fath a giwiau y gallem fod yn sôn amdanynt?</a:t>
            </a:r>
          </a:p>
          <a:p>
            <a:endParaRPr lang="en-GB" altLang="en-US" dirty="0"/>
          </a:p>
        </p:txBody>
      </p:sp>
      <p:sp>
        <p:nvSpPr>
          <p:cNvPr id="23556" name="Content Placeholder 3">
            <a:extLst>
              <a:ext uri="{FF2B5EF4-FFF2-40B4-BE49-F238E27FC236}">
                <a16:creationId xmlns:a16="http://schemas.microsoft.com/office/drawing/2014/main" id="{04D1BD18-85E1-4E09-A54A-D50905E130A4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7135561" y="2510387"/>
            <a:ext cx="4038600" cy="3989388"/>
          </a:xfrm>
        </p:spPr>
        <p:txBody>
          <a:bodyPr/>
          <a:lstStyle/>
          <a:p>
            <a:pPr eaLnBrk="1" hangingPunct="1"/>
            <a:endParaRPr lang="en-GB" altLang="en-US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eaLnBrk="1" hangingPunct="1"/>
            <a:r>
              <a:rPr lang="en-GB" altLang="en-US" sz="2400" dirty="0">
                <a:solidFill>
                  <a:schemeClr val="accent1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Do you notice, recognise and respond to cues from children?</a:t>
            </a:r>
          </a:p>
          <a:p>
            <a:pPr eaLnBrk="1" hangingPunct="1"/>
            <a:endParaRPr lang="en-GB" altLang="en-US" sz="2400" dirty="0">
              <a:solidFill>
                <a:schemeClr val="accent1">
                  <a:lumMod val="75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eaLnBrk="1" hangingPunct="1"/>
            <a:r>
              <a:rPr lang="en-GB" altLang="en-US" sz="2400" dirty="0">
                <a:solidFill>
                  <a:schemeClr val="accent1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What type of cues could we be discussing?</a:t>
            </a:r>
          </a:p>
          <a:p>
            <a:endParaRPr lang="en-GB" altLang="en-US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BECDC8CB-0D77-4B41-A2B7-0BB6A12A2A80}"/>
              </a:ext>
            </a:extLst>
          </p:cNvPr>
          <p:cNvSpPr txBox="1"/>
          <p:nvPr/>
        </p:nvSpPr>
        <p:spPr>
          <a:xfrm>
            <a:off x="2208212" y="-94873"/>
            <a:ext cx="7775575" cy="1569660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 algn="ctr">
              <a:defRPr/>
            </a:pPr>
            <a:r>
              <a:rPr lang="en-GB" sz="4800" dirty="0" err="1">
                <a:latin typeface="+mj-lt"/>
              </a:rPr>
              <a:t>Cyfathrebu</a:t>
            </a:r>
            <a:r>
              <a:rPr lang="en-GB" sz="4800" dirty="0">
                <a:latin typeface="+mj-lt"/>
              </a:rPr>
              <a:t> Di </a:t>
            </a:r>
            <a:r>
              <a:rPr lang="en-GB" sz="4800" dirty="0" err="1">
                <a:latin typeface="+mj-lt"/>
              </a:rPr>
              <a:t>Lafar</a:t>
            </a:r>
            <a:endParaRPr lang="en-GB" sz="4800" dirty="0">
              <a:latin typeface="+mj-lt"/>
            </a:endParaRPr>
          </a:p>
          <a:p>
            <a:pPr algn="ctr">
              <a:defRPr/>
            </a:pPr>
            <a:r>
              <a:rPr lang="en-GB" sz="4800" i="1" dirty="0">
                <a:solidFill>
                  <a:schemeClr val="accent1">
                    <a:lumMod val="75000"/>
                  </a:schemeClr>
                </a:solidFill>
                <a:latin typeface="+mj-lt"/>
              </a:rPr>
              <a:t>Non Verbal Communication</a:t>
            </a:r>
          </a:p>
        </p:txBody>
      </p:sp>
      <p:sp>
        <p:nvSpPr>
          <p:cNvPr id="31747" name="TextBox 3">
            <a:extLst>
              <a:ext uri="{FF2B5EF4-FFF2-40B4-BE49-F238E27FC236}">
                <a16:creationId xmlns:a16="http://schemas.microsoft.com/office/drawing/2014/main" id="{6EE85012-1EBA-44E4-81B0-743602B9F1F2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8376885" y="1608702"/>
            <a:ext cx="3560133" cy="397031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 marL="457200" indent="-457200"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 pitchFamily="34" charset="0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 pitchFamily="34" charset="0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 pitchFamily="34" charset="0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 pitchFamily="34" charset="0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 pitchFamily="34" charset="0"/>
              </a:defRPr>
            </a:lvl9pPr>
          </a:lstStyle>
          <a:p>
            <a:pPr>
              <a:spcBef>
                <a:spcPct val="0"/>
              </a:spcBef>
            </a:pPr>
            <a:r>
              <a:rPr lang="en-GB" altLang="en-US" sz="2800" i="1" dirty="0">
                <a:solidFill>
                  <a:schemeClr val="accent1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human communication</a:t>
            </a:r>
          </a:p>
          <a:p>
            <a:pPr>
              <a:spcBef>
                <a:spcPct val="0"/>
              </a:spcBef>
            </a:pPr>
            <a:r>
              <a:rPr lang="en-GB" altLang="en-US" sz="2800" i="1" dirty="0">
                <a:solidFill>
                  <a:schemeClr val="accent1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tone and pitch</a:t>
            </a:r>
          </a:p>
          <a:p>
            <a:pPr>
              <a:spcBef>
                <a:spcPct val="0"/>
              </a:spcBef>
            </a:pPr>
            <a:r>
              <a:rPr lang="en-GB" altLang="en-US" sz="2800" i="1" dirty="0">
                <a:solidFill>
                  <a:schemeClr val="accent1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nonverbal body language</a:t>
            </a:r>
          </a:p>
          <a:p>
            <a:pPr>
              <a:spcBef>
                <a:spcPct val="0"/>
              </a:spcBef>
            </a:pPr>
            <a:r>
              <a:rPr lang="en-GB" altLang="en-US" sz="2800" i="1" dirty="0">
                <a:solidFill>
                  <a:schemeClr val="accent1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eye contact</a:t>
            </a:r>
          </a:p>
          <a:p>
            <a:pPr>
              <a:spcBef>
                <a:spcPct val="0"/>
              </a:spcBef>
            </a:pPr>
            <a:r>
              <a:rPr lang="en-GB" altLang="en-US" sz="2800" i="1" dirty="0">
                <a:solidFill>
                  <a:schemeClr val="accent1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posture</a:t>
            </a:r>
          </a:p>
          <a:p>
            <a:pPr>
              <a:spcBef>
                <a:spcPct val="0"/>
              </a:spcBef>
            </a:pPr>
            <a:r>
              <a:rPr lang="en-GB" altLang="en-US" sz="2800" i="1" dirty="0">
                <a:solidFill>
                  <a:schemeClr val="accent1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body positioning</a:t>
            </a:r>
          </a:p>
          <a:p>
            <a:pPr>
              <a:spcBef>
                <a:spcPct val="0"/>
              </a:spcBef>
            </a:pPr>
            <a:r>
              <a:rPr lang="en-GB" altLang="en-US" sz="2800" i="1" dirty="0">
                <a:solidFill>
                  <a:schemeClr val="accent1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others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CF991AF1-E349-416C-9341-8FC6E11B6863}"/>
              </a:ext>
            </a:extLst>
          </p:cNvPr>
          <p:cNvSpPr txBox="1"/>
          <p:nvPr/>
        </p:nvSpPr>
        <p:spPr>
          <a:xfrm>
            <a:off x="723900" y="4945627"/>
            <a:ext cx="2044700" cy="523875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 algn="ctr">
              <a:defRPr/>
            </a:pPr>
            <a:r>
              <a:rPr lang="en-GB" sz="2800" dirty="0"/>
              <a:t>(</a:t>
            </a:r>
            <a:r>
              <a:rPr lang="en-GB" sz="2800" dirty="0" err="1"/>
              <a:t>Orey</a:t>
            </a:r>
            <a:r>
              <a:rPr lang="en-GB" sz="2800" dirty="0"/>
              <a:t>, 2014)</a:t>
            </a:r>
            <a:endParaRPr lang="en-GB" sz="2800" i="1" dirty="0">
              <a:latin typeface="+mj-lt"/>
            </a:endParaRPr>
          </a:p>
        </p:txBody>
      </p:sp>
      <p:sp>
        <p:nvSpPr>
          <p:cNvPr id="31749" name="AutoShape 4" descr="Image result for percentage of communication nonverbal">
            <a:extLst>
              <a:ext uri="{FF2B5EF4-FFF2-40B4-BE49-F238E27FC236}">
                <a16:creationId xmlns:a16="http://schemas.microsoft.com/office/drawing/2014/main" id="{A5046225-4CCE-45B9-A9D5-B4178CBD650B}"/>
              </a:ext>
            </a:extLst>
          </p:cNvPr>
          <p:cNvSpPr>
            <a:spLocks noChangeAspect="1" noChangeArrowheads="1"/>
          </p:cNvSpPr>
          <p:nvPr/>
        </p:nvSpPr>
        <p:spPr bwMode="auto">
          <a:xfrm>
            <a:off x="1692275" y="-182563"/>
            <a:ext cx="304800" cy="30480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 pitchFamily="34" charset="0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 pitchFamily="34" charset="0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 pitchFamily="34" charset="0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 pitchFamily="34" charset="0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 pitchFamily="34" charset="0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endParaRPr lang="en-GB" altLang="en-US" sz="2400">
              <a:latin typeface="Times" panose="02020603050405020304" pitchFamily="18" charset="0"/>
            </a:endParaRPr>
          </a:p>
        </p:txBody>
      </p:sp>
      <p:pic>
        <p:nvPicPr>
          <p:cNvPr id="31750" name="Picture 6">
            <a:extLst>
              <a:ext uri="{FF2B5EF4-FFF2-40B4-BE49-F238E27FC236}">
                <a16:creationId xmlns:a16="http://schemas.microsoft.com/office/drawing/2014/main" id="{83CDE9BA-E558-48B7-983E-2B28C6BAAB03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62" y="1608702"/>
            <a:ext cx="4406900" cy="33369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31B22D1E-E875-296D-8EDD-BF91DFDA9290}"/>
              </a:ext>
            </a:extLst>
          </p:cNvPr>
          <p:cNvSpPr txBox="1"/>
          <p:nvPr/>
        </p:nvSpPr>
        <p:spPr>
          <a:xfrm>
            <a:off x="4983428" y="1608702"/>
            <a:ext cx="3297056" cy="374705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342900" lvl="0" indent="-342900" rtl="0">
              <a:lnSpc>
                <a:spcPct val="107000"/>
              </a:lnSpc>
              <a:buFont typeface="Symbol" panose="05050102010706020507" pitchFamily="18" charset="2"/>
              <a:buChar char=""/>
            </a:pPr>
            <a:r>
              <a:rPr lang="cy-GB" sz="2800" dirty="0">
                <a:effectLst/>
                <a:latin typeface="Arial" panose="020B0604020202020204" pitchFamily="34" charset="0"/>
                <a:ea typeface="DengXian" panose="02010600030101010101" pitchFamily="2" charset="-122"/>
                <a:cs typeface="Arial" panose="020B0604020202020204" pitchFamily="34" charset="0"/>
              </a:rPr>
              <a:t>Cyfathrebu dynol</a:t>
            </a:r>
            <a:endParaRPr lang="en-GB" sz="2800" dirty="0">
              <a:effectLst/>
              <a:latin typeface="Arial" panose="020B0604020202020204" pitchFamily="34" charset="0"/>
              <a:ea typeface="DengXian" panose="02010600030101010101" pitchFamily="2" charset="-122"/>
              <a:cs typeface="Arial" panose="020B0604020202020204" pitchFamily="34" charset="0"/>
            </a:endParaRPr>
          </a:p>
          <a:p>
            <a:pPr marL="342900" lvl="0" indent="-342900">
              <a:lnSpc>
                <a:spcPct val="107000"/>
              </a:lnSpc>
              <a:buFont typeface="Symbol" panose="05050102010706020507" pitchFamily="18" charset="2"/>
              <a:buChar char=""/>
            </a:pPr>
            <a:r>
              <a:rPr lang="cy-GB" sz="2800" dirty="0">
                <a:effectLst/>
                <a:latin typeface="Arial" panose="020B0604020202020204" pitchFamily="34" charset="0"/>
                <a:ea typeface="DengXian" panose="02010600030101010101" pitchFamily="2" charset="-122"/>
                <a:cs typeface="Arial" panose="020B0604020202020204" pitchFamily="34" charset="0"/>
              </a:rPr>
              <a:t>Tôn a Thraw</a:t>
            </a:r>
            <a:endParaRPr lang="en-GB" sz="2800" dirty="0">
              <a:effectLst/>
              <a:latin typeface="Arial" panose="020B0604020202020204" pitchFamily="34" charset="0"/>
              <a:ea typeface="DengXian" panose="02010600030101010101" pitchFamily="2" charset="-122"/>
              <a:cs typeface="Arial" panose="020B0604020202020204" pitchFamily="34" charset="0"/>
            </a:endParaRPr>
          </a:p>
          <a:p>
            <a:pPr marL="342900" lvl="0" indent="-342900">
              <a:lnSpc>
                <a:spcPct val="107000"/>
              </a:lnSpc>
              <a:buFont typeface="Symbol" panose="05050102010706020507" pitchFamily="18" charset="2"/>
              <a:buChar char=""/>
            </a:pPr>
            <a:r>
              <a:rPr lang="cy-GB" sz="2800" dirty="0">
                <a:effectLst/>
                <a:latin typeface="Arial" panose="020B0604020202020204" pitchFamily="34" charset="0"/>
                <a:ea typeface="DengXian" panose="02010600030101010101" pitchFamily="2" charset="-122"/>
                <a:cs typeface="Arial" panose="020B0604020202020204" pitchFamily="34" charset="0"/>
              </a:rPr>
              <a:t>Iaith y corff sy’n </a:t>
            </a:r>
            <a:r>
              <a:rPr lang="cy-GB" sz="2800" dirty="0" err="1">
                <a:effectLst/>
                <a:latin typeface="Arial" panose="020B0604020202020204" pitchFamily="34" charset="0"/>
                <a:ea typeface="DengXian" panose="02010600030101010101" pitchFamily="2" charset="-122"/>
                <a:cs typeface="Arial" panose="020B0604020202020204" pitchFamily="34" charset="0"/>
              </a:rPr>
              <a:t>ddieiriau</a:t>
            </a:r>
            <a:r>
              <a:rPr lang="cy-GB" sz="2800" dirty="0">
                <a:effectLst/>
                <a:latin typeface="Arial" panose="020B0604020202020204" pitchFamily="34" charset="0"/>
                <a:ea typeface="DengXian" panose="02010600030101010101" pitchFamily="2" charset="-122"/>
                <a:cs typeface="Arial" panose="020B0604020202020204" pitchFamily="34" charset="0"/>
              </a:rPr>
              <a:t> </a:t>
            </a:r>
            <a:endParaRPr lang="en-GB" sz="2800" dirty="0">
              <a:effectLst/>
              <a:latin typeface="Arial" panose="020B0604020202020204" pitchFamily="34" charset="0"/>
              <a:ea typeface="DengXian" panose="02010600030101010101" pitchFamily="2" charset="-122"/>
              <a:cs typeface="Arial" panose="020B0604020202020204" pitchFamily="34" charset="0"/>
            </a:endParaRPr>
          </a:p>
          <a:p>
            <a:pPr marL="342900" lvl="0" indent="-342900">
              <a:lnSpc>
                <a:spcPct val="107000"/>
              </a:lnSpc>
              <a:buFont typeface="Symbol" panose="05050102010706020507" pitchFamily="18" charset="2"/>
              <a:buChar char=""/>
            </a:pPr>
            <a:r>
              <a:rPr lang="cy-GB" sz="2800" dirty="0">
                <a:effectLst/>
                <a:latin typeface="Arial" panose="020B0604020202020204" pitchFamily="34" charset="0"/>
                <a:ea typeface="DengXian" panose="02010600030101010101" pitchFamily="2" charset="-122"/>
                <a:cs typeface="Arial" panose="020B0604020202020204" pitchFamily="34" charset="0"/>
              </a:rPr>
              <a:t>Cyswllt llygad</a:t>
            </a:r>
            <a:endParaRPr lang="en-GB" sz="2800" dirty="0">
              <a:effectLst/>
              <a:latin typeface="Arial" panose="020B0604020202020204" pitchFamily="34" charset="0"/>
              <a:ea typeface="DengXian" panose="02010600030101010101" pitchFamily="2" charset="-122"/>
              <a:cs typeface="Arial" panose="020B0604020202020204" pitchFamily="34" charset="0"/>
            </a:endParaRPr>
          </a:p>
          <a:p>
            <a:pPr marL="342900" lvl="0" indent="-342900">
              <a:lnSpc>
                <a:spcPct val="107000"/>
              </a:lnSpc>
              <a:buFont typeface="Symbol" panose="05050102010706020507" pitchFamily="18" charset="2"/>
              <a:buChar char=""/>
            </a:pPr>
            <a:r>
              <a:rPr lang="cy-GB" sz="2800" dirty="0">
                <a:effectLst/>
                <a:latin typeface="Arial" panose="020B0604020202020204" pitchFamily="34" charset="0"/>
                <a:ea typeface="DengXian" panose="02010600030101010101" pitchFamily="2" charset="-122"/>
                <a:cs typeface="Arial" panose="020B0604020202020204" pitchFamily="34" charset="0"/>
              </a:rPr>
              <a:t>Ymddaliad y corff</a:t>
            </a:r>
            <a:endParaRPr lang="en-GB" sz="2800" dirty="0">
              <a:effectLst/>
              <a:latin typeface="Arial" panose="020B0604020202020204" pitchFamily="34" charset="0"/>
              <a:ea typeface="DengXian" panose="02010600030101010101" pitchFamily="2" charset="-122"/>
              <a:cs typeface="Arial" panose="020B0604020202020204" pitchFamily="34" charset="0"/>
            </a:endParaRPr>
          </a:p>
          <a:p>
            <a:pPr marL="342900" lvl="0" indent="-342900">
              <a:lnSpc>
                <a:spcPct val="107000"/>
              </a:lnSpc>
              <a:buFont typeface="Symbol" panose="05050102010706020507" pitchFamily="18" charset="2"/>
              <a:buChar char=""/>
            </a:pPr>
            <a:r>
              <a:rPr lang="cy-GB" sz="2800" dirty="0">
                <a:effectLst/>
                <a:latin typeface="Arial" panose="020B0604020202020204" pitchFamily="34" charset="0"/>
                <a:ea typeface="DengXian" panose="02010600030101010101" pitchFamily="2" charset="-122"/>
                <a:cs typeface="Arial" panose="020B0604020202020204" pitchFamily="34" charset="0"/>
              </a:rPr>
              <a:t>Safle’r corff </a:t>
            </a:r>
            <a:endParaRPr lang="en-GB" sz="2800" dirty="0">
              <a:effectLst/>
              <a:latin typeface="Arial" panose="020B0604020202020204" pitchFamily="34" charset="0"/>
              <a:ea typeface="DengXian" panose="02010600030101010101" pitchFamily="2" charset="-122"/>
              <a:cs typeface="Arial" panose="020B0604020202020204" pitchFamily="34" charset="0"/>
            </a:endParaRPr>
          </a:p>
          <a:p>
            <a:pPr marL="342900" lvl="0" indent="-342900">
              <a:lnSpc>
                <a:spcPct val="107000"/>
              </a:lnSpc>
              <a:spcAft>
                <a:spcPts val="800"/>
              </a:spcAft>
              <a:buFont typeface="Symbol" panose="05050102010706020507" pitchFamily="18" charset="2"/>
              <a:buChar char=""/>
            </a:pPr>
            <a:r>
              <a:rPr lang="cy-GB" sz="2800" dirty="0">
                <a:effectLst/>
                <a:latin typeface="Arial" panose="020B0604020202020204" pitchFamily="34" charset="0"/>
                <a:ea typeface="DengXian" panose="02010600030101010101" pitchFamily="2" charset="-122"/>
                <a:cs typeface="Arial" panose="020B0604020202020204" pitchFamily="34" charset="0"/>
              </a:rPr>
              <a:t>eraill?</a:t>
            </a:r>
            <a:endParaRPr lang="en-GB" sz="2800" dirty="0">
              <a:effectLst/>
              <a:latin typeface="Arial" panose="020B0604020202020204" pitchFamily="34" charset="0"/>
              <a:ea typeface="DengXian" panose="02010600030101010101" pitchFamily="2" charset="-122"/>
              <a:cs typeface="Arial" panose="020B0604020202020204" pitchFamily="34" charset="0"/>
            </a:endParaRPr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3794" name="Picture 2" descr="Image result for aspects of communication">
            <a:extLst>
              <a:ext uri="{FF2B5EF4-FFF2-40B4-BE49-F238E27FC236}">
                <a16:creationId xmlns:a16="http://schemas.microsoft.com/office/drawing/2014/main" id="{3FA47B52-0168-4268-8C69-25400B89BECA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87711" y="1492305"/>
            <a:ext cx="5616575" cy="31146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ED1D6A59-F154-42B3-B94E-B9708FF1BA4B}"/>
              </a:ext>
            </a:extLst>
          </p:cNvPr>
          <p:cNvSpPr txBox="1"/>
          <p:nvPr/>
        </p:nvSpPr>
        <p:spPr>
          <a:xfrm>
            <a:off x="2208212" y="0"/>
            <a:ext cx="7775575" cy="1569660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 algn="ctr">
              <a:defRPr/>
            </a:pPr>
            <a:r>
              <a:rPr lang="en-GB" sz="4800" dirty="0" err="1">
                <a:latin typeface="+mj-lt"/>
              </a:rPr>
              <a:t>Cyfathrebu</a:t>
            </a:r>
            <a:r>
              <a:rPr lang="en-GB" sz="4800" dirty="0">
                <a:latin typeface="+mj-lt"/>
              </a:rPr>
              <a:t> Di </a:t>
            </a:r>
            <a:r>
              <a:rPr lang="en-GB" sz="4800" dirty="0" err="1">
                <a:latin typeface="+mj-lt"/>
              </a:rPr>
              <a:t>Lafar</a:t>
            </a:r>
            <a:endParaRPr lang="en-GB" sz="4800" dirty="0">
              <a:latin typeface="+mj-lt"/>
            </a:endParaRPr>
          </a:p>
          <a:p>
            <a:pPr algn="ctr">
              <a:defRPr/>
            </a:pPr>
            <a:r>
              <a:rPr lang="en-GB" sz="4800" i="1" dirty="0">
                <a:solidFill>
                  <a:schemeClr val="accent1">
                    <a:lumMod val="75000"/>
                  </a:schemeClr>
                </a:solidFill>
                <a:latin typeface="+mj-lt"/>
              </a:rPr>
              <a:t>Non Verbal Communication</a:t>
            </a:r>
          </a:p>
        </p:txBody>
      </p:sp>
      <p:sp>
        <p:nvSpPr>
          <p:cNvPr id="33796" name="TextBox 3">
            <a:extLst>
              <a:ext uri="{FF2B5EF4-FFF2-40B4-BE49-F238E27FC236}">
                <a16:creationId xmlns:a16="http://schemas.microsoft.com/office/drawing/2014/main" id="{E868ED7E-9D6D-4F7D-9900-34805824C431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2989326" y="4765530"/>
            <a:ext cx="7632700" cy="120032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 pitchFamily="34" charset="0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 pitchFamily="34" charset="0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 pitchFamily="34" charset="0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 pitchFamily="34" charset="0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 pitchFamily="34" charset="0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r>
              <a:rPr lang="en-GB" altLang="en-US" sz="2400" dirty="0">
                <a:latin typeface="Times" panose="02020603050405020304" pitchFamily="18" charset="0"/>
                <a:hlinkClick r:id="rId4"/>
              </a:rPr>
              <a:t>https://www.youtube.com/watch?v=xYbWrzLBOik</a:t>
            </a:r>
            <a:endParaRPr lang="en-GB" altLang="en-US" sz="2400" dirty="0">
              <a:latin typeface="Times" panose="02020603050405020304" pitchFamily="18" charset="0"/>
            </a:endParaRPr>
          </a:p>
          <a:p>
            <a:pPr>
              <a:spcBef>
                <a:spcPct val="0"/>
              </a:spcBef>
              <a:buFontTx/>
              <a:buNone/>
            </a:pPr>
            <a:r>
              <a:rPr lang="en-GB" altLang="en-US" sz="2400" dirty="0">
                <a:latin typeface="Times" panose="02020603050405020304" pitchFamily="18" charset="0"/>
                <a:hlinkClick r:id="rId5"/>
              </a:rPr>
              <a:t>https://www.youtube.com/watch?v=CejhQC9hUO8</a:t>
            </a:r>
            <a:r>
              <a:rPr lang="en-GB" altLang="en-US" sz="2400" dirty="0">
                <a:latin typeface="Times" panose="02020603050405020304" pitchFamily="18" charset="0"/>
              </a:rPr>
              <a:t> </a:t>
            </a:r>
          </a:p>
          <a:p>
            <a:pPr>
              <a:spcBef>
                <a:spcPct val="0"/>
              </a:spcBef>
              <a:buFontTx/>
              <a:buNone/>
            </a:pPr>
            <a:endParaRPr lang="en-GB" altLang="en-US" sz="2400" dirty="0">
              <a:latin typeface="Times" panose="02020603050405020304" pitchFamily="18" charset="0"/>
            </a:endParaRPr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5842" name="Title 1">
            <a:extLst>
              <a:ext uri="{FF2B5EF4-FFF2-40B4-BE49-F238E27FC236}">
                <a16:creationId xmlns:a16="http://schemas.microsoft.com/office/drawing/2014/main" id="{7CE5D5C0-21C7-4CC0-97CD-4E6C8ACB03F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0"/>
            <a:ext cx="10515600" cy="1325563"/>
          </a:xfrm>
        </p:spPr>
        <p:txBody>
          <a:bodyPr>
            <a:noAutofit/>
          </a:bodyPr>
          <a:lstStyle/>
          <a:p>
            <a:pPr algn="ctr"/>
            <a:r>
              <a:rPr lang="en-GB" altLang="en-US" sz="4800" dirty="0"/>
              <a:t>CDL </a:t>
            </a:r>
            <a:r>
              <a:rPr lang="en-GB" altLang="en-US" sz="4800" dirty="0" err="1"/>
              <a:t>yn</a:t>
            </a:r>
            <a:r>
              <a:rPr lang="en-GB" altLang="en-US" sz="4800" dirty="0"/>
              <a:t> Plant</a:t>
            </a:r>
            <a:br>
              <a:rPr lang="en-GB" altLang="en-US" sz="4800" dirty="0"/>
            </a:br>
            <a:r>
              <a:rPr lang="en-GB" altLang="en-US" sz="4800" i="1" dirty="0">
                <a:solidFill>
                  <a:schemeClr val="accent1">
                    <a:lumMod val="75000"/>
                  </a:schemeClr>
                </a:solidFill>
              </a:rPr>
              <a:t>NVC in Children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7292B71-0AB6-4B27-B84A-EF640CCD7F65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703110" y="1597742"/>
            <a:ext cx="4537484" cy="3989388"/>
          </a:xfrm>
        </p:spPr>
        <p:txBody>
          <a:bodyPr>
            <a:normAutofit/>
          </a:bodyPr>
          <a:lstStyle/>
          <a:p>
            <a:pPr>
              <a:defRPr/>
            </a:pPr>
            <a:r>
              <a:rPr lang="en-GB" altLang="en-US" sz="2400" dirty="0" err="1"/>
              <a:t>Ciwiau</a:t>
            </a:r>
            <a:r>
              <a:rPr lang="en-GB" altLang="en-US" sz="2400" dirty="0"/>
              <a:t> di-</a:t>
            </a:r>
            <a:r>
              <a:rPr lang="en-GB" altLang="en-US" sz="2400" dirty="0" err="1"/>
              <a:t>eiriau</a:t>
            </a:r>
            <a:r>
              <a:rPr lang="en-GB" altLang="en-US" sz="2400" dirty="0"/>
              <a:t> </a:t>
            </a:r>
            <a:r>
              <a:rPr lang="en-GB" altLang="en-US" sz="2400" dirty="0" err="1"/>
              <a:t>gwrth-ddweud</a:t>
            </a:r>
            <a:r>
              <a:rPr lang="en-GB" altLang="en-US" sz="2400" dirty="0"/>
              <a:t> </a:t>
            </a:r>
            <a:r>
              <a:rPr lang="en-GB" altLang="en-US" sz="2400" dirty="0" err="1"/>
              <a:t>negeseuon</a:t>
            </a:r>
            <a:r>
              <a:rPr lang="en-GB" altLang="en-US" sz="2400" dirty="0"/>
              <a:t> </a:t>
            </a:r>
            <a:r>
              <a:rPr lang="en-GB" altLang="en-US" sz="2400" dirty="0" err="1"/>
              <a:t>llafar</a:t>
            </a:r>
            <a:r>
              <a:rPr lang="en-GB" altLang="en-US" sz="2400" dirty="0"/>
              <a:t> </a:t>
            </a:r>
          </a:p>
          <a:p>
            <a:pPr marL="0" indent="0" algn="r">
              <a:buNone/>
              <a:defRPr/>
            </a:pPr>
            <a:r>
              <a:rPr lang="en-GB" altLang="en-US" sz="1600" dirty="0"/>
              <a:t>(Brain and Mukherji, 2005)</a:t>
            </a:r>
          </a:p>
          <a:p>
            <a:pPr marL="0" indent="0" algn="r">
              <a:buNone/>
              <a:defRPr/>
            </a:pPr>
            <a:endParaRPr lang="en-GB" altLang="en-US" sz="1600" dirty="0"/>
          </a:p>
          <a:p>
            <a:pPr>
              <a:defRPr/>
            </a:pPr>
            <a:r>
              <a:rPr lang="en-GB" altLang="en-US" sz="2400" dirty="0" err="1"/>
              <a:t>Ymddygiad</a:t>
            </a:r>
            <a:r>
              <a:rPr lang="en-GB" altLang="en-US" sz="2400" dirty="0"/>
              <a:t> </a:t>
            </a:r>
            <a:r>
              <a:rPr lang="en-GB" altLang="en-US" sz="2400" dirty="0" err="1"/>
              <a:t>yn</a:t>
            </a:r>
            <a:r>
              <a:rPr lang="en-GB" altLang="en-US" sz="2400" dirty="0"/>
              <a:t> </a:t>
            </a:r>
            <a:r>
              <a:rPr lang="en-GB" altLang="en-US" sz="2400" dirty="0" err="1"/>
              <a:t>cysylltu</a:t>
            </a:r>
            <a:r>
              <a:rPr lang="en-GB" altLang="en-US" sz="2400" dirty="0"/>
              <a:t> </a:t>
            </a:r>
            <a:r>
              <a:rPr lang="en-GB" altLang="en-US" sz="2400" dirty="0" err="1"/>
              <a:t>gyda</a:t>
            </a:r>
            <a:r>
              <a:rPr lang="en-GB" altLang="en-US" sz="2400" dirty="0"/>
              <a:t> </a:t>
            </a:r>
            <a:r>
              <a:rPr lang="en-GB" altLang="en-US" sz="2400" dirty="0" err="1"/>
              <a:t>anawsterau</a:t>
            </a:r>
            <a:r>
              <a:rPr lang="en-GB" altLang="en-US" sz="2400" dirty="0"/>
              <a:t> </a:t>
            </a:r>
            <a:r>
              <a:rPr lang="en-GB" altLang="en-US" sz="2400" dirty="0" err="1"/>
              <a:t>cyfathrebu</a:t>
            </a:r>
            <a:endParaRPr lang="en-GB" altLang="en-US" sz="2400" dirty="0"/>
          </a:p>
          <a:p>
            <a:pPr marL="0" indent="0" algn="r">
              <a:buNone/>
              <a:defRPr/>
            </a:pPr>
            <a:r>
              <a:rPr lang="en-GB" altLang="en-US" sz="1600" dirty="0"/>
              <a:t>(Cross, 2011; ican.org.uk, 2016)</a:t>
            </a:r>
          </a:p>
          <a:p>
            <a:pPr marL="0" indent="0" algn="r">
              <a:buNone/>
              <a:defRPr/>
            </a:pPr>
            <a:endParaRPr lang="en-GB" altLang="en-US" sz="2400" dirty="0"/>
          </a:p>
          <a:p>
            <a:pPr>
              <a:defRPr/>
            </a:pPr>
            <a:r>
              <a:rPr lang="en-GB" altLang="en-US" sz="2400" dirty="0" err="1"/>
              <a:t>Cyfathrebu</a:t>
            </a:r>
            <a:r>
              <a:rPr lang="en-GB" altLang="en-US" sz="2400" dirty="0"/>
              <a:t> </a:t>
            </a:r>
            <a:r>
              <a:rPr lang="en-GB" altLang="en-US" sz="2400" dirty="0" err="1"/>
              <a:t>Cymdeithasol</a:t>
            </a:r>
            <a:endParaRPr lang="en-GB" altLang="en-US" sz="2400" dirty="0"/>
          </a:p>
          <a:p>
            <a:pPr marL="0" indent="0" algn="r">
              <a:buNone/>
              <a:defRPr/>
            </a:pPr>
            <a:endParaRPr lang="en-GB" altLang="en-US" sz="1600" dirty="0"/>
          </a:p>
          <a:p>
            <a:pPr marL="0" indent="0" algn="r">
              <a:buNone/>
              <a:defRPr/>
            </a:pPr>
            <a:endParaRPr lang="en-GB" altLang="en-US" sz="1600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B2210645-EC26-4295-8EEF-3076E010FD68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658435" y="1632155"/>
            <a:ext cx="4973125" cy="3989388"/>
          </a:xfrm>
        </p:spPr>
        <p:txBody>
          <a:bodyPr>
            <a:normAutofit/>
          </a:bodyPr>
          <a:lstStyle/>
          <a:p>
            <a:pPr>
              <a:defRPr/>
            </a:pPr>
            <a:r>
              <a:rPr lang="en-GB" altLang="en-US" sz="2400" dirty="0">
                <a:solidFill>
                  <a:schemeClr val="accent1">
                    <a:lumMod val="75000"/>
                  </a:schemeClr>
                </a:solidFill>
              </a:rPr>
              <a:t>Non verbal cues contradict verbal messages </a:t>
            </a:r>
          </a:p>
          <a:p>
            <a:pPr marL="0" indent="0" algn="r">
              <a:buNone/>
              <a:defRPr/>
            </a:pPr>
            <a:r>
              <a:rPr lang="en-GB" altLang="en-US" sz="1600" dirty="0">
                <a:solidFill>
                  <a:schemeClr val="accent1">
                    <a:lumMod val="75000"/>
                  </a:schemeClr>
                </a:solidFill>
              </a:rPr>
              <a:t>(Brain and </a:t>
            </a:r>
            <a:r>
              <a:rPr lang="en-GB" altLang="en-US" sz="1600" dirty="0" err="1">
                <a:solidFill>
                  <a:schemeClr val="accent1">
                    <a:lumMod val="75000"/>
                  </a:schemeClr>
                </a:solidFill>
              </a:rPr>
              <a:t>Mukherji</a:t>
            </a:r>
            <a:r>
              <a:rPr lang="en-GB" altLang="en-US" sz="1600" dirty="0">
                <a:solidFill>
                  <a:schemeClr val="accent1">
                    <a:lumMod val="75000"/>
                  </a:schemeClr>
                </a:solidFill>
              </a:rPr>
              <a:t>, 2005).</a:t>
            </a:r>
          </a:p>
          <a:p>
            <a:pPr marL="0" indent="0">
              <a:buNone/>
              <a:defRPr/>
            </a:pPr>
            <a:endParaRPr lang="en-GB" altLang="en-US" sz="1600" dirty="0">
              <a:solidFill>
                <a:schemeClr val="accent1">
                  <a:lumMod val="75000"/>
                </a:schemeClr>
              </a:solidFill>
            </a:endParaRPr>
          </a:p>
          <a:p>
            <a:pPr>
              <a:defRPr/>
            </a:pPr>
            <a:r>
              <a:rPr lang="en-GB" altLang="en-US" sz="2400" dirty="0">
                <a:solidFill>
                  <a:schemeClr val="accent1">
                    <a:lumMod val="75000"/>
                  </a:schemeClr>
                </a:solidFill>
              </a:rPr>
              <a:t>Behaviour linked to communication difficulties</a:t>
            </a:r>
          </a:p>
          <a:p>
            <a:pPr marL="0" indent="0" algn="r">
              <a:buNone/>
              <a:defRPr/>
            </a:pPr>
            <a:r>
              <a:rPr lang="en-GB" altLang="en-US" sz="1600" dirty="0">
                <a:solidFill>
                  <a:schemeClr val="accent1">
                    <a:lumMod val="75000"/>
                  </a:schemeClr>
                </a:solidFill>
              </a:rPr>
              <a:t>(Cross, 2011; ican.org.uk, 2016)</a:t>
            </a:r>
          </a:p>
          <a:p>
            <a:pPr marL="0" indent="0" algn="r">
              <a:buNone/>
              <a:defRPr/>
            </a:pPr>
            <a:endParaRPr lang="en-GB" altLang="en-US" sz="1600" dirty="0">
              <a:solidFill>
                <a:schemeClr val="accent1">
                  <a:lumMod val="75000"/>
                </a:schemeClr>
              </a:solidFill>
            </a:endParaRPr>
          </a:p>
          <a:p>
            <a:pPr>
              <a:defRPr/>
            </a:pPr>
            <a:r>
              <a:rPr lang="en-GB" altLang="en-US" sz="2400" dirty="0">
                <a:solidFill>
                  <a:schemeClr val="accent1">
                    <a:lumMod val="75000"/>
                  </a:schemeClr>
                </a:solidFill>
              </a:rPr>
              <a:t>Social Communication</a:t>
            </a:r>
          </a:p>
          <a:p>
            <a:pPr marL="0" indent="0">
              <a:buNone/>
              <a:defRPr/>
            </a:pPr>
            <a:endParaRPr lang="en-GB" altLang="en-US" sz="2400" dirty="0"/>
          </a:p>
          <a:p>
            <a:pPr marL="0" indent="0">
              <a:buNone/>
              <a:defRPr/>
            </a:pPr>
            <a:endParaRPr lang="en-GB" altLang="en-US" sz="1600" dirty="0"/>
          </a:p>
          <a:p>
            <a:pPr marL="0" indent="0" algn="r">
              <a:buNone/>
              <a:defRPr/>
            </a:pPr>
            <a:endParaRPr lang="en-GB" altLang="en-US" sz="16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9938" name="Rectangle 2">
            <a:extLst>
              <a:ext uri="{FF2B5EF4-FFF2-40B4-BE49-F238E27FC236}">
                <a16:creationId xmlns:a16="http://schemas.microsoft.com/office/drawing/2014/main" id="{62F82851-74B9-47B4-924D-4F95A040EC4F}"/>
              </a:ext>
            </a:extLst>
          </p:cNvPr>
          <p:cNvSpPr>
            <a:spLocks noGrp="1"/>
          </p:cNvSpPr>
          <p:nvPr>
            <p:ph type="title" idx="4294967295"/>
          </p:nvPr>
        </p:nvSpPr>
        <p:spPr>
          <a:xfrm>
            <a:off x="85917" y="365127"/>
            <a:ext cx="12046760" cy="1325563"/>
          </a:xfrm>
        </p:spPr>
        <p:txBody>
          <a:bodyPr>
            <a:noAutofit/>
          </a:bodyPr>
          <a:lstStyle/>
          <a:p>
            <a:pPr algn="ctr"/>
            <a:r>
              <a:rPr lang="en-GB" altLang="en-US" sz="4800" b="1" dirty="0" err="1"/>
              <a:t>Partneriaethau</a:t>
            </a:r>
            <a:r>
              <a:rPr lang="en-GB" altLang="en-US" sz="4800" b="1" dirty="0"/>
              <a:t> ac </a:t>
            </a:r>
            <a:r>
              <a:rPr lang="en-GB" altLang="en-US" sz="4800" b="1" dirty="0" err="1"/>
              <a:t>asiantaethau</a:t>
            </a:r>
            <a:r>
              <a:rPr lang="en-GB" altLang="en-US" sz="4800" b="1" dirty="0"/>
              <a:t> </a:t>
            </a:r>
            <a:r>
              <a:rPr lang="en-GB" altLang="en-US" sz="4800" b="1" dirty="0" err="1"/>
              <a:t>allanol</a:t>
            </a:r>
            <a:br>
              <a:rPr lang="en-GB" altLang="en-US" sz="4800" b="1" dirty="0"/>
            </a:br>
            <a:r>
              <a:rPr lang="en-GB" altLang="en-US" sz="4800" b="1" dirty="0">
                <a:solidFill>
                  <a:schemeClr val="accent1">
                    <a:lumMod val="75000"/>
                  </a:schemeClr>
                </a:solidFill>
              </a:rPr>
              <a:t>Partnerships and outside agencies</a:t>
            </a:r>
          </a:p>
        </p:txBody>
      </p:sp>
      <p:sp>
        <p:nvSpPr>
          <p:cNvPr id="39939" name="Rectangle 4">
            <a:extLst>
              <a:ext uri="{FF2B5EF4-FFF2-40B4-BE49-F238E27FC236}">
                <a16:creationId xmlns:a16="http://schemas.microsoft.com/office/drawing/2014/main" id="{D40A8ACC-4B36-4851-ADC3-256FC0C2725A}"/>
              </a:ext>
            </a:extLst>
          </p:cNvPr>
          <p:cNvSpPr>
            <a:spLocks noGrp="1"/>
          </p:cNvSpPr>
          <p:nvPr>
            <p:ph type="body" sz="half" idx="4294967295"/>
          </p:nvPr>
        </p:nvSpPr>
        <p:spPr>
          <a:xfrm>
            <a:off x="631722" y="2170471"/>
            <a:ext cx="4569542" cy="3916363"/>
          </a:xfrm>
        </p:spPr>
        <p:txBody>
          <a:bodyPr/>
          <a:lstStyle/>
          <a:p>
            <a:r>
              <a:rPr lang="en-GB" altLang="en-US" dirty="0" err="1"/>
              <a:t>Trafodwch</a:t>
            </a:r>
            <a:r>
              <a:rPr lang="en-GB" altLang="en-US" dirty="0"/>
              <a:t> </a:t>
            </a:r>
            <a:r>
              <a:rPr lang="en-GB" altLang="en-US" dirty="0" err="1"/>
              <a:t>yr</a:t>
            </a:r>
            <a:r>
              <a:rPr lang="en-GB" altLang="en-US" dirty="0"/>
              <a:t> </a:t>
            </a:r>
            <a:r>
              <a:rPr lang="en-GB" altLang="en-US" dirty="0" err="1"/>
              <a:t>ystod</a:t>
            </a:r>
            <a:r>
              <a:rPr lang="en-GB" altLang="en-US" dirty="0"/>
              <a:t> o </a:t>
            </a:r>
            <a:r>
              <a:rPr lang="en-GB" altLang="en-US" dirty="0" err="1"/>
              <a:t>rol;au</a:t>
            </a:r>
            <a:r>
              <a:rPr lang="en-GB" altLang="en-US" dirty="0"/>
              <a:t> </a:t>
            </a:r>
            <a:r>
              <a:rPr lang="en-GB" altLang="en-US" dirty="0" err="1"/>
              <a:t>sydd</a:t>
            </a:r>
            <a:r>
              <a:rPr lang="en-GB" altLang="en-US" dirty="0"/>
              <a:t> </a:t>
            </a:r>
            <a:r>
              <a:rPr lang="en-GB" altLang="en-US" dirty="0" err="1"/>
              <a:t>ar</a:t>
            </a:r>
            <a:r>
              <a:rPr lang="en-GB" altLang="en-US" dirty="0"/>
              <a:t> </a:t>
            </a:r>
            <a:r>
              <a:rPr lang="en-GB" altLang="en-US" dirty="0" err="1"/>
              <a:t>gael</a:t>
            </a:r>
            <a:r>
              <a:rPr lang="en-GB" altLang="en-US" dirty="0"/>
              <a:t> </a:t>
            </a:r>
            <a:r>
              <a:rPr lang="en-GB" altLang="en-US" dirty="0" err="1"/>
              <a:t>erbyn</a:t>
            </a:r>
            <a:r>
              <a:rPr lang="en-GB" altLang="en-US" dirty="0"/>
              <a:t> </a:t>
            </a:r>
            <a:r>
              <a:rPr lang="en-GB" altLang="en-US" dirty="0" err="1"/>
              <a:t>heddiw</a:t>
            </a:r>
            <a:r>
              <a:rPr lang="en-GB" altLang="en-US" dirty="0"/>
              <a:t>.</a:t>
            </a:r>
          </a:p>
          <a:p>
            <a:pPr marL="0" indent="0">
              <a:buNone/>
            </a:pPr>
            <a:endParaRPr lang="en-GB" altLang="en-US" dirty="0"/>
          </a:p>
          <a:p>
            <a:r>
              <a:rPr lang="en-GB" altLang="en-US" dirty="0"/>
              <a:t>Gwaith </a:t>
            </a:r>
            <a:r>
              <a:rPr lang="en-GB" altLang="en-US" dirty="0" err="1"/>
              <a:t>parau</a:t>
            </a:r>
            <a:endParaRPr lang="en-GB" altLang="en-US" dirty="0"/>
          </a:p>
          <a:p>
            <a:endParaRPr lang="en-GB" altLang="en-US" dirty="0"/>
          </a:p>
          <a:p>
            <a:r>
              <a:rPr lang="en-GB" altLang="en-US" dirty="0" err="1"/>
              <a:t>Ystyriwch</a:t>
            </a:r>
            <a:r>
              <a:rPr lang="en-GB" altLang="en-US" dirty="0"/>
              <a:t> </a:t>
            </a:r>
            <a:r>
              <a:rPr lang="en-GB" altLang="en-US" dirty="0" err="1"/>
              <a:t>Dechrau’n</a:t>
            </a:r>
            <a:r>
              <a:rPr lang="en-GB" altLang="en-US" dirty="0"/>
              <a:t> </a:t>
            </a:r>
            <a:r>
              <a:rPr lang="en-GB" altLang="en-US" dirty="0" err="1"/>
              <a:t>Deg</a:t>
            </a:r>
            <a:r>
              <a:rPr lang="en-GB" altLang="en-US" dirty="0"/>
              <a:t>?</a:t>
            </a:r>
          </a:p>
          <a:p>
            <a:endParaRPr lang="en-GB" altLang="en-US" dirty="0"/>
          </a:p>
        </p:txBody>
      </p:sp>
      <p:sp>
        <p:nvSpPr>
          <p:cNvPr id="39940" name="Rectangle 5">
            <a:extLst>
              <a:ext uri="{FF2B5EF4-FFF2-40B4-BE49-F238E27FC236}">
                <a16:creationId xmlns:a16="http://schemas.microsoft.com/office/drawing/2014/main" id="{726F085E-F7C9-4B02-83FA-4D69813FC75C}"/>
              </a:ext>
            </a:extLst>
          </p:cNvPr>
          <p:cNvSpPr>
            <a:spLocks noGrp="1"/>
          </p:cNvSpPr>
          <p:nvPr>
            <p:ph type="body" sz="half" idx="4294967295"/>
          </p:nvPr>
        </p:nvSpPr>
        <p:spPr>
          <a:xfrm>
            <a:off x="6880123" y="2170470"/>
            <a:ext cx="4038600" cy="3916363"/>
          </a:xfrm>
        </p:spPr>
        <p:txBody>
          <a:bodyPr/>
          <a:lstStyle/>
          <a:p>
            <a:r>
              <a:rPr lang="en-GB" altLang="en-US" dirty="0">
                <a:solidFill>
                  <a:schemeClr val="accent1">
                    <a:lumMod val="75000"/>
                  </a:schemeClr>
                </a:solidFill>
              </a:rPr>
              <a:t>List the variety of roles that are offered by today</a:t>
            </a:r>
          </a:p>
          <a:p>
            <a:pPr marL="0" indent="0">
              <a:buNone/>
            </a:pPr>
            <a:endParaRPr lang="en-GB" altLang="en-US" dirty="0">
              <a:solidFill>
                <a:schemeClr val="accent1">
                  <a:lumMod val="75000"/>
                </a:schemeClr>
              </a:solidFill>
            </a:endParaRPr>
          </a:p>
          <a:p>
            <a:r>
              <a:rPr lang="en-GB" altLang="en-US" dirty="0">
                <a:solidFill>
                  <a:schemeClr val="accent1">
                    <a:lumMod val="75000"/>
                  </a:schemeClr>
                </a:solidFill>
              </a:rPr>
              <a:t>Work in pairs</a:t>
            </a:r>
          </a:p>
          <a:p>
            <a:endParaRPr lang="en-GB" altLang="en-US" dirty="0">
              <a:solidFill>
                <a:schemeClr val="accent1">
                  <a:lumMod val="75000"/>
                </a:schemeClr>
              </a:solidFill>
            </a:endParaRPr>
          </a:p>
          <a:p>
            <a:r>
              <a:rPr lang="en-GB" altLang="en-US" dirty="0">
                <a:solidFill>
                  <a:schemeClr val="accent1">
                    <a:lumMod val="75000"/>
                  </a:schemeClr>
                </a:solidFill>
              </a:rPr>
              <a:t>Consider Flying Start?</a:t>
            </a:r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1986" name="Rectangle 2">
            <a:extLst>
              <a:ext uri="{FF2B5EF4-FFF2-40B4-BE49-F238E27FC236}">
                <a16:creationId xmlns:a16="http://schemas.microsoft.com/office/drawing/2014/main" id="{6B47557F-3C47-4779-9EF5-451D719389B6}"/>
              </a:ext>
            </a:extLst>
          </p:cNvPr>
          <p:cNvSpPr>
            <a:spLocks noGrp="1"/>
          </p:cNvSpPr>
          <p:nvPr>
            <p:ph type="title" idx="4294967295"/>
          </p:nvPr>
        </p:nvSpPr>
        <p:spPr/>
        <p:txBody>
          <a:bodyPr>
            <a:noAutofit/>
          </a:bodyPr>
          <a:lstStyle/>
          <a:p>
            <a:pPr algn="ctr"/>
            <a:r>
              <a:rPr lang="en-GB" altLang="en-US" sz="4800" dirty="0" err="1"/>
              <a:t>Partneriaethau</a:t>
            </a:r>
            <a:r>
              <a:rPr lang="en-GB" altLang="en-US" sz="4800" dirty="0"/>
              <a:t> a </a:t>
            </a:r>
            <a:r>
              <a:rPr lang="en-GB" altLang="en-US" sz="4800" dirty="0" err="1"/>
              <a:t>rhieni</a:t>
            </a:r>
            <a:br>
              <a:rPr lang="en-GB" altLang="en-US" sz="4800" dirty="0"/>
            </a:br>
            <a:r>
              <a:rPr lang="en-GB" altLang="en-US" sz="4800" dirty="0">
                <a:solidFill>
                  <a:schemeClr val="accent1">
                    <a:lumMod val="75000"/>
                  </a:schemeClr>
                </a:solidFill>
              </a:rPr>
              <a:t>Partnerships with Parents</a:t>
            </a:r>
          </a:p>
        </p:txBody>
      </p:sp>
      <p:sp>
        <p:nvSpPr>
          <p:cNvPr id="23555" name="Rectangle 4">
            <a:extLst>
              <a:ext uri="{FF2B5EF4-FFF2-40B4-BE49-F238E27FC236}">
                <a16:creationId xmlns:a16="http://schemas.microsoft.com/office/drawing/2014/main" id="{8F3D1C5A-5E81-41CC-8F40-D6E884E92287}"/>
              </a:ext>
            </a:extLst>
          </p:cNvPr>
          <p:cNvSpPr>
            <a:spLocks noGrp="1"/>
          </p:cNvSpPr>
          <p:nvPr>
            <p:ph type="body" sz="half" idx="4294967295"/>
          </p:nvPr>
        </p:nvSpPr>
        <p:spPr>
          <a:xfrm>
            <a:off x="594850" y="2091355"/>
            <a:ext cx="4763729" cy="3916363"/>
          </a:xfrm>
        </p:spPr>
        <p:txBody>
          <a:bodyPr/>
          <a:lstStyle/>
          <a:p>
            <a:pPr>
              <a:defRPr/>
            </a:pPr>
            <a:r>
              <a:rPr lang="en-GB" altLang="en-US" dirty="0" err="1"/>
              <a:t>Polisi</a:t>
            </a:r>
            <a:r>
              <a:rPr lang="en-GB" altLang="en-US" dirty="0"/>
              <a:t>? </a:t>
            </a:r>
          </a:p>
          <a:p>
            <a:pPr>
              <a:defRPr/>
            </a:pPr>
            <a:r>
              <a:rPr lang="en-GB" altLang="en-US" dirty="0" err="1"/>
              <a:t>Ymarfer</a:t>
            </a:r>
            <a:r>
              <a:rPr lang="en-GB" altLang="en-US" dirty="0"/>
              <a:t> o </a:t>
            </a:r>
            <a:r>
              <a:rPr lang="en-GB" altLang="en-US" dirty="0" err="1"/>
              <a:t>fewn</a:t>
            </a:r>
            <a:r>
              <a:rPr lang="en-GB" altLang="en-US" dirty="0"/>
              <a:t> </a:t>
            </a:r>
            <a:r>
              <a:rPr lang="en-GB" altLang="en-US" dirty="0" err="1"/>
              <a:t>ysgolion</a:t>
            </a:r>
            <a:r>
              <a:rPr lang="en-GB" altLang="en-US" dirty="0"/>
              <a:t> a </a:t>
            </a:r>
            <a:r>
              <a:rPr lang="en-GB" altLang="en-US" dirty="0" err="1"/>
              <a:t>lleoliadau</a:t>
            </a:r>
            <a:r>
              <a:rPr lang="en-GB" altLang="en-US" dirty="0"/>
              <a:t>?</a:t>
            </a:r>
          </a:p>
          <a:p>
            <a:pPr>
              <a:defRPr/>
            </a:pPr>
            <a:r>
              <a:rPr lang="en-GB" altLang="en-US" dirty="0" err="1"/>
              <a:t>Pwysigrwydd</a:t>
            </a:r>
            <a:r>
              <a:rPr lang="en-GB" altLang="en-US" dirty="0"/>
              <a:t>?</a:t>
            </a:r>
          </a:p>
          <a:p>
            <a:pPr marL="0" indent="0" algn="r">
              <a:buNone/>
              <a:defRPr/>
            </a:pPr>
            <a:r>
              <a:rPr lang="en-GB" altLang="en-US" dirty="0"/>
              <a:t>(Hornby, 2011)</a:t>
            </a:r>
          </a:p>
        </p:txBody>
      </p:sp>
      <p:sp>
        <p:nvSpPr>
          <p:cNvPr id="23556" name="Rectangle 5">
            <a:extLst>
              <a:ext uri="{FF2B5EF4-FFF2-40B4-BE49-F238E27FC236}">
                <a16:creationId xmlns:a16="http://schemas.microsoft.com/office/drawing/2014/main" id="{BE42C1EC-A410-47D0-9021-25319377042E}"/>
              </a:ext>
            </a:extLst>
          </p:cNvPr>
          <p:cNvSpPr>
            <a:spLocks noGrp="1"/>
          </p:cNvSpPr>
          <p:nvPr>
            <p:ph type="body" sz="half" idx="4294967295"/>
          </p:nvPr>
        </p:nvSpPr>
        <p:spPr>
          <a:xfrm>
            <a:off x="6361471" y="2072149"/>
            <a:ext cx="4763729" cy="3916363"/>
          </a:xfrm>
        </p:spPr>
        <p:txBody>
          <a:bodyPr/>
          <a:lstStyle/>
          <a:p>
            <a:pPr>
              <a:defRPr/>
            </a:pPr>
            <a:r>
              <a:rPr lang="en-GB" altLang="en-US" dirty="0">
                <a:solidFill>
                  <a:schemeClr val="accent1">
                    <a:lumMod val="75000"/>
                  </a:schemeClr>
                </a:solidFill>
              </a:rPr>
              <a:t>Policy? </a:t>
            </a:r>
          </a:p>
          <a:p>
            <a:pPr>
              <a:defRPr/>
            </a:pPr>
            <a:r>
              <a:rPr lang="en-GB" altLang="en-US" dirty="0">
                <a:solidFill>
                  <a:schemeClr val="accent1">
                    <a:lumMod val="75000"/>
                  </a:schemeClr>
                </a:solidFill>
              </a:rPr>
              <a:t>Practices in schools and settings?</a:t>
            </a:r>
          </a:p>
          <a:p>
            <a:pPr>
              <a:defRPr/>
            </a:pPr>
            <a:r>
              <a:rPr lang="en-GB" altLang="en-US" dirty="0">
                <a:solidFill>
                  <a:schemeClr val="accent1">
                    <a:lumMod val="75000"/>
                  </a:schemeClr>
                </a:solidFill>
              </a:rPr>
              <a:t>Importance?</a:t>
            </a:r>
          </a:p>
          <a:p>
            <a:pPr marL="0" indent="0" algn="r">
              <a:buNone/>
              <a:defRPr/>
            </a:pPr>
            <a:r>
              <a:rPr lang="en-GB" altLang="en-US" dirty="0">
                <a:solidFill>
                  <a:schemeClr val="accent1">
                    <a:lumMod val="75000"/>
                  </a:schemeClr>
                </a:solidFill>
              </a:rPr>
              <a:t>(Hornby, 2011)</a:t>
            </a:r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4034" name="Rectangle 2">
            <a:extLst>
              <a:ext uri="{FF2B5EF4-FFF2-40B4-BE49-F238E27FC236}">
                <a16:creationId xmlns:a16="http://schemas.microsoft.com/office/drawing/2014/main" id="{6DBA740B-B0FE-4908-AF8B-D023C5AD9722}"/>
              </a:ext>
            </a:extLst>
          </p:cNvPr>
          <p:cNvSpPr>
            <a:spLocks noGrp="1"/>
          </p:cNvSpPr>
          <p:nvPr>
            <p:ph type="title" idx="4294967295"/>
          </p:nvPr>
        </p:nvSpPr>
        <p:spPr>
          <a:xfrm>
            <a:off x="2011363" y="130175"/>
            <a:ext cx="8229600" cy="1143000"/>
          </a:xfrm>
        </p:spPr>
        <p:txBody>
          <a:bodyPr>
            <a:normAutofit/>
          </a:bodyPr>
          <a:lstStyle/>
          <a:p>
            <a:r>
              <a:rPr lang="en-GB" altLang="en-US" sz="4800" dirty="0">
                <a:solidFill>
                  <a:schemeClr val="accent1">
                    <a:lumMod val="75000"/>
                  </a:schemeClr>
                </a:solidFill>
              </a:rPr>
              <a:t>Pen Green</a:t>
            </a:r>
          </a:p>
        </p:txBody>
      </p:sp>
      <p:sp>
        <p:nvSpPr>
          <p:cNvPr id="44035" name="Rectangle 4">
            <a:extLst>
              <a:ext uri="{FF2B5EF4-FFF2-40B4-BE49-F238E27FC236}">
                <a16:creationId xmlns:a16="http://schemas.microsoft.com/office/drawing/2014/main" id="{977D83A8-CD17-4621-B094-23FB48C964F4}"/>
              </a:ext>
            </a:extLst>
          </p:cNvPr>
          <p:cNvSpPr txBox="1">
            <a:spLocks/>
          </p:cNvSpPr>
          <p:nvPr/>
        </p:nvSpPr>
        <p:spPr bwMode="auto">
          <a:xfrm>
            <a:off x="2817046" y="5015375"/>
            <a:ext cx="6317122" cy="6826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 pitchFamily="34" charset="0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 pitchFamily="34" charset="0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 pitchFamily="34" charset="0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 pitchFamily="34" charset="0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 pitchFamily="34" charset="0"/>
              </a:defRPr>
            </a:lvl9pPr>
          </a:lstStyle>
          <a:p>
            <a:pPr>
              <a:buFont typeface="Arial" panose="020B0604020202020204" pitchFamily="34" charset="0"/>
              <a:buNone/>
            </a:pPr>
            <a:r>
              <a:rPr lang="en-GB" altLang="en-US" sz="2000" dirty="0">
                <a:hlinkClick r:id="rId3"/>
              </a:rPr>
              <a:t>https://www.youtube.com/watch?v=1GoX9I6XSJk</a:t>
            </a:r>
            <a:r>
              <a:rPr lang="en-GB" altLang="en-US" sz="2000" dirty="0"/>
              <a:t> </a:t>
            </a:r>
          </a:p>
        </p:txBody>
      </p:sp>
      <p:sp>
        <p:nvSpPr>
          <p:cNvPr id="44036" name="Rectangle 4">
            <a:extLst>
              <a:ext uri="{FF2B5EF4-FFF2-40B4-BE49-F238E27FC236}">
                <a16:creationId xmlns:a16="http://schemas.microsoft.com/office/drawing/2014/main" id="{F731C191-CB62-4D5D-ADD7-53EC02533CFA}"/>
              </a:ext>
            </a:extLst>
          </p:cNvPr>
          <p:cNvSpPr txBox="1">
            <a:spLocks/>
          </p:cNvSpPr>
          <p:nvPr/>
        </p:nvSpPr>
        <p:spPr bwMode="auto">
          <a:xfrm>
            <a:off x="903724" y="1273175"/>
            <a:ext cx="4038600" cy="33988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marL="342900" indent="-342900"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 pitchFamily="34" charset="0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 pitchFamily="34" charset="0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 pitchFamily="34" charset="0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 pitchFamily="34" charset="0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 pitchFamily="34" charset="0"/>
              </a:defRPr>
            </a:lvl9pPr>
          </a:lstStyle>
          <a:p>
            <a:r>
              <a:rPr lang="en-GB" altLang="en-US" sz="2800" dirty="0"/>
              <a:t>‘One-stop-shop’</a:t>
            </a:r>
          </a:p>
          <a:p>
            <a:endParaRPr lang="en-GB" altLang="en-US" sz="2800" dirty="0"/>
          </a:p>
          <a:p>
            <a:r>
              <a:rPr lang="en-GB" altLang="en-US" sz="2800" dirty="0" err="1"/>
              <a:t>Addysg</a:t>
            </a:r>
            <a:r>
              <a:rPr lang="en-GB" altLang="en-US" sz="2800" dirty="0"/>
              <a:t> a </a:t>
            </a:r>
            <a:r>
              <a:rPr lang="en-GB" altLang="en-US" sz="2800" dirty="0" err="1"/>
              <a:t>gofal</a:t>
            </a:r>
            <a:r>
              <a:rPr lang="en-GB" altLang="en-US" sz="2800" dirty="0"/>
              <a:t> </a:t>
            </a:r>
            <a:r>
              <a:rPr lang="en-GB" altLang="en-US" sz="2800" dirty="0" err="1"/>
              <a:t>yn</a:t>
            </a:r>
            <a:r>
              <a:rPr lang="en-GB" altLang="en-US" sz="2800" dirty="0"/>
              <a:t> </a:t>
            </a:r>
            <a:r>
              <a:rPr lang="en-GB" altLang="en-US" sz="2800" dirty="0" err="1"/>
              <a:t>anwahanadwy</a:t>
            </a:r>
            <a:endParaRPr lang="en-GB" altLang="en-US" sz="2800" dirty="0"/>
          </a:p>
          <a:p>
            <a:endParaRPr lang="en-GB" altLang="en-US" sz="2800" dirty="0"/>
          </a:p>
          <a:p>
            <a:r>
              <a:rPr lang="en-GB" altLang="en-US" sz="2800" dirty="0" err="1"/>
              <a:t>Cefnogaeth</a:t>
            </a:r>
            <a:r>
              <a:rPr lang="en-GB" altLang="en-US" sz="2800" dirty="0"/>
              <a:t> </a:t>
            </a:r>
            <a:r>
              <a:rPr lang="en-GB" altLang="en-US" sz="2800" dirty="0" err="1"/>
              <a:t>i</a:t>
            </a:r>
            <a:r>
              <a:rPr lang="en-GB" altLang="en-US" sz="2800" dirty="0"/>
              <a:t> </a:t>
            </a:r>
            <a:r>
              <a:rPr lang="en-GB" altLang="en-US" sz="2800" dirty="0" err="1"/>
              <a:t>bawb</a:t>
            </a:r>
            <a:r>
              <a:rPr lang="en-GB" altLang="en-US" sz="2800" dirty="0"/>
              <a:t> – plant </a:t>
            </a:r>
            <a:r>
              <a:rPr lang="en-GB" altLang="en-US" sz="2800" dirty="0" err="1"/>
              <a:t>a’r</a:t>
            </a:r>
            <a:r>
              <a:rPr lang="en-GB" altLang="en-US" sz="2800" dirty="0"/>
              <a:t> </a:t>
            </a:r>
            <a:r>
              <a:rPr lang="en-GB" altLang="en-US" sz="2800" dirty="0" err="1"/>
              <a:t>teulu</a:t>
            </a:r>
            <a:endParaRPr lang="en-GB" altLang="en-US" sz="2800" dirty="0"/>
          </a:p>
          <a:p>
            <a:endParaRPr lang="en-GB" altLang="en-US" sz="2800" dirty="0"/>
          </a:p>
        </p:txBody>
      </p:sp>
      <p:sp>
        <p:nvSpPr>
          <p:cNvPr id="44037" name="Rectangle 5">
            <a:extLst>
              <a:ext uri="{FF2B5EF4-FFF2-40B4-BE49-F238E27FC236}">
                <a16:creationId xmlns:a16="http://schemas.microsoft.com/office/drawing/2014/main" id="{F275AA80-31DA-4ED6-B7AA-1F22938D724F}"/>
              </a:ext>
            </a:extLst>
          </p:cNvPr>
          <p:cNvSpPr txBox="1">
            <a:spLocks/>
          </p:cNvSpPr>
          <p:nvPr/>
        </p:nvSpPr>
        <p:spPr bwMode="auto">
          <a:xfrm>
            <a:off x="6939782" y="1273175"/>
            <a:ext cx="4617370" cy="39163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marL="342900" indent="-342900"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 pitchFamily="34" charset="0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 pitchFamily="34" charset="0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 pitchFamily="34" charset="0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 pitchFamily="34" charset="0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 pitchFamily="34" charset="0"/>
              </a:defRPr>
            </a:lvl9pPr>
          </a:lstStyle>
          <a:p>
            <a:r>
              <a:rPr lang="en-GB" altLang="en-US" sz="2800" dirty="0">
                <a:solidFill>
                  <a:schemeClr val="accent1">
                    <a:lumMod val="75000"/>
                  </a:schemeClr>
                </a:solidFill>
              </a:rPr>
              <a:t>One-stop-shop</a:t>
            </a:r>
          </a:p>
          <a:p>
            <a:endParaRPr lang="en-GB" altLang="en-US" sz="2800" dirty="0">
              <a:solidFill>
                <a:schemeClr val="accent1">
                  <a:lumMod val="75000"/>
                </a:schemeClr>
              </a:solidFill>
            </a:endParaRPr>
          </a:p>
          <a:p>
            <a:r>
              <a:rPr lang="en-GB" altLang="en-US" sz="2800" dirty="0">
                <a:solidFill>
                  <a:schemeClr val="accent1">
                    <a:lumMod val="75000"/>
                  </a:schemeClr>
                </a:solidFill>
              </a:rPr>
              <a:t>Education and care are indivisible</a:t>
            </a:r>
          </a:p>
          <a:p>
            <a:endParaRPr lang="en-GB" altLang="en-US" sz="2800" dirty="0">
              <a:solidFill>
                <a:schemeClr val="accent1">
                  <a:lumMod val="75000"/>
                </a:schemeClr>
              </a:solidFill>
            </a:endParaRPr>
          </a:p>
          <a:p>
            <a:r>
              <a:rPr lang="en-GB" altLang="en-US" sz="2800" dirty="0">
                <a:solidFill>
                  <a:schemeClr val="accent1">
                    <a:lumMod val="75000"/>
                  </a:schemeClr>
                </a:solidFill>
              </a:rPr>
              <a:t>Support for all – children and their families</a:t>
            </a:r>
          </a:p>
          <a:p>
            <a:endParaRPr lang="en-GB" altLang="en-US" sz="28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CA2B00B-1DAC-4AC7-81C0-09CAE6C6EC5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58097" y="197979"/>
            <a:ext cx="10515600" cy="657428"/>
          </a:xfrm>
        </p:spPr>
        <p:txBody>
          <a:bodyPr>
            <a:noAutofit/>
          </a:bodyPr>
          <a:lstStyle/>
          <a:p>
            <a:r>
              <a:rPr lang="en-GB" sz="4800" dirty="0" err="1"/>
              <a:t>Cyfeirnodau</a:t>
            </a:r>
            <a:r>
              <a:rPr lang="en-GB" sz="4800" dirty="0"/>
              <a:t>:</a:t>
            </a:r>
            <a:r>
              <a:rPr lang="en-GB" sz="4800" dirty="0">
                <a:solidFill>
                  <a:schemeClr val="accent1">
                    <a:lumMod val="75000"/>
                  </a:schemeClr>
                </a:solidFill>
              </a:rPr>
              <a:t> References: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66E9275-AA49-44F5-8138-8479EAF4FA70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0" y="855407"/>
            <a:ext cx="11979377" cy="4845785"/>
          </a:xfrm>
        </p:spPr>
        <p:txBody>
          <a:bodyPr>
            <a:normAutofit fontScale="92500" lnSpcReduction="10000"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21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Brain, C. and Mukherji, P. (2005) </a:t>
            </a:r>
            <a:r>
              <a:rPr kumimoji="0" lang="en-GB" sz="2100" b="0" i="1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Understanding Child Psychology. </a:t>
            </a:r>
            <a:r>
              <a:rPr kumimoji="0" lang="en-GB" sz="21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Cheltenham: Nelson Thornes.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0" lang="en-GB" sz="21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rial" panose="020B0604020202020204" pitchFamily="34" charset="0"/>
              <a:ea typeface="ＭＳ Ｐゴシック" panose="020B0600070205080204" pitchFamily="34" charset="-128"/>
              <a:cs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21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Cross, M. (2011) </a:t>
            </a:r>
            <a:r>
              <a:rPr kumimoji="0" lang="en-GB" sz="2100" b="0" i="1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Children with Social, Emotional and Behavioural Difficulties and </a:t>
            </a:r>
            <a:r>
              <a:rPr kumimoji="0" lang="en-GB" sz="2100" b="0" i="1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Communcation</a:t>
            </a:r>
            <a:r>
              <a:rPr kumimoji="0" lang="en-GB" sz="2100" b="0" i="1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 Problems. </a:t>
            </a:r>
            <a:r>
              <a:rPr kumimoji="0" lang="en-GB" sz="21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(2</a:t>
            </a:r>
            <a:r>
              <a:rPr kumimoji="0" lang="en-GB" sz="2100" b="0" i="0" u="none" strike="noStrike" kern="1200" cap="none" spc="0" normalizeH="0" baseline="3000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nd</a:t>
            </a:r>
            <a:r>
              <a:rPr kumimoji="0" lang="en-GB" sz="21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 ed). London: Jessica Kingsley Publishers.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0" lang="en-GB" sz="21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rial" panose="020B0604020202020204" pitchFamily="34" charset="0"/>
              <a:ea typeface="ＭＳ Ｐゴシック" panose="020B0600070205080204" pitchFamily="34" charset="-128"/>
              <a:cs typeface="Arial" panose="020B0604020202020204" pitchFamily="34" charset="0"/>
            </a:endParaRPr>
          </a:p>
          <a:p>
            <a:pPr marL="0" indent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/>
            </a:pPr>
            <a:r>
              <a:rPr lang="en-GB" sz="2100" dirty="0">
                <a:latin typeface="Arial" panose="020B0604020202020204" pitchFamily="34" charset="0"/>
                <a:cs typeface="Arial" panose="020B0604020202020204" pitchFamily="34" charset="0"/>
              </a:rPr>
              <a:t>Dunhill, A., Elliott, B., &amp; Shaw, A. (2009). Effective communication and engagement with children and young people, their families and carers. Learning Matters. </a:t>
            </a:r>
            <a:r>
              <a:rPr lang="en-GB" sz="2100" b="0" i="0" dirty="0">
                <a:solidFill>
                  <a:srgbClr val="262626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Available at: https://search-ebscohost-com.ezproxy.uwtsd.ac.uk/login.aspx?direct=true&amp;db=nlebk&amp;AN=411650&amp;site=ehost-live (Accessed: 17 September 2021). </a:t>
            </a:r>
            <a:r>
              <a:rPr lang="en-GB" sz="2100" dirty="0">
                <a:latin typeface="Arial" panose="020B0604020202020204" pitchFamily="34" charset="0"/>
                <a:cs typeface="Arial" panose="020B0604020202020204" pitchFamily="34" charset="0"/>
              </a:rPr>
              <a:t>. </a:t>
            </a:r>
            <a:r>
              <a:rPr lang="en-GB" sz="2100" dirty="0">
                <a:latin typeface="Arial" panose="020B0604020202020204" pitchFamily="34" charset="0"/>
                <a:cs typeface="Arial" panose="020B0604020202020204" pitchFamily="34" charset="0"/>
                <a:hlinkClick r:id="rId3"/>
              </a:rPr>
              <a:t>https://doi.org/10.4324/9781315237473</a:t>
            </a:r>
            <a:endParaRPr kumimoji="0" lang="en-GB" sz="21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rial" panose="020B0604020202020204" pitchFamily="34" charset="0"/>
              <a:ea typeface="ＭＳ Ｐゴシック" panose="020B0600070205080204" pitchFamily="34" charset="-128"/>
              <a:cs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0" lang="en-GB" sz="21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rial" panose="020B0604020202020204" pitchFamily="34" charset="0"/>
              <a:ea typeface="ＭＳ Ｐゴシック" panose="020B0600070205080204" pitchFamily="34" charset="-128"/>
              <a:cs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21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Hornby, G. (2011) </a:t>
            </a:r>
            <a:r>
              <a:rPr kumimoji="0" lang="en-GB" sz="2100" b="0" i="1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Parental Involvement in Childhood Education: Building Effective School-Family Partnerships. </a:t>
            </a:r>
            <a:r>
              <a:rPr kumimoji="0" lang="en-GB" sz="21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New York: Springer.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0" lang="en-GB" sz="21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rial" panose="020B0604020202020204" pitchFamily="34" charset="0"/>
              <a:ea typeface="ＭＳ Ｐゴシック" panose="020B0600070205080204" pitchFamily="34" charset="-128"/>
              <a:cs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21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I Can. (2016) ‘How many children have SLCN?’ </a:t>
            </a:r>
            <a:r>
              <a:rPr kumimoji="0" lang="en-GB" sz="21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  <a:hlinkClick r:id="rId4"/>
              </a:rPr>
              <a:t>http://www.ican.org.uk/What_is_the_issue/About%20SLCN/How%20many%20children%20have%20SLCN.aspx</a:t>
            </a:r>
            <a:r>
              <a:rPr kumimoji="0" lang="en-GB" sz="21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 [Accessed: 20</a:t>
            </a:r>
            <a:r>
              <a:rPr kumimoji="0" lang="en-GB" sz="2100" b="0" i="0" u="none" strike="noStrike" kern="1200" cap="none" spc="0" normalizeH="0" baseline="3000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th</a:t>
            </a:r>
            <a:r>
              <a:rPr kumimoji="0" lang="en-GB" sz="21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 October 2016].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0" lang="en-GB" sz="21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rial" panose="020B0604020202020204" pitchFamily="34" charset="0"/>
              <a:ea typeface="ＭＳ Ｐゴシック" panose="020B0600070205080204" pitchFamily="34" charset="-128"/>
              <a:cs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21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Orey</a:t>
            </a:r>
            <a:r>
              <a:rPr kumimoji="0" lang="en-GB" sz="21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, M. (2014) </a:t>
            </a:r>
            <a:r>
              <a:rPr kumimoji="0" lang="en-GB" sz="2100" b="0" i="1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Communication Skills Training. </a:t>
            </a:r>
            <a:r>
              <a:rPr kumimoji="0" lang="en-GB" sz="21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Virginia: ATD Press.</a:t>
            </a:r>
            <a:endParaRPr kumimoji="0" lang="en-GB" sz="2100" b="0" i="1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rial" panose="020B0604020202020204" pitchFamily="34" charset="0"/>
              <a:ea typeface="ＭＳ Ｐゴシック" panose="020B0600070205080204" pitchFamily="34" charset="-128"/>
              <a:cs typeface="Arial" panose="020B0604020202020204" pitchFamily="34" charset="0"/>
            </a:endParaRP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23554504"/>
      </p:ext>
    </p:extLst>
  </p:cSld>
  <p:clrMapOvr>
    <a:masterClrMapping/>
  </p:clrMapOvr>
</p:sld>
</file>

<file path=ppt/theme/theme1.xml><?xml version="1.0" encoding="utf-8"?>
<a:theme xmlns:a="http://schemas.openxmlformats.org/drawingml/2006/main" name="Single blank uwtsd slide">
  <a:themeElements>
    <a:clrScheme name="Office Them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Arial">
      <a:majorFont>
        <a:latin typeface="Arial" panose="020B0604020202020204"/>
        <a:ea typeface=""/>
        <a:cs typeface="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Arial" panose="020B0604020202020204"/>
        <a:ea typeface=""/>
        <a:cs typeface="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Single blank uwtsd slide" id="{63B78AFE-6908-47F4-94CA-38BE76BA7FB0}" vid="{D0D6606E-BC62-468E-8BA2-A11261927C46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Single blank uwtsd slide</Template>
  <TotalTime>0</TotalTime>
  <Words>991</Words>
  <Application>Microsoft Office PowerPoint</Application>
  <PresentationFormat>Widescreen</PresentationFormat>
  <Paragraphs>156</Paragraphs>
  <Slides>15</Slides>
  <Notes>15</Notes>
  <HiddenSlides>0</HiddenSlides>
  <MMClips>0</MMClips>
  <ScaleCrop>false</ScaleCrop>
  <HeadingPairs>
    <vt:vector size="6" baseType="variant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size="23" baseType="lpstr">
      <vt:lpstr>Myriad Pro</vt:lpstr>
      <vt:lpstr>Arial</vt:lpstr>
      <vt:lpstr>Calibri</vt:lpstr>
      <vt:lpstr>Nirmala Text</vt:lpstr>
      <vt:lpstr>Open Sans</vt:lpstr>
      <vt:lpstr>Symbol</vt:lpstr>
      <vt:lpstr>Times</vt:lpstr>
      <vt:lpstr>Single blank uwtsd slide</vt:lpstr>
      <vt:lpstr>PowerPoint Presentation</vt:lpstr>
      <vt:lpstr>PowerPoint Presentation</vt:lpstr>
      <vt:lpstr>  Beth mae bod yn ‘broffesiynol’ yn ei olygu  yn ein gwaith gyda phlant? What does it mean to be ‘professional’ in our work with children?</vt:lpstr>
      <vt:lpstr>Cyfathrebu yn effeithiol? Effective communication?</vt:lpstr>
      <vt:lpstr>Gweithio sy’n canolbwyntio ar berthnasoedd  Relationship-centred working </vt:lpstr>
      <vt:lpstr>Cyfathrebiad           Communication </vt:lpstr>
      <vt:lpstr>PowerPoint Presentation</vt:lpstr>
      <vt:lpstr>Beth mae bod yn ‘broffesiynol’ yn ei olygu  yn ein gwaith gyda phlant? What does it mean to be ‘professional’ in our  work with children?</vt:lpstr>
      <vt:lpstr>PowerPoint Presentation</vt:lpstr>
      <vt:lpstr>PowerPoint Presentation</vt:lpstr>
      <vt:lpstr>CDL yn Plant NVC in Children</vt:lpstr>
      <vt:lpstr>Partneriaethau ac asiantaethau allanol Partnerships and outside agencies</vt:lpstr>
      <vt:lpstr>Partneriaethau a rhieni Partnerships with Parents</vt:lpstr>
      <vt:lpstr>Pen Green</vt:lpstr>
      <vt:lpstr>Cyfeirnodau: References: 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Datblygiad niwrolegol a dysgu  Neurological development and learning</dc:title>
  <dc:creator>Paul Darby</dc:creator>
  <cp:lastModifiedBy>Rachel Iles</cp:lastModifiedBy>
  <cp:revision>26</cp:revision>
  <dcterms:created xsi:type="dcterms:W3CDTF">2016-10-10T08:38:34Z</dcterms:created>
  <dcterms:modified xsi:type="dcterms:W3CDTF">2022-09-12T14:15:03Z</dcterms:modified>
</cp:coreProperties>
</file>