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9" r:id="rId3"/>
    <p:sldId id="270" r:id="rId4"/>
    <p:sldId id="275" r:id="rId5"/>
    <p:sldId id="276" r:id="rId6"/>
    <p:sldId id="264" r:id="rId7"/>
    <p:sldId id="257" r:id="rId8"/>
    <p:sldId id="277" r:id="rId9"/>
    <p:sldId id="260" r:id="rId10"/>
    <p:sldId id="278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04AB38-450F-4911-AC49-28EC951BA729}" v="390" dt="2021-12-15T07:04:22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F488FE-EBD9-480E-87A7-FC9B30968C1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1D75C6-D866-4BF8-A3B7-964976B1D10C}">
      <dgm:prSet/>
      <dgm:spPr/>
      <dgm:t>
        <a:bodyPr/>
        <a:lstStyle/>
        <a:p>
          <a:r>
            <a:rPr lang="en-GB"/>
            <a:t>The number of older adults in the UK has increased dramatically over the last two decades. Loneliness has become a significant problem, and according to these figures, many older individuals are lonely (ONS, 2018).</a:t>
          </a:r>
          <a:endParaRPr lang="en-US"/>
        </a:p>
      </dgm:t>
    </dgm:pt>
    <dgm:pt modelId="{CC427695-DA85-4490-BC4E-96BEDAD8E191}" type="parTrans" cxnId="{CF9B5927-6922-46FC-827E-0A996D20E126}">
      <dgm:prSet/>
      <dgm:spPr/>
      <dgm:t>
        <a:bodyPr/>
        <a:lstStyle/>
        <a:p>
          <a:endParaRPr lang="en-US"/>
        </a:p>
      </dgm:t>
    </dgm:pt>
    <dgm:pt modelId="{9E5124F5-FD56-4CBA-8856-F446407BF51F}" type="sibTrans" cxnId="{CF9B5927-6922-46FC-827E-0A996D20E126}">
      <dgm:prSet/>
      <dgm:spPr/>
      <dgm:t>
        <a:bodyPr/>
        <a:lstStyle/>
        <a:p>
          <a:endParaRPr lang="en-US"/>
        </a:p>
      </dgm:t>
    </dgm:pt>
    <dgm:pt modelId="{3479327C-F8B2-40B7-A7A2-F03A4FAACD7B}">
      <dgm:prSet/>
      <dgm:spPr/>
      <dgm:t>
        <a:bodyPr/>
        <a:lstStyle/>
        <a:p>
          <a:r>
            <a:rPr lang="en-GB" dirty="0"/>
            <a:t>Loneliness affects roughly one-third to one-half of the elderly population and has a detrimental effect on their wellness. .</a:t>
          </a:r>
          <a:endParaRPr lang="en-US" dirty="0"/>
        </a:p>
      </dgm:t>
    </dgm:pt>
    <dgm:pt modelId="{4106B2E7-0E67-4CFC-B73B-E55C4DE3C67F}" type="parTrans" cxnId="{70B360A0-1BA0-46DD-B5FE-6019F59A4A87}">
      <dgm:prSet/>
      <dgm:spPr/>
      <dgm:t>
        <a:bodyPr/>
        <a:lstStyle/>
        <a:p>
          <a:endParaRPr lang="en-US"/>
        </a:p>
      </dgm:t>
    </dgm:pt>
    <dgm:pt modelId="{E832C4FC-593C-4629-ADDB-4C1757484641}" type="sibTrans" cxnId="{70B360A0-1BA0-46DD-B5FE-6019F59A4A87}">
      <dgm:prSet/>
      <dgm:spPr/>
      <dgm:t>
        <a:bodyPr/>
        <a:lstStyle/>
        <a:p>
          <a:endParaRPr lang="en-US"/>
        </a:p>
      </dgm:t>
    </dgm:pt>
    <dgm:pt modelId="{CF52090B-93B2-4DC9-B901-ED01A8E3A6CE}">
      <dgm:prSet/>
      <dgm:spPr/>
      <dgm:t>
        <a:bodyPr/>
        <a:lstStyle/>
        <a:p>
          <a:r>
            <a:rPr lang="en-GB"/>
            <a:t>Government must therefore implement policies and programs to alleviate loneliness and the challenges of ageing populations (Dury, 2014).</a:t>
          </a:r>
          <a:endParaRPr lang="en-US"/>
        </a:p>
      </dgm:t>
    </dgm:pt>
    <dgm:pt modelId="{F5F28243-BDAD-48EB-BE42-71F2EBEB466C}" type="parTrans" cxnId="{70252B58-E874-4C8E-B89C-227AF338B8BB}">
      <dgm:prSet/>
      <dgm:spPr/>
      <dgm:t>
        <a:bodyPr/>
        <a:lstStyle/>
        <a:p>
          <a:endParaRPr lang="en-US"/>
        </a:p>
      </dgm:t>
    </dgm:pt>
    <dgm:pt modelId="{6934D714-808D-4B6D-AFB7-FBB386AB1249}" type="sibTrans" cxnId="{70252B58-E874-4C8E-B89C-227AF338B8BB}">
      <dgm:prSet/>
      <dgm:spPr/>
      <dgm:t>
        <a:bodyPr/>
        <a:lstStyle/>
        <a:p>
          <a:endParaRPr lang="en-US"/>
        </a:p>
      </dgm:t>
    </dgm:pt>
    <dgm:pt modelId="{5EE5D13B-D06D-4ACC-89EC-16BD699A4E35}" type="pres">
      <dgm:prSet presAssocID="{FDF488FE-EBD9-480E-87A7-FC9B30968C19}" presName="linear" presStyleCnt="0">
        <dgm:presLayoutVars>
          <dgm:animLvl val="lvl"/>
          <dgm:resizeHandles val="exact"/>
        </dgm:presLayoutVars>
      </dgm:prSet>
      <dgm:spPr/>
    </dgm:pt>
    <dgm:pt modelId="{3B0DC850-1488-4B8E-BE96-4A7510A279C2}" type="pres">
      <dgm:prSet presAssocID="{561D75C6-D866-4BF8-A3B7-964976B1D10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4DEBD0C-E25F-4F6F-A7A7-0DA026BCEAA8}" type="pres">
      <dgm:prSet presAssocID="{9E5124F5-FD56-4CBA-8856-F446407BF51F}" presName="spacer" presStyleCnt="0"/>
      <dgm:spPr/>
    </dgm:pt>
    <dgm:pt modelId="{6F33486A-9917-4EEC-A84D-743B4F0CE8A3}" type="pres">
      <dgm:prSet presAssocID="{3479327C-F8B2-40B7-A7A2-F03A4FAACD7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C139657-CAAD-4B00-911B-0A37CA41A7FF}" type="pres">
      <dgm:prSet presAssocID="{E832C4FC-593C-4629-ADDB-4C1757484641}" presName="spacer" presStyleCnt="0"/>
      <dgm:spPr/>
    </dgm:pt>
    <dgm:pt modelId="{6A504BB5-67C2-4314-85B6-C647F526EDE3}" type="pres">
      <dgm:prSet presAssocID="{CF52090B-93B2-4DC9-B901-ED01A8E3A6C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F9B5927-6922-46FC-827E-0A996D20E126}" srcId="{FDF488FE-EBD9-480E-87A7-FC9B30968C19}" destId="{561D75C6-D866-4BF8-A3B7-964976B1D10C}" srcOrd="0" destOrd="0" parTransId="{CC427695-DA85-4490-BC4E-96BEDAD8E191}" sibTransId="{9E5124F5-FD56-4CBA-8856-F446407BF51F}"/>
    <dgm:cxn modelId="{EE318037-DA7E-44EA-8622-F4C091335592}" type="presOf" srcId="{CF52090B-93B2-4DC9-B901-ED01A8E3A6CE}" destId="{6A504BB5-67C2-4314-85B6-C647F526EDE3}" srcOrd="0" destOrd="0" presId="urn:microsoft.com/office/officeart/2005/8/layout/vList2"/>
    <dgm:cxn modelId="{B3197166-5FF3-48EE-8B01-D82B0ED13137}" type="presOf" srcId="{561D75C6-D866-4BF8-A3B7-964976B1D10C}" destId="{3B0DC850-1488-4B8E-BE96-4A7510A279C2}" srcOrd="0" destOrd="0" presId="urn:microsoft.com/office/officeart/2005/8/layout/vList2"/>
    <dgm:cxn modelId="{70252B58-E874-4C8E-B89C-227AF338B8BB}" srcId="{FDF488FE-EBD9-480E-87A7-FC9B30968C19}" destId="{CF52090B-93B2-4DC9-B901-ED01A8E3A6CE}" srcOrd="2" destOrd="0" parTransId="{F5F28243-BDAD-48EB-BE42-71F2EBEB466C}" sibTransId="{6934D714-808D-4B6D-AFB7-FBB386AB1249}"/>
    <dgm:cxn modelId="{55860E7F-400F-4F48-A004-BE2113E61EFE}" type="presOf" srcId="{3479327C-F8B2-40B7-A7A2-F03A4FAACD7B}" destId="{6F33486A-9917-4EEC-A84D-743B4F0CE8A3}" srcOrd="0" destOrd="0" presId="urn:microsoft.com/office/officeart/2005/8/layout/vList2"/>
    <dgm:cxn modelId="{70B360A0-1BA0-46DD-B5FE-6019F59A4A87}" srcId="{FDF488FE-EBD9-480E-87A7-FC9B30968C19}" destId="{3479327C-F8B2-40B7-A7A2-F03A4FAACD7B}" srcOrd="1" destOrd="0" parTransId="{4106B2E7-0E67-4CFC-B73B-E55C4DE3C67F}" sibTransId="{E832C4FC-593C-4629-ADDB-4C1757484641}"/>
    <dgm:cxn modelId="{BCE101E5-BD5C-4044-98EA-B6DCC2317272}" type="presOf" srcId="{FDF488FE-EBD9-480E-87A7-FC9B30968C19}" destId="{5EE5D13B-D06D-4ACC-89EC-16BD699A4E35}" srcOrd="0" destOrd="0" presId="urn:microsoft.com/office/officeart/2005/8/layout/vList2"/>
    <dgm:cxn modelId="{0AB92C77-9502-4800-91E9-1DB7E805DA15}" type="presParOf" srcId="{5EE5D13B-D06D-4ACC-89EC-16BD699A4E35}" destId="{3B0DC850-1488-4B8E-BE96-4A7510A279C2}" srcOrd="0" destOrd="0" presId="urn:microsoft.com/office/officeart/2005/8/layout/vList2"/>
    <dgm:cxn modelId="{1699B6DA-3236-4BEE-A445-00411A6EF32E}" type="presParOf" srcId="{5EE5D13B-D06D-4ACC-89EC-16BD699A4E35}" destId="{A4DEBD0C-E25F-4F6F-A7A7-0DA026BCEAA8}" srcOrd="1" destOrd="0" presId="urn:microsoft.com/office/officeart/2005/8/layout/vList2"/>
    <dgm:cxn modelId="{C15DDF48-2C72-404E-A18E-4B4C82C8CCAF}" type="presParOf" srcId="{5EE5D13B-D06D-4ACC-89EC-16BD699A4E35}" destId="{6F33486A-9917-4EEC-A84D-743B4F0CE8A3}" srcOrd="2" destOrd="0" presId="urn:microsoft.com/office/officeart/2005/8/layout/vList2"/>
    <dgm:cxn modelId="{E0B02B14-CDFB-4AB4-9793-B090C88C95E5}" type="presParOf" srcId="{5EE5D13B-D06D-4ACC-89EC-16BD699A4E35}" destId="{7C139657-CAAD-4B00-911B-0A37CA41A7FF}" srcOrd="3" destOrd="0" presId="urn:microsoft.com/office/officeart/2005/8/layout/vList2"/>
    <dgm:cxn modelId="{43909891-4D49-41D6-B73C-23878C1EE03A}" type="presParOf" srcId="{5EE5D13B-D06D-4ACC-89EC-16BD699A4E35}" destId="{6A504BB5-67C2-4314-85B6-C647F526EDE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E0CB40-757A-4510-B771-C8E3FCF2090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7141B5E-C04C-40CA-9155-9B8569E236BA}">
      <dgm:prSet custT="1"/>
      <dgm:spPr/>
      <dgm:t>
        <a:bodyPr/>
        <a:lstStyle/>
        <a:p>
          <a:r>
            <a:rPr lang="en-GB" sz="2400" b="1" dirty="0"/>
            <a:t>The aim of this study </a:t>
          </a:r>
          <a:r>
            <a:rPr lang="en-GB" sz="2400" dirty="0"/>
            <a:t>is to analyse how social isolation and loneliness affects the well-being of older people in the UK. </a:t>
          </a:r>
          <a:endParaRPr lang="en-US" sz="2400" dirty="0"/>
        </a:p>
      </dgm:t>
    </dgm:pt>
    <dgm:pt modelId="{97FDE515-87DF-4354-9ADF-59F9532048D9}" type="parTrans" cxnId="{AC44E4DF-D163-47C5-94D9-2D60F6927912}">
      <dgm:prSet/>
      <dgm:spPr/>
      <dgm:t>
        <a:bodyPr/>
        <a:lstStyle/>
        <a:p>
          <a:endParaRPr lang="en-US"/>
        </a:p>
      </dgm:t>
    </dgm:pt>
    <dgm:pt modelId="{7D4E91A9-3A31-4D84-AB33-FA379E0C3D68}" type="sibTrans" cxnId="{AC44E4DF-D163-47C5-94D9-2D60F6927912}">
      <dgm:prSet/>
      <dgm:spPr/>
      <dgm:t>
        <a:bodyPr/>
        <a:lstStyle/>
        <a:p>
          <a:endParaRPr lang="en-US"/>
        </a:p>
      </dgm:t>
    </dgm:pt>
    <dgm:pt modelId="{86CA6130-A7B5-494F-BC33-8E9D356E5C79}">
      <dgm:prSet custT="1"/>
      <dgm:spPr/>
      <dgm:t>
        <a:bodyPr/>
        <a:lstStyle/>
        <a:p>
          <a:r>
            <a:rPr lang="en-GB" sz="2400" b="1" dirty="0"/>
            <a:t>The research objectives are</a:t>
          </a:r>
          <a:r>
            <a:rPr lang="en-GB" sz="2400" dirty="0"/>
            <a:t>:</a:t>
          </a:r>
        </a:p>
        <a:p>
          <a:r>
            <a:rPr lang="en-GB" sz="2400" dirty="0"/>
            <a:t>To investigate the causes of loneliness and social isolation among elderly people</a:t>
          </a:r>
        </a:p>
        <a:p>
          <a:endParaRPr lang="en-GB" sz="2400" dirty="0"/>
        </a:p>
        <a:p>
          <a:r>
            <a:rPr lang="en-GB" sz="2400" dirty="0"/>
            <a:t>To look at the effects of social isolation and loneliness on the life-span of older adults. </a:t>
          </a:r>
        </a:p>
        <a:p>
          <a:r>
            <a:rPr lang="en-GB" sz="2400" dirty="0"/>
            <a:t>To find possible solutions to reduce social isolation and loneliness among the elderly</a:t>
          </a:r>
        </a:p>
      </dgm:t>
    </dgm:pt>
    <dgm:pt modelId="{52316F63-FEFA-4A0C-89CB-E58096E35373}" type="parTrans" cxnId="{6D9F3BAE-41F6-4A8A-BB9D-05219C968D4C}">
      <dgm:prSet/>
      <dgm:spPr/>
      <dgm:t>
        <a:bodyPr/>
        <a:lstStyle/>
        <a:p>
          <a:endParaRPr lang="en-US"/>
        </a:p>
      </dgm:t>
    </dgm:pt>
    <dgm:pt modelId="{298C02F9-0A28-4D23-B67A-256C87EA5486}" type="sibTrans" cxnId="{6D9F3BAE-41F6-4A8A-BB9D-05219C968D4C}">
      <dgm:prSet/>
      <dgm:spPr/>
      <dgm:t>
        <a:bodyPr/>
        <a:lstStyle/>
        <a:p>
          <a:endParaRPr lang="en-US"/>
        </a:p>
      </dgm:t>
    </dgm:pt>
    <dgm:pt modelId="{8E581199-3C54-4F8B-9D4A-03166BDF12CD}">
      <dgm:prSet/>
      <dgm:spPr/>
      <dgm:t>
        <a:bodyPr/>
        <a:lstStyle/>
        <a:p>
          <a:endParaRPr lang="en-US" dirty="0"/>
        </a:p>
      </dgm:t>
    </dgm:pt>
    <dgm:pt modelId="{3510792A-E179-4CF1-8C11-22DDFC52D3B4}" type="parTrans" cxnId="{5F5D118B-6884-443A-91E5-48C2F5F80486}">
      <dgm:prSet/>
      <dgm:spPr/>
      <dgm:t>
        <a:bodyPr/>
        <a:lstStyle/>
        <a:p>
          <a:endParaRPr lang="en-US"/>
        </a:p>
      </dgm:t>
    </dgm:pt>
    <dgm:pt modelId="{C2638FD0-95D1-47A9-BB94-7799BECD35EC}" type="sibTrans" cxnId="{5F5D118B-6884-443A-91E5-48C2F5F80486}">
      <dgm:prSet/>
      <dgm:spPr/>
      <dgm:t>
        <a:bodyPr/>
        <a:lstStyle/>
        <a:p>
          <a:endParaRPr lang="en-US"/>
        </a:p>
      </dgm:t>
    </dgm:pt>
    <dgm:pt modelId="{4ABB1DBE-9B9F-40B0-9CF6-000B33F132A9}" type="pres">
      <dgm:prSet presAssocID="{72E0CB40-757A-4510-B771-C8E3FCF2090D}" presName="vert0" presStyleCnt="0">
        <dgm:presLayoutVars>
          <dgm:dir/>
          <dgm:animOne val="branch"/>
          <dgm:animLvl val="lvl"/>
        </dgm:presLayoutVars>
      </dgm:prSet>
      <dgm:spPr/>
    </dgm:pt>
    <dgm:pt modelId="{F6868775-4336-4491-89C2-1DBB39A3DA7E}" type="pres">
      <dgm:prSet presAssocID="{87141B5E-C04C-40CA-9155-9B8569E236BA}" presName="thickLine" presStyleLbl="alignNode1" presStyleIdx="0" presStyleCnt="3"/>
      <dgm:spPr/>
    </dgm:pt>
    <dgm:pt modelId="{1BEBC16B-F326-48D0-8732-6E89363FF224}" type="pres">
      <dgm:prSet presAssocID="{87141B5E-C04C-40CA-9155-9B8569E236BA}" presName="horz1" presStyleCnt="0"/>
      <dgm:spPr/>
    </dgm:pt>
    <dgm:pt modelId="{3FAB5269-FEC5-4B53-BE6D-B266CD69E26F}" type="pres">
      <dgm:prSet presAssocID="{87141B5E-C04C-40CA-9155-9B8569E236BA}" presName="tx1" presStyleLbl="revTx" presStyleIdx="0" presStyleCnt="3"/>
      <dgm:spPr/>
    </dgm:pt>
    <dgm:pt modelId="{93CF477D-919E-4FEB-94F4-73DFE5C1F3E4}" type="pres">
      <dgm:prSet presAssocID="{87141B5E-C04C-40CA-9155-9B8569E236BA}" presName="vert1" presStyleCnt="0"/>
      <dgm:spPr/>
    </dgm:pt>
    <dgm:pt modelId="{EC9E2DB8-3A79-4F6D-9D55-0420518E58FC}" type="pres">
      <dgm:prSet presAssocID="{86CA6130-A7B5-494F-BC33-8E9D356E5C79}" presName="thickLine" presStyleLbl="alignNode1" presStyleIdx="1" presStyleCnt="3"/>
      <dgm:spPr/>
    </dgm:pt>
    <dgm:pt modelId="{BF0D00DF-63C5-48F2-B13D-9BE85489B7F6}" type="pres">
      <dgm:prSet presAssocID="{86CA6130-A7B5-494F-BC33-8E9D356E5C79}" presName="horz1" presStyleCnt="0"/>
      <dgm:spPr/>
    </dgm:pt>
    <dgm:pt modelId="{6691D006-8383-4559-B626-3398226E2D20}" type="pres">
      <dgm:prSet presAssocID="{86CA6130-A7B5-494F-BC33-8E9D356E5C79}" presName="tx1" presStyleLbl="revTx" presStyleIdx="1" presStyleCnt="3" custScaleY="94319"/>
      <dgm:spPr/>
    </dgm:pt>
    <dgm:pt modelId="{2F0C5ED1-1180-49AA-89DD-0779A2EAD918}" type="pres">
      <dgm:prSet presAssocID="{86CA6130-A7B5-494F-BC33-8E9D356E5C79}" presName="vert1" presStyleCnt="0"/>
      <dgm:spPr/>
    </dgm:pt>
    <dgm:pt modelId="{D8A75BFA-7BA1-4930-9CE2-15CB5A3B2B8E}" type="pres">
      <dgm:prSet presAssocID="{8E581199-3C54-4F8B-9D4A-03166BDF12CD}" presName="thickLine" presStyleLbl="alignNode1" presStyleIdx="2" presStyleCnt="3"/>
      <dgm:spPr/>
    </dgm:pt>
    <dgm:pt modelId="{933B67C8-1241-49EC-B013-BF41C6647075}" type="pres">
      <dgm:prSet presAssocID="{8E581199-3C54-4F8B-9D4A-03166BDF12CD}" presName="horz1" presStyleCnt="0"/>
      <dgm:spPr/>
    </dgm:pt>
    <dgm:pt modelId="{30D6519D-7524-4718-9171-31252544C642}" type="pres">
      <dgm:prSet presAssocID="{8E581199-3C54-4F8B-9D4A-03166BDF12CD}" presName="tx1" presStyleLbl="revTx" presStyleIdx="2" presStyleCnt="3" custScaleY="114469"/>
      <dgm:spPr/>
    </dgm:pt>
    <dgm:pt modelId="{880BB20A-583B-4E30-B50B-B02488E8242B}" type="pres">
      <dgm:prSet presAssocID="{8E581199-3C54-4F8B-9D4A-03166BDF12CD}" presName="vert1" presStyleCnt="0"/>
      <dgm:spPr/>
    </dgm:pt>
  </dgm:ptLst>
  <dgm:cxnLst>
    <dgm:cxn modelId="{6B1BC802-3C52-42E5-B184-437BD3670999}" type="presOf" srcId="{72E0CB40-757A-4510-B771-C8E3FCF2090D}" destId="{4ABB1DBE-9B9F-40B0-9CF6-000B33F132A9}" srcOrd="0" destOrd="0" presId="urn:microsoft.com/office/officeart/2008/layout/LinedList"/>
    <dgm:cxn modelId="{87C5481E-2C6F-42B9-A4F3-311A5796E008}" type="presOf" srcId="{87141B5E-C04C-40CA-9155-9B8569E236BA}" destId="{3FAB5269-FEC5-4B53-BE6D-B266CD69E26F}" srcOrd="0" destOrd="0" presId="urn:microsoft.com/office/officeart/2008/layout/LinedList"/>
    <dgm:cxn modelId="{25527A2A-31B7-4E60-9DB6-16D97DEF0941}" type="presOf" srcId="{8E581199-3C54-4F8B-9D4A-03166BDF12CD}" destId="{30D6519D-7524-4718-9171-31252544C642}" srcOrd="0" destOrd="0" presId="urn:microsoft.com/office/officeart/2008/layout/LinedList"/>
    <dgm:cxn modelId="{5F5D118B-6884-443A-91E5-48C2F5F80486}" srcId="{72E0CB40-757A-4510-B771-C8E3FCF2090D}" destId="{8E581199-3C54-4F8B-9D4A-03166BDF12CD}" srcOrd="2" destOrd="0" parTransId="{3510792A-E179-4CF1-8C11-22DDFC52D3B4}" sibTransId="{C2638FD0-95D1-47A9-BB94-7799BECD35EC}"/>
    <dgm:cxn modelId="{6D9F3BAE-41F6-4A8A-BB9D-05219C968D4C}" srcId="{72E0CB40-757A-4510-B771-C8E3FCF2090D}" destId="{86CA6130-A7B5-494F-BC33-8E9D356E5C79}" srcOrd="1" destOrd="0" parTransId="{52316F63-FEFA-4A0C-89CB-E58096E35373}" sibTransId="{298C02F9-0A28-4D23-B67A-256C87EA5486}"/>
    <dgm:cxn modelId="{AC44E4DF-D163-47C5-94D9-2D60F6927912}" srcId="{72E0CB40-757A-4510-B771-C8E3FCF2090D}" destId="{87141B5E-C04C-40CA-9155-9B8569E236BA}" srcOrd="0" destOrd="0" parTransId="{97FDE515-87DF-4354-9ADF-59F9532048D9}" sibTransId="{7D4E91A9-3A31-4D84-AB33-FA379E0C3D68}"/>
    <dgm:cxn modelId="{AE479BF4-4A83-4EDE-916E-CE9FBCE28FCB}" type="presOf" srcId="{86CA6130-A7B5-494F-BC33-8E9D356E5C79}" destId="{6691D006-8383-4559-B626-3398226E2D20}" srcOrd="0" destOrd="0" presId="urn:microsoft.com/office/officeart/2008/layout/LinedList"/>
    <dgm:cxn modelId="{F2696D74-2723-4FB5-99AC-49CD1CBCE4A7}" type="presParOf" srcId="{4ABB1DBE-9B9F-40B0-9CF6-000B33F132A9}" destId="{F6868775-4336-4491-89C2-1DBB39A3DA7E}" srcOrd="0" destOrd="0" presId="urn:microsoft.com/office/officeart/2008/layout/LinedList"/>
    <dgm:cxn modelId="{0E736A49-B87E-4770-9E63-E74BADFFE7A6}" type="presParOf" srcId="{4ABB1DBE-9B9F-40B0-9CF6-000B33F132A9}" destId="{1BEBC16B-F326-48D0-8732-6E89363FF224}" srcOrd="1" destOrd="0" presId="urn:microsoft.com/office/officeart/2008/layout/LinedList"/>
    <dgm:cxn modelId="{B73D4B98-00BD-499F-AE80-92AAAA9D3F15}" type="presParOf" srcId="{1BEBC16B-F326-48D0-8732-6E89363FF224}" destId="{3FAB5269-FEC5-4B53-BE6D-B266CD69E26F}" srcOrd="0" destOrd="0" presId="urn:microsoft.com/office/officeart/2008/layout/LinedList"/>
    <dgm:cxn modelId="{883A9889-D6F9-43E8-9C2A-9D053B893FBC}" type="presParOf" srcId="{1BEBC16B-F326-48D0-8732-6E89363FF224}" destId="{93CF477D-919E-4FEB-94F4-73DFE5C1F3E4}" srcOrd="1" destOrd="0" presId="urn:microsoft.com/office/officeart/2008/layout/LinedList"/>
    <dgm:cxn modelId="{4288A78C-DDEF-42E7-8F55-36DEB37522F2}" type="presParOf" srcId="{4ABB1DBE-9B9F-40B0-9CF6-000B33F132A9}" destId="{EC9E2DB8-3A79-4F6D-9D55-0420518E58FC}" srcOrd="2" destOrd="0" presId="urn:microsoft.com/office/officeart/2008/layout/LinedList"/>
    <dgm:cxn modelId="{B9C41BE4-9895-4B6A-9AFC-6F0090887A14}" type="presParOf" srcId="{4ABB1DBE-9B9F-40B0-9CF6-000B33F132A9}" destId="{BF0D00DF-63C5-48F2-B13D-9BE85489B7F6}" srcOrd="3" destOrd="0" presId="urn:microsoft.com/office/officeart/2008/layout/LinedList"/>
    <dgm:cxn modelId="{10BA8800-2AD7-48ED-8B2B-AA2D03952A11}" type="presParOf" srcId="{BF0D00DF-63C5-48F2-B13D-9BE85489B7F6}" destId="{6691D006-8383-4559-B626-3398226E2D20}" srcOrd="0" destOrd="0" presId="urn:microsoft.com/office/officeart/2008/layout/LinedList"/>
    <dgm:cxn modelId="{1F13CE71-C422-4524-8491-8914B4F696E9}" type="presParOf" srcId="{BF0D00DF-63C5-48F2-B13D-9BE85489B7F6}" destId="{2F0C5ED1-1180-49AA-89DD-0779A2EAD918}" srcOrd="1" destOrd="0" presId="urn:microsoft.com/office/officeart/2008/layout/LinedList"/>
    <dgm:cxn modelId="{6A40E0C5-6085-480C-9B42-498CDA667FD6}" type="presParOf" srcId="{4ABB1DBE-9B9F-40B0-9CF6-000B33F132A9}" destId="{D8A75BFA-7BA1-4930-9CE2-15CB5A3B2B8E}" srcOrd="4" destOrd="0" presId="urn:microsoft.com/office/officeart/2008/layout/LinedList"/>
    <dgm:cxn modelId="{BA83B112-E253-46F6-8CDD-369D3472676C}" type="presParOf" srcId="{4ABB1DBE-9B9F-40B0-9CF6-000B33F132A9}" destId="{933B67C8-1241-49EC-B013-BF41C6647075}" srcOrd="5" destOrd="0" presId="urn:microsoft.com/office/officeart/2008/layout/LinedList"/>
    <dgm:cxn modelId="{BC108BA9-010D-4155-BD12-BC9F093196F2}" type="presParOf" srcId="{933B67C8-1241-49EC-B013-BF41C6647075}" destId="{30D6519D-7524-4718-9171-31252544C642}" srcOrd="0" destOrd="0" presId="urn:microsoft.com/office/officeart/2008/layout/LinedList"/>
    <dgm:cxn modelId="{B681CACD-CB72-4E2F-B96A-2B4043EDC4F6}" type="presParOf" srcId="{933B67C8-1241-49EC-B013-BF41C6647075}" destId="{880BB20A-583B-4E30-B50B-B02488E824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59A4ED-B45E-4FDB-BF73-161AD3159539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916D141-A160-40D9-98F7-A44E2EB21406}">
      <dgm:prSet custT="1"/>
      <dgm:spPr/>
      <dgm:t>
        <a:bodyPr/>
        <a:lstStyle/>
        <a:p>
          <a:r>
            <a:rPr lang="en-GB" sz="2000" b="1" dirty="0"/>
            <a:t>Research Design</a:t>
          </a:r>
        </a:p>
        <a:p>
          <a:r>
            <a:rPr lang="en-GB" sz="2000" b="0" dirty="0"/>
            <a:t>S</a:t>
          </a:r>
          <a:r>
            <a:rPr lang="en-GB" sz="2000" dirty="0"/>
            <a:t>econdary research is used in the study, which is gathered from available resources or past projects </a:t>
          </a:r>
          <a:r>
            <a:rPr lang="en-US" sz="2000" dirty="0"/>
            <a:t>(</a:t>
          </a:r>
          <a:r>
            <a:rPr lang="en-US" sz="2000" dirty="0" err="1"/>
            <a:t>Goundar</a:t>
          </a:r>
          <a:r>
            <a:rPr lang="en-US" sz="2000" dirty="0"/>
            <a:t>, 2013)</a:t>
          </a:r>
          <a:r>
            <a:rPr lang="en-GB" sz="2000" dirty="0"/>
            <a:t>. Examples of this data are gotten from governmental institutions, journals, academic eBook, and the internet.</a:t>
          </a:r>
          <a:endParaRPr lang="en-US" sz="2000" dirty="0"/>
        </a:p>
      </dgm:t>
    </dgm:pt>
    <dgm:pt modelId="{8EA74DAE-60A6-43E3-9BB3-CCEAEF567365}" type="parTrans" cxnId="{A4AFBFB7-294E-4594-BC2F-E2B750141481}">
      <dgm:prSet/>
      <dgm:spPr/>
      <dgm:t>
        <a:bodyPr/>
        <a:lstStyle/>
        <a:p>
          <a:endParaRPr lang="en-US"/>
        </a:p>
      </dgm:t>
    </dgm:pt>
    <dgm:pt modelId="{DF2A0732-E330-4AB5-936B-23B26397742D}" type="sibTrans" cxnId="{A4AFBFB7-294E-4594-BC2F-E2B750141481}">
      <dgm:prSet/>
      <dgm:spPr/>
      <dgm:t>
        <a:bodyPr/>
        <a:lstStyle/>
        <a:p>
          <a:endParaRPr lang="en-US"/>
        </a:p>
      </dgm:t>
    </dgm:pt>
    <dgm:pt modelId="{61A7C831-9CAD-4B4A-ABF3-330F4DC9B0E1}">
      <dgm:prSet custT="1"/>
      <dgm:spPr/>
      <dgm:t>
        <a:bodyPr/>
        <a:lstStyle/>
        <a:p>
          <a:r>
            <a:rPr lang="en-GB" sz="2000" b="1" dirty="0"/>
            <a:t>Data Collection</a:t>
          </a:r>
        </a:p>
        <a:p>
          <a:r>
            <a:rPr lang="en-GB" sz="2000" b="0" dirty="0"/>
            <a:t>The materials sourced are through quantitative methods, which involves the </a:t>
          </a:r>
          <a:r>
            <a:rPr lang="en-GB" sz="2000" dirty="0"/>
            <a:t>application of statistical techniques to evaluate the research </a:t>
          </a:r>
          <a:r>
            <a:rPr lang="en-US" sz="2000" dirty="0"/>
            <a:t>(Hoe &amp; Hoare, 2012).</a:t>
          </a:r>
        </a:p>
      </dgm:t>
    </dgm:pt>
    <dgm:pt modelId="{FB99D650-CB9C-41D7-B3C2-4B319B899E5D}" type="parTrans" cxnId="{5ED23000-4376-4D30-847A-DA77C5B84629}">
      <dgm:prSet/>
      <dgm:spPr/>
      <dgm:t>
        <a:bodyPr/>
        <a:lstStyle/>
        <a:p>
          <a:endParaRPr lang="en-US"/>
        </a:p>
      </dgm:t>
    </dgm:pt>
    <dgm:pt modelId="{D2B4B01F-BEFA-49FB-BD8C-B355AEA29A53}" type="sibTrans" cxnId="{5ED23000-4376-4D30-847A-DA77C5B84629}">
      <dgm:prSet/>
      <dgm:spPr/>
      <dgm:t>
        <a:bodyPr/>
        <a:lstStyle/>
        <a:p>
          <a:endParaRPr lang="en-US"/>
        </a:p>
      </dgm:t>
    </dgm:pt>
    <dgm:pt modelId="{C3AA30CC-BF43-4A96-824B-0FF0638E299A}">
      <dgm:prSet custT="1"/>
      <dgm:spPr/>
      <dgm:t>
        <a:bodyPr/>
        <a:lstStyle/>
        <a:p>
          <a:r>
            <a:rPr lang="en-GB" sz="2000" dirty="0"/>
            <a:t>The academic databases Cumulative Index to Nursing and Allied Health Literature and British Nursing Database (BND) were used to find publications for the research.</a:t>
          </a:r>
          <a:endParaRPr lang="en-GB" sz="2000" b="1" dirty="0"/>
        </a:p>
      </dgm:t>
    </dgm:pt>
    <dgm:pt modelId="{609B669B-E158-4257-92D8-55A6923A3CAE}" type="parTrans" cxnId="{09B2F7AB-87CC-4452-BA8A-17145F26B4F0}">
      <dgm:prSet/>
      <dgm:spPr/>
      <dgm:t>
        <a:bodyPr/>
        <a:lstStyle/>
        <a:p>
          <a:endParaRPr lang="en-US"/>
        </a:p>
      </dgm:t>
    </dgm:pt>
    <dgm:pt modelId="{BF1EC39F-AA29-4042-963B-6CB77A69023F}" type="sibTrans" cxnId="{09B2F7AB-87CC-4452-BA8A-17145F26B4F0}">
      <dgm:prSet/>
      <dgm:spPr/>
      <dgm:t>
        <a:bodyPr/>
        <a:lstStyle/>
        <a:p>
          <a:endParaRPr lang="en-US"/>
        </a:p>
      </dgm:t>
    </dgm:pt>
    <dgm:pt modelId="{469DCF32-21B0-4005-8AE3-E4DEFCD99F4B}" type="pres">
      <dgm:prSet presAssocID="{0F59A4ED-B45E-4FDB-BF73-161AD3159539}" presName="vert0" presStyleCnt="0">
        <dgm:presLayoutVars>
          <dgm:dir/>
          <dgm:animOne val="branch"/>
          <dgm:animLvl val="lvl"/>
        </dgm:presLayoutVars>
      </dgm:prSet>
      <dgm:spPr/>
    </dgm:pt>
    <dgm:pt modelId="{D29F529D-8CEC-449C-B87E-0FBF54CAED4C}" type="pres">
      <dgm:prSet presAssocID="{4916D141-A160-40D9-98F7-A44E2EB21406}" presName="thickLine" presStyleLbl="alignNode1" presStyleIdx="0" presStyleCnt="3"/>
      <dgm:spPr/>
    </dgm:pt>
    <dgm:pt modelId="{BE11CB9F-65E0-4241-A00C-68B77581B9FE}" type="pres">
      <dgm:prSet presAssocID="{4916D141-A160-40D9-98F7-A44E2EB21406}" presName="horz1" presStyleCnt="0"/>
      <dgm:spPr/>
    </dgm:pt>
    <dgm:pt modelId="{40B7F69B-5500-4C35-85E3-DFC382EDFD1D}" type="pres">
      <dgm:prSet presAssocID="{4916D141-A160-40D9-98F7-A44E2EB21406}" presName="tx1" presStyleLbl="revTx" presStyleIdx="0" presStyleCnt="3" custScaleY="116535"/>
      <dgm:spPr/>
    </dgm:pt>
    <dgm:pt modelId="{77BB4BBD-A759-4C6B-8824-55323DAE4611}" type="pres">
      <dgm:prSet presAssocID="{4916D141-A160-40D9-98F7-A44E2EB21406}" presName="vert1" presStyleCnt="0"/>
      <dgm:spPr/>
    </dgm:pt>
    <dgm:pt modelId="{9CB22F87-CAAD-4E1C-9503-5C37A4AA50B8}" type="pres">
      <dgm:prSet presAssocID="{61A7C831-9CAD-4B4A-ABF3-330F4DC9B0E1}" presName="thickLine" presStyleLbl="alignNode1" presStyleIdx="1" presStyleCnt="3"/>
      <dgm:spPr/>
    </dgm:pt>
    <dgm:pt modelId="{494CDA80-BDBF-4A38-AC26-B36C8A7CA900}" type="pres">
      <dgm:prSet presAssocID="{61A7C831-9CAD-4B4A-ABF3-330F4DC9B0E1}" presName="horz1" presStyleCnt="0"/>
      <dgm:spPr/>
    </dgm:pt>
    <dgm:pt modelId="{9B99E2A6-4908-49FF-96EB-CEEC7948F228}" type="pres">
      <dgm:prSet presAssocID="{61A7C831-9CAD-4B4A-ABF3-330F4DC9B0E1}" presName="tx1" presStyleLbl="revTx" presStyleIdx="1" presStyleCnt="3"/>
      <dgm:spPr/>
    </dgm:pt>
    <dgm:pt modelId="{99425D97-9379-47B5-BF68-11FD5DAADD8D}" type="pres">
      <dgm:prSet presAssocID="{61A7C831-9CAD-4B4A-ABF3-330F4DC9B0E1}" presName="vert1" presStyleCnt="0"/>
      <dgm:spPr/>
    </dgm:pt>
    <dgm:pt modelId="{A35DC633-4DF4-49A7-97B1-FFF435927650}" type="pres">
      <dgm:prSet presAssocID="{C3AA30CC-BF43-4A96-824B-0FF0638E299A}" presName="thickLine" presStyleLbl="alignNode1" presStyleIdx="2" presStyleCnt="3"/>
      <dgm:spPr/>
    </dgm:pt>
    <dgm:pt modelId="{5A192998-D645-4599-A2ED-4972431B6572}" type="pres">
      <dgm:prSet presAssocID="{C3AA30CC-BF43-4A96-824B-0FF0638E299A}" presName="horz1" presStyleCnt="0"/>
      <dgm:spPr/>
    </dgm:pt>
    <dgm:pt modelId="{706FD10F-08D4-4C75-97E5-469EFC0A0FF8}" type="pres">
      <dgm:prSet presAssocID="{C3AA30CC-BF43-4A96-824B-0FF0638E299A}" presName="tx1" presStyleLbl="revTx" presStyleIdx="2" presStyleCnt="3"/>
      <dgm:spPr/>
    </dgm:pt>
    <dgm:pt modelId="{005E28FF-8761-4FCB-A135-C7F1B745DF35}" type="pres">
      <dgm:prSet presAssocID="{C3AA30CC-BF43-4A96-824B-0FF0638E299A}" presName="vert1" presStyleCnt="0"/>
      <dgm:spPr/>
    </dgm:pt>
  </dgm:ptLst>
  <dgm:cxnLst>
    <dgm:cxn modelId="{5ED23000-4376-4D30-847A-DA77C5B84629}" srcId="{0F59A4ED-B45E-4FDB-BF73-161AD3159539}" destId="{61A7C831-9CAD-4B4A-ABF3-330F4DC9B0E1}" srcOrd="1" destOrd="0" parTransId="{FB99D650-CB9C-41D7-B3C2-4B319B899E5D}" sibTransId="{D2B4B01F-BEFA-49FB-BD8C-B355AEA29A53}"/>
    <dgm:cxn modelId="{07AEA035-EAC0-4972-B9C6-FF5EE2454126}" type="presOf" srcId="{4916D141-A160-40D9-98F7-A44E2EB21406}" destId="{40B7F69B-5500-4C35-85E3-DFC382EDFD1D}" srcOrd="0" destOrd="0" presId="urn:microsoft.com/office/officeart/2008/layout/LinedList"/>
    <dgm:cxn modelId="{9D45094A-0655-474F-BFA3-E8E2242B8C1C}" type="presOf" srcId="{0F59A4ED-B45E-4FDB-BF73-161AD3159539}" destId="{469DCF32-21B0-4005-8AE3-E4DEFCD99F4B}" srcOrd="0" destOrd="0" presId="urn:microsoft.com/office/officeart/2008/layout/LinedList"/>
    <dgm:cxn modelId="{FE79726F-B368-4E1F-BEEF-CD1C01158294}" type="presOf" srcId="{61A7C831-9CAD-4B4A-ABF3-330F4DC9B0E1}" destId="{9B99E2A6-4908-49FF-96EB-CEEC7948F228}" srcOrd="0" destOrd="0" presId="urn:microsoft.com/office/officeart/2008/layout/LinedList"/>
    <dgm:cxn modelId="{1ED239A3-AC44-4A73-9D12-2ED4A91EA278}" type="presOf" srcId="{C3AA30CC-BF43-4A96-824B-0FF0638E299A}" destId="{706FD10F-08D4-4C75-97E5-469EFC0A0FF8}" srcOrd="0" destOrd="0" presId="urn:microsoft.com/office/officeart/2008/layout/LinedList"/>
    <dgm:cxn modelId="{09B2F7AB-87CC-4452-BA8A-17145F26B4F0}" srcId="{0F59A4ED-B45E-4FDB-BF73-161AD3159539}" destId="{C3AA30CC-BF43-4A96-824B-0FF0638E299A}" srcOrd="2" destOrd="0" parTransId="{609B669B-E158-4257-92D8-55A6923A3CAE}" sibTransId="{BF1EC39F-AA29-4042-963B-6CB77A69023F}"/>
    <dgm:cxn modelId="{A4AFBFB7-294E-4594-BC2F-E2B750141481}" srcId="{0F59A4ED-B45E-4FDB-BF73-161AD3159539}" destId="{4916D141-A160-40D9-98F7-A44E2EB21406}" srcOrd="0" destOrd="0" parTransId="{8EA74DAE-60A6-43E3-9BB3-CCEAEF567365}" sibTransId="{DF2A0732-E330-4AB5-936B-23B26397742D}"/>
    <dgm:cxn modelId="{CDD3F5DE-7EBC-46D6-9A7D-8EDFD06AE505}" type="presParOf" srcId="{469DCF32-21B0-4005-8AE3-E4DEFCD99F4B}" destId="{D29F529D-8CEC-449C-B87E-0FBF54CAED4C}" srcOrd="0" destOrd="0" presId="urn:microsoft.com/office/officeart/2008/layout/LinedList"/>
    <dgm:cxn modelId="{61CE763E-5D2B-4A75-ACD2-8C269E6DD6DA}" type="presParOf" srcId="{469DCF32-21B0-4005-8AE3-E4DEFCD99F4B}" destId="{BE11CB9F-65E0-4241-A00C-68B77581B9FE}" srcOrd="1" destOrd="0" presId="urn:microsoft.com/office/officeart/2008/layout/LinedList"/>
    <dgm:cxn modelId="{071F4667-BE6B-4B6B-88AE-20ED8662AE4A}" type="presParOf" srcId="{BE11CB9F-65E0-4241-A00C-68B77581B9FE}" destId="{40B7F69B-5500-4C35-85E3-DFC382EDFD1D}" srcOrd="0" destOrd="0" presId="urn:microsoft.com/office/officeart/2008/layout/LinedList"/>
    <dgm:cxn modelId="{0993A067-F670-410C-9832-871D1FDDE6E3}" type="presParOf" srcId="{BE11CB9F-65E0-4241-A00C-68B77581B9FE}" destId="{77BB4BBD-A759-4C6B-8824-55323DAE4611}" srcOrd="1" destOrd="0" presId="urn:microsoft.com/office/officeart/2008/layout/LinedList"/>
    <dgm:cxn modelId="{166B906D-59CA-4CA5-B1A2-81C3D9FB4C5E}" type="presParOf" srcId="{469DCF32-21B0-4005-8AE3-E4DEFCD99F4B}" destId="{9CB22F87-CAAD-4E1C-9503-5C37A4AA50B8}" srcOrd="2" destOrd="0" presId="urn:microsoft.com/office/officeart/2008/layout/LinedList"/>
    <dgm:cxn modelId="{776AF6AF-698D-4656-91BD-8CB9EC94D4AC}" type="presParOf" srcId="{469DCF32-21B0-4005-8AE3-E4DEFCD99F4B}" destId="{494CDA80-BDBF-4A38-AC26-B36C8A7CA900}" srcOrd="3" destOrd="0" presId="urn:microsoft.com/office/officeart/2008/layout/LinedList"/>
    <dgm:cxn modelId="{0D17706A-67F3-45E2-9486-8ECEF824BE90}" type="presParOf" srcId="{494CDA80-BDBF-4A38-AC26-B36C8A7CA900}" destId="{9B99E2A6-4908-49FF-96EB-CEEC7948F228}" srcOrd="0" destOrd="0" presId="urn:microsoft.com/office/officeart/2008/layout/LinedList"/>
    <dgm:cxn modelId="{A42D8300-A124-439A-9C24-2FE6458773D4}" type="presParOf" srcId="{494CDA80-BDBF-4A38-AC26-B36C8A7CA900}" destId="{99425D97-9379-47B5-BF68-11FD5DAADD8D}" srcOrd="1" destOrd="0" presId="urn:microsoft.com/office/officeart/2008/layout/LinedList"/>
    <dgm:cxn modelId="{B2BCE61B-08BD-4102-B0DA-34708F1248DF}" type="presParOf" srcId="{469DCF32-21B0-4005-8AE3-E4DEFCD99F4B}" destId="{A35DC633-4DF4-49A7-97B1-FFF435927650}" srcOrd="4" destOrd="0" presId="urn:microsoft.com/office/officeart/2008/layout/LinedList"/>
    <dgm:cxn modelId="{66F022D8-DD5B-4B5E-AE8D-FAF477BE523E}" type="presParOf" srcId="{469DCF32-21B0-4005-8AE3-E4DEFCD99F4B}" destId="{5A192998-D645-4599-A2ED-4972431B6572}" srcOrd="5" destOrd="0" presId="urn:microsoft.com/office/officeart/2008/layout/LinedList"/>
    <dgm:cxn modelId="{A9F13290-1B82-410D-B2CB-D3C083381C24}" type="presParOf" srcId="{5A192998-D645-4599-A2ED-4972431B6572}" destId="{706FD10F-08D4-4C75-97E5-469EFC0A0FF8}" srcOrd="0" destOrd="0" presId="urn:microsoft.com/office/officeart/2008/layout/LinedList"/>
    <dgm:cxn modelId="{FAC0C320-D57E-4617-B233-73EC9E689451}" type="presParOf" srcId="{5A192998-D645-4599-A2ED-4972431B6572}" destId="{005E28FF-8761-4FCB-A135-C7F1B745DF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0DC850-1488-4B8E-BE96-4A7510A279C2}">
      <dsp:nvSpPr>
        <dsp:cNvPr id="0" name=""/>
        <dsp:cNvSpPr/>
      </dsp:nvSpPr>
      <dsp:spPr>
        <a:xfrm>
          <a:off x="0" y="505994"/>
          <a:ext cx="6329816" cy="149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number of older adults in the UK has increased dramatically over the last two decades. Loneliness has become a significant problem, and according to these figures, many older individuals are lonely (ONS, 2018).</a:t>
          </a:r>
          <a:endParaRPr lang="en-US" sz="2100" kern="1200"/>
        </a:p>
      </dsp:txBody>
      <dsp:txXfrm>
        <a:off x="73164" y="579158"/>
        <a:ext cx="6183488" cy="1352442"/>
      </dsp:txXfrm>
    </dsp:sp>
    <dsp:sp modelId="{6F33486A-9917-4EEC-A84D-743B4F0CE8A3}">
      <dsp:nvSpPr>
        <dsp:cNvPr id="0" name=""/>
        <dsp:cNvSpPr/>
      </dsp:nvSpPr>
      <dsp:spPr>
        <a:xfrm>
          <a:off x="0" y="2065244"/>
          <a:ext cx="6329816" cy="149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Loneliness affects roughly one-third to one-half of the elderly population and has a detrimental effect on their wellness. .</a:t>
          </a:r>
          <a:endParaRPr lang="en-US" sz="2100" kern="1200" dirty="0"/>
        </a:p>
      </dsp:txBody>
      <dsp:txXfrm>
        <a:off x="73164" y="2138408"/>
        <a:ext cx="6183488" cy="1352442"/>
      </dsp:txXfrm>
    </dsp:sp>
    <dsp:sp modelId="{6A504BB5-67C2-4314-85B6-C647F526EDE3}">
      <dsp:nvSpPr>
        <dsp:cNvPr id="0" name=""/>
        <dsp:cNvSpPr/>
      </dsp:nvSpPr>
      <dsp:spPr>
        <a:xfrm>
          <a:off x="0" y="3624494"/>
          <a:ext cx="6329816" cy="149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Government must therefore implement policies and programs to alleviate loneliness and the challenges of ageing populations (Dury, 2014).</a:t>
          </a:r>
          <a:endParaRPr lang="en-US" sz="2100" kern="1200"/>
        </a:p>
      </dsp:txBody>
      <dsp:txXfrm>
        <a:off x="73164" y="3697658"/>
        <a:ext cx="6183488" cy="13524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68775-4336-4491-89C2-1DBB39A3DA7E}">
      <dsp:nvSpPr>
        <dsp:cNvPr id="0" name=""/>
        <dsp:cNvSpPr/>
      </dsp:nvSpPr>
      <dsp:spPr>
        <a:xfrm>
          <a:off x="0" y="916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B5269-FEC5-4B53-BE6D-B266CD69E26F}">
      <dsp:nvSpPr>
        <dsp:cNvPr id="0" name=""/>
        <dsp:cNvSpPr/>
      </dsp:nvSpPr>
      <dsp:spPr>
        <a:xfrm>
          <a:off x="0" y="916"/>
          <a:ext cx="6492875" cy="1652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 aim of this study </a:t>
          </a:r>
          <a:r>
            <a:rPr lang="en-GB" sz="2400" kern="1200" dirty="0"/>
            <a:t>is to analyse how social isolation and loneliness affects the well-being of older people in the UK. </a:t>
          </a:r>
          <a:endParaRPr lang="en-US" sz="2400" kern="1200" dirty="0"/>
        </a:p>
      </dsp:txBody>
      <dsp:txXfrm>
        <a:off x="0" y="916"/>
        <a:ext cx="6492875" cy="1652773"/>
      </dsp:txXfrm>
    </dsp:sp>
    <dsp:sp modelId="{EC9E2DB8-3A79-4F6D-9D55-0420518E58FC}">
      <dsp:nvSpPr>
        <dsp:cNvPr id="0" name=""/>
        <dsp:cNvSpPr/>
      </dsp:nvSpPr>
      <dsp:spPr>
        <a:xfrm>
          <a:off x="0" y="1653690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1D006-8383-4559-B626-3398226E2D20}">
      <dsp:nvSpPr>
        <dsp:cNvPr id="0" name=""/>
        <dsp:cNvSpPr/>
      </dsp:nvSpPr>
      <dsp:spPr>
        <a:xfrm>
          <a:off x="0" y="1653690"/>
          <a:ext cx="6492875" cy="1558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 research objectives are</a:t>
          </a:r>
          <a:r>
            <a:rPr lang="en-GB" sz="2400" kern="1200" dirty="0"/>
            <a:t>: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investigate the causes of loneliness and social isolation among elderly people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look at the effects of social isolation and loneliness on the life-span of older adults.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find possible solutions to reduce social isolation and loneliness among the elderly</a:t>
          </a:r>
        </a:p>
      </dsp:txBody>
      <dsp:txXfrm>
        <a:off x="0" y="1653690"/>
        <a:ext cx="6492875" cy="1558879"/>
      </dsp:txXfrm>
    </dsp:sp>
    <dsp:sp modelId="{D8A75BFA-7BA1-4930-9CE2-15CB5A3B2B8E}">
      <dsp:nvSpPr>
        <dsp:cNvPr id="0" name=""/>
        <dsp:cNvSpPr/>
      </dsp:nvSpPr>
      <dsp:spPr>
        <a:xfrm>
          <a:off x="0" y="3212569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6519D-7524-4718-9171-31252544C642}">
      <dsp:nvSpPr>
        <dsp:cNvPr id="0" name=""/>
        <dsp:cNvSpPr/>
      </dsp:nvSpPr>
      <dsp:spPr>
        <a:xfrm>
          <a:off x="0" y="3212569"/>
          <a:ext cx="6486534" cy="1891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0" y="3212569"/>
        <a:ext cx="6486534" cy="18919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F529D-8CEC-449C-B87E-0FBF54CAED4C}">
      <dsp:nvSpPr>
        <dsp:cNvPr id="0" name=""/>
        <dsp:cNvSpPr/>
      </dsp:nvSpPr>
      <dsp:spPr>
        <a:xfrm>
          <a:off x="0" y="17"/>
          <a:ext cx="988265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0B7F69B-5500-4C35-85E3-DFC382EDFD1D}">
      <dsp:nvSpPr>
        <dsp:cNvPr id="0" name=""/>
        <dsp:cNvSpPr/>
      </dsp:nvSpPr>
      <dsp:spPr>
        <a:xfrm>
          <a:off x="0" y="17"/>
          <a:ext cx="9872999" cy="141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Research Design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S</a:t>
          </a:r>
          <a:r>
            <a:rPr lang="en-GB" sz="2000" kern="1200" dirty="0"/>
            <a:t>econdary research is used in the study, which is gathered from available resources or past projects </a:t>
          </a:r>
          <a:r>
            <a:rPr lang="en-US" sz="2000" kern="1200" dirty="0"/>
            <a:t>(</a:t>
          </a:r>
          <a:r>
            <a:rPr lang="en-US" sz="2000" kern="1200" dirty="0" err="1"/>
            <a:t>Goundar</a:t>
          </a:r>
          <a:r>
            <a:rPr lang="en-US" sz="2000" kern="1200" dirty="0"/>
            <a:t>, 2013)</a:t>
          </a:r>
          <a:r>
            <a:rPr lang="en-GB" sz="2000" kern="1200" dirty="0"/>
            <a:t>. Examples of this data are gotten from governmental institutions, journals, academic eBook, and the internet.</a:t>
          </a:r>
          <a:endParaRPr lang="en-US" sz="2000" kern="1200" dirty="0"/>
        </a:p>
      </dsp:txBody>
      <dsp:txXfrm>
        <a:off x="0" y="17"/>
        <a:ext cx="9872999" cy="1415137"/>
      </dsp:txXfrm>
    </dsp:sp>
    <dsp:sp modelId="{9CB22F87-CAAD-4E1C-9503-5C37A4AA50B8}">
      <dsp:nvSpPr>
        <dsp:cNvPr id="0" name=""/>
        <dsp:cNvSpPr/>
      </dsp:nvSpPr>
      <dsp:spPr>
        <a:xfrm>
          <a:off x="0" y="1415154"/>
          <a:ext cx="988265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B99E2A6-4908-49FF-96EB-CEEC7948F228}">
      <dsp:nvSpPr>
        <dsp:cNvPr id="0" name=""/>
        <dsp:cNvSpPr/>
      </dsp:nvSpPr>
      <dsp:spPr>
        <a:xfrm>
          <a:off x="0" y="1415154"/>
          <a:ext cx="9882651" cy="121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Data Collection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The materials sourced are through quantitative methods, which involves the </a:t>
          </a:r>
          <a:r>
            <a:rPr lang="en-GB" sz="2000" kern="1200" dirty="0"/>
            <a:t>application of statistical techniques to evaluate the research </a:t>
          </a:r>
          <a:r>
            <a:rPr lang="en-US" sz="2000" kern="1200" dirty="0"/>
            <a:t>(Hoe &amp; Hoare, 2012).</a:t>
          </a:r>
        </a:p>
      </dsp:txBody>
      <dsp:txXfrm>
        <a:off x="0" y="1415154"/>
        <a:ext cx="9882651" cy="1214345"/>
      </dsp:txXfrm>
    </dsp:sp>
    <dsp:sp modelId="{A35DC633-4DF4-49A7-97B1-FFF435927650}">
      <dsp:nvSpPr>
        <dsp:cNvPr id="0" name=""/>
        <dsp:cNvSpPr/>
      </dsp:nvSpPr>
      <dsp:spPr>
        <a:xfrm>
          <a:off x="0" y="2629500"/>
          <a:ext cx="988265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06FD10F-08D4-4C75-97E5-469EFC0A0FF8}">
      <dsp:nvSpPr>
        <dsp:cNvPr id="0" name=""/>
        <dsp:cNvSpPr/>
      </dsp:nvSpPr>
      <dsp:spPr>
        <a:xfrm>
          <a:off x="0" y="2629500"/>
          <a:ext cx="9882651" cy="1214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academic databases Cumulative Index to Nursing and Allied Health Literature and British Nursing Database (BND) were used to find publications for the research.</a:t>
          </a:r>
          <a:endParaRPr lang="en-GB" sz="2000" b="1" kern="1200" dirty="0"/>
        </a:p>
      </dsp:txBody>
      <dsp:txXfrm>
        <a:off x="0" y="2629500"/>
        <a:ext cx="9882651" cy="12143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3EC57-9817-44E3-A429-88C33ACF94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AE75A-6560-4154-9433-75826E5B5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B1F22-C080-413B-922F-13F889875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79A78-1452-425C-8AE3-1E8E8B536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564D5-F910-4C08-B5EE-634735811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00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B0238-A4D0-49B4-BB80-339B2819F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3E49A-61A5-482A-BDB6-3AF7611D2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41434-06E4-491B-9796-D769DDBC3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838350-C230-4AB5-9BC7-584419877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B20837-16EE-4EF0-9907-E3A999E97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53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09A0-6C03-44D3-9C44-18EF2994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35EAB5-B8A7-444D-B7C2-BCFCAA36B4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BDB3E-C8D7-46E9-8499-837B7148A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2CDBC-EDB2-4138-8AA8-B7B10B78C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97EC6-F431-4ADD-8E71-4520165E2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625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24850-6472-4848-9A71-2C39975BD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404AE-561B-4017-8D27-661C984D81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07BA0A-D0DE-41AB-A181-980B9F6616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0F7895-79C6-4537-B1FF-D7E14F2C6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B416A-22F0-4E0D-9461-CA017A766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9A36E2-14B4-4693-8A65-DBFA39D2F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945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8DEC-3A60-4679-AAA3-5746B913E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6995E-C50F-43EE-BE48-EA8CCD5FB9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EF992-955B-4D74-B32D-D158C819CF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C553FB-E4ED-4193-B5DA-944701F3F1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2E6208-EAAD-4291-B419-A4FEFFEFDC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6A59A0-D092-496F-AF69-8D281C2A5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47D8D-0BC6-4C35-B591-60C0E99B0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5109F2-8798-40F1-AB6C-12C5D5990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08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ED340-5041-40D2-A6E1-DC8974057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DA1ED0-D4F7-4AAE-B36E-65AC57C4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67A230-442F-49A7-9A09-EF194B84E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A8FB40-448F-45A2-BEA5-71C1900AA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302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966106-DD3A-4433-8318-B172B306A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DDE3FD-62B5-4B07-B3A3-7FFEB7D19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53CB6-134D-43F0-BEF0-85E128E00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350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1291-EF0F-439C-8299-1B03BD004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DB916-3081-4F76-ABEF-5940FD9BE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D446D7-A441-4B7C-95B4-D6CC623B65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C6DDA4-112F-4E0A-9551-53A1665BE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BC2ED-BCB2-407B-9007-82268142E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E6A07F-46F5-485A-86EB-3A541AC76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69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74E6A-3065-483F-BB49-99633245E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7A133E-8792-4585-BAD2-1BF853AFAD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39B9C8-DFAE-4FA2-BAC7-30E59D253C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D384BD-5695-4993-90F0-C9BB88DC2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15528B-52FA-4341-B3D3-7FF400285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75B5A4-2955-40D2-98BC-FF029C5F9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14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2B484-A8CA-4A4F-A54A-1F8B1E7BA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CA9E1-33C8-420A-8912-2CA4DDEFE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C8283-97CE-4204-B66A-5D65CF1EA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EBF0E-BEC3-4482-A927-E080984DA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FC1C82-D6A4-433B-9392-9B35D1C47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290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C0929F-8739-47EC-9C1E-F1F513107F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578BE-8FC6-4BAE-B66D-B832E4D4CB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78956-08A3-4C4A-8B63-9117F5C09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69569-6E38-44DB-866B-C6DC9071F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51C75-50AD-4753-B053-2FEC75EFC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799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692A18-F7CB-4947-AC30-3B749A958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B2CC5C-1400-42E5-9261-05698BD3C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445EE-7509-4D46-9A92-39CD8D8A95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16448-C8EA-4E21-9C11-5AD74E43DBF7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9E5CB-6504-4BFA-9207-D2208F5733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AC4E1-5FD3-4A10-8529-2F0E79B9AA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9FCAE-8BBA-4D78-B788-1D2002182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49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E9656-44CD-4C8B-9A4D-FE6363A62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698" y="704089"/>
            <a:ext cx="6180443" cy="1415656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/>
              <a:t>INDEPENDENT PROJECT </a:t>
            </a:r>
            <a:endParaRPr lang="en-GB" b="1" u="sng" dirty="0"/>
          </a:p>
        </p:txBody>
      </p:sp>
      <p:sp>
        <p:nvSpPr>
          <p:cNvPr id="54" name="Content Placeholder 3">
            <a:extLst>
              <a:ext uri="{FF2B5EF4-FFF2-40B4-BE49-F238E27FC236}">
                <a16:creationId xmlns:a16="http://schemas.microsoft.com/office/drawing/2014/main" id="{CD33626A-FAB9-430B-A74A-8632B6C78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1" y="1867538"/>
            <a:ext cx="5820779" cy="4076062"/>
          </a:xfrm>
        </p:spPr>
        <p:txBody>
          <a:bodyPr anchor="t">
            <a:normAutofit fontScale="92500" lnSpcReduction="10000"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MARICE OKUNBOR</a:t>
            </a:r>
          </a:p>
          <a:p>
            <a:pPr marL="0" indent="0" algn="ctr">
              <a:buNone/>
            </a:pPr>
            <a:r>
              <a:rPr lang="en-GB" sz="4000" dirty="0"/>
              <a:t>1807133</a:t>
            </a:r>
          </a:p>
          <a:p>
            <a:pPr marL="0" indent="0" algn="ctr">
              <a:buNone/>
            </a:pPr>
            <a:r>
              <a:rPr lang="en-GB" sz="4000" dirty="0"/>
              <a:t>BMHP 6020</a:t>
            </a:r>
          </a:p>
          <a:p>
            <a:pPr marL="0" indent="0" algn="ctr">
              <a:buNone/>
            </a:pPr>
            <a:r>
              <a:rPr lang="en-GB" sz="4000" dirty="0"/>
              <a:t>---------------------</a:t>
            </a:r>
          </a:p>
          <a:p>
            <a:pPr marL="0" indent="0" algn="ctr">
              <a:buNone/>
            </a:pPr>
            <a:r>
              <a:rPr lang="en-GB" sz="4000" dirty="0"/>
              <a:t>Dr Eleni </a:t>
            </a:r>
            <a:r>
              <a:rPr lang="en-GB" sz="4000" dirty="0" err="1"/>
              <a:t>Koutsogeorgou</a:t>
            </a: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19/12/2021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2" name="Picture 13" descr="A hand holding a pen and shading circles on a sheet">
            <a:extLst>
              <a:ext uri="{FF2B5EF4-FFF2-40B4-BE49-F238E27FC236}">
                <a16:creationId xmlns:a16="http://schemas.microsoft.com/office/drawing/2014/main" id="{E29C57A7-ED18-4B52-B030-3916448A09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27" r="10317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790294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13" descr="A hand holding a pen and shading circles on a sheet">
            <a:extLst>
              <a:ext uri="{FF2B5EF4-FFF2-40B4-BE49-F238E27FC236}">
                <a16:creationId xmlns:a16="http://schemas.microsoft.com/office/drawing/2014/main" id="{E29C57A7-ED18-4B52-B030-3916448A09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33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53" name="Rectangle 17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E9656-44CD-4C8B-9A4D-FE6363A62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r>
              <a:rPr lang="en-US" sz="4000" b="1" u="sng" dirty="0"/>
              <a:t>TABLE OF CONTENTS</a:t>
            </a:r>
            <a:endParaRPr lang="en-GB" sz="4000" b="1" u="sng" dirty="0"/>
          </a:p>
        </p:txBody>
      </p:sp>
      <p:sp>
        <p:nvSpPr>
          <p:cNvPr id="54" name="Content Placeholder 3">
            <a:extLst>
              <a:ext uri="{FF2B5EF4-FFF2-40B4-BE49-F238E27FC236}">
                <a16:creationId xmlns:a16="http://schemas.microsoft.com/office/drawing/2014/main" id="{CD33626A-FAB9-430B-A74A-8632B6C78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r>
              <a:rPr lang="en-GB" sz="2500" dirty="0"/>
              <a:t>INTRODUCTION</a:t>
            </a:r>
          </a:p>
          <a:p>
            <a:r>
              <a:rPr lang="en-GB" sz="2500" dirty="0"/>
              <a:t>BACKGROUND</a:t>
            </a:r>
          </a:p>
          <a:p>
            <a:r>
              <a:rPr lang="en-GB" sz="2500" dirty="0"/>
              <a:t>AIM &amp; OBJECTIVE</a:t>
            </a:r>
          </a:p>
          <a:p>
            <a:r>
              <a:rPr lang="en-GB" sz="2500" dirty="0"/>
              <a:t>METHODOLOGY</a:t>
            </a:r>
          </a:p>
          <a:p>
            <a:r>
              <a:rPr lang="en-GB" sz="2500" dirty="0"/>
              <a:t>FINDINGS</a:t>
            </a:r>
          </a:p>
          <a:p>
            <a:r>
              <a:rPr lang="en-GB" sz="2500" dirty="0"/>
              <a:t>RECOMMENDATION</a:t>
            </a:r>
          </a:p>
          <a:p>
            <a:r>
              <a:rPr lang="en-GB" sz="2500" dirty="0"/>
              <a:t>TIMESCALE</a:t>
            </a:r>
          </a:p>
          <a:p>
            <a:r>
              <a:rPr lang="en-GB" sz="2500" dirty="0"/>
              <a:t>REFERENCES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44564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4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5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5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B0803-757D-4153-ACBB-669395CD6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74" y="2579097"/>
            <a:ext cx="3321417" cy="1072126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u="sng" dirty="0">
                <a:solidFill>
                  <a:srgbClr val="FFFFFF"/>
                </a:solidFill>
              </a:rPr>
              <a:t>INTRODUTION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6BF14-9EDA-4DA0-8F23-2D86979F0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endParaRPr lang="en-GB" dirty="0">
              <a:highlight>
                <a:srgbClr val="FFFF00"/>
              </a:highlight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effectLst/>
                <a:ea typeface="Calibri" panose="020F0502020204030204" pitchFamily="34" charset="0"/>
              </a:rPr>
              <a:t>Loneliness is a mental state with adverse repercussions  </a:t>
            </a:r>
            <a:r>
              <a:rPr lang="en-US" dirty="0">
                <a:effectLst/>
                <a:ea typeface="Calibri" panose="020F0502020204030204" pitchFamily="34" charset="0"/>
              </a:rPr>
              <a:t>(CDC, 2019</a:t>
            </a:r>
            <a:r>
              <a:rPr lang="en-US" dirty="0">
                <a:ea typeface="Calibri" panose="020F0502020204030204" pitchFamily="34" charset="0"/>
              </a:rPr>
              <a:t>). It </a:t>
            </a:r>
            <a:r>
              <a:rPr lang="en-GB" dirty="0">
                <a:effectLst/>
                <a:ea typeface="Calibri" panose="020F0502020204030204" pitchFamily="34" charset="0"/>
              </a:rPr>
              <a:t>is the feeling of being </a:t>
            </a:r>
            <a:r>
              <a:rPr lang="en-GB" dirty="0">
                <a:ea typeface="Calibri" panose="020F0502020204030204" pitchFamily="34" charset="0"/>
              </a:rPr>
              <a:t>lone</a:t>
            </a:r>
            <a:r>
              <a:rPr lang="en-GB" dirty="0">
                <a:effectLst/>
                <a:ea typeface="Calibri" panose="020F0502020204030204" pitchFamily="34" charset="0"/>
              </a:rPr>
              <a:t> rather than being alone. 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effectLst/>
                <a:ea typeface="Calibri" panose="020F0502020204030204" pitchFamily="34" charset="0"/>
              </a:rPr>
              <a:t>Statistic revealed that about 60% of older people around the globe live in isolation </a:t>
            </a: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WHO (2016)</a:t>
            </a:r>
            <a:r>
              <a:rPr lang="en-GB" dirty="0">
                <a:effectLst/>
                <a:ea typeface="Calibri" panose="020F0502020204030204" pitchFamily="34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GB" dirty="0">
                <a:effectLst/>
                <a:ea typeface="Calibri" panose="020F0502020204030204" pitchFamily="34" charset="0"/>
              </a:rPr>
              <a:t> Therefore, loneliness can result to several health-related issues among the elderly such as depression, cognitive decline, high blood pressure, increased mortality risk, and other health related issues. 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0582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99" name="Rectangle 69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Rectangle 7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B0803-757D-4153-ACBB-669395CD6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03" y="897184"/>
            <a:ext cx="4008586" cy="4680583"/>
          </a:xfrm>
        </p:spPr>
        <p:txBody>
          <a:bodyPr anchor="ctr">
            <a:normAutofit/>
          </a:bodyPr>
          <a:lstStyle/>
          <a:p>
            <a:r>
              <a:rPr kumimoji="0" lang="en-US" sz="5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RESEARCH BACKGROUND</a:t>
            </a:r>
            <a:endParaRPr lang="en-GB" sz="5200" b="1" u="sng" dirty="0"/>
          </a:p>
        </p:txBody>
      </p:sp>
      <p:graphicFrame>
        <p:nvGraphicFramePr>
          <p:cNvPr id="102" name="Content Placeholder 2">
            <a:extLst>
              <a:ext uri="{FF2B5EF4-FFF2-40B4-BE49-F238E27FC236}">
                <a16:creationId xmlns:a16="http://schemas.microsoft.com/office/drawing/2014/main" id="{B2747012-A7CC-494D-9880-F2A9FE2FF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7835780"/>
              </p:ext>
            </p:extLst>
          </p:nvPr>
        </p:nvGraphicFramePr>
        <p:xfrm>
          <a:off x="5016246" y="473828"/>
          <a:ext cx="6329816" cy="5629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8603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Freeform: Shape 13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3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EB0803-757D-4153-ACBB-669395CD6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96" y="685800"/>
            <a:ext cx="3057476" cy="5105400"/>
          </a:xfrm>
        </p:spPr>
        <p:txBody>
          <a:bodyPr>
            <a:normAutofit/>
          </a:bodyPr>
          <a:lstStyle/>
          <a:p>
            <a:r>
              <a:rPr kumimoji="0" lang="en-US" sz="40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RESEARCH AIM &amp; OBJECTIVES</a:t>
            </a:r>
            <a:endParaRPr lang="en-GB" sz="4000" b="1" u="sng" dirty="0">
              <a:solidFill>
                <a:srgbClr val="FFFFFF"/>
              </a:solidFill>
            </a:endParaRPr>
          </a:p>
        </p:txBody>
      </p:sp>
      <p:graphicFrame>
        <p:nvGraphicFramePr>
          <p:cNvPr id="83" name="Content Placeholder 2">
            <a:extLst>
              <a:ext uri="{FF2B5EF4-FFF2-40B4-BE49-F238E27FC236}">
                <a16:creationId xmlns:a16="http://schemas.microsoft.com/office/drawing/2014/main" id="{252631DE-73BE-4325-8FEE-8A0BD7AE0E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487479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655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94">
            <a:extLst>
              <a:ext uri="{FF2B5EF4-FFF2-40B4-BE49-F238E27FC236}">
                <a16:creationId xmlns:a16="http://schemas.microsoft.com/office/drawing/2014/main" id="{3DAD86CA-8235-409B-982B-5E7A033E2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96">
            <a:extLst>
              <a:ext uri="{FF2B5EF4-FFF2-40B4-BE49-F238E27FC236}">
                <a16:creationId xmlns:a16="http://schemas.microsoft.com/office/drawing/2014/main" id="{9F234FBA-3501-47B4-AE0C-AA4AFBC8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98">
            <a:extLst>
              <a:ext uri="{FF2B5EF4-FFF2-40B4-BE49-F238E27FC236}">
                <a16:creationId xmlns:a16="http://schemas.microsoft.com/office/drawing/2014/main" id="{B5EF893B-0491-416E-9D33-BADE96007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1"/>
            <a:ext cx="10999072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6" name="Straight Connector 100">
            <a:extLst>
              <a:ext uri="{FF2B5EF4-FFF2-40B4-BE49-F238E27FC236}">
                <a16:creationId xmlns:a16="http://schemas.microsoft.com/office/drawing/2014/main" id="{469F4FF8-F8B0-4630-BA1B-0D8B324C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29769"/>
            <a:ext cx="11000232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D24D2AD-86A8-4910-9312-A65D6161E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 b="1" u="sng"/>
              <a:t>RESEARCH METHODOLOGY 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3F363CA3-A594-41E7-A20D-498CB0D12A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8362904"/>
              </p:ext>
            </p:extLst>
          </p:nvPr>
        </p:nvGraphicFramePr>
        <p:xfrm>
          <a:off x="1154673" y="1812658"/>
          <a:ext cx="9882651" cy="3843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4230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3">
            <a:extLst>
              <a:ext uri="{FF2B5EF4-FFF2-40B4-BE49-F238E27FC236}">
                <a16:creationId xmlns:a16="http://schemas.microsoft.com/office/drawing/2014/main" id="{85016AEC-0320-4ED0-8ECB-FE11DDDF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95">
            <a:extLst>
              <a:ext uri="{FF2B5EF4-FFF2-40B4-BE49-F238E27FC236}">
                <a16:creationId xmlns:a16="http://schemas.microsoft.com/office/drawing/2014/main" id="{D3CDB30C-1F82-41E6-A067-831D6E89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2DDA86DD-F997-4F66-A87C-5B58AB6D1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D241B827-437E-40A3-A732-669230D6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132D9-5D05-49F3-B74D-4A4C9B5D4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84" y="1054121"/>
            <a:ext cx="9465131" cy="1184111"/>
          </a:xfrm>
        </p:spPr>
        <p:txBody>
          <a:bodyPr>
            <a:normAutofit/>
          </a:bodyPr>
          <a:lstStyle/>
          <a:p>
            <a:r>
              <a:rPr lang="en-GB" b="1" u="sng" dirty="0"/>
              <a:t> RESEARCH FINDINGS</a:t>
            </a:r>
          </a:p>
        </p:txBody>
      </p:sp>
      <p:sp>
        <p:nvSpPr>
          <p:cNvPr id="102" name="Content Placeholder 2">
            <a:extLst>
              <a:ext uri="{FF2B5EF4-FFF2-40B4-BE49-F238E27FC236}">
                <a16:creationId xmlns:a16="http://schemas.microsoft.com/office/drawing/2014/main" id="{CFA2D26C-E651-4FAC-99B3-8269DB711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865" y="1977657"/>
            <a:ext cx="10398641" cy="382241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US" sz="2200" dirty="0">
                <a:effectLst/>
                <a:ea typeface="Calibri" panose="020F0502020204030204" pitchFamily="34" charset="0"/>
              </a:rPr>
              <a:t>In their study, Davies, et al. (2021) found that loneliness is linked to several demographic characteristics, psychological, and health-related risk, including factors like being widowed, divorced, or never married; reduced interaction with friends or having low-quality friendship bonds.</a:t>
            </a:r>
          </a:p>
          <a:p>
            <a:pPr>
              <a:lnSpc>
                <a:spcPct val="110000"/>
              </a:lnSpc>
            </a:pPr>
            <a:r>
              <a:rPr lang="en-US" sz="2200" dirty="0">
                <a:effectLst/>
                <a:ea typeface="Calibri" panose="020F0502020204030204" pitchFamily="34" charset="0"/>
              </a:rPr>
              <a:t>Falls among the elderly are a serious public health concern</a:t>
            </a:r>
            <a:r>
              <a:rPr lang="en-US" sz="2200" dirty="0">
                <a:ea typeface="Calibri" panose="020F0502020204030204" pitchFamily="34" charset="0"/>
              </a:rPr>
              <a:t>, thus l</a:t>
            </a:r>
            <a:r>
              <a:rPr lang="en-US" sz="2200" dirty="0">
                <a:effectLst/>
                <a:ea typeface="Calibri" panose="020F0502020204030204" pitchFamily="34" charset="0"/>
              </a:rPr>
              <a:t>oneliness and social isolation are becoming a primary cause of falls among the elderly, according to several studies reviewed</a:t>
            </a:r>
          </a:p>
          <a:p>
            <a:pPr>
              <a:lnSpc>
                <a:spcPct val="110000"/>
              </a:lnSpc>
            </a:pPr>
            <a:r>
              <a:rPr lang="en-GB" sz="2200" dirty="0">
                <a:effectLst/>
                <a:ea typeface="Calibri" panose="020F0502020204030204" pitchFamily="34" charset="0"/>
              </a:rPr>
              <a:t>Based on the probability used, older adults living alone had a level of fall risks of 23–29% than those not living alone, while those with the least social interaction had a 36–42% higher risk of experiencing a fall than those with the most social interaction (Bu, et al., 2020)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49670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132D9-5D05-49F3-B74D-4A4C9B5D4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b="1" u="sng" dirty="0"/>
              <a:t> RESEARCH FINDINGS</a:t>
            </a:r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0" name="Rectangle 109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3" name="Rectangle 1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Content Placeholder 2">
            <a:extLst>
              <a:ext uri="{FF2B5EF4-FFF2-40B4-BE49-F238E27FC236}">
                <a16:creationId xmlns:a16="http://schemas.microsoft.com/office/drawing/2014/main" id="{CFA2D26C-E651-4FAC-99B3-8269DB711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360429"/>
            <a:ext cx="10143668" cy="3674612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ea typeface="Calibri" panose="020F0502020204030204" pitchFamily="34" charset="0"/>
              </a:rPr>
              <a:t>L</a:t>
            </a:r>
            <a:r>
              <a:rPr lang="en-US" sz="2000" dirty="0">
                <a:effectLst/>
                <a:ea typeface="Calibri" panose="020F0502020204030204" pitchFamily="34" charset="0"/>
              </a:rPr>
              <a:t>oneliness has been linked to greater psychological discomfort, decreased mental function, dementia development, a higher risk of admission to a nursing home, and a variety of disease outcomes (e.g., high blood pressure, cardiovascular disease, and stroke in elderly adults. (Goll, et al., 2015).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effectLst/>
                <a:ea typeface="Calibri" panose="020F0502020204030204" pitchFamily="34" charset="0"/>
              </a:rPr>
              <a:t>During the peak of the COVID-19 loneliness was found to have a substantial negative relationship with worsening depression and anxiety symptoms (Holmes, et al., 2020). The findings suggest that the events surrounding COVID-19 social isolation triggered an increase in loneliness.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effectLst/>
                <a:ea typeface="Calibri" panose="020F0502020204030204" pitchFamily="34" charset="0"/>
              </a:rPr>
              <a:t>Elderly hospital older patients who may have no close relatives or friends to see them through their stay will simply increase </a:t>
            </a:r>
            <a:r>
              <a:rPr lang="en-US" sz="2000" dirty="0">
                <a:ea typeface="Calibri" panose="020F0502020204030204" pitchFamily="34" charset="0"/>
              </a:rPr>
              <a:t>or lead </a:t>
            </a:r>
            <a:r>
              <a:rPr lang="en-US" sz="2000" dirty="0">
                <a:effectLst/>
                <a:ea typeface="Calibri" panose="020F0502020204030204" pitchFamily="34" charset="0"/>
              </a:rPr>
              <a:t>to a higher death rates (Holt-</a:t>
            </a:r>
            <a:r>
              <a:rPr lang="en-US" sz="2000" dirty="0" err="1">
                <a:effectLst/>
                <a:ea typeface="Calibri" panose="020F0502020204030204" pitchFamily="34" charset="0"/>
              </a:rPr>
              <a:t>Lunstad</a:t>
            </a:r>
            <a:r>
              <a:rPr lang="en-US" sz="2000" dirty="0">
                <a:effectLst/>
                <a:ea typeface="Calibri" panose="020F0502020204030204" pitchFamily="34" charset="0"/>
              </a:rPr>
              <a:t>, et al. 2015).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50477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9CC4D-ED1A-4CCE-BD1A-16158B206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860EA-347C-402D-9534-4F6DEAAAE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262" y="1622745"/>
            <a:ext cx="11344938" cy="4820585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000" dirty="0">
                <a:ea typeface="Calibri" panose="020F0502020204030204" pitchFamily="34" charset="0"/>
              </a:rPr>
              <a:t>Deep and persistent emotions of loneliness, according to the research, are linked to several physically and psychologically disorders, including increased depression, and serious disease. Therefore, </a:t>
            </a:r>
            <a:r>
              <a:rPr lang="en-US" sz="2000" dirty="0">
                <a:effectLst/>
                <a:ea typeface="Calibri" panose="020F0502020204030204" pitchFamily="34" charset="0"/>
              </a:rPr>
              <a:t>well-designed RCT with specific therapies aimed at reducing loneliness among older people are needed. 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effectLst/>
                <a:ea typeface="Calibri" panose="020F0502020204030204" pitchFamily="34" charset="0"/>
              </a:rPr>
              <a:t>According </a:t>
            </a:r>
            <a:r>
              <a:rPr lang="en-US" sz="2000" dirty="0">
                <a:ea typeface="Calibri" panose="020F0502020204030204" pitchFamily="34" charset="0"/>
              </a:rPr>
              <a:t>to Boss, et al., (2015) t</a:t>
            </a:r>
            <a:r>
              <a:rPr lang="en-US" sz="2000" dirty="0">
                <a:effectLst/>
                <a:ea typeface="Calibri" panose="020F0502020204030204" pitchFamily="34" charset="0"/>
              </a:rPr>
              <a:t>hose suffering from memory loss and dementia, and those who are at a higher risk of loneliness due to less possibilities for social engagement, may gain from such therapies (Boss, et al., 2015).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effectLst/>
                <a:ea typeface="Calibri" panose="020F0502020204030204" pitchFamily="34" charset="0"/>
              </a:rPr>
              <a:t>More research is needed to better understand the processes that cause the relationship between loneliness and mental decline in elderly people. </a:t>
            </a:r>
            <a:r>
              <a:rPr lang="en-US" sz="2000" dirty="0">
                <a:effectLst/>
                <a:ea typeface="Calibri" panose="020F0502020204030204" pitchFamily="34" charset="0"/>
              </a:rPr>
              <a:t>It is still uncertain which processes might speed up the rate of sickness and mortality among lonely older people.</a:t>
            </a:r>
            <a:r>
              <a:rPr lang="en-US" sz="2000" dirty="0">
                <a:ea typeface="Calibri" panose="020F0502020204030204" pitchFamily="34" charset="0"/>
              </a:rPr>
              <a:t> </a:t>
            </a:r>
            <a:r>
              <a:rPr lang="en-US" sz="2000" dirty="0">
                <a:effectLst/>
                <a:ea typeface="Calibri" panose="020F0502020204030204" pitchFamily="34" charset="0"/>
              </a:rPr>
              <a:t>This is because little research has been done on the influence of health behaviors, sleep adequacy, and social cognition, by which loneliness affects health.</a:t>
            </a:r>
            <a:endParaRPr lang="en-GB" sz="2000" dirty="0"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145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9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9CC4D-ED1A-4CCE-BD1A-16158B206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TIME SCALE</a:t>
            </a:r>
          </a:p>
        </p:txBody>
      </p:sp>
      <p:pic>
        <p:nvPicPr>
          <p:cNvPr id="9" name="Picture 1">
            <a:extLst>
              <a:ext uri="{FF2B5EF4-FFF2-40B4-BE49-F238E27FC236}">
                <a16:creationId xmlns:a16="http://schemas.microsoft.com/office/drawing/2014/main" id="{95D0D9DA-778A-4B6B-B42F-5A70D3A3E4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57891" y="1821772"/>
            <a:ext cx="8276214" cy="478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149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8FAFE-CFD8-44D9-8A4F-7BADD6A7D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24BFB-F7AF-4B3B-BE15-382364C5C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420624"/>
            <a:ext cx="6117335" cy="6336832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100" dirty="0">
                <a:effectLst/>
                <a:ea typeface="Calibri" panose="020F0502020204030204" pitchFamily="34" charset="0"/>
              </a:rPr>
              <a:t>CDC, 2019. Loneliness and Social Isolation Linked to Serious Health Conditions. [Online] </a:t>
            </a:r>
            <a:r>
              <a:rPr lang="en-GB" sz="1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https://www.cdc.gov/aging/publications/features/lonely-older-adults.html</a:t>
            </a:r>
            <a:endParaRPr lang="en-GB" sz="2100" dirty="0">
              <a:effectLst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100" dirty="0">
                <a:effectLst/>
                <a:ea typeface="Calibri" panose="020F0502020204030204" pitchFamily="34" charset="0"/>
              </a:rPr>
              <a:t>Hoe, J. &amp; Hoare, Z., 2012. Understanding quantitative research: Part 1. Nursing Standard, 27(15-17), p. 52</a:t>
            </a:r>
          </a:p>
          <a:p>
            <a:pPr>
              <a:lnSpc>
                <a:spcPct val="110000"/>
              </a:lnSpc>
            </a:pPr>
            <a:r>
              <a:rPr lang="en-GB" sz="2100" dirty="0">
                <a:effectLst/>
                <a:ea typeface="Calibri" panose="020F0502020204030204" pitchFamily="34" charset="0"/>
              </a:rPr>
              <a:t>Bu, F., Abell, J., </a:t>
            </a:r>
            <a:r>
              <a:rPr lang="en-GB" sz="2100" dirty="0" err="1">
                <a:effectLst/>
                <a:ea typeface="Calibri" panose="020F0502020204030204" pitchFamily="34" charset="0"/>
              </a:rPr>
              <a:t>Zaninotto</a:t>
            </a:r>
            <a:r>
              <a:rPr lang="en-GB" sz="2100" dirty="0">
                <a:effectLst/>
                <a:ea typeface="Calibri" panose="020F0502020204030204" pitchFamily="34" charset="0"/>
              </a:rPr>
              <a:t>, P. &amp; </a:t>
            </a:r>
            <a:r>
              <a:rPr lang="en-GB" sz="2100" dirty="0" err="1">
                <a:effectLst/>
                <a:ea typeface="Calibri" panose="020F0502020204030204" pitchFamily="34" charset="0"/>
              </a:rPr>
              <a:t>Fancourt</a:t>
            </a:r>
            <a:r>
              <a:rPr lang="en-GB" sz="2100" dirty="0">
                <a:effectLst/>
                <a:ea typeface="Calibri" panose="020F0502020204030204" pitchFamily="34" charset="0"/>
              </a:rPr>
              <a:t>, D., 2020. A longitudinal analysis of loneliness, social isolation and falls amongst older people in England. 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Boss, L., Kang, D. H. &amp; Branson, S., 2015. Loneliness and cognitive function in the older adult: a systematic review. International Psychogeriatrics, 27(4), pp. 541-553.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Davies, S. L. et al., 2011. A systematic review of integrated working between care homes and health care services. BMC health services research, 11(1), pp. 1-21.</a:t>
            </a:r>
            <a:endParaRPr lang="en-GB" sz="2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100" dirty="0">
                <a:effectLst/>
                <a:ea typeface="Calibri" panose="020F0502020204030204" pitchFamily="34" charset="0"/>
              </a:rPr>
              <a:t>Brooke, J. &amp; Jackson, D., 2020. Older people and COVID-19 isolation, risk and ageism. Journal of clinical nursing, </a:t>
            </a:r>
            <a:endParaRPr lang="en-GB" sz="2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2100" dirty="0">
                <a:effectLst/>
                <a:ea typeface="Calibri" panose="020F0502020204030204" pitchFamily="34" charset="0"/>
              </a:rPr>
              <a:t>Holmes, E. A. et al., 2020. Multidisciplinary research priorities for the COVID-19 pandemic: a call for action for mental health science. Lancet Psychiatry, 7(6), p. 547–560. </a:t>
            </a:r>
          </a:p>
          <a:p>
            <a:pPr>
              <a:lnSpc>
                <a:spcPct val="110000"/>
              </a:lnSpc>
            </a:pPr>
            <a:r>
              <a:rPr lang="en-GB" sz="2100" dirty="0">
                <a:effectLst/>
                <a:ea typeface="Calibri" panose="020F0502020204030204" pitchFamily="34" charset="0"/>
              </a:rPr>
              <a:t>Holt-</a:t>
            </a:r>
            <a:r>
              <a:rPr lang="en-GB" sz="2100" dirty="0" err="1">
                <a:effectLst/>
                <a:ea typeface="Calibri" panose="020F0502020204030204" pitchFamily="34" charset="0"/>
              </a:rPr>
              <a:t>Lunstad</a:t>
            </a:r>
            <a:r>
              <a:rPr lang="en-GB" sz="2100" dirty="0">
                <a:effectLst/>
                <a:ea typeface="Calibri" panose="020F0502020204030204" pitchFamily="34" charset="0"/>
              </a:rPr>
              <a:t>, J. et al., 2015. Loneliness and social isolation as risk factors for mortality: a meta-analytic review. Perspectives on psychological science, 10(2), pp. 227-237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97795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2936</TotalTime>
  <Words>1082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INDEPENDENT PROJECT </vt:lpstr>
      <vt:lpstr>TABLE OF CONTENTS</vt:lpstr>
      <vt:lpstr>INTRODUTION</vt:lpstr>
      <vt:lpstr>RESEARCH BACKGROUND</vt:lpstr>
      <vt:lpstr>RESEARCH AIM &amp; OBJECTIVES</vt:lpstr>
      <vt:lpstr>RESEARCH METHODOLOGY </vt:lpstr>
      <vt:lpstr> RESEARCH FINDINGS</vt:lpstr>
      <vt:lpstr> RESEARCH FINDINGS</vt:lpstr>
      <vt:lpstr>RECOMMENDATION</vt:lpstr>
      <vt:lpstr>RESEARCH TIME SCALE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marice okunbor</dc:creator>
  <cp:lastModifiedBy>Linda Okunbor</cp:lastModifiedBy>
  <cp:revision>3</cp:revision>
  <dcterms:created xsi:type="dcterms:W3CDTF">2021-11-15T23:16:18Z</dcterms:created>
  <dcterms:modified xsi:type="dcterms:W3CDTF">2022-01-10T14:56:36Z</dcterms:modified>
</cp:coreProperties>
</file>