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4/5/24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4/5/24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4/5/24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trainings.internshala.com/blog/advantages-and-disadvantages-of-cyber-security/"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639C3025-4784-4B16-914D-CCFC3E833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0AD20437-C88A-4F45-9C6D-DA32B29A4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8610598"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DD13A0-40CC-D352-3BC5-C7A1DFB2585E}"/>
              </a:ext>
            </a:extLst>
          </p:cNvPr>
          <p:cNvSpPr>
            <a:spLocks noGrp="1"/>
          </p:cNvSpPr>
          <p:nvPr>
            <p:ph type="title"/>
          </p:nvPr>
        </p:nvSpPr>
        <p:spPr>
          <a:xfrm>
            <a:off x="807520" y="2059"/>
            <a:ext cx="6112220" cy="671813"/>
          </a:xfrm>
        </p:spPr>
        <p:txBody>
          <a:bodyPr>
            <a:normAutofit/>
          </a:bodyPr>
          <a:lstStyle/>
          <a:p>
            <a:pPr>
              <a:spcBef>
                <a:spcPts val="1000"/>
              </a:spcBef>
            </a:pPr>
            <a:r>
              <a:rPr lang="en-US" sz="1600" dirty="0">
                <a:solidFill>
                  <a:schemeClr val="tx1">
                    <a:lumMod val="85000"/>
                    <a:lumOff val="15000"/>
                  </a:schemeClr>
                </a:solidFill>
                <a:latin typeface="Arial"/>
                <a:cs typeface="Arial"/>
              </a:rPr>
              <a:t>Basic digital safety</a:t>
            </a:r>
            <a:endParaRPr lang="en-US" sz="1600" dirty="0">
              <a:solidFill>
                <a:schemeClr val="tx1">
                  <a:lumMod val="85000"/>
                  <a:lumOff val="15000"/>
                </a:schemeClr>
              </a:solidFill>
            </a:endParaRPr>
          </a:p>
          <a:p>
            <a:pPr>
              <a:spcBef>
                <a:spcPts val="1000"/>
              </a:spcBef>
            </a:pPr>
            <a:r>
              <a:rPr lang="de" sz="1600" err="1">
                <a:solidFill>
                  <a:schemeClr val="tx1">
                    <a:lumMod val="85000"/>
                    <a:lumOff val="15000"/>
                  </a:schemeClr>
                </a:solidFill>
                <a:latin typeface="Arial"/>
                <a:cs typeface="Arial"/>
              </a:rPr>
              <a:t>Erxhona</a:t>
            </a:r>
            <a:r>
              <a:rPr lang="de" sz="1600" dirty="0">
                <a:solidFill>
                  <a:schemeClr val="tx1">
                    <a:lumMod val="85000"/>
                    <a:lumOff val="15000"/>
                  </a:schemeClr>
                </a:solidFill>
                <a:latin typeface="Arial"/>
                <a:cs typeface="Arial"/>
              </a:rPr>
              <a:t> </a:t>
            </a:r>
            <a:r>
              <a:rPr lang="de" sz="1600" err="1">
                <a:solidFill>
                  <a:schemeClr val="tx1">
                    <a:lumMod val="85000"/>
                    <a:lumOff val="15000"/>
                  </a:schemeClr>
                </a:solidFill>
                <a:latin typeface="Arial"/>
                <a:cs typeface="Arial"/>
              </a:rPr>
              <a:t>Nuhu</a:t>
            </a:r>
            <a:r>
              <a:rPr lang="de" sz="1600" dirty="0">
                <a:solidFill>
                  <a:schemeClr val="tx1">
                    <a:lumMod val="85000"/>
                    <a:lumOff val="15000"/>
                  </a:schemeClr>
                </a:solidFill>
                <a:latin typeface="Arial"/>
                <a:cs typeface="Arial"/>
              </a:rPr>
              <a:t> (2321909) </a:t>
            </a:r>
            <a:r>
              <a:rPr lang="de" sz="1600" err="1">
                <a:solidFill>
                  <a:schemeClr val="tx1">
                    <a:lumMod val="85000"/>
                    <a:lumOff val="15000"/>
                  </a:schemeClr>
                </a:solidFill>
                <a:latin typeface="Arial"/>
                <a:cs typeface="Arial"/>
              </a:rPr>
              <a:t>Lecturer</a:t>
            </a:r>
            <a:r>
              <a:rPr lang="de" sz="1600" dirty="0">
                <a:solidFill>
                  <a:schemeClr val="tx1">
                    <a:lumMod val="85000"/>
                    <a:lumOff val="15000"/>
                  </a:schemeClr>
                </a:solidFill>
                <a:latin typeface="Arial"/>
                <a:cs typeface="Arial"/>
              </a:rPr>
              <a:t>: </a:t>
            </a:r>
            <a:r>
              <a:rPr lang="de" sz="1600" err="1">
                <a:solidFill>
                  <a:schemeClr val="tx1">
                    <a:lumMod val="85000"/>
                    <a:lumOff val="15000"/>
                  </a:schemeClr>
                </a:solidFill>
                <a:latin typeface="Arial"/>
                <a:cs typeface="Arial"/>
              </a:rPr>
              <a:t>Rexon</a:t>
            </a:r>
            <a:r>
              <a:rPr lang="de" sz="1600" dirty="0">
                <a:solidFill>
                  <a:schemeClr val="tx1">
                    <a:lumMod val="85000"/>
                    <a:lumOff val="15000"/>
                  </a:schemeClr>
                </a:solidFill>
                <a:latin typeface="Arial"/>
                <a:cs typeface="Arial"/>
              </a:rPr>
              <a:t> </a:t>
            </a:r>
            <a:r>
              <a:rPr lang="de" sz="1600" err="1">
                <a:solidFill>
                  <a:schemeClr val="tx1">
                    <a:lumMod val="85000"/>
                    <a:lumOff val="15000"/>
                  </a:schemeClr>
                </a:solidFill>
                <a:latin typeface="Arial"/>
                <a:cs typeface="Arial"/>
              </a:rPr>
              <a:t>Nting</a:t>
            </a:r>
            <a:r>
              <a:rPr lang="de" sz="1600" dirty="0">
                <a:solidFill>
                  <a:schemeClr val="tx1">
                    <a:lumMod val="85000"/>
                    <a:lumOff val="15000"/>
                  </a:schemeClr>
                </a:solidFill>
                <a:latin typeface="Arial"/>
                <a:cs typeface="Arial"/>
              </a:rPr>
              <a:t> </a:t>
            </a:r>
            <a:endParaRPr lang="en-US" sz="1600" dirty="0">
              <a:solidFill>
                <a:schemeClr val="tx1">
                  <a:lumMod val="85000"/>
                  <a:lumOff val="15000"/>
                </a:schemeClr>
              </a:solidFill>
            </a:endParaRPr>
          </a:p>
        </p:txBody>
      </p:sp>
      <p:sp>
        <p:nvSpPr>
          <p:cNvPr id="3" name="Content Placeholder 2">
            <a:extLst>
              <a:ext uri="{FF2B5EF4-FFF2-40B4-BE49-F238E27FC236}">
                <a16:creationId xmlns:a16="http://schemas.microsoft.com/office/drawing/2014/main" id="{BC65EDF2-6A0B-00FC-975C-C642EF189872}"/>
              </a:ext>
            </a:extLst>
          </p:cNvPr>
          <p:cNvSpPr>
            <a:spLocks noGrp="1"/>
          </p:cNvSpPr>
          <p:nvPr>
            <p:ph idx="1"/>
          </p:nvPr>
        </p:nvSpPr>
        <p:spPr>
          <a:xfrm>
            <a:off x="107304" y="721588"/>
            <a:ext cx="7499927" cy="6031378"/>
          </a:xfrm>
        </p:spPr>
        <p:txBody>
          <a:bodyPr vert="horz" lIns="91440" tIns="45720" rIns="91440" bIns="45720" rtlCol="0" anchor="t">
            <a:noAutofit/>
          </a:bodyPr>
          <a:lstStyle/>
          <a:p>
            <a:endParaRPr lang="en-US" sz="900" dirty="0">
              <a:solidFill>
                <a:schemeClr val="tx1">
                  <a:lumMod val="85000"/>
                  <a:lumOff val="15000"/>
                </a:schemeClr>
              </a:solidFill>
              <a:ea typeface="+mn-lt"/>
              <a:cs typeface="+mn-lt"/>
            </a:endParaRPr>
          </a:p>
          <a:p>
            <a:pPr marL="0" indent="0">
              <a:buNone/>
            </a:pPr>
            <a:r>
              <a:rPr lang="en-US" sz="950" b="1" u="sng" dirty="0">
                <a:solidFill>
                  <a:schemeClr val="tx1">
                    <a:lumMod val="85000"/>
                    <a:lumOff val="15000"/>
                  </a:schemeClr>
                </a:solidFill>
                <a:ea typeface="+mn-lt"/>
                <a:cs typeface="+mn-lt"/>
              </a:rPr>
              <a:t>Introduction</a:t>
            </a:r>
            <a:endParaRPr lang="en-US" sz="950" dirty="0">
              <a:solidFill>
                <a:schemeClr val="tx1">
                  <a:lumMod val="85000"/>
                  <a:lumOff val="15000"/>
                </a:schemeClr>
              </a:solidFill>
              <a:ea typeface="+mn-lt"/>
              <a:cs typeface="+mn-lt"/>
            </a:endParaRPr>
          </a:p>
          <a:p>
            <a:pPr marL="0" indent="0">
              <a:buNone/>
            </a:pPr>
            <a:r>
              <a:rPr lang="en-US" sz="950" dirty="0">
                <a:solidFill>
                  <a:schemeClr val="tx1">
                    <a:lumMod val="85000"/>
                    <a:lumOff val="15000"/>
                  </a:schemeClr>
                </a:solidFill>
                <a:ea typeface="+mn-lt"/>
                <a:cs typeface="+mn-lt"/>
              </a:rPr>
              <a:t>Basic digital safety means people are protecting their identification from online harms that can lead to unsafe communication or even affect your mental wellbeing. It also helps you being aware of threats whilst you are engaging in internet activities. We will be looking at some advantages and disadvantages on how digital security works for a better understanding on how we should protect ourselves online. </a:t>
            </a:r>
          </a:p>
          <a:p>
            <a:pPr marL="0" indent="0">
              <a:buNone/>
            </a:pPr>
            <a:r>
              <a:rPr lang="en-US" sz="950" b="1" u="sng" dirty="0">
                <a:solidFill>
                  <a:schemeClr val="tx1">
                    <a:lumMod val="85000"/>
                    <a:lumOff val="15000"/>
                  </a:schemeClr>
                </a:solidFill>
                <a:ea typeface="+mn-lt"/>
                <a:cs typeface="+mn-lt"/>
              </a:rPr>
              <a:t>Advantages</a:t>
            </a:r>
            <a:endParaRPr lang="en-US" sz="950" dirty="0">
              <a:solidFill>
                <a:schemeClr val="tx1">
                  <a:lumMod val="85000"/>
                  <a:lumOff val="15000"/>
                </a:schemeClr>
              </a:solidFill>
              <a:ea typeface="+mn-lt"/>
              <a:cs typeface="+mn-lt"/>
            </a:endParaRPr>
          </a:p>
          <a:p>
            <a:pPr marL="0" indent="0">
              <a:buNone/>
            </a:pPr>
            <a:r>
              <a:rPr lang="en-US" sz="950" b="1" dirty="0">
                <a:solidFill>
                  <a:schemeClr val="tx1">
                    <a:lumMod val="85000"/>
                    <a:lumOff val="15000"/>
                  </a:schemeClr>
                </a:solidFill>
                <a:ea typeface="+mn-lt"/>
                <a:cs typeface="+mn-lt"/>
              </a:rPr>
              <a:t>Protection of sensitive data </a:t>
            </a:r>
            <a:r>
              <a:rPr lang="en-US" sz="950" dirty="0">
                <a:solidFill>
                  <a:schemeClr val="tx1">
                    <a:lumMod val="85000"/>
                    <a:lumOff val="15000"/>
                  </a:schemeClr>
                </a:solidFill>
                <a:ea typeface="+mn-lt"/>
                <a:cs typeface="+mn-lt"/>
              </a:rPr>
              <a:t>means maintain privacy and adverting identity theft by using DLP techniques which access firewalls, and web servers to protect data against hackers with strong passwords such as capital letters and special symbols.</a:t>
            </a:r>
          </a:p>
          <a:p>
            <a:pPr marL="0" indent="0">
              <a:buNone/>
            </a:pPr>
            <a:r>
              <a:rPr lang="en-US" sz="950" b="1" dirty="0">
                <a:solidFill>
                  <a:schemeClr val="tx1">
                    <a:lumMod val="85000"/>
                    <a:lumOff val="15000"/>
                  </a:schemeClr>
                </a:solidFill>
                <a:ea typeface="+mn-lt"/>
                <a:cs typeface="+mn-lt"/>
              </a:rPr>
              <a:t>Business continuity: </a:t>
            </a:r>
            <a:r>
              <a:rPr lang="en-US" sz="950" dirty="0">
                <a:solidFill>
                  <a:schemeClr val="tx1">
                    <a:lumMod val="85000"/>
                    <a:lumOff val="15000"/>
                  </a:schemeClr>
                </a:solidFill>
                <a:ea typeface="+mn-lt"/>
                <a:cs typeface="+mn-lt"/>
              </a:rPr>
              <a:t>preventing cyber-attacks that are trying to harm the system with technological issues such as computer crashes and freezing screens. Organizations are ensuring their systems and services, so they do not have any potential loses.</a:t>
            </a:r>
          </a:p>
          <a:p>
            <a:pPr marL="0" indent="0">
              <a:buNone/>
            </a:pPr>
            <a:r>
              <a:rPr lang="en-US" sz="950" b="1" dirty="0">
                <a:solidFill>
                  <a:schemeClr val="tx1">
                    <a:lumMod val="85000"/>
                    <a:lumOff val="15000"/>
                  </a:schemeClr>
                </a:solidFill>
                <a:ea typeface="+mn-lt"/>
                <a:cs typeface="+mn-lt"/>
              </a:rPr>
              <a:t>Reputation protection: </a:t>
            </a:r>
            <a:r>
              <a:rPr lang="en-US" sz="950" dirty="0">
                <a:solidFill>
                  <a:schemeClr val="tx1">
                    <a:lumMod val="85000"/>
                    <a:lumOff val="15000"/>
                  </a:schemeClr>
                </a:solidFill>
                <a:ea typeface="+mn-lt"/>
                <a:cs typeface="+mn-lt"/>
              </a:rPr>
              <a:t>a cyber security posture that helps organizations to avoid reputational damage caused by data breaches and other cyber incidents, which can cause a massive loss of customers trust and damage successful businesses. They use cloud and network security to for a safer security environment and to avoid unexpected attacks. </a:t>
            </a:r>
          </a:p>
          <a:p>
            <a:pPr marL="0" indent="0">
              <a:buNone/>
            </a:pPr>
            <a:r>
              <a:rPr lang="en-US" sz="950" b="1" u="sng" dirty="0">
                <a:solidFill>
                  <a:schemeClr val="tx1">
                    <a:lumMod val="85000"/>
                    <a:lumOff val="15000"/>
                  </a:schemeClr>
                </a:solidFill>
                <a:ea typeface="+mn-lt"/>
                <a:cs typeface="+mn-lt"/>
              </a:rPr>
              <a:t>DISATVANTEGES</a:t>
            </a:r>
            <a:endParaRPr lang="en-US" sz="950" dirty="0">
              <a:solidFill>
                <a:schemeClr val="tx1">
                  <a:lumMod val="85000"/>
                  <a:lumOff val="15000"/>
                </a:schemeClr>
              </a:solidFill>
              <a:ea typeface="+mn-lt"/>
              <a:cs typeface="+mn-lt"/>
            </a:endParaRPr>
          </a:p>
          <a:p>
            <a:pPr marL="0" indent="0">
              <a:buNone/>
            </a:pPr>
            <a:r>
              <a:rPr lang="en-US" sz="950" b="1" dirty="0">
                <a:solidFill>
                  <a:schemeClr val="tx1">
                    <a:lumMod val="85000"/>
                    <a:lumOff val="15000"/>
                  </a:schemeClr>
                </a:solidFill>
                <a:ea typeface="+mn-lt"/>
                <a:cs typeface="+mn-lt"/>
              </a:rPr>
              <a:t>Complex management: </a:t>
            </a:r>
            <a:r>
              <a:rPr lang="en-US" sz="950" dirty="0">
                <a:solidFill>
                  <a:schemeClr val="tx1">
                    <a:lumMod val="85000"/>
                    <a:lumOff val="15000"/>
                  </a:schemeClr>
                </a:solidFill>
                <a:ea typeface="+mn-lt"/>
                <a:cs typeface="+mn-lt"/>
              </a:rPr>
              <a:t>it is a threat managing a various part of cyber security that increases a high complex especially to those companies that have poor technical experience. </a:t>
            </a:r>
          </a:p>
          <a:p>
            <a:pPr marL="0" indent="0">
              <a:buNone/>
            </a:pPr>
            <a:r>
              <a:rPr lang="en-US" sz="950" b="1" dirty="0">
                <a:solidFill>
                  <a:schemeClr val="tx1">
                    <a:lumMod val="85000"/>
                    <a:lumOff val="15000"/>
                  </a:schemeClr>
                </a:solidFill>
                <a:ea typeface="+mn-lt"/>
                <a:cs typeface="+mn-lt"/>
              </a:rPr>
              <a:t>Human error: </a:t>
            </a:r>
            <a:r>
              <a:rPr lang="en-US" sz="950" dirty="0">
                <a:solidFill>
                  <a:schemeClr val="tx1">
                    <a:lumMod val="85000"/>
                    <a:lumOff val="15000"/>
                  </a:schemeClr>
                </a:solidFill>
                <a:ea typeface="+mn-lt"/>
                <a:cs typeface="+mn-lt"/>
              </a:rPr>
              <a:t> human error remains one of the highest risk factors for an organization or business due to lack of awareness, or unauthorized sharing sensitive information online or even on social media. This leads to data breaches, intellectual property theft or sabotage as an example of clicking in a phishing link that you are not aware of. </a:t>
            </a:r>
          </a:p>
          <a:p>
            <a:pPr marL="0" indent="0">
              <a:buNone/>
            </a:pPr>
            <a:r>
              <a:rPr lang="en-US" sz="950" b="1" dirty="0">
                <a:solidFill>
                  <a:schemeClr val="tx1">
                    <a:lumMod val="85000"/>
                    <a:lumOff val="15000"/>
                  </a:schemeClr>
                </a:solidFill>
                <a:ea typeface="+mn-lt"/>
                <a:cs typeface="+mn-lt"/>
              </a:rPr>
              <a:t>False sense of security: </a:t>
            </a:r>
            <a:r>
              <a:rPr lang="en-US" sz="950" dirty="0">
                <a:solidFill>
                  <a:schemeClr val="tx1">
                    <a:lumMod val="85000"/>
                    <a:lumOff val="15000"/>
                  </a:schemeClr>
                </a:solidFill>
                <a:ea typeface="+mn-lt"/>
                <a:cs typeface="+mn-lt"/>
              </a:rPr>
              <a:t>digital security sometimes can lead to false sense of security that can cause an organization to search for any risk management such as new employee training.</a:t>
            </a:r>
          </a:p>
          <a:p>
            <a:pPr marL="0" indent="0">
              <a:buNone/>
            </a:pPr>
            <a:r>
              <a:rPr lang="en-US" sz="950" b="1" dirty="0">
                <a:solidFill>
                  <a:schemeClr val="tx1">
                    <a:lumMod val="85000"/>
                    <a:lumOff val="15000"/>
                  </a:schemeClr>
                </a:solidFill>
                <a:ea typeface="+mn-lt"/>
                <a:cs typeface="+mn-lt"/>
              </a:rPr>
              <a:t>Inconvenience to users: </a:t>
            </a:r>
            <a:r>
              <a:rPr lang="en-US" sz="950" dirty="0">
                <a:solidFill>
                  <a:schemeClr val="tx1">
                    <a:lumMod val="85000"/>
                    <a:lumOff val="15000"/>
                  </a:schemeClr>
                </a:solidFill>
                <a:ea typeface="+mn-lt"/>
                <a:cs typeface="+mn-lt"/>
              </a:rPr>
              <a:t> frequent password changes can lead to inconvenience amongst users by reducing productivity. </a:t>
            </a:r>
          </a:p>
          <a:p>
            <a:pPr marL="0" indent="0">
              <a:buNone/>
            </a:pPr>
            <a:r>
              <a:rPr lang="en-US" sz="950" b="1" u="sng" dirty="0">
                <a:solidFill>
                  <a:schemeClr val="tx1">
                    <a:lumMod val="85000"/>
                    <a:lumOff val="15000"/>
                  </a:schemeClr>
                </a:solidFill>
                <a:ea typeface="+mn-lt"/>
                <a:cs typeface="+mn-lt"/>
              </a:rPr>
              <a:t>Conclusion</a:t>
            </a:r>
            <a:endParaRPr lang="en-US" sz="950" dirty="0">
              <a:solidFill>
                <a:schemeClr val="tx1">
                  <a:lumMod val="85000"/>
                  <a:lumOff val="15000"/>
                </a:schemeClr>
              </a:solidFill>
              <a:ea typeface="+mn-lt"/>
              <a:cs typeface="+mn-lt"/>
            </a:endParaRPr>
          </a:p>
          <a:p>
            <a:pPr marL="0" indent="0">
              <a:buNone/>
            </a:pPr>
            <a:r>
              <a:rPr lang="en-US" sz="950" dirty="0">
                <a:solidFill>
                  <a:schemeClr val="tx1">
                    <a:lumMod val="85000"/>
                    <a:lumOff val="15000"/>
                  </a:schemeClr>
                </a:solidFill>
                <a:ea typeface="+mn-lt"/>
                <a:cs typeface="+mn-lt"/>
              </a:rPr>
              <a:t>In today’s digital world digital safety plays a particularly key role in our lives as we need to protect valuable information from any online harm. It is incredibly challenging for most organizations and businesses as they need to prioritize the risks and safeguarding assets by understanding the advantages and disadvantages of cyber security, so they can navigate the digital landscape and avoid potential threats. By building a safer digital community people are being warned and educated more about protecting their identity online by not sharing their personal information either on social media, online games, smart phones and other potential hazards that can ruin your life.</a:t>
            </a:r>
          </a:p>
          <a:p>
            <a:pPr marL="0" indent="0">
              <a:buNone/>
            </a:pPr>
            <a:r>
              <a:rPr lang="en-US" sz="950" b="1" dirty="0">
                <a:solidFill>
                  <a:schemeClr val="tx1">
                    <a:lumMod val="85000"/>
                    <a:lumOff val="15000"/>
                  </a:schemeClr>
                </a:solidFill>
                <a:ea typeface="+mn-lt"/>
                <a:cs typeface="+mn-lt"/>
              </a:rPr>
              <a:t>Referencing: </a:t>
            </a:r>
            <a:r>
              <a:rPr lang="en-US" sz="950" dirty="0">
                <a:solidFill>
                  <a:schemeClr val="tx1">
                    <a:lumMod val="85000"/>
                    <a:lumOff val="15000"/>
                  </a:schemeClr>
                </a:solidFill>
                <a:ea typeface="+mn-lt"/>
                <a:cs typeface="+mn-lt"/>
              </a:rPr>
              <a:t>Garg, A. (2024) </a:t>
            </a:r>
            <a:r>
              <a:rPr lang="en-US" sz="950" err="1">
                <a:solidFill>
                  <a:schemeClr val="tx1">
                    <a:lumMod val="85000"/>
                    <a:lumOff val="15000"/>
                  </a:schemeClr>
                </a:solidFill>
                <a:ea typeface="+mn-lt"/>
                <a:cs typeface="+mn-lt"/>
              </a:rPr>
              <a:t>internshala</a:t>
            </a:r>
            <a:r>
              <a:rPr lang="en-US" sz="950" dirty="0">
                <a:solidFill>
                  <a:schemeClr val="tx1">
                    <a:lumMod val="85000"/>
                    <a:lumOff val="15000"/>
                  </a:schemeClr>
                </a:solidFill>
                <a:ea typeface="+mn-lt"/>
                <a:cs typeface="+mn-lt"/>
              </a:rPr>
              <a:t> trainings. Available at:</a:t>
            </a:r>
            <a:endParaRPr lang="en-US" sz="950">
              <a:solidFill>
                <a:schemeClr val="tx1">
                  <a:lumMod val="85000"/>
                  <a:lumOff val="15000"/>
                </a:schemeClr>
              </a:solidFill>
              <a:latin typeface="Arial"/>
              <a:ea typeface="+mn-lt"/>
              <a:cs typeface="Arial"/>
            </a:endParaRPr>
          </a:p>
          <a:p>
            <a:pPr marL="0" indent="0">
              <a:buNone/>
            </a:pPr>
            <a:r>
              <a:rPr lang="en-US" sz="950" dirty="0">
                <a:solidFill>
                  <a:schemeClr val="tx1">
                    <a:lumMod val="85000"/>
                    <a:lumOff val="15000"/>
                  </a:schemeClr>
                </a:solidFill>
                <a:ea typeface="+mn-lt"/>
                <a:cs typeface="+mn-lt"/>
                <a:hlinkClick r:id="rId2"/>
              </a:rPr>
              <a:t>10 Advantages And Disadvantages of Cyber Security (internshala.com)</a:t>
            </a:r>
            <a:endParaRPr lang="en-US"/>
          </a:p>
          <a:p>
            <a:pPr marL="0" indent="0">
              <a:buNone/>
            </a:pPr>
            <a:endParaRPr lang="en-US" sz="500">
              <a:solidFill>
                <a:schemeClr val="tx1">
                  <a:lumMod val="85000"/>
                  <a:lumOff val="15000"/>
                </a:schemeClr>
              </a:solidFill>
              <a:latin typeface="Aptos"/>
              <a:cs typeface="Arial"/>
            </a:endParaRPr>
          </a:p>
          <a:p>
            <a:endParaRPr lang="de" sz="500">
              <a:solidFill>
                <a:schemeClr val="tx1">
                  <a:lumMod val="85000"/>
                  <a:lumOff val="15000"/>
                </a:schemeClr>
              </a:solidFill>
              <a:latin typeface="Arial"/>
              <a:cs typeface="Arial"/>
            </a:endParaRPr>
          </a:p>
          <a:p>
            <a:endParaRPr lang="en-US" sz="500">
              <a:solidFill>
                <a:schemeClr val="tx1">
                  <a:lumMod val="85000"/>
                  <a:lumOff val="15000"/>
                </a:schemeClr>
              </a:solidFill>
            </a:endParaRPr>
          </a:p>
        </p:txBody>
      </p:sp>
      <p:pic>
        <p:nvPicPr>
          <p:cNvPr id="5" name="Picture 4" descr="Digital Security 101: keep your data secure in 8 easy steps - TapSmart">
            <a:extLst>
              <a:ext uri="{FF2B5EF4-FFF2-40B4-BE49-F238E27FC236}">
                <a16:creationId xmlns:a16="http://schemas.microsoft.com/office/drawing/2014/main" id="{FC5DAD9C-A863-214E-F3D4-6CF66E3CFC58}"/>
              </a:ext>
            </a:extLst>
          </p:cNvPr>
          <p:cNvPicPr>
            <a:picLocks noChangeAspect="1"/>
          </p:cNvPicPr>
          <p:nvPr/>
        </p:nvPicPr>
        <p:blipFill rotWithShape="1">
          <a:blip r:embed="rId3"/>
          <a:srcRect l="16652" r="19334"/>
          <a:stretch/>
        </p:blipFill>
        <p:spPr>
          <a:xfrm>
            <a:off x="7801965" y="3429000"/>
            <a:ext cx="4390035" cy="3429000"/>
          </a:xfrm>
          <a:custGeom>
            <a:avLst/>
            <a:gdLst/>
            <a:ahLst/>
            <a:cxnLst/>
            <a:rect l="l" t="t" r="r" b="b"/>
            <a:pathLst>
              <a:path w="4390035" h="3429000">
                <a:moveTo>
                  <a:pt x="73290" y="0"/>
                </a:moveTo>
                <a:lnTo>
                  <a:pt x="4390035" y="0"/>
                </a:lnTo>
                <a:lnTo>
                  <a:pt x="4390035" y="3429000"/>
                </a:lnTo>
                <a:lnTo>
                  <a:pt x="436073" y="3429000"/>
                </a:lnTo>
                <a:lnTo>
                  <a:pt x="427332" y="3410468"/>
                </a:lnTo>
                <a:cubicBezTo>
                  <a:pt x="419323" y="3391643"/>
                  <a:pt x="413863" y="3372861"/>
                  <a:pt x="421685" y="3366814"/>
                </a:cubicBezTo>
                <a:cubicBezTo>
                  <a:pt x="417583" y="3332384"/>
                  <a:pt x="433681" y="3294011"/>
                  <a:pt x="423663" y="3247798"/>
                </a:cubicBezTo>
                <a:cubicBezTo>
                  <a:pt x="421194" y="3188032"/>
                  <a:pt x="418245" y="3205513"/>
                  <a:pt x="412524" y="3110724"/>
                </a:cubicBezTo>
                <a:cubicBezTo>
                  <a:pt x="404022" y="3069386"/>
                  <a:pt x="436006" y="3027577"/>
                  <a:pt x="419732" y="3004503"/>
                </a:cubicBezTo>
                <a:cubicBezTo>
                  <a:pt x="407578" y="2949657"/>
                  <a:pt x="388511" y="2896851"/>
                  <a:pt x="363651" y="2842588"/>
                </a:cubicBezTo>
                <a:cubicBezTo>
                  <a:pt x="332103" y="2797699"/>
                  <a:pt x="331554" y="2711800"/>
                  <a:pt x="263212" y="2651456"/>
                </a:cubicBezTo>
                <a:cubicBezTo>
                  <a:pt x="235935" y="2585326"/>
                  <a:pt x="214760" y="2535145"/>
                  <a:pt x="194330" y="2484251"/>
                </a:cubicBezTo>
                <a:cubicBezTo>
                  <a:pt x="184580" y="2468441"/>
                  <a:pt x="154039" y="2380429"/>
                  <a:pt x="140630" y="2346096"/>
                </a:cubicBezTo>
                <a:cubicBezTo>
                  <a:pt x="76681" y="2257531"/>
                  <a:pt x="91260" y="2243719"/>
                  <a:pt x="77185" y="2144811"/>
                </a:cubicBezTo>
                <a:cubicBezTo>
                  <a:pt x="66953" y="2112233"/>
                  <a:pt x="67414" y="2096078"/>
                  <a:pt x="50887" y="2061697"/>
                </a:cubicBezTo>
                <a:lnTo>
                  <a:pt x="27133" y="1969379"/>
                </a:lnTo>
                <a:lnTo>
                  <a:pt x="29988" y="1961973"/>
                </a:lnTo>
                <a:lnTo>
                  <a:pt x="31559" y="1961231"/>
                </a:lnTo>
                <a:lnTo>
                  <a:pt x="14905" y="1880268"/>
                </a:lnTo>
                <a:cubicBezTo>
                  <a:pt x="12271" y="1874644"/>
                  <a:pt x="-805" y="1860096"/>
                  <a:pt x="2188" y="1847922"/>
                </a:cubicBezTo>
                <a:lnTo>
                  <a:pt x="21879" y="1779161"/>
                </a:lnTo>
                <a:lnTo>
                  <a:pt x="27968" y="1733684"/>
                </a:lnTo>
                <a:cubicBezTo>
                  <a:pt x="25035" y="1726530"/>
                  <a:pt x="21617" y="1619937"/>
                  <a:pt x="16511" y="1614373"/>
                </a:cubicBezTo>
                <a:cubicBezTo>
                  <a:pt x="47946" y="1547691"/>
                  <a:pt x="4394" y="1556097"/>
                  <a:pt x="12613" y="1479987"/>
                </a:cubicBezTo>
                <a:cubicBezTo>
                  <a:pt x="15110" y="1387360"/>
                  <a:pt x="4986" y="1320420"/>
                  <a:pt x="4190" y="1214801"/>
                </a:cubicBezTo>
                <a:cubicBezTo>
                  <a:pt x="3611" y="1152457"/>
                  <a:pt x="-6268" y="1080052"/>
                  <a:pt x="6503" y="966549"/>
                </a:cubicBezTo>
                <a:cubicBezTo>
                  <a:pt x="10182" y="901722"/>
                  <a:pt x="25065" y="884915"/>
                  <a:pt x="20609" y="845066"/>
                </a:cubicBezTo>
                <a:cubicBezTo>
                  <a:pt x="20199" y="816540"/>
                  <a:pt x="19791" y="788014"/>
                  <a:pt x="19381" y="759488"/>
                </a:cubicBezTo>
                <a:lnTo>
                  <a:pt x="21672" y="741102"/>
                </a:lnTo>
                <a:lnTo>
                  <a:pt x="30720" y="737125"/>
                </a:lnTo>
                <a:lnTo>
                  <a:pt x="23211" y="691098"/>
                </a:lnTo>
                <a:cubicBezTo>
                  <a:pt x="25461" y="680873"/>
                  <a:pt x="43338" y="650431"/>
                  <a:pt x="42062" y="637700"/>
                </a:cubicBezTo>
                <a:cubicBezTo>
                  <a:pt x="23297" y="593852"/>
                  <a:pt x="30263" y="601340"/>
                  <a:pt x="41571" y="540174"/>
                </a:cubicBezTo>
                <a:cubicBezTo>
                  <a:pt x="35397" y="519975"/>
                  <a:pt x="35174" y="428356"/>
                  <a:pt x="46636" y="415352"/>
                </a:cubicBezTo>
                <a:cubicBezTo>
                  <a:pt x="48960" y="401821"/>
                  <a:pt x="44602" y="386587"/>
                  <a:pt x="56977" y="379461"/>
                </a:cubicBezTo>
                <a:cubicBezTo>
                  <a:pt x="71829" y="368123"/>
                  <a:pt x="47958" y="323384"/>
                  <a:pt x="65759" y="328645"/>
                </a:cubicBezTo>
                <a:cubicBezTo>
                  <a:pt x="49386" y="296830"/>
                  <a:pt x="65237" y="231983"/>
                  <a:pt x="72589" y="203608"/>
                </a:cubicBezTo>
                <a:cubicBezTo>
                  <a:pt x="75524" y="153257"/>
                  <a:pt x="77980" y="142710"/>
                  <a:pt x="78370" y="105992"/>
                </a:cubicBezTo>
                <a:cubicBezTo>
                  <a:pt x="80828" y="104127"/>
                  <a:pt x="70890" y="52128"/>
                  <a:pt x="70125" y="25135"/>
                </a:cubicBezTo>
                <a:close/>
              </a:path>
            </a:pathLst>
          </a:custGeom>
        </p:spPr>
      </p:pic>
      <p:pic>
        <p:nvPicPr>
          <p:cNvPr id="4" name="Picture 3" descr="Poster of online cyber security Royalty Free Vector Image">
            <a:extLst>
              <a:ext uri="{FF2B5EF4-FFF2-40B4-BE49-F238E27FC236}">
                <a16:creationId xmlns:a16="http://schemas.microsoft.com/office/drawing/2014/main" id="{BDB83AB4-0E9C-A79F-D3B4-0F4909D30279}"/>
              </a:ext>
            </a:extLst>
          </p:cNvPr>
          <p:cNvPicPr>
            <a:picLocks noChangeAspect="1"/>
          </p:cNvPicPr>
          <p:nvPr/>
        </p:nvPicPr>
        <p:blipFill rotWithShape="1">
          <a:blip r:embed="rId4"/>
          <a:srcRect t="18617" r="1" b="30282"/>
          <a:stretch/>
        </p:blipFill>
        <p:spPr>
          <a:xfrm>
            <a:off x="7842932" y="-17"/>
            <a:ext cx="4349068" cy="3432349"/>
          </a:xfrm>
          <a:custGeom>
            <a:avLst/>
            <a:gdLst/>
            <a:ahLst/>
            <a:cxnLst/>
            <a:rect l="l" t="t" r="r" b="b"/>
            <a:pathLst>
              <a:path w="4349068" h="3428999">
                <a:moveTo>
                  <a:pt x="711944" y="0"/>
                </a:moveTo>
                <a:lnTo>
                  <a:pt x="4349068" y="0"/>
                </a:lnTo>
                <a:lnTo>
                  <a:pt x="4349068" y="3428999"/>
                </a:lnTo>
                <a:lnTo>
                  <a:pt x="32307" y="3428999"/>
                </a:lnTo>
                <a:lnTo>
                  <a:pt x="34693" y="3410051"/>
                </a:lnTo>
                <a:cubicBezTo>
                  <a:pt x="37039" y="3395347"/>
                  <a:pt x="38143" y="3381819"/>
                  <a:pt x="32792" y="3373027"/>
                </a:cubicBezTo>
                <a:cubicBezTo>
                  <a:pt x="29961" y="3298527"/>
                  <a:pt x="20335" y="3290617"/>
                  <a:pt x="14318" y="3222737"/>
                </a:cubicBezTo>
                <a:cubicBezTo>
                  <a:pt x="11384" y="3146284"/>
                  <a:pt x="-6116" y="3184007"/>
                  <a:pt x="2241" y="3118188"/>
                </a:cubicBezTo>
                <a:cubicBezTo>
                  <a:pt x="16306" y="3109217"/>
                  <a:pt x="34183" y="3024732"/>
                  <a:pt x="27952" y="3003808"/>
                </a:cubicBezTo>
                <a:cubicBezTo>
                  <a:pt x="27563" y="2966753"/>
                  <a:pt x="27366" y="2989870"/>
                  <a:pt x="27149" y="2944921"/>
                </a:cubicBezTo>
                <a:lnTo>
                  <a:pt x="41941" y="2877744"/>
                </a:lnTo>
                <a:cubicBezTo>
                  <a:pt x="36258" y="2880724"/>
                  <a:pt x="54303" y="2822146"/>
                  <a:pt x="53926" y="2807161"/>
                </a:cubicBezTo>
                <a:cubicBezTo>
                  <a:pt x="56083" y="2775643"/>
                  <a:pt x="30060" y="2769288"/>
                  <a:pt x="53334" y="2752347"/>
                </a:cubicBezTo>
                <a:lnTo>
                  <a:pt x="60008" y="2748299"/>
                </a:lnTo>
                <a:cubicBezTo>
                  <a:pt x="60210" y="2745962"/>
                  <a:pt x="60411" y="2743625"/>
                  <a:pt x="60613" y="2741288"/>
                </a:cubicBezTo>
                <a:cubicBezTo>
                  <a:pt x="60116" y="2737657"/>
                  <a:pt x="58269" y="2735847"/>
                  <a:pt x="53819" y="2737160"/>
                </a:cubicBezTo>
                <a:cubicBezTo>
                  <a:pt x="70191" y="2705347"/>
                  <a:pt x="64153" y="2699356"/>
                  <a:pt x="66799" y="2659631"/>
                </a:cubicBezTo>
                <a:cubicBezTo>
                  <a:pt x="77943" y="2612127"/>
                  <a:pt x="64846" y="2628594"/>
                  <a:pt x="86795" y="2573336"/>
                </a:cubicBezTo>
                <a:cubicBezTo>
                  <a:pt x="96119" y="2559732"/>
                  <a:pt x="108676" y="2541339"/>
                  <a:pt x="108890" y="2528057"/>
                </a:cubicBezTo>
                <a:lnTo>
                  <a:pt x="137074" y="2489594"/>
                </a:lnTo>
                <a:cubicBezTo>
                  <a:pt x="138076" y="2487774"/>
                  <a:pt x="138422" y="2473350"/>
                  <a:pt x="137897" y="2468303"/>
                </a:cubicBezTo>
                <a:lnTo>
                  <a:pt x="155171" y="2460480"/>
                </a:lnTo>
                <a:lnTo>
                  <a:pt x="147972" y="2423535"/>
                </a:lnTo>
                <a:lnTo>
                  <a:pt x="155293" y="2404394"/>
                </a:lnTo>
                <a:cubicBezTo>
                  <a:pt x="172891" y="2392610"/>
                  <a:pt x="160687" y="2347474"/>
                  <a:pt x="168818" y="2324643"/>
                </a:cubicBezTo>
                <a:cubicBezTo>
                  <a:pt x="169390" y="2297698"/>
                  <a:pt x="193082" y="2284202"/>
                  <a:pt x="198340" y="2255535"/>
                </a:cubicBezTo>
                <a:cubicBezTo>
                  <a:pt x="214268" y="2249648"/>
                  <a:pt x="228319" y="2207828"/>
                  <a:pt x="217338" y="2184679"/>
                </a:cubicBezTo>
                <a:lnTo>
                  <a:pt x="242924" y="2093132"/>
                </a:lnTo>
                <a:cubicBezTo>
                  <a:pt x="264937" y="2084587"/>
                  <a:pt x="280562" y="1985868"/>
                  <a:pt x="290446" y="1950235"/>
                </a:cubicBezTo>
                <a:cubicBezTo>
                  <a:pt x="308239" y="1920183"/>
                  <a:pt x="350073" y="1898905"/>
                  <a:pt x="361001" y="1861568"/>
                </a:cubicBezTo>
                <a:cubicBezTo>
                  <a:pt x="367163" y="1810687"/>
                  <a:pt x="352049" y="1869507"/>
                  <a:pt x="356015" y="1809499"/>
                </a:cubicBezTo>
                <a:cubicBezTo>
                  <a:pt x="355145" y="1754297"/>
                  <a:pt x="367821" y="1767680"/>
                  <a:pt x="375846" y="1693716"/>
                </a:cubicBezTo>
                <a:cubicBezTo>
                  <a:pt x="374712" y="1654244"/>
                  <a:pt x="382062" y="1627007"/>
                  <a:pt x="381776" y="1605195"/>
                </a:cubicBezTo>
                <a:cubicBezTo>
                  <a:pt x="389848" y="1568952"/>
                  <a:pt x="392552" y="1564518"/>
                  <a:pt x="396301" y="1516217"/>
                </a:cubicBezTo>
                <a:cubicBezTo>
                  <a:pt x="401397" y="1488452"/>
                  <a:pt x="428137" y="1457870"/>
                  <a:pt x="409866" y="1429841"/>
                </a:cubicBezTo>
                <a:cubicBezTo>
                  <a:pt x="422203" y="1412325"/>
                  <a:pt x="460064" y="1413592"/>
                  <a:pt x="442210" y="1380081"/>
                </a:cubicBezTo>
                <a:cubicBezTo>
                  <a:pt x="464590" y="1394128"/>
                  <a:pt x="443394" y="1335176"/>
                  <a:pt x="463662" y="1334891"/>
                </a:cubicBezTo>
                <a:cubicBezTo>
                  <a:pt x="480316" y="1336427"/>
                  <a:pt x="515162" y="1194568"/>
                  <a:pt x="519523" y="1185551"/>
                </a:cubicBezTo>
                <a:cubicBezTo>
                  <a:pt x="527731" y="1149210"/>
                  <a:pt x="536547" y="1148087"/>
                  <a:pt x="542909" y="1111168"/>
                </a:cubicBezTo>
                <a:cubicBezTo>
                  <a:pt x="555522" y="1057226"/>
                  <a:pt x="531818" y="1022543"/>
                  <a:pt x="543055" y="993353"/>
                </a:cubicBezTo>
                <a:cubicBezTo>
                  <a:pt x="559986" y="960214"/>
                  <a:pt x="580459" y="867450"/>
                  <a:pt x="592544" y="813953"/>
                </a:cubicBezTo>
                <a:cubicBezTo>
                  <a:pt x="604272" y="746430"/>
                  <a:pt x="608119" y="666470"/>
                  <a:pt x="613420" y="588218"/>
                </a:cubicBezTo>
                <a:cubicBezTo>
                  <a:pt x="604962" y="475380"/>
                  <a:pt x="590630" y="536119"/>
                  <a:pt x="596055" y="376479"/>
                </a:cubicBezTo>
                <a:lnTo>
                  <a:pt x="605018" y="280992"/>
                </a:lnTo>
                <a:cubicBezTo>
                  <a:pt x="604854" y="276227"/>
                  <a:pt x="610771" y="223140"/>
                  <a:pt x="610608" y="218374"/>
                </a:cubicBezTo>
                <a:lnTo>
                  <a:pt x="604880" y="188178"/>
                </a:lnTo>
                <a:lnTo>
                  <a:pt x="630913" y="152404"/>
                </a:lnTo>
                <a:cubicBezTo>
                  <a:pt x="640688" y="136342"/>
                  <a:pt x="647365" y="122048"/>
                  <a:pt x="663530" y="91810"/>
                </a:cubicBezTo>
                <a:lnTo>
                  <a:pt x="705264" y="3016"/>
                </a:lnTo>
                <a:close/>
              </a:path>
            </a:pathLst>
          </a:custGeom>
        </p:spPr>
      </p:pic>
    </p:spTree>
    <p:extLst>
      <p:ext uri="{BB962C8B-B14F-4D97-AF65-F5344CB8AC3E}">
        <p14:creationId xmlns:p14="http://schemas.microsoft.com/office/powerpoint/2010/main" val="25241205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Basic digital safety Erxhona Nuhu (2321909) Lecturer: Rexon Nting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Erxhona</cp:lastModifiedBy>
  <cp:revision>86</cp:revision>
  <dcterms:created xsi:type="dcterms:W3CDTF">2024-03-27T16:53:49Z</dcterms:created>
  <dcterms:modified xsi:type="dcterms:W3CDTF">2024-04-05T11:40:13Z</dcterms:modified>
</cp:coreProperties>
</file>