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1"/>
  </p:sldMasterIdLst>
  <p:notesMasterIdLst>
    <p:notesMasterId r:id="rId14"/>
  </p:notesMasterIdLst>
  <p:sldIdLst>
    <p:sldId id="256" r:id="rId3"/>
    <p:sldId id="257" r:id="rId4"/>
    <p:sldId id="261" r:id="rId5"/>
    <p:sldId id="259" r:id="rId6"/>
    <p:sldId id="258" r:id="rId7"/>
    <p:sldId id="266" r:id="rId8"/>
    <p:sldId id="265" r:id="rId9"/>
    <p:sldId id="260" r:id="rId10"/>
    <p:sldId id="267" r:id="rId11"/>
    <p:sldId id="262" r:id="rId12"/>
    <p:sldId id="263" r:id="rId13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91" d="100"/>
          <a:sy n="91" d="100"/>
        </p:scale>
        <p:origin x="53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8" Type="http://schemas.openxmlformats.org/officeDocument/2006/relationships/tags" Target="tags/tag2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notesMaster" Target="notesMasters/notesMaster1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  <a:endParaRPr lang="en-US" smtClean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image" Target="../media/image2.png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4.png"/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5.png"/><Relationship Id="rId1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6.png"/><Relationship Id="rId1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9" name="Straight Connector 18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51337" y="2449390"/>
            <a:ext cx="631671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C00000"/>
                </a:solidFill>
                <a:latin typeface="Garamond" panose="02020404030301010803" pitchFamily="18" charset="0"/>
              </a:rPr>
              <a:t>Chipotle Mexican </a:t>
            </a:r>
            <a:r>
              <a:rPr lang="en-GB" sz="3600" b="1" dirty="0" smtClean="0">
                <a:solidFill>
                  <a:srgbClr val="C00000"/>
                </a:solidFill>
                <a:latin typeface="Garamond" panose="02020404030301010803" pitchFamily="18" charset="0"/>
              </a:rPr>
              <a:t>Grill’s </a:t>
            </a:r>
            <a:r>
              <a:rPr lang="en-GB" sz="3600" b="1" dirty="0">
                <a:solidFill>
                  <a:srgbClr val="C00000"/>
                </a:solidFill>
                <a:latin typeface="Garamond" panose="02020404030301010803" pitchFamily="18" charset="0"/>
              </a:rPr>
              <a:t>(CMG) </a:t>
            </a:r>
            <a:r>
              <a:rPr lang="en-GB" sz="3600" b="1" dirty="0" smtClean="0">
                <a:solidFill>
                  <a:srgbClr val="C00000"/>
                </a:solidFill>
                <a:latin typeface="Garamond" panose="02020404030301010803" pitchFamily="18" charset="0"/>
              </a:rPr>
              <a:t>Change Management</a:t>
            </a:r>
            <a:endParaRPr lang="en-GB" sz="3600" b="1" dirty="0" smtClean="0">
              <a:solidFill>
                <a:srgbClr val="C00000"/>
              </a:solidFill>
              <a:latin typeface="Garamond" panose="020204040303010108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5308" y="5888506"/>
            <a:ext cx="2081049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Presented by:</a:t>
            </a:r>
            <a:r>
              <a:rPr lang="en-US" altLang="en-GB" sz="24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Yifan Liu</a:t>
            </a:r>
            <a:r>
              <a:rPr lang="zh-CN" altLang="en-US" sz="24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（</a:t>
            </a:r>
            <a:r>
              <a:rPr lang="en-US" altLang="zh-CN" sz="24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2206060</a:t>
            </a:r>
            <a:r>
              <a:rPr lang="zh-CN" altLang="en-US" sz="24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）</a:t>
            </a:r>
            <a:endParaRPr lang="zh-CN" altLang="en-US" sz="2400" b="1" dirty="0" smtClean="0">
              <a:solidFill>
                <a:srgbClr val="002060"/>
              </a:solidFill>
              <a:latin typeface="Garamond" panose="02020404030301010803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358" y="3668114"/>
            <a:ext cx="5037142" cy="318988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b="8364"/>
          <a:stretch>
            <a:fillRect/>
          </a:stretch>
        </p:blipFill>
        <p:spPr>
          <a:xfrm>
            <a:off x="7178358" y="381002"/>
            <a:ext cx="5013642" cy="3268717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5788" y="3016484"/>
            <a:ext cx="2732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Introduction </a:t>
            </a:r>
            <a:endParaRPr lang="en-GB" sz="36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50705" y="899773"/>
            <a:ext cx="80936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Garamond" panose="02020404030301010803" pitchFamily="18" charset="0"/>
              </a:rPr>
              <a:t>Change (what it is)</a:t>
            </a:r>
            <a:endParaRPr lang="en-US" sz="2000" b="1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Change (organisation) means process of introducing </a:t>
            </a:r>
            <a:r>
              <a:rPr lang="en-US" sz="2000" dirty="0">
                <a:latin typeface="Garamond" panose="02020404030301010803" pitchFamily="18" charset="0"/>
              </a:rPr>
              <a:t>new </a:t>
            </a:r>
            <a:r>
              <a:rPr lang="en-US" sz="2000" dirty="0" smtClean="0">
                <a:latin typeface="Garamond" panose="02020404030301010803" pitchFamily="18" charset="0"/>
              </a:rPr>
              <a:t>ideas (Lewis</a:t>
            </a:r>
            <a:r>
              <a:rPr lang="en-US" sz="2000" dirty="0">
                <a:latin typeface="Garamond" panose="02020404030301010803" pitchFamily="18" charset="0"/>
              </a:rPr>
              <a:t>, </a:t>
            </a:r>
            <a:r>
              <a:rPr lang="en-US" sz="2000" dirty="0" smtClean="0">
                <a:latin typeface="Garamond" panose="02020404030301010803" pitchFamily="18" charset="0"/>
              </a:rPr>
              <a:t>2019, p.406)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Change - the </a:t>
            </a:r>
            <a:r>
              <a:rPr lang="en-US" sz="2000" dirty="0">
                <a:latin typeface="Garamond" panose="02020404030301010803" pitchFamily="18" charset="0"/>
              </a:rPr>
              <a:t>actions which a </a:t>
            </a:r>
            <a:r>
              <a:rPr lang="en-US" sz="2000" dirty="0" smtClean="0">
                <a:latin typeface="Garamond" panose="02020404030301010803" pitchFamily="18" charset="0"/>
              </a:rPr>
              <a:t>firm alters a key </a:t>
            </a:r>
            <a:r>
              <a:rPr lang="en-US" sz="2000" dirty="0">
                <a:latin typeface="Garamond" panose="02020404030301010803" pitchFamily="18" charset="0"/>
              </a:rPr>
              <a:t>major </a:t>
            </a:r>
            <a:r>
              <a:rPr lang="en-US" sz="2000" dirty="0" smtClean="0">
                <a:latin typeface="Garamond" panose="02020404030301010803" pitchFamily="18" charset="0"/>
              </a:rPr>
              <a:t>aspect(s) </a:t>
            </a:r>
            <a:r>
              <a:rPr lang="en-US" sz="2000" dirty="0">
                <a:latin typeface="Garamond" panose="02020404030301010803" pitchFamily="18" charset="0"/>
              </a:rPr>
              <a:t>of its </a:t>
            </a:r>
            <a:r>
              <a:rPr lang="en-US" sz="2000" dirty="0" smtClean="0">
                <a:latin typeface="Garamond" panose="02020404030301010803" pitchFamily="18" charset="0"/>
              </a:rPr>
              <a:t>organisation e.g. underlying infrastructure or technologies used for operation, culture</a:t>
            </a:r>
            <a:r>
              <a:rPr lang="en-US" sz="2000" dirty="0">
                <a:latin typeface="Garamond" panose="02020404030301010803" pitchFamily="18" charset="0"/>
              </a:rPr>
              <a:t>, </a:t>
            </a:r>
            <a:r>
              <a:rPr lang="en-US" sz="2000" dirty="0" smtClean="0">
                <a:latin typeface="Garamond" panose="02020404030301010803" pitchFamily="18" charset="0"/>
              </a:rPr>
              <a:t>internal processes</a:t>
            </a:r>
            <a:r>
              <a:rPr lang="en-US" sz="2000" dirty="0">
                <a:latin typeface="Garamond" panose="02020404030301010803" pitchFamily="18" charset="0"/>
              </a:rPr>
              <a:t> (</a:t>
            </a:r>
            <a:r>
              <a:rPr lang="en-US" sz="2000" dirty="0" err="1">
                <a:latin typeface="Garamond" panose="02020404030301010803" pitchFamily="18" charset="0"/>
              </a:rPr>
              <a:t>Stobierski</a:t>
            </a:r>
            <a:r>
              <a:rPr lang="en-US" sz="2000" dirty="0">
                <a:latin typeface="Garamond" panose="02020404030301010803" pitchFamily="18" charset="0"/>
              </a:rPr>
              <a:t>, 2020)</a:t>
            </a:r>
            <a:endParaRPr lang="en-GB" sz="2000" dirty="0">
              <a:latin typeface="Garamond" panose="02020404030301010803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571603" y="3122177"/>
            <a:ext cx="845181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Garamond" panose="02020404030301010803" pitchFamily="18" charset="0"/>
              </a:rPr>
              <a:t>Chosen Organisation </a:t>
            </a:r>
            <a:endParaRPr lang="en-US" sz="2000" b="1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Chipotle </a:t>
            </a:r>
            <a:r>
              <a:rPr lang="en-US" sz="2000" dirty="0">
                <a:latin typeface="Garamond" panose="02020404030301010803" pitchFamily="18" charset="0"/>
              </a:rPr>
              <a:t>Mexican </a:t>
            </a:r>
            <a:r>
              <a:rPr lang="en-US" sz="2000" dirty="0" smtClean="0">
                <a:latin typeface="Garamond" panose="02020404030301010803" pitchFamily="18" charset="0"/>
              </a:rPr>
              <a:t>Grill (CMG) 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CMG </a:t>
            </a:r>
            <a:r>
              <a:rPr lang="en-US" sz="2000" dirty="0">
                <a:latin typeface="Garamond" panose="02020404030301010803" pitchFamily="18" charset="0"/>
              </a:rPr>
              <a:t>is a fast-casual, fresh Mexican food restaurants with </a:t>
            </a:r>
            <a:r>
              <a:rPr lang="en-US" sz="2000" dirty="0" smtClean="0">
                <a:latin typeface="Garamond" panose="02020404030301010803" pitchFamily="18" charset="0"/>
              </a:rPr>
              <a:t>3,100+ </a:t>
            </a:r>
            <a:r>
              <a:rPr lang="en-US" sz="2000" dirty="0">
                <a:latin typeface="Garamond" panose="02020404030301010803" pitchFamily="18" charset="0"/>
              </a:rPr>
              <a:t>restaurants </a:t>
            </a:r>
            <a:r>
              <a:rPr lang="en-US" sz="2000" dirty="0" smtClean="0">
                <a:latin typeface="Garamond" panose="02020404030301010803" pitchFamily="18" charset="0"/>
              </a:rPr>
              <a:t>of 2022, </a:t>
            </a:r>
            <a:r>
              <a:rPr lang="en-US" sz="2000" dirty="0">
                <a:latin typeface="Garamond" panose="02020404030301010803" pitchFamily="18" charset="0"/>
              </a:rPr>
              <a:t>in </a:t>
            </a:r>
            <a:r>
              <a:rPr lang="en-US" sz="2000" dirty="0" smtClean="0">
                <a:latin typeface="Garamond" panose="02020404030301010803" pitchFamily="18" charset="0"/>
              </a:rPr>
              <a:t>US, </a:t>
            </a:r>
            <a:r>
              <a:rPr lang="en-US" sz="2000" dirty="0">
                <a:latin typeface="Garamond" panose="02020404030301010803" pitchFamily="18" charset="0"/>
              </a:rPr>
              <a:t>Canada, </a:t>
            </a:r>
            <a:r>
              <a:rPr lang="en-US" sz="2000" dirty="0" smtClean="0">
                <a:latin typeface="Garamond" panose="02020404030301010803" pitchFamily="18" charset="0"/>
              </a:rPr>
              <a:t>UK, France, </a:t>
            </a:r>
            <a:r>
              <a:rPr lang="en-US" sz="2000" dirty="0">
                <a:latin typeface="Garamond" panose="02020404030301010803" pitchFamily="18" charset="0"/>
              </a:rPr>
              <a:t>and Germany </a:t>
            </a:r>
            <a:r>
              <a:rPr lang="en-US" sz="2000" dirty="0" smtClean="0">
                <a:latin typeface="Garamond" panose="02020404030301010803" pitchFamily="18" charset="0"/>
              </a:rPr>
              <a:t>(</a:t>
            </a:r>
            <a:r>
              <a:rPr lang="en-US" sz="2000" dirty="0" err="1" smtClean="0">
                <a:latin typeface="Garamond" panose="02020404030301010803" pitchFamily="18" charset="0"/>
              </a:rPr>
              <a:t>Cision</a:t>
            </a:r>
            <a:r>
              <a:rPr lang="en-US" sz="2000" dirty="0">
                <a:latin typeface="Garamond" panose="02020404030301010803" pitchFamily="18" charset="0"/>
              </a:rPr>
              <a:t>, </a:t>
            </a:r>
            <a:r>
              <a:rPr lang="en-US" sz="2000" dirty="0" smtClean="0">
                <a:latin typeface="Garamond" panose="02020404030301010803" pitchFamily="18" charset="0"/>
              </a:rPr>
              <a:t>2022)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Established in 1993 by </a:t>
            </a:r>
            <a:r>
              <a:rPr lang="en-US" sz="2000" dirty="0">
                <a:latin typeface="Garamond" panose="02020404030301010803" pitchFamily="18" charset="0"/>
              </a:rPr>
              <a:t>Steve Ells 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Headquartered </a:t>
            </a:r>
            <a:r>
              <a:rPr lang="en-US" sz="2000" dirty="0">
                <a:latin typeface="Garamond" panose="02020404030301010803" pitchFamily="18" charset="0"/>
              </a:rPr>
              <a:t>in Newport Beach in </a:t>
            </a:r>
            <a:r>
              <a:rPr lang="en-US" sz="2000" dirty="0" smtClean="0">
                <a:latin typeface="Garamond" panose="02020404030301010803" pitchFamily="18" charset="0"/>
              </a:rPr>
              <a:t>California </a:t>
            </a:r>
            <a:r>
              <a:rPr lang="en-US" sz="2000" dirty="0">
                <a:latin typeface="Garamond" panose="02020404030301010803" pitchFamily="18" charset="0"/>
              </a:rPr>
              <a:t>(Forbes, 2023</a:t>
            </a:r>
            <a:r>
              <a:rPr lang="en-US" sz="2000" dirty="0" smtClean="0">
                <a:latin typeface="Garamond" panose="02020404030301010803" pitchFamily="18" charset="0"/>
              </a:rPr>
              <a:t>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latin typeface="Garamond" panose="02020404030301010803" pitchFamily="18" charset="0"/>
              </a:rPr>
              <a:t> </a:t>
            </a:r>
            <a:r>
              <a:rPr lang="en-US" sz="2000" dirty="0" smtClean="0">
                <a:latin typeface="Garamond" panose="02020404030301010803" pitchFamily="18" charset="0"/>
              </a:rPr>
              <a:t>85,000+ employees worldwide (CMG, 2020)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>
                <a:latin typeface="Garamond" panose="02020404030301010803" pitchFamily="18" charset="0"/>
              </a:rPr>
              <a:t> </a:t>
            </a:r>
            <a:r>
              <a:rPr lang="en-US" sz="2000" dirty="0" smtClean="0">
                <a:latin typeface="Garamond" panose="02020404030301010803" pitchFamily="18" charset="0"/>
              </a:rPr>
              <a:t>Specialties include burritos</a:t>
            </a:r>
            <a:r>
              <a:rPr lang="en-US" sz="2000" dirty="0">
                <a:latin typeface="Garamond" panose="02020404030301010803" pitchFamily="18" charset="0"/>
              </a:rPr>
              <a:t>, bowls, </a:t>
            </a:r>
            <a:r>
              <a:rPr lang="en-US" sz="2000" dirty="0" smtClean="0">
                <a:latin typeface="Garamond" panose="02020404030301010803" pitchFamily="18" charset="0"/>
              </a:rPr>
              <a:t>, tacos, </a:t>
            </a:r>
            <a:r>
              <a:rPr lang="en-US" sz="2000" dirty="0">
                <a:latin typeface="Garamond" panose="02020404030301010803" pitchFamily="18" charset="0"/>
              </a:rPr>
              <a:t>and </a:t>
            </a:r>
            <a:r>
              <a:rPr lang="en-US" sz="2000" dirty="0" smtClean="0">
                <a:latin typeface="Garamond" panose="02020404030301010803" pitchFamily="18" charset="0"/>
              </a:rPr>
              <a:t>salads</a:t>
            </a:r>
            <a:r>
              <a:rPr lang="en-US" sz="2000" dirty="0">
                <a:latin typeface="Garamond" panose="02020404030301010803" pitchFamily="18" charset="0"/>
              </a:rPr>
              <a:t> (LinkedIn, 2023)</a:t>
            </a:r>
            <a:endParaRPr lang="en-US" sz="2000" dirty="0">
              <a:latin typeface="Garamond" panose="02020404030301010803" pitchFamily="18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514" y="3711124"/>
            <a:ext cx="3415219" cy="333692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/>
          <a:srcRect l="3246" r="5087"/>
          <a:stretch>
            <a:fillRect/>
          </a:stretch>
        </p:blipFill>
        <p:spPr>
          <a:xfrm>
            <a:off x="-10513" y="386214"/>
            <a:ext cx="3415219" cy="263027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9870" y="2619758"/>
            <a:ext cx="2732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Introduction </a:t>
            </a:r>
            <a:endParaRPr lang="en-GB" sz="36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2"/>
          <a:srcRect l="3246" r="5087"/>
          <a:stretch>
            <a:fillRect/>
          </a:stretch>
        </p:blipFill>
        <p:spPr>
          <a:xfrm>
            <a:off x="-10513" y="68304"/>
            <a:ext cx="3415219" cy="263027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3728318" y="1182488"/>
            <a:ext cx="835637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 smtClean="0">
                <a:latin typeface="Garamond" panose="02020404030301010803" pitchFamily="18" charset="0"/>
              </a:rPr>
              <a:t>Type of change introduced by CMG</a:t>
            </a:r>
            <a:endParaRPr lang="en-US" sz="2000" b="1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CMG is one of the business firms that has experienced change in the past five years 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The change: </a:t>
            </a:r>
            <a:r>
              <a:rPr lang="en-US" sz="2000" u="sng" dirty="0" smtClean="0">
                <a:latin typeface="Garamond" panose="02020404030301010803" pitchFamily="18" charset="0"/>
              </a:rPr>
              <a:t>high-margin </a:t>
            </a:r>
            <a:r>
              <a:rPr lang="en-US" sz="2000" u="sng" dirty="0">
                <a:latin typeface="Garamond" panose="02020404030301010803" pitchFamily="18" charset="0"/>
              </a:rPr>
              <a:t>drive-thru pickup lanes dubbed “</a:t>
            </a:r>
            <a:r>
              <a:rPr lang="en-US" sz="2000" u="sng" dirty="0" err="1" smtClean="0">
                <a:latin typeface="Garamond" panose="02020404030301010803" pitchFamily="18" charset="0"/>
              </a:rPr>
              <a:t>Chipotlanes</a:t>
            </a:r>
            <a:r>
              <a:rPr lang="en-US" sz="2000" u="sng" dirty="0" smtClean="0">
                <a:latin typeface="Garamond" panose="02020404030301010803" pitchFamily="18" charset="0"/>
              </a:rPr>
              <a:t>”</a:t>
            </a:r>
            <a:r>
              <a:rPr lang="en-US" sz="2000" dirty="0">
                <a:latin typeface="Garamond" panose="02020404030301010803" pitchFamily="18" charset="0"/>
              </a:rPr>
              <a:t> </a:t>
            </a:r>
            <a:r>
              <a:rPr lang="en-US" sz="2000" dirty="0" smtClean="0">
                <a:latin typeface="Garamond" panose="02020404030301010803" pitchFamily="18" charset="0"/>
              </a:rPr>
              <a:t>(Ludwig</a:t>
            </a:r>
            <a:r>
              <a:rPr lang="en-US" sz="2000" dirty="0">
                <a:latin typeface="Garamond" panose="02020404030301010803" pitchFamily="18" charset="0"/>
              </a:rPr>
              <a:t>, 2023</a:t>
            </a:r>
            <a:r>
              <a:rPr lang="en-US" sz="2000" dirty="0" smtClean="0">
                <a:latin typeface="Garamond" panose="02020404030301010803" pitchFamily="18" charset="0"/>
              </a:rPr>
              <a:t>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First </a:t>
            </a:r>
            <a:r>
              <a:rPr lang="en-US" sz="2000" dirty="0">
                <a:latin typeface="Garamond" panose="02020404030301010803" pitchFamily="18" charset="0"/>
              </a:rPr>
              <a:t>introduced in greater Columbus, Ohio </a:t>
            </a:r>
            <a:r>
              <a:rPr lang="en-US" sz="2000" dirty="0" smtClean="0">
                <a:latin typeface="Garamond" panose="02020404030301010803" pitchFamily="18" charset="0"/>
              </a:rPr>
              <a:t>area in 2018 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Purpose: to </a:t>
            </a:r>
            <a:r>
              <a:rPr lang="en-US" sz="2000" dirty="0">
                <a:latin typeface="Garamond" panose="02020404030301010803" pitchFamily="18" charset="0"/>
              </a:rPr>
              <a:t>supplement </a:t>
            </a:r>
            <a:r>
              <a:rPr lang="en-US" sz="2000" dirty="0" smtClean="0">
                <a:latin typeface="Garamond" panose="02020404030301010803" pitchFamily="18" charset="0"/>
              </a:rPr>
              <a:t>customary </a:t>
            </a:r>
            <a:r>
              <a:rPr lang="en-US" sz="2000" dirty="0">
                <a:latin typeface="Garamond" panose="02020404030301010803" pitchFamily="18" charset="0"/>
              </a:rPr>
              <a:t>counter-service approach, where customers walk in and order </a:t>
            </a:r>
            <a:r>
              <a:rPr lang="en-US" sz="2000" dirty="0" smtClean="0">
                <a:latin typeface="Garamond" panose="02020404030301010803" pitchFamily="18" charset="0"/>
              </a:rPr>
              <a:t>(</a:t>
            </a:r>
            <a:r>
              <a:rPr lang="en-US" sz="2000" dirty="0">
                <a:latin typeface="Garamond" panose="02020404030301010803" pitchFamily="18" charset="0"/>
              </a:rPr>
              <a:t>CMG, 2020</a:t>
            </a:r>
            <a:r>
              <a:rPr lang="en-US" sz="2000" dirty="0" smtClean="0">
                <a:latin typeface="Garamond" panose="02020404030301010803" pitchFamily="18" charset="0"/>
              </a:rPr>
              <a:t>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Advantage</a:t>
            </a:r>
            <a:r>
              <a:rPr lang="en-US" sz="2000" dirty="0">
                <a:latin typeface="Garamond" panose="02020404030301010803" pitchFamily="18" charset="0"/>
              </a:rPr>
              <a:t>: enables more customers to be served within a short </a:t>
            </a:r>
            <a:r>
              <a:rPr lang="en-US" sz="2000" dirty="0" smtClean="0">
                <a:latin typeface="Garamond" panose="02020404030301010803" pitchFamily="18" charset="0"/>
              </a:rPr>
              <a:t>time; convenient </a:t>
            </a:r>
            <a:r>
              <a:rPr lang="en-US" sz="2000" dirty="0">
                <a:latin typeface="Garamond" panose="02020404030301010803" pitchFamily="18" charset="0"/>
              </a:rPr>
              <a:t>for customers seeking social </a:t>
            </a:r>
            <a:r>
              <a:rPr lang="en-US" sz="2000" dirty="0" smtClean="0">
                <a:latin typeface="Garamond" panose="02020404030301010803" pitchFamily="18" charset="0"/>
              </a:rPr>
              <a:t>distancing </a:t>
            </a:r>
            <a:r>
              <a:rPr lang="en-US" sz="2000" dirty="0">
                <a:latin typeface="Garamond" panose="02020404030301010803" pitchFamily="18" charset="0"/>
              </a:rPr>
              <a:t>(CMG, 2020</a:t>
            </a:r>
            <a:r>
              <a:rPr lang="en-US" sz="2000" dirty="0" smtClean="0">
                <a:latin typeface="Garamond" panose="02020404030301010803" pitchFamily="18" charset="0"/>
              </a:rPr>
              <a:t>)</a:t>
            </a:r>
            <a:endParaRPr lang="en-US" sz="2000" dirty="0">
              <a:latin typeface="Garamond" panose="02020404030301010803" pitchFamily="18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66090"/>
            <a:ext cx="3404706" cy="359190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2944" y="2250426"/>
            <a:ext cx="32168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Drivers of change  (“</a:t>
            </a:r>
            <a:r>
              <a:rPr lang="en-GB" sz="3200" b="1" dirty="0" err="1" smtClean="0">
                <a:solidFill>
                  <a:srgbClr val="0070C0"/>
                </a:solidFill>
                <a:latin typeface="Garamond" panose="02020404030301010803" pitchFamily="18" charset="0"/>
              </a:rPr>
              <a:t>Chipotlanes</a:t>
            </a:r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”)  </a:t>
            </a:r>
            <a:endParaRPr lang="en-GB" sz="28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916597" y="563025"/>
            <a:ext cx="30059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Covid-19 </a:t>
            </a:r>
            <a:r>
              <a:rPr lang="en-US" sz="2000" dirty="0">
                <a:latin typeface="Garamond" panose="02020404030301010803" pitchFamily="18" charset="0"/>
              </a:rPr>
              <a:t>pandemic </a:t>
            </a:r>
            <a:endParaRPr lang="en-US" sz="2000" dirty="0">
              <a:latin typeface="Garamond" panose="020204040303010108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0106" y="1013852"/>
            <a:ext cx="2758940" cy="174219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8056803" y="473041"/>
            <a:ext cx="35875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To improve service quality</a:t>
            </a:r>
            <a:endParaRPr lang="en-US" sz="2000" dirty="0">
              <a:latin typeface="Garamond" panose="02020404030301010803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4548" t="8000" r="26606" b="8690"/>
          <a:stretch>
            <a:fillRect/>
          </a:stretch>
        </p:blipFill>
        <p:spPr>
          <a:xfrm>
            <a:off x="8663671" y="1103586"/>
            <a:ext cx="2373857" cy="168031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695467" y="4973254"/>
            <a:ext cx="6126294" cy="1433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solidFill>
                  <a:prstClr val="black"/>
                </a:solidFill>
                <a:latin typeface="Garamond" panose="02020404030301010803" pitchFamily="18" charset="0"/>
              </a:rPr>
              <a:t>Desire to supplement CMG’s traditional </a:t>
            </a:r>
            <a:r>
              <a:rPr lang="en-US" sz="2000" dirty="0">
                <a:solidFill>
                  <a:prstClr val="black"/>
                </a:solidFill>
                <a:latin typeface="Garamond" panose="02020404030301010803" pitchFamily="18" charset="0"/>
              </a:rPr>
              <a:t>counter-service approach, where customers walk in and order (CMG, 2020)</a:t>
            </a:r>
            <a:endParaRPr lang="en-US" sz="2000" dirty="0">
              <a:solidFill>
                <a:prstClr val="black"/>
              </a:solidFill>
              <a:latin typeface="Garamond" panose="02020404030301010803" pitchFamily="18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9633" y="3510456"/>
            <a:ext cx="3464339" cy="334754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3916597" y="2783900"/>
            <a:ext cx="34589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>
                <a:latin typeface="Garamond" panose="02020404030301010803" pitchFamily="18" charset="0"/>
              </a:rPr>
              <a:t>Forced social distancing and proper sanitization implied additional expenses for </a:t>
            </a:r>
            <a:r>
              <a:rPr lang="en-US" dirty="0" smtClean="0">
                <a:latin typeface="Garamond" panose="02020404030301010803" pitchFamily="18" charset="0"/>
              </a:rPr>
              <a:t>the </a:t>
            </a:r>
            <a:r>
              <a:rPr lang="en-US" dirty="0">
                <a:latin typeface="Garamond" panose="02020404030301010803" pitchFamily="18" charset="0"/>
              </a:rPr>
              <a:t>fast food business (</a:t>
            </a:r>
            <a:r>
              <a:rPr lang="en-US" dirty="0" err="1">
                <a:latin typeface="Garamond" panose="02020404030301010803" pitchFamily="18" charset="0"/>
              </a:rPr>
              <a:t>Sardar</a:t>
            </a:r>
            <a:r>
              <a:rPr lang="en-US" dirty="0">
                <a:latin typeface="Garamond" panose="02020404030301010803" pitchFamily="18" charset="0"/>
              </a:rPr>
              <a:t> et al., </a:t>
            </a:r>
            <a:r>
              <a:rPr lang="en-US" dirty="0" smtClean="0">
                <a:latin typeface="Garamond" panose="02020404030301010803" pitchFamily="18" charset="0"/>
              </a:rPr>
              <a:t>2022; Song et al., 2021)</a:t>
            </a:r>
            <a:endParaRPr lang="en-US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Garamond" panose="02020404030301010803" pitchFamily="18" charset="0"/>
              </a:rPr>
              <a:t>Motivated CMG to introduce </a:t>
            </a:r>
            <a:r>
              <a:rPr lang="en-US" dirty="0" err="1" smtClean="0">
                <a:latin typeface="Garamond" panose="02020404030301010803" pitchFamily="18" charset="0"/>
              </a:rPr>
              <a:t>chipotlanes</a:t>
            </a:r>
            <a:endParaRPr lang="en-US" dirty="0">
              <a:latin typeface="Garamond" panose="02020404030301010803" pitchFamily="18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7736539" y="2756046"/>
            <a:ext cx="44879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Garamond" panose="02020404030301010803" pitchFamily="18" charset="0"/>
              </a:rPr>
              <a:t>CMG has always desired serving </a:t>
            </a:r>
            <a:r>
              <a:rPr lang="en-US" dirty="0">
                <a:latin typeface="Garamond" panose="02020404030301010803" pitchFamily="18" charset="0"/>
              </a:rPr>
              <a:t>more customers </a:t>
            </a:r>
            <a:r>
              <a:rPr lang="en-US" dirty="0" smtClean="0">
                <a:latin typeface="Garamond" panose="02020404030301010803" pitchFamily="18" charset="0"/>
              </a:rPr>
              <a:t>within </a:t>
            </a:r>
            <a:r>
              <a:rPr lang="en-US" dirty="0">
                <a:latin typeface="Garamond" panose="02020404030301010803" pitchFamily="18" charset="0"/>
              </a:rPr>
              <a:t>a comparatively short </a:t>
            </a:r>
            <a:r>
              <a:rPr lang="en-US" dirty="0" smtClean="0">
                <a:latin typeface="Garamond" panose="02020404030301010803" pitchFamily="18" charset="0"/>
              </a:rPr>
              <a:t>time (CMG, 2020)</a:t>
            </a:r>
            <a:endParaRPr lang="en-US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 smtClean="0">
                <a:latin typeface="Garamond" panose="02020404030301010803" pitchFamily="18" charset="0"/>
              </a:rPr>
              <a:t>Innovations in the fast-food industry (e.g. </a:t>
            </a:r>
            <a:r>
              <a:rPr lang="en-US" dirty="0" err="1" smtClean="0">
                <a:latin typeface="Garamond" panose="02020404030301010803" pitchFamily="18" charset="0"/>
              </a:rPr>
              <a:t>chipotlanes</a:t>
            </a:r>
            <a:r>
              <a:rPr lang="en-US" dirty="0" smtClean="0">
                <a:latin typeface="Garamond" panose="02020404030301010803" pitchFamily="18" charset="0"/>
              </a:rPr>
              <a:t>) enhance convenience and help improve service quality (Chen et al., 2018)</a:t>
            </a:r>
            <a:endParaRPr lang="en-US" dirty="0" smtClean="0">
              <a:latin typeface="Garamond" panose="02020404030301010803" pitchFamily="18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9853" y="2459422"/>
            <a:ext cx="30266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Analysis of CMG’s internal environment  </a:t>
            </a:r>
            <a:endParaRPr lang="en-GB" sz="24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3842050" y="660050"/>
          <a:ext cx="7914292" cy="585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3327"/>
                <a:gridCol w="3520965"/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Garamond" panose="02020404030301010803" pitchFamily="18" charset="0"/>
                        </a:rPr>
                        <a:t>Strengths </a:t>
                      </a:r>
                      <a:endParaRPr lang="en-GB" sz="180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latin typeface="Garamond" panose="02020404030301010803" pitchFamily="18" charset="0"/>
                        </a:rPr>
                        <a:t>Presence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 in various regions across the globe - 3,100 restaurants in US </a:t>
                      </a: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Canada, UK, France and Germany (</a:t>
                      </a:r>
                      <a:r>
                        <a:rPr lang="en-US" sz="1600" baseline="0" dirty="0" err="1" smtClean="0">
                          <a:latin typeface="Garamond" panose="02020404030301010803" pitchFamily="18" charset="0"/>
                        </a:rPr>
                        <a:t>Cision</a:t>
                      </a: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, 2022)</a:t>
                      </a:r>
                      <a:endParaRPr lang="en-US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Fast implementation of </a:t>
                      </a:r>
                      <a:r>
                        <a:rPr lang="en-US" sz="1600" baseline="0" dirty="0" err="1" smtClean="0">
                          <a:latin typeface="Garamond" panose="02020404030301010803" pitchFamily="18" charset="0"/>
                        </a:rPr>
                        <a:t>chipotlanes</a:t>
                      </a: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 – from 100 in 2020 to 500 in 2022 (Littman, 2022)</a:t>
                      </a:r>
                      <a:endParaRPr lang="en-US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Reputation as the only business of its size in the fast food industry that operates all of its own restaurants (CMG, 2020)</a:t>
                      </a:r>
                      <a:endParaRPr lang="en-US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Best in class benefits and inclusive culture </a:t>
                      </a: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leading the brand to attract about 700,000 applications in its domestic (US) market</a:t>
                      </a:r>
                      <a:endParaRPr lang="en-US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latin typeface="Garamond" panose="02020404030301010803" pitchFamily="18" charset="0"/>
                        </a:rPr>
                        <a:t>Ranked </a:t>
                      </a:r>
                      <a:r>
                        <a:rPr lang="en-US" sz="1600" dirty="0" smtClean="0">
                          <a:latin typeface="Garamond" panose="02020404030301010803" pitchFamily="18" charset="0"/>
                        </a:rPr>
                        <a:t>first in 2020 among QSR Magazine’s COVID-19 safety measures (Kelso, 2020)</a:t>
                      </a:r>
                      <a:endParaRPr lang="en-US" sz="1600" dirty="0" smtClean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latin typeface="Garamond" panose="02020404030301010803" pitchFamily="18" charset="0"/>
                        </a:rPr>
                        <a:t>Opportunities </a:t>
                      </a:r>
                      <a:endParaRPr lang="en-GB" sz="180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 smtClean="0">
                          <a:latin typeface="Garamond" panose="02020404030301010803" pitchFamily="18" charset="0"/>
                        </a:rPr>
                        <a:t>Increased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 p</a:t>
                      </a:r>
                      <a:r>
                        <a:rPr lang="en-GB" sz="1600" dirty="0" smtClean="0">
                          <a:latin typeface="Garamond" panose="02020404030301010803" pitchFamily="18" charset="0"/>
                        </a:rPr>
                        <a:t>otential for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 the brand to introduce </a:t>
                      </a:r>
                      <a:r>
                        <a:rPr lang="en-GB" sz="1600" baseline="0" dirty="0" err="1" smtClean="0">
                          <a:latin typeface="Garamond" panose="02020404030301010803" pitchFamily="18" charset="0"/>
                        </a:rPr>
                        <a:t>chipotlanes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 in </a:t>
                      </a:r>
                      <a:r>
                        <a:rPr lang="en-US" sz="1600" baseline="0" dirty="0" smtClean="0">
                          <a:latin typeface="Garamond" panose="02020404030301010803" pitchFamily="18" charset="0"/>
                        </a:rPr>
                        <a:t>Canada, UK, France and Germany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 where it has presence (</a:t>
                      </a:r>
                      <a:r>
                        <a:rPr lang="en-GB" sz="1600" baseline="0" dirty="0" err="1" smtClean="0">
                          <a:latin typeface="Garamond" panose="02020404030301010803" pitchFamily="18" charset="0"/>
                        </a:rPr>
                        <a:t>Cision</a:t>
                      </a: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, 2022)</a:t>
                      </a:r>
                      <a:endParaRPr lang="en-GB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More stable business environment as the world opens after the pandemic </a:t>
                      </a:r>
                      <a:endParaRPr lang="en-GB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aseline="0" dirty="0" smtClean="0">
                          <a:latin typeface="Garamond" panose="02020404030301010803" pitchFamily="18" charset="0"/>
                        </a:rPr>
                        <a:t>Growing population both in and outside the US</a:t>
                      </a:r>
                      <a:endParaRPr lang="en-GB" sz="16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b="1" dirty="0" smtClean="0">
                          <a:latin typeface="Garamond" panose="02020404030301010803" pitchFamily="18" charset="0"/>
                        </a:rPr>
                        <a:t>Weaknesses</a:t>
                      </a:r>
                      <a:r>
                        <a:rPr lang="en-GB" sz="2000" dirty="0" smtClean="0">
                          <a:latin typeface="Garamond" panose="02020404030301010803" pitchFamily="18" charset="0"/>
                        </a:rPr>
                        <a:t> </a:t>
                      </a:r>
                      <a:endParaRPr lang="en-GB" sz="2000" dirty="0" smtClean="0">
                        <a:latin typeface="Garamond" panose="02020404030301010803" pitchFamily="18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1800" dirty="0" smtClean="0">
                          <a:latin typeface="Garamond" panose="02020404030301010803" pitchFamily="18" charset="0"/>
                        </a:rPr>
                        <a:t>Confinement</a:t>
                      </a:r>
                      <a:r>
                        <a:rPr lang="en-GB" sz="1800" baseline="0" dirty="0" smtClean="0">
                          <a:latin typeface="Garamond" panose="02020404030301010803" pitchFamily="18" charset="0"/>
                        </a:rPr>
                        <a:t> to the western world </a:t>
                      </a:r>
                      <a:endParaRPr lang="en-GB" sz="18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GB" sz="1800" baseline="0" dirty="0" smtClean="0">
                          <a:latin typeface="Garamond" panose="02020404030301010803" pitchFamily="18" charset="0"/>
                        </a:rPr>
                        <a:t>Limited items on the food menu – CMG mainly offers </a:t>
                      </a:r>
                      <a:r>
                        <a:rPr lang="en-US" sz="1800" baseline="0" dirty="0" smtClean="0">
                          <a:latin typeface="Garamond" panose="02020404030301010803" pitchFamily="18" charset="0"/>
                        </a:rPr>
                        <a:t>burritos, bowls, tacos, and salads (LinkedIn, 2023)</a:t>
                      </a:r>
                      <a:endParaRPr lang="en-US" sz="1800" baseline="0" dirty="0" smtClean="0">
                        <a:latin typeface="Garamond" panose="02020404030301010803" pitchFamily="18" charset="0"/>
                      </a:endParaRPr>
                    </a:p>
                    <a:p>
                      <a:pPr marL="342900" indent="-342900">
                        <a:buFont typeface="Wingdings" panose="05000000000000000000" pitchFamily="2" charset="2"/>
                        <a:buChar char="§"/>
                      </a:pPr>
                      <a:r>
                        <a:rPr lang="en-US" sz="1800" baseline="0" dirty="0" smtClean="0">
                          <a:latin typeface="Garamond" panose="02020404030301010803" pitchFamily="18" charset="0"/>
                        </a:rPr>
                        <a:t>Over reliance on the US market - 2,724 restaurants in the US but only 40 outside the US</a:t>
                      </a:r>
                      <a:r>
                        <a:rPr lang="en-GB" sz="1800" baseline="0" dirty="0" smtClean="0">
                          <a:latin typeface="Garamond" panose="02020404030301010803" pitchFamily="18" charset="0"/>
                        </a:rPr>
                        <a:t> (Gupta, 2023)</a:t>
                      </a:r>
                      <a:endParaRPr lang="en-GB" sz="1800" baseline="0" dirty="0" smtClean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 smtClean="0">
                          <a:latin typeface="Garamond" panose="02020404030301010803" pitchFamily="18" charset="0"/>
                        </a:rPr>
                        <a:t>Threats</a:t>
                      </a:r>
                      <a:r>
                        <a:rPr lang="en-GB" sz="1800" dirty="0" smtClean="0">
                          <a:latin typeface="Garamond" panose="02020404030301010803" pitchFamily="18" charset="0"/>
                        </a:rPr>
                        <a:t> </a:t>
                      </a:r>
                      <a:endParaRPr lang="en-GB" sz="1800" dirty="0" smtClean="0">
                        <a:latin typeface="Garamond" panose="02020404030301010803" pitchFamily="18" charset="0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defRPr/>
                      </a:pPr>
                      <a:r>
                        <a:rPr lang="en-GB" sz="1800" baseline="0" dirty="0" smtClean="0">
                          <a:latin typeface="Garamond" panose="02020404030301010803" pitchFamily="18" charset="0"/>
                        </a:rPr>
                        <a:t>Adoption by competitors - digital pickup lanes are a growing concept that many fast foods are seeking to adopt e.g. McDonald’s and Starbucks (Kelso, 2020)</a:t>
                      </a:r>
                      <a:endParaRPr lang="en-GB" sz="1800" dirty="0" smtClean="0">
                        <a:latin typeface="Garamond" panose="02020404030301010803" pitchFamily="18" charset="0"/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>
                          <a:latin typeface="Garamond" panose="02020404030301010803" pitchFamily="18" charset="0"/>
                        </a:rPr>
                        <a:t>Threat</a:t>
                      </a:r>
                      <a:r>
                        <a:rPr lang="en-GB" sz="1800" baseline="0" dirty="0" smtClean="0">
                          <a:latin typeface="Garamond" panose="02020404030301010803" pitchFamily="18" charset="0"/>
                        </a:rPr>
                        <a:t> of new entrants into the fast food business industry </a:t>
                      </a:r>
                      <a:endParaRPr lang="en-GB" sz="1800" baseline="0" dirty="0" smtClean="0">
                        <a:latin typeface="Garamond" panose="02020404030301010803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883" y="2644190"/>
            <a:ext cx="340470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Analysis of CMG’s external factors influencing the implementation of </a:t>
            </a:r>
            <a:r>
              <a:rPr lang="en-GB" sz="2100" b="1" dirty="0" err="1" smtClean="0">
                <a:solidFill>
                  <a:srgbClr val="0070C0"/>
                </a:solidFill>
                <a:latin typeface="Garamond" panose="02020404030301010803" pitchFamily="18" charset="0"/>
              </a:rPr>
              <a:t>chipotlanes</a:t>
            </a:r>
            <a:endParaRPr lang="en-GB" sz="21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57865"/>
          <a:stretch>
            <a:fillRect/>
          </a:stretch>
        </p:blipFill>
        <p:spPr>
          <a:xfrm>
            <a:off x="3643229" y="709026"/>
            <a:ext cx="2679101" cy="17896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38672" y="1142177"/>
            <a:ext cx="14646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Garamond" panose="02020404030301010803" pitchFamily="18" charset="0"/>
              </a:rPr>
              <a:t>Favourable political environment </a:t>
            </a:r>
            <a:endParaRPr lang="en-GB" b="1" dirty="0">
              <a:latin typeface="Garamond" panose="02020404030301010803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490472" y="2599296"/>
            <a:ext cx="432922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 smtClean="0">
                <a:latin typeface="Garamond" panose="02020404030301010803" pitchFamily="18" charset="0"/>
              </a:rPr>
              <a:t>All the western </a:t>
            </a:r>
            <a:r>
              <a:rPr lang="en-GB" sz="1600" dirty="0">
                <a:latin typeface="Garamond" panose="02020404030301010803" pitchFamily="18" charset="0"/>
              </a:rPr>
              <a:t>countries </a:t>
            </a:r>
            <a:r>
              <a:rPr lang="en-GB" sz="1600" dirty="0" smtClean="0">
                <a:latin typeface="Garamond" panose="02020404030301010803" pitchFamily="18" charset="0"/>
              </a:rPr>
              <a:t>(US, </a:t>
            </a:r>
            <a:r>
              <a:rPr lang="en-US" sz="1600" dirty="0">
                <a:latin typeface="Garamond" panose="02020404030301010803" pitchFamily="18" charset="0"/>
              </a:rPr>
              <a:t>Canada, </a:t>
            </a:r>
            <a:r>
              <a:rPr lang="en-US" sz="1600" dirty="0" smtClean="0">
                <a:latin typeface="Garamond" panose="02020404030301010803" pitchFamily="18" charset="0"/>
              </a:rPr>
              <a:t>UK, </a:t>
            </a:r>
            <a:r>
              <a:rPr lang="en-US" sz="1600" dirty="0">
                <a:latin typeface="Garamond" panose="02020404030301010803" pitchFamily="18" charset="0"/>
              </a:rPr>
              <a:t>France and </a:t>
            </a:r>
            <a:r>
              <a:rPr lang="en-US" sz="1600" dirty="0" smtClean="0">
                <a:latin typeface="Garamond" panose="02020404030301010803" pitchFamily="18" charset="0"/>
              </a:rPr>
              <a:t>Germany) </a:t>
            </a:r>
            <a:r>
              <a:rPr lang="en-GB" sz="1600" dirty="0" smtClean="0">
                <a:latin typeface="Garamond" panose="02020404030301010803" pitchFamily="18" charset="0"/>
              </a:rPr>
              <a:t>where CMG mostly operates have a favourable political environment </a:t>
            </a:r>
            <a:endParaRPr lang="en-GB" sz="16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 smtClean="0">
                <a:latin typeface="Garamond" panose="02020404030301010803" pitchFamily="18" charset="0"/>
              </a:rPr>
              <a:t>Favourable tax systems particularly in the domestic market</a:t>
            </a:r>
            <a:endParaRPr lang="en-GB" sz="16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 smtClean="0">
                <a:latin typeface="Garamond" panose="02020404030301010803" pitchFamily="18" charset="0"/>
              </a:rPr>
              <a:t>The US lowered </a:t>
            </a:r>
            <a:r>
              <a:rPr lang="en-US" sz="1600" dirty="0" smtClean="0">
                <a:latin typeface="Garamond" panose="02020404030301010803" pitchFamily="18" charset="0"/>
              </a:rPr>
              <a:t>corporate </a:t>
            </a:r>
            <a:r>
              <a:rPr lang="en-US" sz="1600" dirty="0">
                <a:latin typeface="Garamond" panose="02020404030301010803" pitchFamily="18" charset="0"/>
              </a:rPr>
              <a:t>income tax rates from 35% to 21% in </a:t>
            </a:r>
            <a:r>
              <a:rPr lang="en-US" sz="1600" dirty="0" smtClean="0">
                <a:latin typeface="Garamond" panose="02020404030301010803" pitchFamily="18" charset="0"/>
              </a:rPr>
              <a:t>2018</a:t>
            </a:r>
            <a:r>
              <a:rPr lang="en-GB" sz="1600" dirty="0" smtClean="0">
                <a:latin typeface="Garamond" panose="02020404030301010803" pitchFamily="18" charset="0"/>
              </a:rPr>
              <a:t> (</a:t>
            </a:r>
            <a:r>
              <a:rPr lang="en-GB" sz="1600" dirty="0" err="1" smtClean="0">
                <a:latin typeface="Garamond" panose="02020404030301010803" pitchFamily="18" charset="0"/>
              </a:rPr>
              <a:t>Auerbach</a:t>
            </a:r>
            <a:r>
              <a:rPr lang="en-GB" sz="1600" dirty="0" smtClean="0">
                <a:latin typeface="Garamond" panose="02020404030301010803" pitchFamily="18" charset="0"/>
              </a:rPr>
              <a:t>, 2018, p.97)</a:t>
            </a:r>
            <a:endParaRPr lang="en-GB" sz="1600" dirty="0">
              <a:latin typeface="Garamond" panose="02020404030301010803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0527333" y="1348022"/>
            <a:ext cx="12022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Garamond" panose="02020404030301010803" pitchFamily="18" charset="0"/>
              </a:rPr>
              <a:t>Economic factors</a:t>
            </a:r>
            <a:endParaRPr lang="en-GB" b="1" dirty="0">
              <a:latin typeface="Garamond" panose="02020404030301010803" pitchFamily="18" charset="0"/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/>
          <a:srcRect b="6982"/>
          <a:stretch>
            <a:fillRect/>
          </a:stretch>
        </p:blipFill>
        <p:spPr>
          <a:xfrm>
            <a:off x="8623801" y="743080"/>
            <a:ext cx="1870840" cy="1856216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7883373" y="2644190"/>
            <a:ext cx="430862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 smtClean="0">
                <a:latin typeface="Garamond" panose="02020404030301010803" pitchFamily="18" charset="0"/>
              </a:rPr>
              <a:t>Declining business due to lowering disposable </a:t>
            </a:r>
            <a:r>
              <a:rPr lang="en-US" sz="1600" dirty="0">
                <a:latin typeface="Garamond" panose="02020404030301010803" pitchFamily="18" charset="0"/>
              </a:rPr>
              <a:t>income </a:t>
            </a:r>
            <a:r>
              <a:rPr lang="en-US" sz="1600" dirty="0" smtClean="0">
                <a:latin typeface="Garamond" panose="02020404030301010803" pitchFamily="18" charset="0"/>
              </a:rPr>
              <a:t>resulting from diminishing per </a:t>
            </a:r>
            <a:r>
              <a:rPr lang="en-US" sz="1600" dirty="0">
                <a:latin typeface="Garamond" panose="02020404030301010803" pitchFamily="18" charset="0"/>
              </a:rPr>
              <a:t>capita income </a:t>
            </a:r>
            <a:r>
              <a:rPr lang="en-US" sz="1600" dirty="0" smtClean="0">
                <a:latin typeface="Garamond" panose="02020404030301010803" pitchFamily="18" charset="0"/>
              </a:rPr>
              <a:t>of US </a:t>
            </a:r>
            <a:r>
              <a:rPr lang="en-US" sz="1600" dirty="0">
                <a:latin typeface="Garamond" panose="02020404030301010803" pitchFamily="18" charset="0"/>
              </a:rPr>
              <a:t>consumers </a:t>
            </a:r>
            <a:r>
              <a:rPr lang="en-US" sz="1600" dirty="0" smtClean="0">
                <a:latin typeface="Garamond" panose="02020404030301010803" pitchFamily="18" charset="0"/>
              </a:rPr>
              <a:t>e.g. </a:t>
            </a:r>
            <a:r>
              <a:rPr lang="en-US" sz="1600" dirty="0">
                <a:latin typeface="Garamond" panose="02020404030301010803" pitchFamily="18" charset="0"/>
              </a:rPr>
              <a:t>US per capita income </a:t>
            </a:r>
            <a:r>
              <a:rPr lang="en-US" sz="1600" dirty="0" smtClean="0">
                <a:latin typeface="Garamond" panose="02020404030301010803" pitchFamily="18" charset="0"/>
              </a:rPr>
              <a:t>declined from $63,416 in 2021 to </a:t>
            </a:r>
            <a:r>
              <a:rPr lang="en-US" sz="1600" dirty="0">
                <a:latin typeface="Garamond" panose="02020404030301010803" pitchFamily="18" charset="0"/>
              </a:rPr>
              <a:t>$</a:t>
            </a:r>
            <a:r>
              <a:rPr lang="en-US" sz="1600" dirty="0" smtClean="0">
                <a:latin typeface="Garamond" panose="02020404030301010803" pitchFamily="18" charset="0"/>
              </a:rPr>
              <a:t>55,000 </a:t>
            </a:r>
            <a:r>
              <a:rPr lang="en-US" sz="1600" dirty="0">
                <a:latin typeface="Garamond" panose="02020404030301010803" pitchFamily="18" charset="0"/>
              </a:rPr>
              <a:t>in 2022 (Miller, 2022</a:t>
            </a:r>
            <a:r>
              <a:rPr lang="en-US" sz="1600" dirty="0" smtClean="0">
                <a:latin typeface="Garamond" panose="02020404030301010803" pitchFamily="18" charset="0"/>
              </a:rPr>
              <a:t>)</a:t>
            </a:r>
            <a:endParaRPr lang="en-US" sz="1600" dirty="0" smtClean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 smtClean="0">
                <a:latin typeface="Garamond" panose="02020404030301010803" pitchFamily="18" charset="0"/>
              </a:rPr>
              <a:t>Lack of cheap </a:t>
            </a:r>
            <a:r>
              <a:rPr lang="en-US" sz="1600" dirty="0" err="1" smtClean="0">
                <a:latin typeface="Garamond" panose="02020404030301010803" pitchFamily="18" charset="0"/>
              </a:rPr>
              <a:t>labour</a:t>
            </a:r>
            <a:r>
              <a:rPr lang="en-US" sz="1600" dirty="0">
                <a:latin typeface="Garamond" panose="02020404030301010803" pitchFamily="18" charset="0"/>
              </a:rPr>
              <a:t> as </a:t>
            </a:r>
            <a:r>
              <a:rPr lang="en-US" sz="1600" dirty="0" smtClean="0">
                <a:latin typeface="Garamond" panose="02020404030301010803" pitchFamily="18" charset="0"/>
              </a:rPr>
              <a:t>US unemployment rate is projected to decrease </a:t>
            </a:r>
            <a:r>
              <a:rPr lang="en-US" sz="1600" dirty="0">
                <a:latin typeface="Garamond" panose="02020404030301010803" pitchFamily="18" charset="0"/>
              </a:rPr>
              <a:t>from 3.9% in 2021 </a:t>
            </a:r>
            <a:r>
              <a:rPr lang="en-US" sz="1600" dirty="0" smtClean="0">
                <a:latin typeface="Garamond" panose="02020404030301010803" pitchFamily="18" charset="0"/>
              </a:rPr>
              <a:t>to 3.5% by 2023 (</a:t>
            </a:r>
            <a:r>
              <a:rPr lang="en-US" sz="1600" dirty="0">
                <a:latin typeface="Garamond" panose="02020404030301010803" pitchFamily="18" charset="0"/>
              </a:rPr>
              <a:t>Miller, 2022</a:t>
            </a:r>
            <a:r>
              <a:rPr lang="en-US" sz="1600" dirty="0" smtClean="0">
                <a:latin typeface="Garamond" panose="02020404030301010803" pitchFamily="18" charset="0"/>
              </a:rPr>
              <a:t>)</a:t>
            </a:r>
            <a:endParaRPr lang="en-US" sz="1600" dirty="0">
              <a:latin typeface="Garamond" panose="02020404030301010803" pitchFamily="18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3229" y="4661398"/>
            <a:ext cx="2179501" cy="2117773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>
            <a:off x="5975487" y="4997316"/>
            <a:ext cx="601191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600" dirty="0" smtClean="0">
                <a:latin typeface="Garamond" panose="02020404030301010803" pitchFamily="18" charset="0"/>
              </a:rPr>
              <a:t>Emerging social </a:t>
            </a:r>
            <a:r>
              <a:rPr lang="en-GB" sz="1600" dirty="0">
                <a:latin typeface="Garamond" panose="02020404030301010803" pitchFamily="18" charset="0"/>
              </a:rPr>
              <a:t>trends in the US restaurant </a:t>
            </a:r>
            <a:r>
              <a:rPr lang="en-GB" sz="1600" dirty="0" smtClean="0">
                <a:latin typeface="Garamond" panose="02020404030301010803" pitchFamily="18" charset="0"/>
              </a:rPr>
              <a:t>industry will favour the implementation of CMG’s </a:t>
            </a:r>
            <a:r>
              <a:rPr lang="en-GB" sz="1600" dirty="0" err="1" smtClean="0">
                <a:latin typeface="Garamond" panose="02020404030301010803" pitchFamily="18" charset="0"/>
              </a:rPr>
              <a:t>chipotlanes</a:t>
            </a:r>
            <a:r>
              <a:rPr lang="en-GB" sz="1600" dirty="0" smtClean="0">
                <a:latin typeface="Garamond" panose="02020404030301010803" pitchFamily="18" charset="0"/>
              </a:rPr>
              <a:t> e.g. following the pandemic, </a:t>
            </a:r>
            <a:r>
              <a:rPr lang="en-US" sz="1600" dirty="0">
                <a:latin typeface="Garamond" panose="02020404030301010803" pitchFamily="18" charset="0"/>
              </a:rPr>
              <a:t>3% of </a:t>
            </a:r>
            <a:r>
              <a:rPr lang="en-US" sz="1600" dirty="0" smtClean="0">
                <a:latin typeface="Garamond" panose="02020404030301010803" pitchFamily="18" charset="0"/>
              </a:rPr>
              <a:t>consumers prefer eating out </a:t>
            </a:r>
            <a:r>
              <a:rPr lang="en-US" sz="1600" dirty="0">
                <a:latin typeface="Garamond" panose="02020404030301010803" pitchFamily="18" charset="0"/>
              </a:rPr>
              <a:t>at a </a:t>
            </a:r>
            <a:r>
              <a:rPr lang="en-US" sz="1600" dirty="0" smtClean="0">
                <a:latin typeface="Garamond" panose="02020404030301010803" pitchFamily="18" charset="0"/>
              </a:rPr>
              <a:t>restaurant </a:t>
            </a:r>
            <a:r>
              <a:rPr lang="en-US" sz="1600" dirty="0">
                <a:latin typeface="Garamond" panose="02020404030301010803" pitchFamily="18" charset="0"/>
              </a:rPr>
              <a:t>(Miller, 2022)</a:t>
            </a:r>
            <a:endParaRPr lang="en-US" sz="1600" dirty="0">
              <a:latin typeface="Garamond" panose="02020404030301010803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 smtClean="0">
                <a:latin typeface="Garamond" panose="02020404030301010803" pitchFamily="18" charset="0"/>
              </a:rPr>
              <a:t>However,</a:t>
            </a:r>
            <a:r>
              <a:rPr lang="en-US" sz="1600" dirty="0">
                <a:latin typeface="Garamond" panose="02020404030301010803" pitchFamily="18" charset="0"/>
              </a:rPr>
              <a:t> trend of veganism </a:t>
            </a:r>
            <a:r>
              <a:rPr lang="en-US" sz="1600" dirty="0" smtClean="0">
                <a:latin typeface="Garamond" panose="02020404030301010803" pitchFamily="18" charset="0"/>
              </a:rPr>
              <a:t>is rising in Canada – consumers of </a:t>
            </a:r>
            <a:r>
              <a:rPr lang="en-US" sz="1600" dirty="0">
                <a:latin typeface="Garamond" panose="02020404030301010803" pitchFamily="18" charset="0"/>
              </a:rPr>
              <a:t>plant-based </a:t>
            </a:r>
            <a:r>
              <a:rPr lang="en-US" sz="1600" dirty="0" smtClean="0">
                <a:latin typeface="Garamond" panose="02020404030301010803" pitchFamily="18" charset="0"/>
              </a:rPr>
              <a:t>meals have increased by1.4 </a:t>
            </a:r>
            <a:r>
              <a:rPr lang="en-US" sz="1600" dirty="0">
                <a:latin typeface="Garamond" panose="02020404030301010803" pitchFamily="18" charset="0"/>
              </a:rPr>
              <a:t>million </a:t>
            </a:r>
            <a:r>
              <a:rPr lang="en-US" sz="1600" dirty="0" smtClean="0">
                <a:latin typeface="Garamond" panose="02020404030301010803" pitchFamily="18" charset="0"/>
              </a:rPr>
              <a:t>people </a:t>
            </a:r>
            <a:r>
              <a:rPr lang="en-US" sz="1600" dirty="0">
                <a:latin typeface="Garamond" panose="02020404030301010803" pitchFamily="18" charset="0"/>
              </a:rPr>
              <a:t>(Miller, 2022</a:t>
            </a:r>
            <a:r>
              <a:rPr lang="en-US" sz="1600" dirty="0" smtClean="0">
                <a:latin typeface="Garamond" panose="02020404030301010803" pitchFamily="18" charset="0"/>
              </a:rPr>
              <a:t>). CMG to adjust menu.</a:t>
            </a:r>
            <a:endParaRPr lang="en-US" sz="1600" dirty="0">
              <a:latin typeface="Garamond" panose="02020404030301010803" pitchFamily="18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5907" y="1571242"/>
            <a:ext cx="3026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Application of </a:t>
            </a:r>
            <a:r>
              <a:rPr lang="en-GB" sz="2400" b="1" dirty="0">
                <a:solidFill>
                  <a:srgbClr val="0070C0"/>
                </a:solidFill>
                <a:latin typeface="Garamond" panose="02020404030301010803" pitchFamily="18" charset="0"/>
              </a:rPr>
              <a:t>Lewin’s theoretical management model </a:t>
            </a:r>
            <a:r>
              <a:rPr lang="en-GB" sz="24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to CMG’s </a:t>
            </a:r>
            <a:r>
              <a:rPr lang="en-GB" sz="2400" b="1" dirty="0" err="1" smtClean="0">
                <a:solidFill>
                  <a:srgbClr val="0070C0"/>
                </a:solidFill>
                <a:latin typeface="Garamond" panose="02020404030301010803" pitchFamily="18" charset="0"/>
              </a:rPr>
              <a:t>chiptolanes</a:t>
            </a:r>
            <a:endParaRPr lang="en-GB" sz="24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4667285" y="766472"/>
            <a:ext cx="6263822" cy="572892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Garamond" panose="02020404030301010803" pitchFamily="18" charset="0"/>
                <a:cs typeface="Calibri" panose="020F0502020204030204" pitchFamily="34" charset="0"/>
              </a:rPr>
              <a:t>CMG’s </a:t>
            </a:r>
            <a:r>
              <a:rPr lang="en-GB" sz="20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chiptolanes</a:t>
            </a:r>
            <a:r>
              <a:rPr lang="en-GB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 can be </a:t>
            </a:r>
            <a:r>
              <a:rPr lang="en-GB" sz="2000" dirty="0">
                <a:latin typeface="Garamond" panose="02020404030301010803" pitchFamily="18" charset="0"/>
                <a:cs typeface="Calibri" panose="020F0502020204030204" pitchFamily="34" charset="0"/>
              </a:rPr>
              <a:t>interpreted using Kurt Lewin's </a:t>
            </a:r>
            <a:r>
              <a:rPr lang="en-GB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change management model</a:t>
            </a:r>
            <a:endParaRPr lang="en-GB" sz="20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>
                <a:latin typeface="Garamond" panose="02020404030301010803" pitchFamily="18" charset="0"/>
                <a:cs typeface="Calibri" panose="020F0502020204030204" pitchFamily="34" charset="0"/>
              </a:rPr>
              <a:t>Lewin's </a:t>
            </a:r>
            <a:r>
              <a:rPr lang="en-GB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model </a:t>
            </a:r>
            <a:r>
              <a:rPr lang="en-US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explains why </a:t>
            </a:r>
            <a:r>
              <a:rPr lang="en-US" sz="2000" dirty="0">
                <a:latin typeface="Garamond" panose="02020404030301010803" pitchFamily="18" charset="0"/>
                <a:cs typeface="Calibri" panose="020F0502020204030204" pitchFamily="34" charset="0"/>
              </a:rPr>
              <a:t>change </a:t>
            </a:r>
            <a:r>
              <a:rPr lang="en-US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+ what </a:t>
            </a:r>
            <a:r>
              <a:rPr lang="en-US" sz="2000" dirty="0">
                <a:latin typeface="Garamond" panose="02020404030301010803" pitchFamily="18" charset="0"/>
                <a:cs typeface="Calibri" panose="020F0502020204030204" pitchFamily="34" charset="0"/>
              </a:rPr>
              <a:t>must be done so as change will be delivered as seamless as </a:t>
            </a:r>
            <a:r>
              <a:rPr lang="en-US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possible</a:t>
            </a:r>
            <a:endParaRPr lang="en-US" sz="20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Lewin's </a:t>
            </a:r>
            <a:r>
              <a:rPr lang="en-GB" sz="2000" dirty="0">
                <a:latin typeface="Garamond" panose="02020404030301010803" pitchFamily="18" charset="0"/>
                <a:cs typeface="Calibri" panose="020F0502020204030204" pitchFamily="34" charset="0"/>
              </a:rPr>
              <a:t>model three </a:t>
            </a:r>
            <a:r>
              <a:rPr lang="en-GB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phases: </a:t>
            </a:r>
            <a:endParaRPr lang="en-GB" sz="20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unfreezing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the existing state</a:t>
            </a:r>
            <a:endParaRPr lang="en-US" sz="16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changing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or 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moving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towards new ways of being</a:t>
            </a:r>
            <a:endParaRPr lang="en-US" sz="16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refreezing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into a </a:t>
            </a: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new state (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Hussainet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al., 2018, p.126)</a:t>
            </a:r>
            <a:endParaRPr lang="en-US" sz="16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Garamond" panose="02020404030301010803" pitchFamily="18" charset="0"/>
                <a:cs typeface="Calibri" panose="020F0502020204030204" pitchFamily="34" charset="0"/>
              </a:rPr>
              <a:t>In CMG’s </a:t>
            </a:r>
            <a:r>
              <a:rPr lang="en-US" sz="20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chiptolanes</a:t>
            </a:r>
            <a:r>
              <a:rPr lang="en-US" sz="2000" dirty="0" smtClean="0">
                <a:latin typeface="Garamond" panose="02020404030301010803" pitchFamily="18" charset="0"/>
                <a:cs typeface="Calibri" panose="020F0502020204030204" pitchFamily="34" charset="0"/>
              </a:rPr>
              <a:t>, </a:t>
            </a:r>
            <a:endParaRPr lang="en-US" sz="20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the 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unfreezing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phase prepares stakeholders (employees, investors, job seekers) for upcoming 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organisational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change through 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effective communication</a:t>
            </a:r>
            <a:endParaRPr lang="en-US" sz="1600" i="1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t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he 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changing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</a:t>
            </a: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phase 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implements the change (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chiptolanes</a:t>
            </a: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) 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through a </a:t>
            </a: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continuous flow of 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information and empowering stakeholders </a:t>
            </a:r>
            <a:endParaRPr lang="en-US" sz="16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  <a:p>
            <a:pPr lvl="1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t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he 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refreeze 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stage</a:t>
            </a:r>
            <a:r>
              <a:rPr lang="en-US" sz="1600" i="1" dirty="0" smtClean="0">
                <a:latin typeface="Garamond" panose="02020404030301010803" pitchFamily="18" charset="0"/>
                <a:cs typeface="Calibri" panose="020F0502020204030204" pitchFamily="34" charset="0"/>
              </a:rPr>
              <a:t> 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is marked by </a:t>
            </a:r>
            <a:r>
              <a:rPr lang="en-US" sz="1600" dirty="0">
                <a:latin typeface="Garamond" panose="02020404030301010803" pitchFamily="18" charset="0"/>
                <a:cs typeface="Calibri" panose="020F0502020204030204" pitchFamily="34" charset="0"/>
              </a:rPr>
              <a:t>the 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stabilisation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of the 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chiptolanes</a:t>
            </a:r>
            <a:r>
              <a:rPr lang="en-US" sz="1600" dirty="0" smtClean="0">
                <a:latin typeface="Garamond" panose="02020404030301010803" pitchFamily="18" charset="0"/>
                <a:cs typeface="Calibri" panose="020F0502020204030204" pitchFamily="34" charset="0"/>
              </a:rPr>
              <a:t> where all stakeholders accept and embrace it. This is the case with the 500 chipotle restaurants where CMG has implemented </a:t>
            </a:r>
            <a:r>
              <a:rPr lang="en-US" sz="1600" dirty="0" err="1" smtClean="0">
                <a:latin typeface="Garamond" panose="02020404030301010803" pitchFamily="18" charset="0"/>
                <a:cs typeface="Calibri" panose="020F0502020204030204" pitchFamily="34" charset="0"/>
              </a:rPr>
              <a:t>chipotlanes</a:t>
            </a:r>
            <a:endParaRPr lang="en-US" sz="1600" dirty="0" smtClean="0">
              <a:latin typeface="Garamond" panose="02020404030301010803" pitchFamily="18" charset="0"/>
              <a:cs typeface="Calibri" panose="020F050202020403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" y="3363310"/>
            <a:ext cx="3404508" cy="349469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173826" y="612844"/>
            <a:ext cx="7250741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CMG celebrated </a:t>
            </a:r>
            <a:r>
              <a:rPr lang="en-US" sz="2000" dirty="0">
                <a:latin typeface="Garamond" panose="02020404030301010803" pitchFamily="18" charset="0"/>
              </a:rPr>
              <a:t>the </a:t>
            </a:r>
            <a:r>
              <a:rPr lang="en-US" sz="2000" dirty="0" smtClean="0">
                <a:latin typeface="Garamond" panose="02020404030301010803" pitchFamily="18" charset="0"/>
              </a:rPr>
              <a:t>opening </a:t>
            </a:r>
            <a:r>
              <a:rPr lang="en-US" sz="2000" dirty="0">
                <a:latin typeface="Garamond" panose="02020404030301010803" pitchFamily="18" charset="0"/>
              </a:rPr>
              <a:t>of its </a:t>
            </a:r>
            <a:r>
              <a:rPr lang="en-US" sz="2000" dirty="0" smtClean="0">
                <a:latin typeface="Garamond" panose="02020404030301010803" pitchFamily="18" charset="0"/>
              </a:rPr>
              <a:t>100</a:t>
            </a:r>
            <a:r>
              <a:rPr lang="en-US" sz="2000" baseline="30000" dirty="0" smtClean="0">
                <a:latin typeface="Garamond" panose="02020404030301010803" pitchFamily="18" charset="0"/>
              </a:rPr>
              <a:t>th</a:t>
            </a:r>
            <a:r>
              <a:rPr lang="en-US" sz="2000" dirty="0" smtClean="0">
                <a:latin typeface="Garamond" panose="02020404030301010803" pitchFamily="18" charset="0"/>
              </a:rPr>
              <a:t> </a:t>
            </a:r>
            <a:r>
              <a:rPr lang="en-US" sz="2000" dirty="0" err="1" smtClean="0">
                <a:latin typeface="Garamond" panose="02020404030301010803" pitchFamily="18" charset="0"/>
              </a:rPr>
              <a:t>Chipotlane</a:t>
            </a:r>
            <a:r>
              <a:rPr lang="en-US" sz="2000" dirty="0" smtClean="0">
                <a:latin typeface="Garamond" panose="02020404030301010803" pitchFamily="18" charset="0"/>
              </a:rPr>
              <a:t> in 2020 and 500</a:t>
            </a:r>
            <a:r>
              <a:rPr lang="en-US" sz="2000" baseline="30000" dirty="0" smtClean="0">
                <a:latin typeface="Garamond" panose="02020404030301010803" pitchFamily="18" charset="0"/>
              </a:rPr>
              <a:t>th</a:t>
            </a:r>
            <a:r>
              <a:rPr lang="en-US" sz="2000" dirty="0" smtClean="0">
                <a:latin typeface="Garamond" panose="02020404030301010803" pitchFamily="18" charset="0"/>
              </a:rPr>
              <a:t> in </a:t>
            </a:r>
            <a:r>
              <a:rPr lang="en-US" sz="2000" dirty="0">
                <a:latin typeface="Garamond" panose="02020404030301010803" pitchFamily="18" charset="0"/>
              </a:rPr>
              <a:t>2022 (</a:t>
            </a:r>
            <a:r>
              <a:rPr lang="en-US" sz="2000" dirty="0" err="1">
                <a:latin typeface="Garamond" panose="02020404030301010803" pitchFamily="18" charset="0"/>
              </a:rPr>
              <a:t>Cision</a:t>
            </a:r>
            <a:r>
              <a:rPr lang="en-US" sz="2000" dirty="0">
                <a:latin typeface="Garamond" panose="02020404030301010803" pitchFamily="18" charset="0"/>
              </a:rPr>
              <a:t>, 2022)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Located in </a:t>
            </a:r>
            <a:r>
              <a:rPr lang="en-US" sz="2000" dirty="0">
                <a:latin typeface="Garamond" panose="02020404030301010803" pitchFamily="18" charset="0"/>
              </a:rPr>
              <a:t>Sunbury, Ohio, </a:t>
            </a:r>
            <a:r>
              <a:rPr lang="en-US" sz="2000" dirty="0" smtClean="0">
                <a:latin typeface="Garamond" panose="02020404030301010803" pitchFamily="18" charset="0"/>
              </a:rPr>
              <a:t>to reflect </a:t>
            </a:r>
            <a:r>
              <a:rPr lang="en-US" sz="2000" dirty="0">
                <a:latin typeface="Garamond" panose="02020404030301010803" pitchFamily="18" charset="0"/>
              </a:rPr>
              <a:t>the brand's open design, premium placement for digital pick-up </a:t>
            </a:r>
            <a:r>
              <a:rPr lang="en-US" sz="2000" dirty="0" smtClean="0">
                <a:latin typeface="Garamond" panose="02020404030301010803" pitchFamily="18" charset="0"/>
              </a:rPr>
              <a:t>shelves, and the use of co-friendly materials</a:t>
            </a:r>
            <a:r>
              <a:rPr lang="en-US" sz="2000" dirty="0">
                <a:latin typeface="Garamond" panose="02020404030301010803" pitchFamily="18" charset="0"/>
              </a:rPr>
              <a:t> </a:t>
            </a:r>
            <a:r>
              <a:rPr lang="en-US" sz="2000" dirty="0" smtClean="0">
                <a:latin typeface="Garamond" panose="02020404030301010803" pitchFamily="18" charset="0"/>
              </a:rPr>
              <a:t>(CMG, 2020)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11 of the </a:t>
            </a:r>
            <a:r>
              <a:rPr lang="en-US" sz="2000" dirty="0">
                <a:latin typeface="Garamond" panose="02020404030301010803" pitchFamily="18" charset="0"/>
              </a:rPr>
              <a:t>19 </a:t>
            </a:r>
            <a:r>
              <a:rPr lang="en-US" sz="2000" dirty="0" smtClean="0">
                <a:latin typeface="Garamond" panose="02020404030301010803" pitchFamily="18" charset="0"/>
              </a:rPr>
              <a:t>Chipotle's new </a:t>
            </a:r>
            <a:r>
              <a:rPr lang="en-US" sz="2000" dirty="0">
                <a:latin typeface="Garamond" panose="02020404030301010803" pitchFamily="18" charset="0"/>
              </a:rPr>
              <a:t>restaurants that </a:t>
            </a:r>
            <a:r>
              <a:rPr lang="en-US" sz="2000" dirty="0" smtClean="0">
                <a:latin typeface="Garamond" panose="02020404030301010803" pitchFamily="18" charset="0"/>
              </a:rPr>
              <a:t>the brand opened in </a:t>
            </a:r>
            <a:r>
              <a:rPr lang="en-US" sz="2000" dirty="0">
                <a:latin typeface="Garamond" panose="02020404030301010803" pitchFamily="18" charset="0"/>
              </a:rPr>
              <a:t>2020, </a:t>
            </a:r>
            <a:r>
              <a:rPr lang="en-US" sz="2000" dirty="0" smtClean="0">
                <a:latin typeface="Garamond" panose="02020404030301010803" pitchFamily="18" charset="0"/>
              </a:rPr>
              <a:t>had a </a:t>
            </a:r>
            <a:r>
              <a:rPr lang="en-US" sz="2000" dirty="0" err="1" smtClean="0">
                <a:latin typeface="Garamond" panose="02020404030301010803" pitchFamily="18" charset="0"/>
              </a:rPr>
              <a:t>Chipotlane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Resulted in the presence of this concept in </a:t>
            </a:r>
            <a:r>
              <a:rPr lang="en-US" sz="2000" dirty="0">
                <a:latin typeface="Garamond" panose="02020404030301010803" pitchFamily="18" charset="0"/>
              </a:rPr>
              <a:t>32 </a:t>
            </a:r>
            <a:r>
              <a:rPr lang="en-US" sz="2000" dirty="0" smtClean="0">
                <a:latin typeface="Garamond" panose="02020404030301010803" pitchFamily="18" charset="0"/>
              </a:rPr>
              <a:t>American states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Garamond" panose="02020404030301010803" pitchFamily="18" charset="0"/>
              </a:rPr>
              <a:t>CMG intends to introduce </a:t>
            </a:r>
            <a:r>
              <a:rPr lang="en-US" sz="2000" dirty="0" err="1" smtClean="0">
                <a:latin typeface="Garamond" panose="02020404030301010803" pitchFamily="18" charset="0"/>
              </a:rPr>
              <a:t>chipotlanes</a:t>
            </a:r>
            <a:r>
              <a:rPr lang="en-US" sz="2000" dirty="0" smtClean="0">
                <a:latin typeface="Garamond" panose="02020404030301010803" pitchFamily="18" charset="0"/>
              </a:rPr>
              <a:t> to 60</a:t>
            </a:r>
            <a:r>
              <a:rPr lang="en-US" sz="2000" dirty="0">
                <a:latin typeface="Garamond" panose="02020404030301010803" pitchFamily="18" charset="0"/>
              </a:rPr>
              <a:t>% </a:t>
            </a:r>
            <a:r>
              <a:rPr lang="en-US" sz="2000" dirty="0" smtClean="0">
                <a:latin typeface="Garamond" panose="02020404030301010803" pitchFamily="18" charset="0"/>
              </a:rPr>
              <a:t>of its </a:t>
            </a:r>
            <a:r>
              <a:rPr lang="en-US" sz="2000" dirty="0">
                <a:latin typeface="Garamond" panose="02020404030301010803" pitchFamily="18" charset="0"/>
              </a:rPr>
              <a:t>new </a:t>
            </a:r>
            <a:r>
              <a:rPr lang="en-US" sz="2000" dirty="0" smtClean="0">
                <a:latin typeface="Garamond" panose="02020404030301010803" pitchFamily="18" charset="0"/>
              </a:rPr>
              <a:t>restaurants </a:t>
            </a:r>
            <a:r>
              <a:rPr lang="en-US" sz="2000" dirty="0">
                <a:latin typeface="Garamond" panose="02020404030301010803" pitchFamily="18" charset="0"/>
              </a:rPr>
              <a:t>(CMG, 2020)</a:t>
            </a:r>
            <a:endParaRPr lang="en-US" sz="2000" dirty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Garamond" panose="02020404030301010803" pitchFamily="18" charset="0"/>
              </a:rPr>
              <a:t>Minimal to no resistance to change from existing employees as the change itself has necessitated a larger workforce (CMG intends to recruit 10,000 additional employees) (LinkedIn, 2023)</a:t>
            </a:r>
            <a:endParaRPr lang="en-GB" sz="2000" dirty="0">
              <a:latin typeface="Garamond" panose="02020404030301010803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4593" y="2318312"/>
            <a:ext cx="33101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The progress of the change </a:t>
            </a:r>
            <a:r>
              <a:rPr lang="en-GB" sz="2800" b="1" dirty="0">
                <a:solidFill>
                  <a:srgbClr val="0070C0"/>
                </a:solidFill>
                <a:latin typeface="Garamond" panose="02020404030301010803" pitchFamily="18" charset="0"/>
              </a:rPr>
              <a:t>(</a:t>
            </a:r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planned)</a:t>
            </a:r>
            <a:endParaRPr lang="en-GB" sz="28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84640" y="1227693"/>
            <a:ext cx="7250741" cy="49512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Increased CMG’s capacity to serve more customers at a </a:t>
            </a:r>
            <a:r>
              <a:rPr lang="en-US" sz="2000" dirty="0">
                <a:latin typeface="Garamond" panose="02020404030301010803" pitchFamily="18" charset="0"/>
              </a:rPr>
              <a:t>time </a:t>
            </a:r>
            <a:endParaRPr lang="en-US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 smtClean="0">
                <a:latin typeface="Garamond" panose="02020404030301010803" pitchFamily="18" charset="0"/>
              </a:rPr>
              <a:t>Enabled </a:t>
            </a:r>
            <a:r>
              <a:rPr lang="en-US" sz="2000" dirty="0">
                <a:latin typeface="Garamond" panose="02020404030301010803" pitchFamily="18" charset="0"/>
              </a:rPr>
              <a:t>CMG </a:t>
            </a:r>
            <a:r>
              <a:rPr lang="en-US" sz="2000" dirty="0" smtClean="0">
                <a:latin typeface="Garamond" panose="02020404030301010803" pitchFamily="18" charset="0"/>
              </a:rPr>
              <a:t>to drive digital sales by leveraging </a:t>
            </a:r>
            <a:r>
              <a:rPr lang="en-US" sz="2000" dirty="0">
                <a:latin typeface="Garamond" panose="02020404030301010803" pitchFamily="18" charset="0"/>
              </a:rPr>
              <a:t>technology and innovation -  </a:t>
            </a:r>
            <a:r>
              <a:rPr lang="en-US" sz="2000" dirty="0" err="1">
                <a:latin typeface="Garamond" panose="02020404030301010803" pitchFamily="18" charset="0"/>
              </a:rPr>
              <a:t>Chipotlane</a:t>
            </a:r>
            <a:r>
              <a:rPr lang="en-US" sz="2000" dirty="0">
                <a:latin typeface="Garamond" panose="02020404030301010803" pitchFamily="18" charset="0"/>
              </a:rPr>
              <a:t> t</a:t>
            </a:r>
            <a:r>
              <a:rPr lang="en-US" sz="2000" dirty="0" smtClean="0">
                <a:latin typeface="Garamond" panose="02020404030301010803" pitchFamily="18" charset="0"/>
              </a:rPr>
              <a:t>ransactions only take </a:t>
            </a:r>
            <a:r>
              <a:rPr lang="en-US" sz="2000" dirty="0">
                <a:latin typeface="Garamond" panose="02020404030301010803" pitchFamily="18" charset="0"/>
              </a:rPr>
              <a:t>less than 30 </a:t>
            </a:r>
            <a:r>
              <a:rPr lang="en-US" sz="2000" dirty="0" smtClean="0">
                <a:latin typeface="Garamond" panose="02020404030301010803" pitchFamily="18" charset="0"/>
              </a:rPr>
              <a:t>seconds </a:t>
            </a:r>
            <a:r>
              <a:rPr lang="en-US" sz="2000" dirty="0">
                <a:latin typeface="Garamond" panose="02020404030301010803" pitchFamily="18" charset="0"/>
              </a:rPr>
              <a:t>(Littman, 2022)</a:t>
            </a:r>
            <a:endParaRPr lang="en-US" sz="2000" dirty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Garamond" panose="02020404030301010803" pitchFamily="18" charset="0"/>
              </a:rPr>
              <a:t>Enabled </a:t>
            </a:r>
            <a:r>
              <a:rPr lang="en-GB" sz="2000" dirty="0">
                <a:latin typeface="Garamond" panose="02020404030301010803" pitchFamily="18" charset="0"/>
              </a:rPr>
              <a:t>CMG to </a:t>
            </a:r>
            <a:r>
              <a:rPr lang="en-GB" sz="2000" dirty="0" smtClean="0">
                <a:latin typeface="Garamond" panose="02020404030301010803" pitchFamily="18" charset="0"/>
              </a:rPr>
              <a:t>open as many as 500 </a:t>
            </a:r>
            <a:r>
              <a:rPr lang="en-GB" sz="2000" dirty="0" err="1" smtClean="0">
                <a:latin typeface="Garamond" panose="02020404030301010803" pitchFamily="18" charset="0"/>
              </a:rPr>
              <a:t>Chipotlanes</a:t>
            </a:r>
            <a:r>
              <a:rPr lang="en-GB" sz="2000" dirty="0" smtClean="0">
                <a:latin typeface="Garamond" panose="02020404030301010803" pitchFamily="18" charset="0"/>
              </a:rPr>
              <a:t> in less than 2 years from 100 </a:t>
            </a:r>
            <a:r>
              <a:rPr lang="en-GB" sz="2000" dirty="0">
                <a:latin typeface="Garamond" panose="02020404030301010803" pitchFamily="18" charset="0"/>
              </a:rPr>
              <a:t>in 2021(</a:t>
            </a:r>
            <a:r>
              <a:rPr lang="en-GB" sz="2000" dirty="0" err="1">
                <a:latin typeface="Garamond" panose="02020404030301010803" pitchFamily="18" charset="0"/>
              </a:rPr>
              <a:t>Cision</a:t>
            </a:r>
            <a:r>
              <a:rPr lang="en-GB" sz="2000" dirty="0">
                <a:latin typeface="Garamond" panose="02020404030301010803" pitchFamily="18" charset="0"/>
              </a:rPr>
              <a:t>, 2022</a:t>
            </a:r>
            <a:r>
              <a:rPr lang="en-GB" sz="2000" dirty="0" smtClean="0">
                <a:latin typeface="Garamond" panose="02020404030301010803" pitchFamily="18" charset="0"/>
              </a:rPr>
              <a:t>)</a:t>
            </a:r>
            <a:endParaRPr lang="en-GB" sz="2000" dirty="0" smtClean="0">
              <a:latin typeface="Garamond" panose="02020404030301010803" pitchFamily="18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000" dirty="0" smtClean="0">
                <a:latin typeface="Garamond" panose="02020404030301010803" pitchFamily="18" charset="0"/>
              </a:rPr>
              <a:t>Helped CMG to launch </a:t>
            </a:r>
            <a:r>
              <a:rPr lang="en-US" sz="2000" dirty="0">
                <a:latin typeface="Garamond" panose="02020404030301010803" pitchFamily="18" charset="0"/>
              </a:rPr>
              <a:t>235 </a:t>
            </a:r>
            <a:r>
              <a:rPr lang="en-US" sz="2000" dirty="0" smtClean="0">
                <a:latin typeface="Garamond" panose="02020404030301010803" pitchFamily="18" charset="0"/>
              </a:rPr>
              <a:t>-250 restaurants by the end of 2022</a:t>
            </a:r>
            <a:r>
              <a:rPr lang="en-US" sz="2000" dirty="0">
                <a:latin typeface="Garamond" panose="02020404030301010803" pitchFamily="18" charset="0"/>
              </a:rPr>
              <a:t>, and </a:t>
            </a:r>
            <a:r>
              <a:rPr lang="en-US" sz="2000" dirty="0" smtClean="0">
                <a:latin typeface="Garamond" panose="02020404030301010803" pitchFamily="18" charset="0"/>
              </a:rPr>
              <a:t>another 255-285 in 2023, where 80</a:t>
            </a:r>
            <a:r>
              <a:rPr lang="en-US" sz="2000" dirty="0">
                <a:latin typeface="Garamond" panose="02020404030301010803" pitchFamily="18" charset="0"/>
              </a:rPr>
              <a:t>% </a:t>
            </a:r>
            <a:r>
              <a:rPr lang="en-US" sz="2000" dirty="0" smtClean="0">
                <a:latin typeface="Garamond" panose="02020404030301010803" pitchFamily="18" charset="0"/>
              </a:rPr>
              <a:t>are planned to have a </a:t>
            </a:r>
            <a:r>
              <a:rPr lang="en-US" sz="2000" dirty="0" err="1" smtClean="0">
                <a:latin typeface="Garamond" panose="02020404030301010803" pitchFamily="18" charset="0"/>
              </a:rPr>
              <a:t>Chipotlane</a:t>
            </a:r>
            <a:r>
              <a:rPr lang="en-US" sz="2000" dirty="0" smtClean="0">
                <a:latin typeface="Garamond" panose="02020404030301010803" pitchFamily="18" charset="0"/>
              </a:rPr>
              <a:t> (</a:t>
            </a:r>
            <a:r>
              <a:rPr lang="en-US" sz="2000" dirty="0">
                <a:latin typeface="Garamond" panose="02020404030301010803" pitchFamily="18" charset="0"/>
              </a:rPr>
              <a:t>Littman, 2022)</a:t>
            </a:r>
            <a:endParaRPr lang="en-US" sz="2000" dirty="0">
              <a:latin typeface="Garamond" panose="02020404030301010803" pitchFamily="18" charset="0"/>
            </a:endParaRPr>
          </a:p>
          <a:p>
            <a:pPr marL="800100" lvl="1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600" dirty="0" smtClean="0">
                <a:latin typeface="Garamond" panose="02020404030301010803" pitchFamily="18" charset="0"/>
              </a:rPr>
              <a:t>Will help </a:t>
            </a:r>
            <a:r>
              <a:rPr lang="en-US" sz="1600" dirty="0">
                <a:latin typeface="Garamond" panose="02020404030301010803" pitchFamily="18" charset="0"/>
              </a:rPr>
              <a:t>generate about 15% </a:t>
            </a:r>
            <a:r>
              <a:rPr lang="en-US" sz="1600" dirty="0" smtClean="0">
                <a:latin typeface="Garamond" panose="02020404030301010803" pitchFamily="18" charset="0"/>
              </a:rPr>
              <a:t>more </a:t>
            </a:r>
            <a:r>
              <a:rPr lang="en-US" sz="1600" dirty="0">
                <a:latin typeface="Garamond" panose="02020404030301010803" pitchFamily="18" charset="0"/>
              </a:rPr>
              <a:t>sales </a:t>
            </a:r>
            <a:r>
              <a:rPr lang="en-US" sz="1600" dirty="0" smtClean="0">
                <a:latin typeface="Garamond" panose="02020404030301010803" pitchFamily="18" charset="0"/>
              </a:rPr>
              <a:t>compared to traditional </a:t>
            </a:r>
            <a:r>
              <a:rPr lang="en-US" sz="1600" dirty="0">
                <a:latin typeface="Garamond" panose="02020404030301010803" pitchFamily="18" charset="0"/>
              </a:rPr>
              <a:t>Chipotle </a:t>
            </a:r>
            <a:r>
              <a:rPr lang="en-US" sz="1600" dirty="0" smtClean="0">
                <a:latin typeface="Garamond" panose="02020404030301010803" pitchFamily="18" charset="0"/>
              </a:rPr>
              <a:t>restaurants (</a:t>
            </a:r>
            <a:r>
              <a:rPr lang="en-US" sz="1600" dirty="0">
                <a:latin typeface="Garamond" panose="02020404030301010803" pitchFamily="18" charset="0"/>
              </a:rPr>
              <a:t>Littman, 2022</a:t>
            </a:r>
            <a:r>
              <a:rPr lang="en-US" sz="1600" dirty="0" smtClean="0">
                <a:latin typeface="Garamond" panose="02020404030301010803" pitchFamily="18" charset="0"/>
              </a:rPr>
              <a:t>)</a:t>
            </a:r>
            <a:endParaRPr lang="en-US" sz="1600" dirty="0">
              <a:latin typeface="Garamond" panose="02020404030301010803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4593" y="2318312"/>
            <a:ext cx="33101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The change (</a:t>
            </a:r>
            <a:r>
              <a:rPr lang="en-GB" sz="2800" b="1" dirty="0" err="1" smtClean="0">
                <a:solidFill>
                  <a:srgbClr val="0070C0"/>
                </a:solidFill>
                <a:latin typeface="Garamond" panose="02020404030301010803" pitchFamily="18" charset="0"/>
              </a:rPr>
              <a:t>chipotlanes</a:t>
            </a:r>
            <a:r>
              <a:rPr lang="en-GB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) has </a:t>
            </a:r>
            <a:r>
              <a:rPr lang="en-US" sz="2800" b="1" dirty="0" smtClean="0">
                <a:solidFill>
                  <a:srgbClr val="0070C0"/>
                </a:solidFill>
                <a:latin typeface="Garamond" panose="02020404030301010803" pitchFamily="18" charset="0"/>
              </a:rPr>
              <a:t>benefited CMG</a:t>
            </a:r>
            <a:endParaRPr lang="en-GB" sz="2800" b="1" dirty="0">
              <a:solidFill>
                <a:srgbClr val="0070C0"/>
              </a:solidFill>
              <a:latin typeface="Garamond" panose="02020404030301010803" pitchFamily="18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2592659"/>
            <a:ext cx="34047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“</a:t>
            </a:r>
            <a:r>
              <a:rPr lang="en-GB" sz="2000" b="1" dirty="0" err="1">
                <a:solidFill>
                  <a:srgbClr val="002060"/>
                </a:solidFill>
                <a:latin typeface="Garamond" panose="02020404030301010803" pitchFamily="18" charset="0"/>
              </a:rPr>
              <a:t>Chipotlanes</a:t>
            </a:r>
            <a:r>
              <a:rPr lang="en-GB" sz="2000" b="1" dirty="0">
                <a:solidFill>
                  <a:srgbClr val="002060"/>
                </a:solidFill>
                <a:latin typeface="Garamond" panose="02020404030301010803" pitchFamily="18" charset="0"/>
              </a:rPr>
              <a:t>” are </a:t>
            </a:r>
            <a:r>
              <a:rPr lang="en-GB" sz="20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an effective change </a:t>
            </a:r>
            <a:r>
              <a:rPr lang="en-GB" sz="2000" b="1" dirty="0">
                <a:solidFill>
                  <a:srgbClr val="002060"/>
                </a:solidFill>
                <a:latin typeface="Garamond" panose="02020404030301010803" pitchFamily="18" charset="0"/>
              </a:rPr>
              <a:t>management </a:t>
            </a:r>
            <a:r>
              <a:rPr lang="en-GB" sz="2000" b="1" dirty="0" smtClean="0">
                <a:solidFill>
                  <a:srgbClr val="002060"/>
                </a:solidFill>
                <a:latin typeface="Garamond" panose="02020404030301010803" pitchFamily="18" charset="0"/>
              </a:rPr>
              <a:t>and beneficial to relevant stakeholders </a:t>
            </a:r>
            <a:endParaRPr lang="en-GB" sz="3200" b="1" dirty="0">
              <a:solidFill>
                <a:srgbClr val="002060"/>
              </a:solidFill>
              <a:latin typeface="Garamond" panose="02020404030301010803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801689" y="2106056"/>
            <a:ext cx="7969897" cy="3675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b="1" dirty="0" smtClean="0">
                <a:latin typeface="Garamond" panose="02020404030301010803" pitchFamily="18" charset="0"/>
              </a:rPr>
              <a:t>Introduction of </a:t>
            </a:r>
            <a:r>
              <a:rPr lang="en-US" sz="2400" b="1" dirty="0" err="1" smtClean="0">
                <a:latin typeface="Garamond" panose="02020404030301010803" pitchFamily="18" charset="0"/>
              </a:rPr>
              <a:t>chiptolanes</a:t>
            </a:r>
            <a:r>
              <a:rPr lang="en-US" sz="2400" b="1" dirty="0" smtClean="0">
                <a:latin typeface="Garamond" panose="02020404030301010803" pitchFamily="18" charset="0"/>
              </a:rPr>
              <a:t> has been beneficial to CMG: </a:t>
            </a:r>
            <a:endParaRPr lang="en-US" sz="2400" b="1" dirty="0" smtClean="0">
              <a:latin typeface="Garamond" panose="02020404030301010803" pitchFamily="18" charset="0"/>
            </a:endParaRPr>
          </a:p>
          <a:p>
            <a:pPr marL="800100" lvl="1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dirty="0" smtClean="0">
                <a:latin typeface="Garamond" panose="02020404030301010803" pitchFamily="18" charset="0"/>
              </a:rPr>
              <a:t>Helped CMG successfully navigate the challenges of stay-at-home orders </a:t>
            </a:r>
            <a:endParaRPr lang="en-US" sz="1900" dirty="0" smtClean="0">
              <a:latin typeface="Garamond" panose="02020404030301010803" pitchFamily="18" charset="0"/>
            </a:endParaRPr>
          </a:p>
          <a:p>
            <a:pPr marL="800100" lvl="1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dirty="0" smtClean="0">
                <a:latin typeface="Garamond" panose="02020404030301010803" pitchFamily="18" charset="0"/>
              </a:rPr>
              <a:t>Improved CMG’s first </a:t>
            </a:r>
            <a:r>
              <a:rPr lang="en-US" sz="1900" dirty="0">
                <a:latin typeface="Garamond" panose="02020404030301010803" pitchFamily="18" charset="0"/>
              </a:rPr>
              <a:t>quarter </a:t>
            </a:r>
            <a:r>
              <a:rPr lang="en-US" sz="1900" dirty="0" smtClean="0">
                <a:latin typeface="Garamond" panose="02020404030301010803" pitchFamily="18" charset="0"/>
              </a:rPr>
              <a:t>digital </a:t>
            </a:r>
            <a:r>
              <a:rPr lang="en-US" sz="1900" dirty="0">
                <a:latin typeface="Garamond" panose="02020404030301010803" pitchFamily="18" charset="0"/>
              </a:rPr>
              <a:t>sales </a:t>
            </a:r>
            <a:r>
              <a:rPr lang="en-US" sz="1900" dirty="0" smtClean="0">
                <a:latin typeface="Garamond" panose="02020404030301010803" pitchFamily="18" charset="0"/>
              </a:rPr>
              <a:t>by 80%+ </a:t>
            </a:r>
            <a:r>
              <a:rPr lang="en-US" sz="1900" dirty="0">
                <a:latin typeface="Garamond" panose="02020404030301010803" pitchFamily="18" charset="0"/>
              </a:rPr>
              <a:t>year over </a:t>
            </a:r>
            <a:r>
              <a:rPr lang="en-US" sz="1900" dirty="0" smtClean="0">
                <a:latin typeface="Garamond" panose="02020404030301010803" pitchFamily="18" charset="0"/>
              </a:rPr>
              <a:t>year (CMG, 2020)</a:t>
            </a:r>
            <a:endParaRPr lang="en-US" sz="1900" dirty="0" smtClean="0">
              <a:latin typeface="Garamond" panose="02020404030301010803" pitchFamily="18" charset="0"/>
            </a:endParaRPr>
          </a:p>
          <a:p>
            <a:pPr marL="800100" lvl="1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dirty="0" smtClean="0">
                <a:latin typeface="Garamond" panose="02020404030301010803" pitchFamily="18" charset="0"/>
              </a:rPr>
              <a:t>Convenience and efficiency – enabled CMG to serve more customers than before within a short time </a:t>
            </a:r>
            <a:endParaRPr lang="en-US" sz="1900" dirty="0" smtClean="0">
              <a:latin typeface="Garamond" panose="02020404030301010803" pitchFamily="18" charset="0"/>
            </a:endParaRPr>
          </a:p>
          <a:p>
            <a:pPr marL="800100" lvl="1" indent="-34290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1900" dirty="0" smtClean="0">
                <a:latin typeface="Garamond" panose="02020404030301010803" pitchFamily="18" charset="0"/>
              </a:rPr>
              <a:t>Provided </a:t>
            </a:r>
            <a:r>
              <a:rPr lang="en-US" sz="1900" dirty="0">
                <a:latin typeface="Garamond" panose="02020404030301010803" pitchFamily="18" charset="0"/>
              </a:rPr>
              <a:t>jobs for 10,000+ employees - </a:t>
            </a:r>
            <a:r>
              <a:rPr lang="en-US" sz="1900" dirty="0" smtClean="0">
                <a:latin typeface="Garamond" panose="02020404030301010803" pitchFamily="18" charset="0"/>
              </a:rPr>
              <a:t>restaurants with </a:t>
            </a:r>
            <a:r>
              <a:rPr lang="en-US" sz="1900" dirty="0" err="1" smtClean="0">
                <a:latin typeface="Garamond" panose="02020404030301010803" pitchFamily="18" charset="0"/>
              </a:rPr>
              <a:t>Chipotlanes</a:t>
            </a:r>
            <a:r>
              <a:rPr lang="en-US" sz="1900" dirty="0" smtClean="0">
                <a:latin typeface="Garamond" panose="02020404030301010803" pitchFamily="18" charset="0"/>
              </a:rPr>
              <a:t> demand </a:t>
            </a:r>
            <a:r>
              <a:rPr lang="en-US" sz="1900" dirty="0">
                <a:latin typeface="Garamond" panose="02020404030301010803" pitchFamily="18" charset="0"/>
              </a:rPr>
              <a:t>more staff than traditional </a:t>
            </a:r>
            <a:r>
              <a:rPr lang="en-US" sz="1900" dirty="0" smtClean="0">
                <a:latin typeface="Garamond" panose="02020404030301010803" pitchFamily="18" charset="0"/>
              </a:rPr>
              <a:t>restaurants</a:t>
            </a:r>
            <a:endParaRPr lang="en-GB" sz="1900" dirty="0">
              <a:latin typeface="Garamond" panose="02020404030301010803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828" t="27175" r="4207" b="30591"/>
          <a:stretch>
            <a:fillRect/>
          </a:stretch>
        </p:blipFill>
        <p:spPr>
          <a:xfrm>
            <a:off x="4053939" y="109512"/>
            <a:ext cx="7083972" cy="214411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>
            <a:fillRect/>
          </a:stretch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52715" y="2375336"/>
            <a:ext cx="27009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Garamond" panose="02020404030301010803" pitchFamily="18" charset="0"/>
              </a:rPr>
              <a:t>Reference List</a:t>
            </a:r>
            <a:endParaRPr lang="en-GB" sz="2800" b="1" dirty="0">
              <a:latin typeface="Garamond" panose="02020404030301010803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498098" y="355320"/>
            <a:ext cx="8602197" cy="63348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Auerbach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A.J., 2018. Measuring the effects of corporate tax cuts.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Journal of Economic Perspectives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32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(4), pp.97-120.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Chen, K.J.,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Yeh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T.M.,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Pai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F.Y. and Chen, D.F., 2018. Integrating refined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kano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 model and QFD for service quality improvement in healthy fast-food chain restaurants.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International journal of environmental research and public health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15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(7), p.1310.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 err="1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Cision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, 2022.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 OPENS 500TH CHIPOTLANE® RESTAURANT.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https://www.prnewswire.com/news-releases/chipotle-opens-500th-chipotlane-restaurant-301679728.html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CMG, 2020.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 Continues Accelerated Growth With 100th </a:t>
            </a:r>
            <a:r>
              <a:rPr lang="en-GB" sz="1150" i="1" dirty="0" err="1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Chipotlane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and 10,000 New Jobs.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https://newsroom.chipotle.com/2020-07-15-Chipotle-Continues-Accelerated-Growth-With-100th-Chipotlane-and-10-000-New-Jobs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Forbes, 2023.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 Mexican Grill Company Profile.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https://www.forbes.com/companies/chipotle-mexican-grill/?sh=66eb42104a7b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Gupta, S., 2023.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Chipotle’s SWOT Analysis.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https://bstrategyhub.com/chipotles-swot-analysis/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Hussain, S.T., Lei, S.,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Akram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T.,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Haider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M.J., Hussain, S.H. and Ali, M., 2018. Kurt Lewin's change model: A critical review of the role of leadership and employee involvement in organizational change.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Journal of Innovation &amp; Knowledge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3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(3), pp.123-127.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Kelso, A., 2020.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 ranks No. 1 among QSRs for COVID-19 safety measures, report says.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https://www.restaurantdive.com/news/chipotle-ranks-no-1-for-covid-19-safety-measures-report-says/580407/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LinkedIn, 2023.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Chipotle Mexican Grill: Real Food. Real People. Real Opportunities.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https://www.linkedin.com/company/chipotle-mexican-grill/about/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Lewis, L., 2019. Organizational change. In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Origins and traditions of organizational communication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 (pp. 406-423). Routledge.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Littman, J., 2022.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Why </a:t>
            </a:r>
            <a:r>
              <a:rPr lang="en-GB" sz="1150" i="1" dirty="0" err="1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Chipotlanes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are Chipotle’s future.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https://www.restaurantdive.com/news/chipotlanes-are-chipotles-future/637022/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Ludwig, S., 2023.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10 Hugely Successful Companies that Reinvented Their Business.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https://www.uschamber.com/co/good-company/growth-studio/successful-companies-that-reinvented-their-business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Miller, K., 2022.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An Empirically Conducted PESTLE Analysis of Chipotle Mexican Grill.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https://crowjack.com/pestle-analysis/chipotle-mexican-grill</a:t>
            </a:r>
            <a:b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</a:b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[Accessed 2023].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Sardar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S., Ray, R., Hasan, M.K.,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Chitra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S.S.,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Parvez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A.S. and </a:t>
            </a:r>
            <a:r>
              <a:rPr lang="en-US" sz="1150" dirty="0" err="1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Avi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M.A.R., 2022. Assessing the effects of COVID-19 on restaurant business from restaurant owners’ perspective.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Frontiers in Psychology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</a:t>
            </a:r>
            <a:r>
              <a:rPr lang="en-US" sz="1150" i="1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13</a:t>
            </a:r>
            <a:r>
              <a:rPr lang="en-US" sz="1150" dirty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.</a:t>
            </a:r>
            <a:endParaRPr lang="en-US" sz="1150" dirty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150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Song, H.J., </a:t>
            </a:r>
            <a:r>
              <a:rPr lang="en-US" sz="1150" dirty="0" err="1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Yeon</a:t>
            </a:r>
            <a:r>
              <a:rPr lang="en-US" sz="1150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J. and Lee, S., 2021. Impact of the COVID-19 pandemic: Evidence from the US restaurant industry. </a:t>
            </a:r>
            <a:r>
              <a:rPr lang="en-US" sz="1150" i="1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International Journal of Hospitality Management</a:t>
            </a:r>
            <a:r>
              <a:rPr lang="en-US" sz="1150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</a:t>
            </a:r>
            <a:r>
              <a:rPr lang="en-US" sz="1150" i="1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92</a:t>
            </a:r>
            <a:r>
              <a:rPr lang="en-US" sz="1150" dirty="0" smtClean="0">
                <a:solidFill>
                  <a:srgbClr val="0D0D0D"/>
                </a:solidFill>
                <a:latin typeface="Garamond" panose="02020404030301010803" pitchFamily="18" charset="0"/>
                <a:ea typeface="Times New Roman" panose="02020603050405020304" pitchFamily="18" charset="0"/>
              </a:rPr>
              <a:t>, p.102702.</a:t>
            </a:r>
            <a:endParaRPr lang="en-US" sz="1150" dirty="0" smtClean="0">
              <a:solidFill>
                <a:srgbClr val="0D0D0D"/>
              </a:solidFill>
              <a:latin typeface="Garamond" panose="02020404030301010803" pitchFamily="18" charset="0"/>
              <a:ea typeface="Calibri" panose="020F0502020204030204" pitchFamily="34" charset="0"/>
            </a:endParaRPr>
          </a:p>
          <a:p>
            <a:pPr marL="457200" marR="0" indent="-4572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50" dirty="0" err="1" smtClean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Stobierski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, T., 2020. </a:t>
            </a:r>
            <a:r>
              <a:rPr lang="en-GB" sz="1150" i="1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Organisational Change Management: What It Is &amp; Why It’s Important. 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[Online] Available at: </a:t>
            </a:r>
            <a:r>
              <a:rPr lang="en-GB" sz="1150" u="sng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https://online.hbs.edu/blog/post/organizational-change-management</a:t>
            </a:r>
            <a:r>
              <a:rPr lang="en-GB" sz="1150" dirty="0">
                <a:solidFill>
                  <a:srgbClr val="0D0D0D"/>
                </a:solidFill>
                <a:latin typeface="Garamond" panose="02020404030301010803" pitchFamily="18" charset="0"/>
                <a:ea typeface="Calibri" panose="020F0502020204030204" pitchFamily="34" charset="0"/>
              </a:rPr>
              <a:t> [Accessed 2023].</a:t>
            </a:r>
            <a:endParaRPr lang="en-US" sz="1150" dirty="0">
              <a:solidFill>
                <a:srgbClr val="0D0D0D"/>
              </a:solidFill>
              <a:effectLst/>
              <a:latin typeface="Garamond" panose="02020404030301010803" pitchFamily="18" charset="0"/>
              <a:ea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ags/tag1.xml><?xml version="1.0" encoding="utf-8"?>
<p:tagLst xmlns:p="http://schemas.openxmlformats.org/presentationml/2006/main">
  <p:tag name="KSO_WM_UNIT_TABLE_BEAUTIFY" val="smartTable{2b70d482-d946-41a1-ba3b-34e42eb5bdca}"/>
</p:tagLst>
</file>

<file path=ppt/tags/tag2.xml><?xml version="1.0" encoding="utf-8"?>
<p:tagLst xmlns:p="http://schemas.openxmlformats.org/presentationml/2006/main">
  <p:tag name="KSO_WPP_MARK_KEY" val="a72736c9-c20a-4223-bb5e-37a1dc59e18e"/>
  <p:tag name="COMMONDATA" val="eyJoZGlkIjoiOWMyMThjZTllOGM3Y2RkYjE5MDliM2E4MzNkOGM1MWUifQ=="/>
</p:tagLst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0</TotalTime>
  <Words>10059</Words>
  <Application>WPS 演示</Application>
  <PresentationFormat>Widescreen</PresentationFormat>
  <Paragraphs>138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宋体</vt:lpstr>
      <vt:lpstr>Wingdings</vt:lpstr>
      <vt:lpstr>Garamond</vt:lpstr>
      <vt:lpstr>Century Gothic</vt:lpstr>
      <vt:lpstr>Calibri</vt:lpstr>
      <vt:lpstr>Courier New</vt:lpstr>
      <vt:lpstr>Times New Roman</vt:lpstr>
      <vt:lpstr>微软雅黑</vt:lpstr>
      <vt:lpstr>Arial Unicode MS</vt:lpstr>
      <vt:lpstr>等线</vt:lpstr>
      <vt:lpstr>Vapor Trail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WPS_1604321163</cp:lastModifiedBy>
  <cp:revision>2</cp:revision>
  <dcterms:created xsi:type="dcterms:W3CDTF">2023-02-24T22:33:00Z</dcterms:created>
  <dcterms:modified xsi:type="dcterms:W3CDTF">2023-02-25T10:50:48Z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ICV">
    <vt:lpwstr>17840A6164774424B4F822453E13AB36</vt:lpwstr>
  </property>
  <property fmtid="{D5CDD505-2E9C-101B-9397-08002B2CF9AE}" pid="4" name="KSOProductBuildVer">
    <vt:lpwstr>2052-11.1.0.13703</vt:lpwstr>
  </property>
</Properties>
</file>