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349" r:id="rId2"/>
    <p:sldId id="342" r:id="rId3"/>
    <p:sldId id="343" r:id="rId4"/>
    <p:sldId id="344" r:id="rId5"/>
    <p:sldId id="345" r:id="rId6"/>
    <p:sldId id="346" r:id="rId7"/>
    <p:sldId id="347" r:id="rId8"/>
    <p:sldId id="348" r:id="rId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haven widin" initials="sw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300078-6188-4E0A-9487-14B7CA585E08}" v="1" dt="2023-02-27T12:46:38.9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6247" autoAdjust="0"/>
  </p:normalViewPr>
  <p:slideViewPr>
    <p:cSldViewPr>
      <p:cViewPr varScale="1">
        <p:scale>
          <a:sx n="56" d="100"/>
          <a:sy n="56" d="100"/>
        </p:scale>
        <p:origin x="1496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29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15300078-6188-4E0A-9487-14B7CA585E08}"/>
    <pc:docChg chg="modSld">
      <pc:chgData name="Ivana Rozic" userId="3146e45c-111e-47f4-abdb-d162ebf290e2" providerId="ADAL" clId="{15300078-6188-4E0A-9487-14B7CA585E08}" dt="2023-03-02T19:15:17.106" v="2" actId="404"/>
      <pc:docMkLst>
        <pc:docMk/>
      </pc:docMkLst>
      <pc:sldChg chg="modSp mod">
        <pc:chgData name="Ivana Rozic" userId="3146e45c-111e-47f4-abdb-d162ebf290e2" providerId="ADAL" clId="{15300078-6188-4E0A-9487-14B7CA585E08}" dt="2023-03-02T19:15:17.106" v="2" actId="404"/>
        <pc:sldMkLst>
          <pc:docMk/>
          <pc:sldMk cId="1008699265" sldId="343"/>
        </pc:sldMkLst>
        <pc:spChg chg="mod">
          <ac:chgData name="Ivana Rozic" userId="3146e45c-111e-47f4-abdb-d162ebf290e2" providerId="ADAL" clId="{15300078-6188-4E0A-9487-14B7CA585E08}" dt="2023-03-02T19:15:17.106" v="2" actId="404"/>
          <ac:spMkLst>
            <pc:docMk/>
            <pc:sldMk cId="1008699265" sldId="343"/>
            <ac:spMk id="22530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3405" y="1196752"/>
            <a:ext cx="7937189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  <a:t>LCBB4001</a:t>
            </a:r>
            <a:b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  <a:t>Accounting Fundamentals</a:t>
            </a:r>
            <a:b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cap="none" dirty="0">
                <a:solidFill>
                  <a:schemeClr val="accent2"/>
                </a:solidFill>
                <a:ea typeface="ＭＳ Ｐゴシック" charset="0"/>
              </a:rPr>
              <a:t>Week 4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563" y="4189504"/>
            <a:ext cx="7448871" cy="1008112"/>
          </a:xfrm>
        </p:spPr>
        <p:txBody>
          <a:bodyPr/>
          <a:lstStyle/>
          <a:p>
            <a:r>
              <a:rPr lang="en-GB" b="1" cap="none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b="1" dirty="0">
                <a:solidFill>
                  <a:srgbClr val="FFFF00"/>
                </a:solidFill>
              </a:rPr>
              <a:t>Estimates and judgements</a:t>
            </a:r>
            <a:endParaRPr lang="en-GB" sz="4000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91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BAD DEBTS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3988693"/>
          </a:xfrm>
        </p:spPr>
        <p:txBody>
          <a:bodyPr/>
          <a:lstStyle/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sz="2800" dirty="0">
                <a:ea typeface="+mn-ea"/>
                <a:cs typeface="+mn-cs"/>
              </a:rPr>
              <a:t>No further hope of collecting the money</a:t>
            </a:r>
          </a:p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sz="2800" dirty="0">
                <a:ea typeface="+mn-ea"/>
                <a:cs typeface="+mn-cs"/>
              </a:rPr>
              <a:t>Receivables can be reduced </a:t>
            </a:r>
          </a:p>
          <a:p>
            <a:pPr algn="just"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sz="2800" dirty="0">
                <a:ea typeface="+mn-ea"/>
                <a:cs typeface="+mn-cs"/>
              </a:rPr>
              <a:t>Bad debt treated as an expense in the income statement.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D0C9406E-EE95-4FD1-BF35-CDFB3FC80E77}" type="slidenum">
              <a:rPr lang="en-GB" altLang="en-US" sz="1400"/>
              <a:pPr eaLnBrk="1" hangingPunct="1"/>
              <a:t>2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995201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9036496" cy="11811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PROVISION FOR DOUBTFUL DEBTS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088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1200"/>
              </a:spcAft>
              <a:defRPr/>
            </a:pPr>
            <a:r>
              <a:rPr lang="en-GB" sz="3000" dirty="0">
                <a:ea typeface="+mn-ea"/>
                <a:cs typeface="+mn-cs"/>
              </a:rPr>
              <a:t>Usually expressed as a % of all receivables.</a:t>
            </a:r>
          </a:p>
          <a:p>
            <a:pPr eaLnBrk="1" hangingPunct="1">
              <a:spcBef>
                <a:spcPts val="0"/>
              </a:spcBef>
              <a:spcAft>
                <a:spcPts val="1200"/>
              </a:spcAft>
              <a:defRPr/>
            </a:pPr>
            <a:r>
              <a:rPr lang="en-GB" sz="3000" dirty="0">
                <a:ea typeface="+mn-ea"/>
                <a:cs typeface="+mn-cs"/>
              </a:rPr>
              <a:t>An example of prudence.</a:t>
            </a:r>
          </a:p>
          <a:p>
            <a:pPr algn="just" eaLnBrk="1" hangingPunct="1">
              <a:spcBef>
                <a:spcPts val="0"/>
              </a:spcBef>
              <a:spcAft>
                <a:spcPts val="1200"/>
              </a:spcAft>
              <a:defRPr/>
            </a:pPr>
            <a:r>
              <a:rPr lang="en-GB" sz="3000" dirty="0">
                <a:ea typeface="+mn-ea"/>
                <a:cs typeface="+mn-cs"/>
              </a:rPr>
              <a:t>A change in the amount of provision will be treated in the Income Statement. </a:t>
            </a:r>
          </a:p>
          <a:p>
            <a:pPr algn="just" eaLnBrk="1" hangingPunct="1">
              <a:spcBef>
                <a:spcPts val="0"/>
              </a:spcBef>
              <a:spcAft>
                <a:spcPts val="1200"/>
              </a:spcAft>
              <a:defRPr/>
            </a:pPr>
            <a:r>
              <a:rPr lang="en-GB" sz="3000" dirty="0">
                <a:ea typeface="+mn-ea"/>
                <a:cs typeface="+mn-cs"/>
              </a:rPr>
              <a:t>The full/new provision will be deducted from receivables in the </a:t>
            </a:r>
            <a:r>
              <a:rPr lang="en-GB" sz="3000" dirty="0"/>
              <a:t>statement of financial position.</a:t>
            </a:r>
            <a:endParaRPr lang="en-GB" sz="3000" dirty="0">
              <a:ea typeface="+mn-ea"/>
              <a:cs typeface="+mn-cs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2512C9F5-17E6-4AC0-A8CD-5C3C50C3466F}" type="slidenum">
              <a:rPr lang="en-GB" altLang="en-US" sz="1400"/>
              <a:pPr eaLnBrk="1" hangingPunct="1"/>
              <a:t>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008699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u="sng" dirty="0">
                <a:ea typeface="ＭＳ Ｐゴシック" charset="0"/>
              </a:rPr>
              <a:t>EXAMPLES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GB" altLang="en-US" sz="2400" dirty="0"/>
              <a:t>Ross Engineering has an existing provision for doubtful debts of £300 based on 5% of receivables as at 30</a:t>
            </a:r>
            <a:r>
              <a:rPr lang="en-GB" altLang="en-US" sz="2400" baseline="30000" dirty="0"/>
              <a:t>th</a:t>
            </a:r>
            <a:r>
              <a:rPr lang="en-GB" altLang="en-US" sz="2400" dirty="0"/>
              <a:t> June 2015.</a:t>
            </a:r>
          </a:p>
          <a:p>
            <a:pPr algn="just" eaLnBrk="1" hangingPunct="1"/>
            <a:r>
              <a:rPr lang="en-GB" altLang="en-US" sz="2400" dirty="0"/>
              <a:t>After writing off bad debts the end of year receivables figures are as follows:</a:t>
            </a:r>
          </a:p>
          <a:p>
            <a:pPr lvl="1" eaLnBrk="1" hangingPunct="1"/>
            <a:r>
              <a:rPr lang="en-GB" altLang="en-US" sz="2000" dirty="0"/>
              <a:t> 30th June 2016	 £8000</a:t>
            </a:r>
          </a:p>
          <a:p>
            <a:pPr lvl="1" eaLnBrk="1" hangingPunct="1"/>
            <a:r>
              <a:rPr lang="en-GB" altLang="en-US" sz="2000" dirty="0"/>
              <a:t> 30th June 2017	 £7000</a:t>
            </a:r>
          </a:p>
          <a:p>
            <a:pPr algn="just" eaLnBrk="1" hangingPunct="1"/>
            <a:r>
              <a:rPr lang="en-GB" altLang="en-US" sz="2400" dirty="0"/>
              <a:t>What would the entries in the income statement and  </a:t>
            </a:r>
            <a:r>
              <a:rPr lang="en-GB" sz="2400" dirty="0"/>
              <a:t>statement of financial position </a:t>
            </a:r>
            <a:r>
              <a:rPr lang="en-GB" altLang="en-US" sz="2400" dirty="0"/>
              <a:t>look in 2016 and 2017?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2C5C1EA8-9798-4C0F-86C9-5648D143E815}" type="slidenum">
              <a:rPr lang="en-GB" altLang="en-US" sz="1400"/>
              <a:pPr eaLnBrk="1" hangingPunct="1"/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250215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u="sng" dirty="0">
                <a:ea typeface="ＭＳ Ｐゴシック" charset="0"/>
                <a:cs typeface="+mj-cs"/>
              </a:rPr>
              <a:t>EXAMPLES - 2016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08525"/>
          </a:xfrm>
        </p:spPr>
        <p:txBody>
          <a:bodyPr/>
          <a:lstStyle/>
          <a:p>
            <a:pPr algn="just" eaLnBrk="1" hangingPunct="1"/>
            <a:r>
              <a:rPr lang="en-GB" altLang="en-US" sz="2200" dirty="0"/>
              <a:t>Existing provision = £300</a:t>
            </a:r>
          </a:p>
          <a:p>
            <a:pPr lvl="1" algn="just" eaLnBrk="1" hangingPunct="1">
              <a:spcAft>
                <a:spcPts val="1800"/>
              </a:spcAft>
            </a:pPr>
            <a:r>
              <a:rPr lang="en-GB" altLang="en-US" sz="2200" dirty="0"/>
              <a:t>June 2016 new provision = 5% of £8000 = £400</a:t>
            </a:r>
          </a:p>
          <a:p>
            <a:pPr algn="just" eaLnBrk="1" hangingPunct="1"/>
            <a:r>
              <a:rPr lang="en-GB" altLang="en-US" sz="2200" dirty="0"/>
              <a:t>How is this shown in the financial statements?</a:t>
            </a:r>
          </a:p>
          <a:p>
            <a:pPr lvl="1" algn="just" eaLnBrk="1" hangingPunct="1"/>
            <a:r>
              <a:rPr lang="en-GB" altLang="en-US" sz="2200" dirty="0"/>
              <a:t>The </a:t>
            </a:r>
            <a:r>
              <a:rPr lang="en-GB" altLang="en-US" sz="2200" b="1" dirty="0">
                <a:solidFill>
                  <a:srgbClr val="00B050"/>
                </a:solidFill>
              </a:rPr>
              <a:t>increase</a:t>
            </a:r>
            <a:r>
              <a:rPr lang="en-GB" altLang="en-US" sz="2200" dirty="0"/>
              <a:t> of £100 is treated as an </a:t>
            </a:r>
            <a:r>
              <a:rPr lang="en-GB" altLang="en-US" sz="2200" b="1" dirty="0">
                <a:solidFill>
                  <a:srgbClr val="00B050"/>
                </a:solidFill>
              </a:rPr>
              <a:t>expense</a:t>
            </a:r>
            <a:r>
              <a:rPr lang="en-GB" altLang="en-US" sz="2200" dirty="0"/>
              <a:t> in the </a:t>
            </a:r>
            <a:r>
              <a:rPr lang="en-GB" altLang="en-US" sz="2200" b="1" dirty="0">
                <a:solidFill>
                  <a:srgbClr val="00B050"/>
                </a:solidFill>
              </a:rPr>
              <a:t>Income Statement</a:t>
            </a:r>
          </a:p>
          <a:p>
            <a:pPr lvl="1" algn="just" eaLnBrk="1" hangingPunct="1"/>
            <a:r>
              <a:rPr lang="en-GB" altLang="en-US" sz="2200" dirty="0"/>
              <a:t>The </a:t>
            </a:r>
            <a:r>
              <a:rPr lang="en-GB" altLang="en-US" sz="2200" b="1" dirty="0">
                <a:solidFill>
                  <a:srgbClr val="7030A0"/>
                </a:solidFill>
              </a:rPr>
              <a:t>new (Full)</a:t>
            </a:r>
            <a:r>
              <a:rPr lang="en-GB" altLang="en-US" sz="2200" dirty="0">
                <a:solidFill>
                  <a:srgbClr val="7030A0"/>
                </a:solidFill>
              </a:rPr>
              <a:t> </a:t>
            </a:r>
            <a:r>
              <a:rPr lang="en-GB" altLang="en-US" sz="2200" dirty="0"/>
              <a:t>provision is shown in the  </a:t>
            </a:r>
            <a:r>
              <a:rPr lang="en-GB" sz="2200" b="1" dirty="0">
                <a:solidFill>
                  <a:srgbClr val="7030A0"/>
                </a:solidFill>
              </a:rPr>
              <a:t>Statement Of Financial Position</a:t>
            </a:r>
            <a:r>
              <a:rPr lang="en-GB" sz="2200" dirty="0"/>
              <a:t> </a:t>
            </a:r>
            <a:r>
              <a:rPr lang="en-GB" altLang="en-US" sz="2200" dirty="0"/>
              <a:t>as a </a:t>
            </a:r>
            <a:r>
              <a:rPr lang="en-GB" altLang="en-US" sz="2200" b="1" dirty="0">
                <a:solidFill>
                  <a:srgbClr val="7030A0"/>
                </a:solidFill>
              </a:rPr>
              <a:t>reduction</a:t>
            </a:r>
            <a:r>
              <a:rPr lang="en-GB" altLang="en-US" sz="2200" dirty="0"/>
              <a:t> of </a:t>
            </a:r>
            <a:r>
              <a:rPr lang="en-GB" altLang="en-US" sz="2200" b="1" dirty="0">
                <a:solidFill>
                  <a:srgbClr val="7030A0"/>
                </a:solidFill>
              </a:rPr>
              <a:t>receivables</a:t>
            </a:r>
          </a:p>
          <a:p>
            <a:pPr lvl="1" algn="just" eaLnBrk="1" hangingPunct="1"/>
            <a:r>
              <a:rPr lang="en-GB" altLang="en-US" sz="2200" dirty="0"/>
              <a:t> Receivables      	   £8,000</a:t>
            </a:r>
          </a:p>
          <a:p>
            <a:pPr lvl="1" algn="just" eaLnBrk="1" hangingPunct="1"/>
            <a:r>
              <a:rPr lang="en-GB" altLang="en-US" sz="2200" dirty="0"/>
              <a:t> Less provision        </a:t>
            </a:r>
            <a:r>
              <a:rPr lang="en-GB" altLang="en-US" sz="2200" u="sng" dirty="0"/>
              <a:t>£400</a:t>
            </a:r>
          </a:p>
          <a:p>
            <a:pPr lvl="1" algn="just" eaLnBrk="1" hangingPunct="1"/>
            <a:r>
              <a:rPr lang="en-GB" altLang="en-US" sz="2200" dirty="0"/>
              <a:t> </a:t>
            </a:r>
            <a:r>
              <a:rPr lang="en-GB" altLang="en-US" sz="2200" b="1" dirty="0">
                <a:solidFill>
                  <a:srgbClr val="FF0000"/>
                </a:solidFill>
              </a:rPr>
              <a:t>Net receivables </a:t>
            </a:r>
            <a:r>
              <a:rPr lang="en-GB" altLang="en-US" sz="2200" b="1" u="sng" dirty="0">
                <a:solidFill>
                  <a:srgbClr val="FF0000"/>
                </a:solidFill>
              </a:rPr>
              <a:t>£7,600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D7C9F982-3CF9-4964-A88F-389217FE89E5}" type="slidenum">
              <a:rPr lang="en-GB" altLang="en-US" sz="1400"/>
              <a:pPr eaLnBrk="1" hangingPunct="1"/>
              <a:t>5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465697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u="sng" dirty="0">
                <a:ea typeface="ＭＳ Ｐゴシック" charset="0"/>
                <a:cs typeface="+mj-cs"/>
              </a:rPr>
              <a:t>EXAMPLES - 2017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444574" y="1417638"/>
            <a:ext cx="8229600" cy="3917032"/>
          </a:xfrm>
        </p:spPr>
        <p:txBody>
          <a:bodyPr/>
          <a:lstStyle/>
          <a:p>
            <a:pPr algn="just" eaLnBrk="1" hangingPunct="1"/>
            <a:r>
              <a:rPr lang="en-GB" altLang="en-US" sz="2200" dirty="0"/>
              <a:t>Existing provision = £400</a:t>
            </a:r>
          </a:p>
          <a:p>
            <a:pPr lvl="1" algn="just" eaLnBrk="1" hangingPunct="1">
              <a:spcAft>
                <a:spcPts val="1800"/>
              </a:spcAft>
            </a:pPr>
            <a:r>
              <a:rPr lang="en-GB" altLang="en-US" sz="2200" dirty="0"/>
              <a:t>June 2017 new provision = 5% of £7000 = £350</a:t>
            </a:r>
          </a:p>
          <a:p>
            <a:pPr algn="just" eaLnBrk="1" hangingPunct="1"/>
            <a:r>
              <a:rPr lang="en-GB" altLang="en-US" sz="2200" dirty="0"/>
              <a:t>How is this shown in the financial statements?</a:t>
            </a:r>
          </a:p>
          <a:p>
            <a:pPr lvl="1" algn="just" eaLnBrk="1" hangingPunct="1"/>
            <a:r>
              <a:rPr lang="en-GB" altLang="en-US" sz="2200" dirty="0"/>
              <a:t>The </a:t>
            </a:r>
            <a:r>
              <a:rPr lang="en-GB" altLang="en-US" sz="2200" b="1" dirty="0">
                <a:solidFill>
                  <a:srgbClr val="0070C0"/>
                </a:solidFill>
              </a:rPr>
              <a:t>decrease</a:t>
            </a:r>
            <a:r>
              <a:rPr lang="en-GB" altLang="en-US" sz="2200" dirty="0"/>
              <a:t> of £50 is treated as </a:t>
            </a:r>
            <a:r>
              <a:rPr lang="en-GB" altLang="en-US" sz="2200" b="1" dirty="0">
                <a:solidFill>
                  <a:srgbClr val="0070C0"/>
                </a:solidFill>
              </a:rPr>
              <a:t>sundry</a:t>
            </a:r>
            <a:r>
              <a:rPr lang="en-GB" altLang="en-US" sz="2200" dirty="0"/>
              <a:t> </a:t>
            </a:r>
            <a:r>
              <a:rPr lang="en-GB" altLang="en-US" sz="2200" b="1" dirty="0">
                <a:solidFill>
                  <a:srgbClr val="0070C0"/>
                </a:solidFill>
              </a:rPr>
              <a:t>income</a:t>
            </a:r>
            <a:r>
              <a:rPr lang="en-GB" altLang="en-US" sz="2200" dirty="0"/>
              <a:t> in the </a:t>
            </a:r>
            <a:r>
              <a:rPr lang="en-GB" altLang="en-US" sz="2200" b="1" dirty="0">
                <a:solidFill>
                  <a:srgbClr val="0070C0"/>
                </a:solidFill>
              </a:rPr>
              <a:t>Income</a:t>
            </a:r>
            <a:r>
              <a:rPr lang="en-GB" altLang="en-US" sz="2200" dirty="0"/>
              <a:t> </a:t>
            </a:r>
            <a:r>
              <a:rPr lang="en-GB" altLang="en-US" sz="2200" b="1" dirty="0">
                <a:solidFill>
                  <a:srgbClr val="0070C0"/>
                </a:solidFill>
              </a:rPr>
              <a:t>statement</a:t>
            </a:r>
          </a:p>
          <a:p>
            <a:pPr lvl="1" algn="just" eaLnBrk="1" hangingPunct="1"/>
            <a:r>
              <a:rPr lang="en-GB" altLang="en-US" sz="2200" dirty="0"/>
              <a:t>The </a:t>
            </a:r>
            <a:r>
              <a:rPr lang="en-GB" altLang="en-US" sz="2200" b="1" dirty="0">
                <a:solidFill>
                  <a:srgbClr val="7030A0"/>
                </a:solidFill>
              </a:rPr>
              <a:t>new (Full)</a:t>
            </a:r>
            <a:r>
              <a:rPr lang="en-GB" altLang="en-US" sz="2200" dirty="0"/>
              <a:t> provision is shown in the </a:t>
            </a:r>
            <a:r>
              <a:rPr lang="en-GB" sz="2200" b="1" dirty="0">
                <a:solidFill>
                  <a:srgbClr val="7030A0"/>
                </a:solidFill>
              </a:rPr>
              <a:t>Statement Of Financial Position</a:t>
            </a:r>
            <a:r>
              <a:rPr lang="en-GB" sz="2200" dirty="0"/>
              <a:t> </a:t>
            </a:r>
            <a:r>
              <a:rPr lang="en-GB" altLang="en-US" sz="2200" dirty="0"/>
              <a:t>as a </a:t>
            </a:r>
            <a:r>
              <a:rPr lang="en-GB" altLang="en-US" sz="2200" b="1" dirty="0">
                <a:solidFill>
                  <a:srgbClr val="7030A0"/>
                </a:solidFill>
              </a:rPr>
              <a:t>reduction</a:t>
            </a:r>
            <a:r>
              <a:rPr lang="en-GB" altLang="en-US" sz="2200" b="1" dirty="0"/>
              <a:t> </a:t>
            </a:r>
            <a:r>
              <a:rPr lang="en-GB" altLang="en-US" sz="2200" dirty="0"/>
              <a:t>of </a:t>
            </a:r>
            <a:r>
              <a:rPr lang="en-GB" altLang="en-US" sz="2200" b="1" dirty="0">
                <a:solidFill>
                  <a:srgbClr val="7030A0"/>
                </a:solidFill>
              </a:rPr>
              <a:t>receivables</a:t>
            </a:r>
          </a:p>
          <a:p>
            <a:pPr lvl="1" algn="just" eaLnBrk="1" hangingPunct="1"/>
            <a:r>
              <a:rPr lang="en-GB" altLang="en-US" sz="2200" dirty="0"/>
              <a:t> Receivables    	  £7,000</a:t>
            </a:r>
          </a:p>
          <a:p>
            <a:pPr lvl="1" algn="just" eaLnBrk="1" hangingPunct="1"/>
            <a:r>
              <a:rPr lang="en-GB" altLang="en-US" sz="2200" dirty="0"/>
              <a:t> Less provision        </a:t>
            </a:r>
            <a:r>
              <a:rPr lang="en-GB" altLang="en-US" sz="2200" u="sng" dirty="0"/>
              <a:t>£350</a:t>
            </a:r>
          </a:p>
          <a:p>
            <a:pPr lvl="1" algn="just" eaLnBrk="1" hangingPunct="1"/>
            <a:r>
              <a:rPr lang="en-GB" altLang="en-US" sz="2200" dirty="0"/>
              <a:t> </a:t>
            </a:r>
            <a:r>
              <a:rPr lang="en-GB" altLang="en-US" sz="2200" b="1" dirty="0">
                <a:solidFill>
                  <a:srgbClr val="FF0000"/>
                </a:solidFill>
              </a:rPr>
              <a:t>Net receivables </a:t>
            </a:r>
            <a:r>
              <a:rPr lang="en-GB" altLang="en-US" sz="2200" b="1" u="sng" dirty="0">
                <a:solidFill>
                  <a:srgbClr val="FF0000"/>
                </a:solidFill>
              </a:rPr>
              <a:t>£6,650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FEDC09EB-BDA6-4C8B-B3CB-550F82441B00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574810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SO WHAT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895850"/>
          </a:xfrm>
        </p:spPr>
        <p:txBody>
          <a:bodyPr/>
          <a:lstStyle/>
          <a:p>
            <a:pPr eaLnBrk="1" hangingPunct="1">
              <a:spcBef>
                <a:spcPts val="600"/>
              </a:spcBef>
              <a:spcAft>
                <a:spcPts val="1200"/>
              </a:spcAft>
              <a:defRPr/>
            </a:pPr>
            <a:r>
              <a:rPr lang="en-GB" sz="2700" dirty="0">
                <a:ea typeface="ＭＳ Ｐゴシック" charset="0"/>
              </a:rPr>
              <a:t>As a manager, you will control/responsibility for areas/departments/regions/country/continents...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defRPr/>
            </a:pPr>
            <a:r>
              <a:rPr lang="en-GB" sz="2700" dirty="0">
                <a:ea typeface="ＭＳ Ｐゴシック" charset="0"/>
              </a:rPr>
              <a:t>Understanding how accruals/prepayments and depreciation charges are made will give you a much better understanding of your financial position – you will understand </a:t>
            </a:r>
            <a:r>
              <a:rPr lang="en-GB" sz="2700" b="1" dirty="0">
                <a:ea typeface="ＭＳ Ｐゴシック" charset="0"/>
              </a:rPr>
              <a:t>WHY</a:t>
            </a:r>
            <a:r>
              <a:rPr lang="en-GB" sz="2700" dirty="0">
                <a:ea typeface="ＭＳ Ｐゴシック" charset="0"/>
              </a:rPr>
              <a:t> these adjustments are made.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defRPr/>
            </a:pPr>
            <a:r>
              <a:rPr lang="en-GB" sz="2700" dirty="0">
                <a:ea typeface="ＭＳ Ｐゴシック" charset="0"/>
              </a:rPr>
              <a:t>Managers who do not understand these ideas cannot challenge any adjustments put through. </a:t>
            </a: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B39890E8-15B4-4749-BB2E-F96BC8637424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870706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69BC1475-7C08-4CD7-9019-7601A9A9F574}" type="slidenum">
              <a:rPr lang="en-GB" altLang="en-US" sz="1400"/>
              <a:pPr eaLnBrk="1" hangingPunct="1"/>
              <a:t>8</a:t>
            </a:fld>
            <a:endParaRPr lang="en-GB" altLang="en-US" sz="1400"/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CONCLUSION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b="1" u="sng" dirty="0">
                <a:ea typeface="ＭＳ Ｐゴシック" charset="0"/>
                <a:cs typeface="+mn-cs"/>
              </a:rPr>
              <a:t>Problems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  <a:cs typeface="+mn-cs"/>
              </a:rPr>
              <a:t>Accounts include a number of estimates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  <a:cs typeface="+mn-cs"/>
              </a:rPr>
              <a:t>Difficulties in preparing accounts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  <a:cs typeface="+mn-cs"/>
              </a:rPr>
              <a:t>Difficulties in comparing companies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  <a:cs typeface="+mn-cs"/>
              </a:rPr>
              <a:t>Scope for manipulation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dirty="0">
              <a:ea typeface="ＭＳ Ｐゴシック" charset="0"/>
              <a:cs typeface="+mn-cs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b="1" u="sng" dirty="0">
                <a:ea typeface="ＭＳ Ｐゴシック" charset="0"/>
                <a:cs typeface="+mn-cs"/>
              </a:rPr>
              <a:t>Solutions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  <a:cs typeface="+mn-cs"/>
              </a:rPr>
              <a:t>Disclosure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  <a:cs typeface="+mn-cs"/>
              </a:rPr>
              <a:t>Accounting regulation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  <a:cs typeface="+mn-cs"/>
              </a:rPr>
              <a:t>Audit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  <a:cs typeface="+mn-cs"/>
              </a:rPr>
              <a:t>Review panel</a:t>
            </a:r>
          </a:p>
        </p:txBody>
      </p:sp>
    </p:spTree>
    <p:extLst>
      <p:ext uri="{BB962C8B-B14F-4D97-AF65-F5344CB8AC3E}">
        <p14:creationId xmlns:p14="http://schemas.microsoft.com/office/powerpoint/2010/main" val="568347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3640</TotalTime>
  <Words>422</Words>
  <Application>Microsoft Office PowerPoint</Application>
  <PresentationFormat>On-screen Show (4:3)</PresentationFormat>
  <Paragraphs>60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Myriad Pro</vt:lpstr>
      <vt:lpstr>Verdana</vt:lpstr>
      <vt:lpstr>20140311PresentationUWTSDTemplate</vt:lpstr>
      <vt:lpstr>LCBB4001 Accounting Fundamentals Week 4 Session 2</vt:lpstr>
      <vt:lpstr>BAD DEBTS</vt:lpstr>
      <vt:lpstr>PROVISION FOR DOUBTFUL DEBTS</vt:lpstr>
      <vt:lpstr>EXAMPLES</vt:lpstr>
      <vt:lpstr>EXAMPLES - 2016</vt:lpstr>
      <vt:lpstr>EXAMPLES - 2017</vt:lpstr>
      <vt:lpstr>SO WHAT</vt:lpstr>
      <vt:lpstr>CONCLUSION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Ivana Rozic</cp:lastModifiedBy>
  <cp:revision>165</cp:revision>
  <cp:lastPrinted>2018-07-09T15:27:01Z</cp:lastPrinted>
  <dcterms:created xsi:type="dcterms:W3CDTF">2002-10-07T19:43:58Z</dcterms:created>
  <dcterms:modified xsi:type="dcterms:W3CDTF">2023-03-04T14:36:34Z</dcterms:modified>
</cp:coreProperties>
</file>