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2" r:id="rId1"/>
  </p:sldMasterIdLst>
  <p:notesMasterIdLst>
    <p:notesMasterId r:id="rId27"/>
  </p:notesMasterIdLst>
  <p:handoutMasterIdLst>
    <p:handoutMasterId r:id="rId28"/>
  </p:handoutMasterIdLst>
  <p:sldIdLst>
    <p:sldId id="257" r:id="rId2"/>
    <p:sldId id="270" r:id="rId3"/>
    <p:sldId id="258" r:id="rId4"/>
    <p:sldId id="267" r:id="rId5"/>
    <p:sldId id="268" r:id="rId6"/>
    <p:sldId id="269" r:id="rId7"/>
    <p:sldId id="259" r:id="rId8"/>
    <p:sldId id="271" r:id="rId9"/>
    <p:sldId id="260" r:id="rId10"/>
    <p:sldId id="272" r:id="rId11"/>
    <p:sldId id="273" r:id="rId12"/>
    <p:sldId id="261" r:id="rId13"/>
    <p:sldId id="282" r:id="rId14"/>
    <p:sldId id="283" r:id="rId15"/>
    <p:sldId id="274" r:id="rId16"/>
    <p:sldId id="262" r:id="rId17"/>
    <p:sldId id="275" r:id="rId18"/>
    <p:sldId id="264" r:id="rId19"/>
    <p:sldId id="276" r:id="rId20"/>
    <p:sldId id="277" r:id="rId21"/>
    <p:sldId id="278" r:id="rId22"/>
    <p:sldId id="279" r:id="rId23"/>
    <p:sldId id="280" r:id="rId24"/>
    <p:sldId id="265" r:id="rId25"/>
    <p:sldId id="281" r:id="rId26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945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192">
          <p15:clr>
            <a:srgbClr val="A4A3A4"/>
          </p15:clr>
        </p15:guide>
        <p15:guide id="5" orient="horz" pos="1072">
          <p15:clr>
            <a:srgbClr val="A4A3A4"/>
          </p15:clr>
        </p15:guide>
        <p15:guide id="6" pos="3839">
          <p15:clr>
            <a:srgbClr val="A4A3A4"/>
          </p15:clr>
        </p15:guide>
        <p15:guide id="7" pos="704">
          <p15:clr>
            <a:srgbClr val="A4A3A4"/>
          </p15:clr>
        </p15:guide>
        <p15:guide id="8" pos="710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86091" autoAdjust="0"/>
  </p:normalViewPr>
  <p:slideViewPr>
    <p:cSldViewPr showGuides="1">
      <p:cViewPr>
        <p:scale>
          <a:sx n="80" d="100"/>
          <a:sy n="80" d="100"/>
        </p:scale>
        <p:origin x="678" y="300"/>
      </p:cViewPr>
      <p:guideLst>
        <p:guide orient="horz" pos="2160"/>
        <p:guide orient="horz" pos="945"/>
        <p:guide orient="horz" pos="3888"/>
        <p:guide orient="horz" pos="192"/>
        <p:guide orient="horz" pos="1072"/>
        <p:guide pos="3839"/>
        <p:guide pos="704"/>
        <p:guide pos="7102"/>
      </p:guideLst>
    </p:cSldViewPr>
  </p:slideViewPr>
  <p:outlineViewPr>
    <p:cViewPr>
      <p:scale>
        <a:sx n="33" d="100"/>
        <a:sy n="33" d="100"/>
      </p:scale>
      <p:origin x="0" y="-2886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90" d="100"/>
          <a:sy n="90" d="100"/>
        </p:scale>
        <p:origin x="2850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0633EEF-B7AA-4B89-A941-70FC5231C8F0}" type="datetime1">
              <a:rPr lang="en-GB" smtClean="0">
                <a:solidFill>
                  <a:schemeClr val="tx2"/>
                </a:solidFill>
              </a:rPr>
              <a:t>10/03/2026</a:t>
            </a:fld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2A9B12B0-C520-4F77-83CA-0D8DE66D18B7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705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8047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BC592D-6857-9A14-EA38-245965250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9C8E4F-5A11-C91F-7458-AE6A45AD7D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A53C00-00F8-21B1-EFD4-C9F9AC91C6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8FAF0-BC8D-D56B-F00D-9B06B063FDD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0912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7FCE96-904E-C955-BD49-0AED2482D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01C70B-BF5C-693B-B086-F17AF7ECA2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8717A6-D7D0-AB5B-9575-08BA410603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3A7124-0D16-BBAF-1FAF-DC0D75C251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287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E80A7-007F-6B86-7353-EC3B50881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3649B9-3F71-1614-D383-AF18FCDA95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897089-A8FF-9BD5-370B-7408098153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A6F140-0D44-28A6-DB33-524C6CD73DA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5869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524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6732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313C24-7E83-6A97-943C-404D5F022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566FC8-16A7-C4C9-06C7-26DE01BD68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35FCA4-AA8A-C5AE-F828-566D692B30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8B66F-B7B4-F032-0997-334A6DDDC44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8629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006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https://www.bera.ac.uk/blog/cynefin-a-special-place-within-every-learners-heart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noProof="0" smtClean="0"/>
              <a:pPr rtl="0"/>
              <a:t>14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508924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538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4193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9C5F4D-6642-513F-6469-174304E64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35516D-C80E-AF3C-03D5-2C20C4537F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FFAE67-22B6-3DEB-02CE-831A5727DF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3AF9A-DF91-7FFC-515F-7753FCFD0DD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1975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92A6FE-D3C0-0EDE-CA76-3DA19B42D3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81050F-AB14-7274-882B-6E48C8D13C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EAE1E8-6E1C-DF2D-1CD5-7467A9BA77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40E9A-4E3B-58F5-3858-3031565377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9685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6F5CF-693B-9110-85F7-67BDF46207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22AEFA-9137-ACF9-AE23-74C9166858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18570B-E45E-8007-0A73-828902ABF1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41F2AC-12BA-E7BD-EA7B-0CB7523B8A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1182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664E3-52EC-935E-4051-2BC657F7A5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E1BD34-3E2A-F5C7-DB36-A59A58AC71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F0A791-6000-B96B-F838-1FCB28A3C4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6846F-1DEB-7B41-B504-43895F897AB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5050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1774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1D41E-CB6C-A16D-1E77-811452F6B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921030-4553-E70E-F61B-30B426D7F1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E7DE1B-A088-55C9-E3A2-F5167A330C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980D2-AC1E-0F37-894C-A4FF3AE03C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B8796F01-7154-41E0-B48B-A6921757531A}" type="slidenum">
              <a:rPr lang="en-GB" smtClean="0"/>
              <a:pPr rtl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973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12190572" cy="6858000"/>
            <a:chOff x="0" y="0"/>
            <a:chExt cx="12190572" cy="6858000"/>
          </a:xfrm>
        </p:grpSpPr>
        <p:sp>
          <p:nvSpPr>
            <p:cNvPr id="13" name="Rectangle 12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0" y="0"/>
              <a:ext cx="4742741" cy="6858000"/>
              <a:chOff x="0" y="0"/>
              <a:chExt cx="4742741" cy="6858000"/>
            </a:xfrm>
          </p:grpSpPr>
          <p:pic>
            <p:nvPicPr>
              <p:cNvPr id="9" name="Picture 8" descr="Stacked books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4591594" cy="6858000"/>
              </a:xfrm>
              <a:prstGeom prst="rect">
                <a:avLst/>
              </a:prstGeom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4605581" y="0"/>
                <a:ext cx="137160" cy="685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 dirty="0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9346" y="1498601"/>
            <a:ext cx="7008574" cy="3298825"/>
          </a:xfrm>
        </p:spPr>
        <p:txBody>
          <a:bodyPr rtlCol="0"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9346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1C914BF-DFB5-45A0-8358-CEA77955B2C4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220121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5049C7-E4E2-47B3-B82B-53188E25A694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6535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4" name="Rectangle 3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 rtl="0"/>
              <a:endParaRPr lang="en-GB" noProof="0" dirty="0"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98818" y="0"/>
              <a:ext cx="4591594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7481252" y="0"/>
              <a:ext cx="137160" cy="685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b="0" noProof="0" dirty="0">
                <a:solidFill>
                  <a:schemeClr val="tx2"/>
                </a:solidFill>
              </a:endParaRPr>
            </a:p>
          </p:txBody>
        </p:sp>
      </p:grpSp>
      <p:pic>
        <p:nvPicPr>
          <p:cNvPr id="5" name="Picture 4" descr="Stacked book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818" y="0"/>
            <a:ext cx="4591594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37149" y="1498601"/>
            <a:ext cx="7008574" cy="3298825"/>
          </a:xfrm>
        </p:spPr>
        <p:txBody>
          <a:bodyPr rtlCol="0"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237149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DB3AE94-B42C-444C-8C02-30376C29159E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52582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297078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buFont typeface="Century Gothic" panose="020B0502020202020204" pitchFamily="34" charset="0"/>
              <a:buChar char="–"/>
              <a:defRPr sz="1800"/>
            </a:lvl7pPr>
            <a:lvl8pPr marL="2860675" indent="-285750">
              <a:defRPr sz="1800"/>
            </a:lvl8pPr>
            <a:lvl9pPr marL="3151188" indent="-285750">
              <a:defRPr sz="18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  <a:p>
            <a:pPr lvl="8" rtl="0"/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297078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defRPr sz="1800"/>
            </a:lvl7pPr>
            <a:lvl8pPr marL="2860675" indent="-285750">
              <a:defRPr sz="1800"/>
            </a:lvl8pPr>
            <a:lvl9pPr marL="3151188" indent="-285750">
              <a:defRPr sz="18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632C7ED-52A6-477E-AD87-724FD60995AB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2504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297078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defRPr sz="1800"/>
            </a:lvl7pPr>
            <a:lvl8pPr marL="2860675" indent="-285750">
              <a:defRPr sz="1800"/>
            </a:lvl8pPr>
            <a:lvl9pPr marL="3151188" indent="-285750">
              <a:defRPr sz="18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297078" indent="-285750">
              <a:buFont typeface="Century Gothic" panose="020B0502020202020204" pitchFamily="34" charset="0"/>
              <a:buChar char="–"/>
              <a:defRPr sz="1800"/>
            </a:lvl6pPr>
            <a:lvl7pPr marL="2568575" indent="-285750">
              <a:defRPr sz="1800"/>
            </a:lvl7pPr>
            <a:lvl8pPr marL="2860675" indent="-285750">
              <a:defRPr sz="1800"/>
            </a:lvl8pPr>
            <a:lvl9pPr marL="3151188" indent="-285750">
              <a:defRPr sz="18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A254E47-3460-433F-A17E-E02BDF0705F2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2007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B041B8-4227-41EF-9FC3-C3E00E75E036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04845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D14D503-DA21-4D4D-846B-03BA5A8F3982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950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2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418976" indent="-285750">
              <a:buFont typeface="Century Gothic" panose="020B0502020202020204" pitchFamily="34" charset="0"/>
              <a:buChar char="–"/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5612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136CE23-678B-491C-B5B9-139FDD197D20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8911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B37EE0-B4CB-4077-8C8E-6E97549B454A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2137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>
            <a:lvl5pPr>
              <a:defRPr/>
            </a:lvl5pPr>
            <a:lvl6pPr marL="2418976" indent="-285750">
              <a:buFont typeface="Century Gothic" panose="020B0502020202020204" pitchFamily="34" charset="0"/>
              <a:buChar char="–"/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A80F058-82E4-446F-A02C-8B3F02AAC1F5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1761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>
            <a:lvl5pPr>
              <a:defRPr/>
            </a:lvl5pPr>
            <a:lvl6pPr marL="2418976" indent="-285750">
              <a:buFont typeface="Century Gothic" panose="020B0502020202020204" pitchFamily="34" charset="0"/>
              <a:buChar char="–"/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30530C5-4344-412D-BC78-50428FF720A5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2369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10" name="Rectangle 9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304721" y="0"/>
              <a:ext cx="11579384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rtl="0"/>
            <a:fld id="{112054CC-DC99-4F5B-AF1D-A53DF541A667}" type="datetime1">
              <a:rPr lang="en-GB" noProof="0" smtClean="0"/>
              <a:t>10/03/2026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60187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b="0" kern="1200" cap="none" baseline="0">
          <a:solidFill>
            <a:schemeClr val="accent2">
              <a:lumMod val="5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Clr>
          <a:schemeClr val="accent6">
            <a:lumMod val="50000"/>
          </a:schemeClr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133226" indent="0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None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845622" indent="-285750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272267" indent="-285750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759862" indent="-285750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anose="020B0502020202020204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b="1" dirty="0"/>
              <a:t>Critical Blog Writing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4879346" y="5445224"/>
            <a:ext cx="3591330" cy="949672"/>
          </a:xfrm>
        </p:spPr>
        <p:txBody>
          <a:bodyPr rtlCol="0"/>
          <a:lstStyle/>
          <a:p>
            <a:pPr rtl="0"/>
            <a:r>
              <a:rPr lang="en-GB" b="1" dirty="0"/>
              <a:t>Dr. Huw Griffiths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851151-0A57-9D71-63FA-735F26C425AE}"/>
              </a:ext>
            </a:extLst>
          </p:cNvPr>
          <p:cNvSpPr txBox="1"/>
          <p:nvPr/>
        </p:nvSpPr>
        <p:spPr>
          <a:xfrm>
            <a:off x="7413268" y="256124"/>
            <a:ext cx="4785396" cy="413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GB" sz="2200" b="1" dirty="0"/>
              <a:t>Introduction to Masters ECWB7001</a:t>
            </a:r>
          </a:p>
        </p:txBody>
      </p:sp>
    </p:spTree>
    <p:extLst>
      <p:ext uri="{BB962C8B-B14F-4D97-AF65-F5344CB8AC3E}">
        <p14:creationId xmlns:p14="http://schemas.microsoft.com/office/powerpoint/2010/main" val="168988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D1A32-66A5-7097-E1AC-60D594F45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b="1" dirty="0"/>
              <a:t>Learning Purpose of the Blog Assignment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E586F6-5912-5771-5E70-B710DB35D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5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292100"/>
            <a:ext cx="11881320" cy="787400"/>
          </a:xfrm>
        </p:spPr>
        <p:txBody>
          <a:bodyPr rtlCol="0" anchor="b">
            <a:normAutofit fontScale="90000"/>
          </a:bodyPr>
          <a:lstStyle/>
          <a:p>
            <a:r>
              <a:rPr lang="en-US" b="1" dirty="0"/>
              <a:t>1). Develop an independent academic voice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C11144-9F11-7CF6-3663-47D5C4D7F46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05" r="-2" b="13139"/>
          <a:stretch>
            <a:fillRect/>
          </a:stretch>
        </p:blipFill>
        <p:spPr>
          <a:xfrm>
            <a:off x="1117309" y="1484784"/>
            <a:ext cx="10157354" cy="46874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9532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B6DBD-2BB6-4AED-6EC6-A5B1E7E34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0A48C-8982-FBB2-340A-CE98439AB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788" y="271884"/>
            <a:ext cx="11881320" cy="827832"/>
          </a:xfrm>
        </p:spPr>
        <p:txBody>
          <a:bodyPr rtlCol="0" anchor="b">
            <a:normAutofit fontScale="90000"/>
          </a:bodyPr>
          <a:lstStyle/>
          <a:p>
            <a:r>
              <a:rPr lang="en-US" b="1" dirty="0"/>
              <a:t>2). Critically engage with research literature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6009D1-4599-5C7C-B59F-20DBCB30F9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05" r="-2" b="13139"/>
          <a:stretch>
            <a:fillRect/>
          </a:stretch>
        </p:blipFill>
        <p:spPr>
          <a:xfrm>
            <a:off x="1117309" y="1701800"/>
            <a:ext cx="10157354" cy="447040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054D46-6D9D-364C-5693-6084A787C4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7" t="16424" r="2523"/>
          <a:stretch>
            <a:fillRect/>
          </a:stretch>
        </p:blipFill>
        <p:spPr>
          <a:xfrm>
            <a:off x="813980" y="1507988"/>
            <a:ext cx="10764012" cy="514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318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5B1F54-EB2E-49B3-DFD4-C19A2C484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902D6-3260-0741-6362-05ECC68AA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80" y="476672"/>
            <a:ext cx="11377264" cy="1080120"/>
          </a:xfrm>
        </p:spPr>
        <p:txBody>
          <a:bodyPr rtlCol="0" anchor="b">
            <a:normAutofit fontScale="90000"/>
          </a:bodyPr>
          <a:lstStyle/>
          <a:p>
            <a:pPr algn="ctr"/>
            <a:r>
              <a:rPr lang="en-US" b="1" dirty="0"/>
              <a:t>3). Reflect on how texts influence their research proposal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4BA6A3-93AD-D158-7353-A30F38D6E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28" y="1556792"/>
            <a:ext cx="10366532" cy="513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06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086866-3379-3B96-AEC2-DEE655A96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50627-335D-AEC2-4C01-9DBA08C35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268" y="218416"/>
            <a:ext cx="12241360" cy="1080120"/>
          </a:xfrm>
        </p:spPr>
        <p:txBody>
          <a:bodyPr rtlCol="0" anchor="b">
            <a:normAutofit fontScale="90000"/>
          </a:bodyPr>
          <a:lstStyle/>
          <a:p>
            <a:pPr algn="ctr"/>
            <a:r>
              <a:rPr lang="en-US" b="1" dirty="0"/>
              <a:t>4).Explore different perspectives within their topic</a:t>
            </a:r>
            <a:endParaRPr lang="en-GB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2E8C75-98FE-0A50-88E9-6BCEFB8FD8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201"/>
          <a:stretch>
            <a:fillRect/>
          </a:stretch>
        </p:blipFill>
        <p:spPr>
          <a:xfrm>
            <a:off x="1197868" y="1298536"/>
            <a:ext cx="10081120" cy="5497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699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7868" y="980728"/>
            <a:ext cx="9543173" cy="2333104"/>
          </a:xfrm>
        </p:spPr>
        <p:txBody>
          <a:bodyPr rtlCol="0">
            <a:normAutofit fontScale="90000"/>
          </a:bodyPr>
          <a:lstStyle/>
          <a:p>
            <a:pPr algn="just"/>
            <a:r>
              <a:rPr lang="en-US" b="1" dirty="0"/>
              <a:t>Blogs should be written in a reflective yet scholarly tone, somewhere between academic writing and reflective commentary.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B10E66-8FDF-6924-CB6C-44B8DFABA37F}"/>
              </a:ext>
            </a:extLst>
          </p:cNvPr>
          <p:cNvSpPr txBox="1"/>
          <p:nvPr/>
        </p:nvSpPr>
        <p:spPr>
          <a:xfrm>
            <a:off x="621804" y="4005064"/>
            <a:ext cx="10873208" cy="1495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5000"/>
              </a:lnSpc>
            </a:pPr>
            <a:r>
              <a:rPr lang="en-GB" sz="4800" b="1" dirty="0"/>
              <a:t>“Your blog is where you think aloud as a researcher about your work.”</a:t>
            </a:r>
          </a:p>
        </p:txBody>
      </p:sp>
    </p:spTree>
    <p:extLst>
      <p:ext uri="{BB962C8B-B14F-4D97-AF65-F5344CB8AC3E}">
        <p14:creationId xmlns:p14="http://schemas.microsoft.com/office/powerpoint/2010/main" val="342289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82515-A35C-430B-3578-37A55EFA9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0E951-1EAE-613C-79BC-535818376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b="1" dirty="0"/>
              <a:t>What is a Critical Blog?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4C0FBF-B6A5-1A3F-B6C9-CC78D2016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4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6600" b="1" dirty="0"/>
              <a:t>Discuss: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5FF4AC-8767-8520-F028-DDB12CC568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251" t="11151" r="9500" b="11151"/>
          <a:stretch>
            <a:fillRect/>
          </a:stretch>
        </p:blipFill>
        <p:spPr>
          <a:xfrm>
            <a:off x="1117309" y="2214248"/>
            <a:ext cx="4977104" cy="3445504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/>
          <a:p>
            <a:pPr rtl="0"/>
            <a:r>
              <a:rPr lang="en-US" sz="2800" b="1" dirty="0"/>
              <a:t>What makes it critical rather than descriptive?</a:t>
            </a:r>
          </a:p>
          <a:p>
            <a:pPr marL="0" indent="0" rtl="0">
              <a:buNone/>
            </a:pPr>
            <a:endParaRPr lang="en-US" sz="2800" b="1" dirty="0"/>
          </a:p>
          <a:p>
            <a:pPr rtl="0"/>
            <a:r>
              <a:rPr lang="en-US" sz="2800" b="1" dirty="0"/>
              <a:t>Where does the writer’s voice appear?</a:t>
            </a:r>
          </a:p>
          <a:p>
            <a:pPr marL="0" indent="0" rtl="0">
              <a:buNone/>
            </a:pPr>
            <a:endParaRPr lang="en-US" sz="2800" b="1" dirty="0"/>
          </a:p>
          <a:p>
            <a:pPr rtl="0"/>
            <a:r>
              <a:rPr lang="en-US" sz="2800" b="1" dirty="0"/>
              <a:t>How are sources used?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03293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C0637-9854-C2A2-D98D-0C5E01A8F6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74366-FFD4-87CF-7B26-C9778E210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rtlCol="0" anchor="b">
            <a:normAutofit/>
          </a:bodyPr>
          <a:lstStyle/>
          <a:p>
            <a:pPr rtl="0"/>
            <a:r>
              <a:rPr lang="en-GB" b="1"/>
              <a:t>Three Layers: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60591-F432-69BE-AC37-453DC8B75B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/>
          <a:p>
            <a:r>
              <a:rPr lang="en-US" b="1"/>
              <a:t>Summary – show you understand the text</a:t>
            </a:r>
          </a:p>
          <a:p>
            <a:endParaRPr lang="en-US" b="1"/>
          </a:p>
          <a:p>
            <a:r>
              <a:rPr lang="en-US" b="1"/>
              <a:t>Evaluation – critically </a:t>
            </a:r>
            <a:r>
              <a:rPr lang="en-US" b="1" err="1"/>
              <a:t>analyse</a:t>
            </a:r>
            <a:r>
              <a:rPr lang="en-US" b="1"/>
              <a:t> the strengths and limitations of the argument</a:t>
            </a:r>
          </a:p>
          <a:p>
            <a:endParaRPr lang="en-US" b="1"/>
          </a:p>
          <a:p>
            <a:r>
              <a:rPr lang="en-US" b="1"/>
              <a:t>Reflection – how it informs your own research or thinking</a:t>
            </a:r>
            <a:endParaRPr lang="en-GB" b="1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B79F00-497F-E9DC-A7F2-FA3593CBAA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900" t="14300" r="21301" b="3801"/>
          <a:stretch>
            <a:fillRect/>
          </a:stretch>
        </p:blipFill>
        <p:spPr>
          <a:xfrm>
            <a:off x="6381988" y="1701800"/>
            <a:ext cx="4808245" cy="447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1440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FC3CF5-22CD-4396-B615-F536A762E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31359-556F-DB7C-9C20-A31DB2D4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b="1" dirty="0"/>
              <a:t>Critical Lens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6FE3F6-6FD7-04BB-10C5-6136D2E99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887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-12700"/>
            <a:ext cx="11449272" cy="139700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5400" b="1" dirty="0"/>
              <a:t>Questions to guide critical thinking.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5860" y="1916832"/>
            <a:ext cx="10157354" cy="4470400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US" sz="3200" b="1" dirty="0"/>
              <a:t>What problem is the author addressing?</a:t>
            </a:r>
          </a:p>
          <a:p>
            <a:pPr rtl="0"/>
            <a:r>
              <a:rPr lang="en-US" sz="3200" b="1" dirty="0"/>
              <a:t>What assumptions does the author make?</a:t>
            </a:r>
          </a:p>
          <a:p>
            <a:pPr rtl="0"/>
            <a:r>
              <a:rPr lang="en-US" sz="3200" b="1" dirty="0"/>
              <a:t>What evidence supports the argument?</a:t>
            </a:r>
          </a:p>
          <a:p>
            <a:pPr rtl="0"/>
            <a:r>
              <a:rPr lang="en-US" sz="3200" b="1" dirty="0"/>
              <a:t>What is missing from the argument?</a:t>
            </a:r>
          </a:p>
          <a:p>
            <a:pPr rtl="0"/>
            <a:r>
              <a:rPr lang="en-US" sz="3200" b="1" dirty="0"/>
              <a:t>How does this text relate to my research question?</a:t>
            </a:r>
          </a:p>
          <a:p>
            <a:pPr marL="0" indent="0" rtl="0">
              <a:buNone/>
            </a:pPr>
            <a:endParaRPr lang="en-US" sz="3200" b="1" dirty="0"/>
          </a:p>
          <a:p>
            <a:pPr marL="0" indent="0" algn="ctr" rtl="0">
              <a:buNone/>
            </a:pPr>
            <a:r>
              <a:rPr lang="en-US" sz="3200" b="1" dirty="0">
                <a:solidFill>
                  <a:srgbClr val="FF0000"/>
                </a:solidFill>
              </a:rPr>
              <a:t>Don’t be afraid to disagree with the authors</a:t>
            </a:r>
            <a:endParaRPr lang="en-GB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192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055622-0D00-6A98-7544-D469391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FBA79-D1B7-9ACB-9C0B-AA6264872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dirty="0"/>
              <a:t>Activity</a:t>
            </a:r>
            <a:endParaRPr lang="en-GB" sz="5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3CAA85-AAD1-98C2-795D-B30BDA865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990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6AEB1DF-C364-2C1B-2CA7-BC339FA32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844" y="1"/>
            <a:ext cx="10585176" cy="50131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A1E7E8-A113-A229-8871-D0321B31B39B}"/>
              </a:ext>
            </a:extLst>
          </p:cNvPr>
          <p:cNvSpPr txBox="1"/>
          <p:nvPr/>
        </p:nvSpPr>
        <p:spPr>
          <a:xfrm>
            <a:off x="3502124" y="5085184"/>
            <a:ext cx="5544616" cy="198208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800" b="1" dirty="0"/>
              <a:t>Read the extract and answer: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What am I arguing?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What assumptions are present?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What questions do I raise?</a:t>
            </a:r>
          </a:p>
          <a:p>
            <a:pPr>
              <a:lnSpc>
                <a:spcPct val="95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80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741B1-26BD-0F55-C830-86DD4B086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8F480-79EC-E00A-3761-C684CAAC5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b="1" dirty="0"/>
              <a:t>Academic Voice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B238CA-A0C3-A22E-F317-D1092C9570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34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b="1" dirty="0"/>
              <a:t>Phrases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812" y="1701800"/>
            <a:ext cx="10873207" cy="4751536"/>
          </a:xfrm>
        </p:spPr>
        <p:txBody>
          <a:bodyPr rtlCol="0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b="1" i="1" dirty="0"/>
              <a:t>This article is particularly useful because…</a:t>
            </a:r>
            <a:endParaRPr lang="en-US" sz="2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i="1" dirty="0"/>
              <a:t>However, the author overlooks…</a:t>
            </a:r>
            <a:endParaRPr lang="en-US" sz="2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i="1" dirty="0"/>
              <a:t>This raises an important question for my research…</a:t>
            </a:r>
            <a:endParaRPr lang="en-US" sz="2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i="1" dirty="0"/>
              <a:t>In my context as an educator…</a:t>
            </a:r>
            <a:endParaRPr lang="en-US" sz="2800" b="1" dirty="0"/>
          </a:p>
          <a:p>
            <a:pPr>
              <a:buNone/>
            </a:pPr>
            <a:r>
              <a:rPr lang="en-US" sz="3500" b="1" dirty="0">
                <a:solidFill>
                  <a:srgbClr val="FF0000"/>
                </a:solidFill>
              </a:rPr>
              <a:t>The aim is to move from:</a:t>
            </a:r>
          </a:p>
          <a:p>
            <a:pPr>
              <a:buNone/>
            </a:pPr>
            <a:r>
              <a:rPr lang="en-US" sz="3000" b="1" dirty="0"/>
              <a:t>“The author says…”</a:t>
            </a:r>
            <a:br>
              <a:rPr lang="en-US" sz="3000" dirty="0"/>
            </a:br>
            <a:r>
              <a:rPr lang="en-US" sz="3000" dirty="0"/>
              <a:t>to</a:t>
            </a:r>
            <a:br>
              <a:rPr lang="en-US" sz="3000" dirty="0"/>
            </a:br>
            <a:r>
              <a:rPr lang="en-US" sz="3000" b="1" dirty="0"/>
              <a:t>“This suggests…” / “This challenges…” / “This informs my study because…”</a:t>
            </a:r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2378BF-6E70-8911-6421-A063F059F5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8628" y="145624"/>
            <a:ext cx="3960440" cy="220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0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CB9BC-A75C-A683-0D5E-4176C7547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D3A3B-4D6A-532E-33ED-91AE36C39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dirty="0"/>
              <a:t>Examples of Possible Frameworks</a:t>
            </a:r>
            <a:endParaRPr lang="en-GB" sz="5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EDEF93-DDBE-E3DE-41D9-54B83DD2D6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60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b="1" dirty="0"/>
              <a:t>Component 2 – Blog Writing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A03AFD-00D1-9CD6-5E26-A721F521B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901" y="2609735"/>
            <a:ext cx="9070318" cy="283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891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08F4F2-00C0-82D7-E801-27EDA911C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5C4F-734A-1E21-2DEB-5113574EB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80" y="1806393"/>
            <a:ext cx="3096344" cy="222950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/>
              <a:t>Example 1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Literature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5979C3-3856-35E3-D9C3-7200EA419150}"/>
              </a:ext>
            </a:extLst>
          </p:cNvPr>
          <p:cNvSpPr txBox="1"/>
          <p:nvPr/>
        </p:nvSpPr>
        <p:spPr>
          <a:xfrm>
            <a:off x="2854051" y="980728"/>
            <a:ext cx="84249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B3BF204-508E-D003-103A-52B26EF09A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190424"/>
              </p:ext>
            </p:extLst>
          </p:nvPr>
        </p:nvGraphicFramePr>
        <p:xfrm>
          <a:off x="3574132" y="228600"/>
          <a:ext cx="7920880" cy="64008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960440">
                  <a:extLst>
                    <a:ext uri="{9D8B030D-6E8A-4147-A177-3AD203B41FA5}">
                      <a16:colId xmlns:a16="http://schemas.microsoft.com/office/drawing/2014/main" val="2148459510"/>
                    </a:ext>
                  </a:extLst>
                </a:gridCol>
                <a:gridCol w="3960440">
                  <a:extLst>
                    <a:ext uri="{9D8B030D-6E8A-4147-A177-3AD203B41FA5}">
                      <a16:colId xmlns:a16="http://schemas.microsoft.com/office/drawing/2014/main" val="37671919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1 – Introducing the Research Problem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Overview of the topic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Key debates in the literature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Why the topic matters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2 – Key Theoretical Perspectives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Review 2–3 important authors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Compare their ideas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Identify tensions or debates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61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3 – Methodological Approaches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How researchers study the issue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Strengths and weaknesses of methods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Relevance to your research proposal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4 – Implications for Practice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What the research suggests for education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Gaps in the literature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US" b="1" dirty="0"/>
                        <a:t>How this shapes your research proposal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chemeClr val="accent2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0575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6308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DF99A-65E7-0DFC-A332-0F1035A84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0BD9-389E-39D2-307E-C812BCF2B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622" y="2213702"/>
            <a:ext cx="3096344" cy="2223409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/>
              <a:t>Example 2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Dialogue with the Literature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C999AE-6B93-0CA2-5B54-6EEA8F0A38B0}"/>
              </a:ext>
            </a:extLst>
          </p:cNvPr>
          <p:cNvSpPr txBox="1"/>
          <p:nvPr/>
        </p:nvSpPr>
        <p:spPr>
          <a:xfrm>
            <a:off x="2854051" y="980728"/>
            <a:ext cx="84249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E51DFCC-F9C6-AFE7-DED3-DC8DCB557E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6099054"/>
              </p:ext>
            </p:extLst>
          </p:nvPr>
        </p:nvGraphicFramePr>
        <p:xfrm>
          <a:off x="3554829" y="856526"/>
          <a:ext cx="7920880" cy="493776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960440">
                  <a:extLst>
                    <a:ext uri="{9D8B030D-6E8A-4147-A177-3AD203B41FA5}">
                      <a16:colId xmlns:a16="http://schemas.microsoft.com/office/drawing/2014/main" val="2148459510"/>
                    </a:ext>
                  </a:extLst>
                </a:gridCol>
                <a:gridCol w="3960440">
                  <a:extLst>
                    <a:ext uri="{9D8B030D-6E8A-4147-A177-3AD203B41FA5}">
                      <a16:colId xmlns:a16="http://schemas.microsoft.com/office/drawing/2014/main" val="37671919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1 – An Author Who Influenced My Thinking</a:t>
                      </a:r>
                    </a:p>
                    <a:p>
                      <a:r>
                        <a:rPr lang="en-US" dirty="0"/>
                        <a:t>Discuss one key text and its impact.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2 – Two Authors in Debate</a:t>
                      </a: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Compare two different perspectives.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61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3 – A Text I Disagree With</a:t>
                      </a:r>
                    </a:p>
                    <a:p>
                      <a:r>
                        <a:rPr lang="en-US" b="1" dirty="0"/>
                        <a:t>Critically challenge an argument.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4 – What the Literature Means for My Study</a:t>
                      </a: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Reflect on how the readings shaped the research design.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0575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4600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56DDF2-1A67-0E3D-9AA2-6CD7208BA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89F40-E3FD-21CA-1167-C5DF8AD9A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622" y="2213702"/>
            <a:ext cx="3096344" cy="2223409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/>
              <a:t>Example 3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Research Journey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83A5C-B82E-C639-0FF6-5C7C487ECD58}"/>
              </a:ext>
            </a:extLst>
          </p:cNvPr>
          <p:cNvSpPr txBox="1"/>
          <p:nvPr/>
        </p:nvSpPr>
        <p:spPr>
          <a:xfrm>
            <a:off x="2854051" y="980728"/>
            <a:ext cx="84249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FB96684-370E-4D12-B98A-AA275AF2E8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436452"/>
              </p:ext>
            </p:extLst>
          </p:nvPr>
        </p:nvGraphicFramePr>
        <p:xfrm>
          <a:off x="3554829" y="856526"/>
          <a:ext cx="7920880" cy="45720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960440">
                  <a:extLst>
                    <a:ext uri="{9D8B030D-6E8A-4147-A177-3AD203B41FA5}">
                      <a16:colId xmlns:a16="http://schemas.microsoft.com/office/drawing/2014/main" val="2148459510"/>
                    </a:ext>
                  </a:extLst>
                </a:gridCol>
                <a:gridCol w="3960440">
                  <a:extLst>
                    <a:ext uri="{9D8B030D-6E8A-4147-A177-3AD203B41FA5}">
                      <a16:colId xmlns:a16="http://schemas.microsoft.com/office/drawing/2014/main" val="37671919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1 – Where My Research Idea Began</a:t>
                      </a:r>
                    </a:p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Initial thinking and early readings.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2 – What the Literature Revealed</a:t>
                      </a: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Key insights from reading.</a:t>
                      </a:r>
                    </a:p>
                    <a:p>
                      <a:pPr>
                        <a:buNone/>
                      </a:pP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61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3 – Challenges and Gaps in the Research 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Contradictions or missing perspectives.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Blog 4 – Where My Research Is Going</a:t>
                      </a:r>
                    </a:p>
                    <a:p>
                      <a:pPr>
                        <a:buNone/>
                      </a:pP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How the literature informs the proposal.</a:t>
                      </a:r>
                    </a:p>
                    <a:p>
                      <a:pPr>
                        <a:buNone/>
                      </a:pP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0575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4945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4595F-39D6-03BE-3726-640240506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1A84A-BE88-C384-A0FB-E6F61C3C5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622" y="2213702"/>
            <a:ext cx="3096344" cy="2223409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/>
              <a:t>Example 4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Critical Review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B861E4-2379-A19F-8E73-D0FF9A73AE82}"/>
              </a:ext>
            </a:extLst>
          </p:cNvPr>
          <p:cNvSpPr txBox="1"/>
          <p:nvPr/>
        </p:nvSpPr>
        <p:spPr>
          <a:xfrm>
            <a:off x="2854051" y="980728"/>
            <a:ext cx="842493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1C0B799-F629-95C3-9F0A-34928D3648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648665"/>
              </p:ext>
            </p:extLst>
          </p:nvPr>
        </p:nvGraphicFramePr>
        <p:xfrm>
          <a:off x="4942284" y="720372"/>
          <a:ext cx="6480720" cy="544493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80720">
                  <a:extLst>
                    <a:ext uri="{9D8B030D-6E8A-4147-A177-3AD203B41FA5}">
                      <a16:colId xmlns:a16="http://schemas.microsoft.com/office/drawing/2014/main" val="1032929261"/>
                    </a:ext>
                  </a:extLst>
                </a:gridCol>
              </a:tblGrid>
              <a:tr h="1441306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Each blog critically reviews one or two key sources.</a:t>
                      </a:r>
                      <a:endParaRPr lang="en-GB" sz="28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9729198"/>
                  </a:ext>
                </a:extLst>
              </a:tr>
              <a:tr h="4003626">
                <a:tc>
                  <a:txBody>
                    <a:bodyPr/>
                    <a:lstStyle/>
                    <a:p>
                      <a:endParaRPr lang="en-US" sz="2800" b="1" dirty="0"/>
                    </a:p>
                    <a:p>
                      <a:r>
                        <a:rPr lang="en-US" sz="2800" b="1" dirty="0"/>
                        <a:t>Each entry could include:</a:t>
                      </a:r>
                    </a:p>
                    <a:p>
                      <a:endParaRPr lang="en-US" sz="1600" b="1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/>
                        <a:t>Summary of the text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/>
                        <a:t>Key argument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/>
                        <a:t>Strengths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/>
                        <a:t>Limitations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800" b="1" dirty="0"/>
                        <a:t>Relevance to the research project</a:t>
                      </a:r>
                      <a:endParaRPr lang="en-GB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8114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583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65D13E-A59F-8BD7-2FAB-E20ED8E0A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15D48-D8EC-7DE4-953F-1E7EB95AB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871" y="3861048"/>
            <a:ext cx="7545081" cy="2160240"/>
          </a:xfrm>
        </p:spPr>
        <p:txBody>
          <a:bodyPr anchor="b">
            <a:noAutofit/>
          </a:bodyPr>
          <a:lstStyle/>
          <a:p>
            <a:pPr algn="ctr"/>
            <a:r>
              <a:rPr lang="en-GB" sz="5400" b="1" dirty="0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12C4AF-FB90-4C9F-40B4-F64084094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60" y="260648"/>
            <a:ext cx="5927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450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5" y="76200"/>
            <a:ext cx="11927060" cy="1397000"/>
          </a:xfrm>
        </p:spPr>
        <p:txBody>
          <a:bodyPr rtlCol="0">
            <a:noAutofit/>
          </a:bodyPr>
          <a:lstStyle/>
          <a:p>
            <a:pPr rtl="0"/>
            <a:r>
              <a:rPr lang="en-GB" sz="5400" b="1" dirty="0"/>
              <a:t>Good blog entries should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marL="0" indent="0" rtl="0">
              <a:buNone/>
            </a:pPr>
            <a:r>
              <a:rPr lang="en-US" sz="4400" b="1" dirty="0">
                <a:solidFill>
                  <a:srgbClr val="00B050"/>
                </a:solidFill>
              </a:rPr>
              <a:t>✔ 	Engagement with literature</a:t>
            </a:r>
          </a:p>
          <a:p>
            <a:pPr marL="0" indent="0" rtl="0">
              <a:buNone/>
            </a:pPr>
            <a:r>
              <a:rPr lang="en-US" sz="4400" b="1" dirty="0">
                <a:solidFill>
                  <a:srgbClr val="00B050"/>
                </a:solidFill>
              </a:rPr>
              <a:t>✔ 	Critical thinking</a:t>
            </a:r>
          </a:p>
          <a:p>
            <a:pPr marL="0" indent="0" rtl="0">
              <a:buNone/>
            </a:pPr>
            <a:r>
              <a:rPr lang="en-US" sz="4400" b="1" dirty="0">
                <a:solidFill>
                  <a:srgbClr val="00B050"/>
                </a:solidFill>
              </a:rPr>
              <a:t>✔ 	Personal academic voice</a:t>
            </a:r>
          </a:p>
          <a:p>
            <a:pPr marL="0" indent="0" rtl="0">
              <a:buNone/>
            </a:pPr>
            <a:r>
              <a:rPr lang="en-US" sz="4400" b="1" dirty="0">
                <a:solidFill>
                  <a:srgbClr val="00B050"/>
                </a:solidFill>
              </a:rPr>
              <a:t>✔ 	Links to the research proposal</a:t>
            </a:r>
          </a:p>
          <a:p>
            <a:pPr marL="0" indent="0" rtl="0">
              <a:buNone/>
            </a:pPr>
            <a:r>
              <a:rPr lang="en-US" sz="4400" b="1" dirty="0">
                <a:solidFill>
                  <a:srgbClr val="00B050"/>
                </a:solidFill>
              </a:rPr>
              <a:t>✔ 	Clear and readable writing</a:t>
            </a:r>
            <a:endParaRPr lang="en-GB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67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0EFAA-A058-E0BF-066E-8CF783B7F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D45A7-96C6-1275-801F-ED8CB8438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780" y="116632"/>
            <a:ext cx="11269251" cy="6624736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marL="0" indent="0" algn="ctr">
              <a:buNone/>
            </a:pPr>
            <a:endParaRPr lang="en-US" sz="8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US" sz="6000" b="1" dirty="0">
                <a:solidFill>
                  <a:srgbClr val="00B050"/>
                </a:solidFill>
              </a:rPr>
              <a:t>“Your blog should show how you move from reading research to becoming a researcher who questions, critiques and develops ideas.” </a:t>
            </a:r>
            <a:endParaRPr lang="en-US" sz="8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US" sz="800" b="1" dirty="0">
                <a:solidFill>
                  <a:srgbClr val="00B050"/>
                </a:solidFill>
              </a:rPr>
              <a:t>						</a:t>
            </a:r>
            <a:r>
              <a:rPr lang="en-US" sz="3200" b="1" dirty="0">
                <a:solidFill>
                  <a:srgbClr val="00B050"/>
                </a:solidFill>
              </a:rPr>
              <a:t>Jenifer Moon</a:t>
            </a:r>
            <a:endParaRPr lang="en-GB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564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lass open-house presenta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5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976010_TF03460507.potx" id="{6E6622A7-7BAD-4525-994A-7236B73AD0F5}" vid="{05D0B301-5847-4941-A4B9-68325B42FB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Classroom open house presentation</Template>
  <TotalTime>10236</TotalTime>
  <Words>637</Words>
  <Application>Microsoft Office PowerPoint</Application>
  <PresentationFormat>Custom</PresentationFormat>
  <Paragraphs>128</Paragraphs>
  <Slides>25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Century Gothic</vt:lpstr>
      <vt:lpstr>Class open-house presentation</vt:lpstr>
      <vt:lpstr>Critical Blog Writing</vt:lpstr>
      <vt:lpstr>Learning Purpose of the Blog Assignment</vt:lpstr>
      <vt:lpstr>1). Develop an independent academic voice</vt:lpstr>
      <vt:lpstr>2). Critically engage with research literature</vt:lpstr>
      <vt:lpstr>3). Reflect on how texts influence their research proposal</vt:lpstr>
      <vt:lpstr>4).Explore different perspectives within their topic</vt:lpstr>
      <vt:lpstr>Blogs should be written in a reflective yet scholarly tone, somewhere between academic writing and reflective commentary.</vt:lpstr>
      <vt:lpstr>What is a Critical Blog?</vt:lpstr>
      <vt:lpstr>Discuss:</vt:lpstr>
      <vt:lpstr>Three Layers:</vt:lpstr>
      <vt:lpstr>Critical Lens</vt:lpstr>
      <vt:lpstr>Questions to guide critical thinking.</vt:lpstr>
      <vt:lpstr>Activity</vt:lpstr>
      <vt:lpstr>PowerPoint Presentation</vt:lpstr>
      <vt:lpstr>Academic Voice</vt:lpstr>
      <vt:lpstr>Phrases</vt:lpstr>
      <vt:lpstr>Examples of Possible Frameworks</vt:lpstr>
      <vt:lpstr>Component 2 – Blog Writing</vt:lpstr>
      <vt:lpstr>Example 1  Literature Structure</vt:lpstr>
      <vt:lpstr>Example 2  Dialogue with the Literature</vt:lpstr>
      <vt:lpstr>Example 3  Research Journey</vt:lpstr>
      <vt:lpstr>Example 4  Critical Review</vt:lpstr>
      <vt:lpstr>Conclusion</vt:lpstr>
      <vt:lpstr>Good blog entries should include: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Huw Griffiths</dc:creator>
  <cp:lastModifiedBy>Huw Griffiths</cp:lastModifiedBy>
  <cp:revision>1</cp:revision>
  <dcterms:created xsi:type="dcterms:W3CDTF">2026-03-10T13:17:03Z</dcterms:created>
  <dcterms:modified xsi:type="dcterms:W3CDTF">2026-03-17T15:53:05Z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74062800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