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Lst>
  <p:sldSz cy="6858000" cx="12192000"/>
  <p:notesSz cx="6858000" cy="12192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EAEA5446-D6F3-4D75-9C20-0307A3125C8F}">
  <a:tblStyle styleId="{EAEA5446-D6F3-4D75-9C20-0307A3125C8F}"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 name="Google Shape;13;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Good morning / afternoon. My name is Aryan Patel, and my project is ASIF, the Autonomous Service Investigation Framework. In short, it is a tool that continues where a normal port scan stops: it investigates the services it finds and uses real protocol evidence to decide how much we should trust each CVE match.</a:t>
            </a:r>
            <a:endParaRPr/>
          </a:p>
        </p:txBody>
      </p:sp>
      <p:sp>
        <p:nvSpPr>
          <p:cNvPr id="14" name="Google Shape;14;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 name="Shape 24"/>
        <p:cNvGrpSpPr/>
        <p:nvPr/>
      </p:nvGrpSpPr>
      <p:grpSpPr>
        <a:xfrm>
          <a:off x="0" y="0"/>
          <a:ext cx="0" cy="0"/>
          <a:chOff x="0" y="0"/>
          <a:chExt cx="0" cy="0"/>
        </a:xfrm>
      </p:grpSpPr>
      <p:sp>
        <p:nvSpPr>
          <p:cNvPr id="25" name="Google Shape;25;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 name="Google Shape;26;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is the order I will follow. I start with why I did this project and the problem, then the aim, objectives and research questions, the literature, how I built ASIF, a demo, the results for each research question, the limitations, and finally the conclusion and future work.</a:t>
            </a:r>
            <a:endParaRPr/>
          </a:p>
        </p:txBody>
      </p:sp>
      <p:sp>
        <p:nvSpPr>
          <p:cNvPr id="27" name="Google Shape;27;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3" name="Google Shape;83;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My motivation comes from penetration testing work. Running the scan is the quick part. The slow part is what comes after: checking whether a flagged version is really vulnerable, trying anonymous logins, reading SSH algorithms, and writing up proof. That work is manual and every tester does it slightly differently. At the same time, the number of CVEs keeps growing, and scanners that detect more also tend to report more false positives. So I wanted to automate the repeatable part of that follow-up, and keep the analyst for the judgement.</a:t>
            </a:r>
            <a:endParaRPr/>
          </a:p>
        </p:txBody>
      </p:sp>
      <p:sp>
        <p:nvSpPr>
          <p:cNvPr id="84" name="Google Shape;84;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4" name="Google Shape;114;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Each existing tool solves part of the workflow. Nmap tells us what is open, but not how it is configured. OpenVAS and Nessus match versions to CVEs, but a patched or hardened service can still show an old version string, so someone has to re-check. CVSS tells us how bad a vulnerability could be, not whether it is actually present on this host. So the key point is: severity is not confidence. Confidence needs evidence from the protocol itself.</a:t>
            </a:r>
            <a:endParaRPr/>
          </a:p>
        </p:txBody>
      </p:sp>
      <p:sp>
        <p:nvSpPr>
          <p:cNvPr id="115" name="Google Shape;115;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0" name="Google Shape;140;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gap is the step between discovery and the final report, which today is done by a human. ASIF sits exactly there. It is not a new scanner and not an exploitation tool. It uses standard checks, and the contribution is linking what those checks observe back to the CVE candidates, so that evidence automatically raises or lowers confidence.</a:t>
            </a:r>
            <a:endParaRPr/>
          </a:p>
        </p:txBody>
      </p:sp>
      <p:sp>
        <p:nvSpPr>
          <p:cNvPr id="141" name="Google Shape;141;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6" name="Google Shape;166;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aim in one sentence: design, build and evaluate an investigation layer that turns version-matched CVE candidates into findings backed by evidence. The six objectives follow from that. Each of the technical objectives maps to one research question, which I show on the next slide.</a:t>
            </a:r>
            <a:endParaRPr/>
          </a:p>
        </p:txBody>
      </p:sp>
      <p:sp>
        <p:nvSpPr>
          <p:cNvPr id="167" name="Google Shape;167;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0" name="Google Shape;210;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RQ1 and RQ2 are the main technical questions and are answered from the same pipeline run. RQ3 is answered from the report it produces, and RQ4 from the run record, meaning the authorization acknowledgment and the audit trail. RQ4 is kept separate on purpose: no gain in speed or accuracy justifies active probing without proper authorization.</a:t>
            </a:r>
            <a:endParaRPr/>
          </a:p>
        </p:txBody>
      </p:sp>
      <p:sp>
        <p:nvSpPr>
          <p:cNvPr id="211" name="Google Shape;211;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5" name="Shape 245"/>
        <p:cNvGrpSpPr/>
        <p:nvPr/>
      </p:nvGrpSpPr>
      <p:grpSpPr>
        <a:xfrm>
          <a:off x="0" y="0"/>
          <a:ext cx="0" cy="0"/>
          <a:chOff x="0" y="0"/>
          <a:chExt cx="0" cy="0"/>
        </a:xfrm>
      </p:grpSpPr>
      <p:sp>
        <p:nvSpPr>
          <p:cNvPr id="246" name="Google Shape;246;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7" name="Google Shape;247;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 grouped the literature into four areas. Scanning and protocol standards are discovery focused, and the RFCs describe compliant behaviour, not secure behaviour. Vulnerability assessment work shows that version matching is noisy, CPE mapping can be wrong and CVSS is about severity. Automated testing guidance is written for humans, and research focuses on exploitation after detection. Finally, prioritization schemes like EPSS and KEV rank vulnerabilities, but none of them tells you whether a CVE applies to this specific host. That is the space ASIF works in.</a:t>
            </a:r>
            <a:endParaRPr/>
          </a:p>
        </p:txBody>
      </p:sp>
      <p:sp>
        <p:nvSpPr>
          <p:cNvPr id="248" name="Google Shape;248;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1" name="Shape 281"/>
        <p:cNvGrpSpPr/>
        <p:nvPr/>
      </p:nvGrpSpPr>
      <p:grpSpPr>
        <a:xfrm>
          <a:off x="0" y="0"/>
          <a:ext cx="0" cy="0"/>
          <a:chOff x="0" y="0"/>
          <a:chExt cx="0" cy="0"/>
        </a:xfrm>
      </p:grpSpPr>
      <p:sp>
        <p:nvSpPr>
          <p:cNvPr id="282" name="Google Shape;282;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3" name="Google Shape;283;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 followed a design-and-build approach: build a working tool, run it on a real lab host, and use what it does to answer the research questions. The pipeline has eight phases. Phases 1 to 4 are discovery, which existing tools already do well. Phases 5 to 8 are the part this project adds: protocol investigation, evidence correlation, reporting and evaluation. Each phase has a defined input and output, so each one can be tested on its own.</a:t>
            </a:r>
            <a:endParaRPr/>
          </a:p>
        </p:txBody>
      </p:sp>
      <p:sp>
        <p:nvSpPr>
          <p:cNvPr id="284" name="Google Shape;284;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9" name="Shape 349"/>
        <p:cNvGrpSpPr/>
        <p:nvPr/>
      </p:nvGrpSpPr>
      <p:grpSpPr>
        <a:xfrm>
          <a:off x="0" y="0"/>
          <a:ext cx="0" cy="0"/>
          <a:chOff x="0" y="0"/>
          <a:chExt cx="0" cy="0"/>
        </a:xfrm>
      </p:grpSpPr>
      <p:sp>
        <p:nvSpPr>
          <p:cNvPr id="350" name="Google Shape;350;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1" name="Google Shape;351;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This is the core idea of the project. Every CVE candidate starts as version-only, because it comes from a version string match in Phase 4. If Phase 5 finds behaviour consistent with the CVE, it becomes corroborated. It only becomes confirmed when Phase 5 directly shows the condition the CVE describes, for example a successful anonymous FTP login. If there is no evidence, it stays version-only. Severity from CVSS and confidence from ASIF are always shown side by side, never merged into one score.</a:t>
            </a:r>
            <a:endParaRPr/>
          </a:p>
        </p:txBody>
      </p:sp>
      <p:sp>
        <p:nvSpPr>
          <p:cNvPr id="352" name="Google Shape;352;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4" name="Shape 384"/>
        <p:cNvGrpSpPr/>
        <p:nvPr/>
      </p:nvGrpSpPr>
      <p:grpSpPr>
        <a:xfrm>
          <a:off x="0" y="0"/>
          <a:ext cx="0" cy="0"/>
          <a:chOff x="0" y="0"/>
          <a:chExt cx="0" cy="0"/>
        </a:xfrm>
      </p:grpSpPr>
      <p:sp>
        <p:nvSpPr>
          <p:cNvPr id="385" name="Google Shape;385;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86" name="Google Shape;386;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Each phase is its own module with a defined input and output. All five protocol modules return the same JSON evidence object, so Phase 6 only had to be written once. Network problems like timeouts are recorded as evidence rather than crashing the run. One change from the plan: after Phases 1 to 4 worked, I built the FTP module end to end first, and only then added SSH, HTTP, SMB and DNS. That is how the port coverage gap showed up early.</a:t>
            </a:r>
            <a:endParaRPr/>
          </a:p>
        </p:txBody>
      </p:sp>
      <p:sp>
        <p:nvSpPr>
          <p:cNvPr id="387" name="Google Shape;387;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4" name="Shape 414"/>
        <p:cNvGrpSpPr/>
        <p:nvPr/>
      </p:nvGrpSpPr>
      <p:grpSpPr>
        <a:xfrm>
          <a:off x="0" y="0"/>
          <a:ext cx="0" cy="0"/>
          <a:chOff x="0" y="0"/>
          <a:chExt cx="0" cy="0"/>
        </a:xfrm>
      </p:grpSpPr>
      <p:sp>
        <p:nvSpPr>
          <p:cNvPr id="415" name="Google Shape;415;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6" name="Google Shape;416;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Because ASIF actively interacts with services, it needs stronger controls than a normal port scan. It is only used with written permission, in an isolated lab. Phase 5 cannot start until the operator types yes, and that answer is saved. Requests are rate limited, there is no brute forcing and no exploitation, and anything the target sends back is treated as untrusted input.</a:t>
            </a:r>
            <a:endParaRPr/>
          </a:p>
        </p:txBody>
      </p:sp>
      <p:sp>
        <p:nvSpPr>
          <p:cNvPr id="417" name="Google Shape;417;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3" name="Shape 453"/>
        <p:cNvGrpSpPr/>
        <p:nvPr/>
      </p:nvGrpSpPr>
      <p:grpSpPr>
        <a:xfrm>
          <a:off x="0" y="0"/>
          <a:ext cx="0" cy="0"/>
          <a:chOff x="0" y="0"/>
          <a:chExt cx="0" cy="0"/>
        </a:xfrm>
      </p:grpSpPr>
      <p:sp>
        <p:nvSpPr>
          <p:cNvPr id="454" name="Google Shape;454;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55" name="Google Shape;455;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Here I show the tool running. First the install, then the authorization prompt, which blocks everything until I type yes, and then the Phase 1 to 4 output: live hosts, open ports, CPEs and the first list of candidate CVEs.</a:t>
            </a:r>
            <a:endParaRPr/>
          </a:p>
        </p:txBody>
      </p:sp>
      <p:sp>
        <p:nvSpPr>
          <p:cNvPr id="456" name="Google Shape;456;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0" name="Shape 480"/>
        <p:cNvGrpSpPr/>
        <p:nvPr/>
      </p:nvGrpSpPr>
      <p:grpSpPr>
        <a:xfrm>
          <a:off x="0" y="0"/>
          <a:ext cx="0" cy="0"/>
          <a:chOff x="0" y="0"/>
          <a:chExt cx="0" cy="0"/>
        </a:xfrm>
      </p:grpSpPr>
      <p:sp>
        <p:nvSpPr>
          <p:cNvPr id="481" name="Google Shape;481;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82" name="Google Shape;482;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Next, Phases 5 and 6: the protocol modules collect evidence and each CVE gets a confidence level. Then the generated HTML and JSON report. Finally, I repeat the anonymous FTP login by hand, and it gives the same 230 Login successful response that ASIF recorded.</a:t>
            </a:r>
            <a:endParaRPr/>
          </a:p>
        </p:txBody>
      </p:sp>
      <p:sp>
        <p:nvSpPr>
          <p:cNvPr id="483" name="Google Shape;483;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7" name="Shape 507"/>
        <p:cNvGrpSpPr/>
        <p:nvPr/>
      </p:nvGrpSpPr>
      <p:grpSpPr>
        <a:xfrm>
          <a:off x="0" y="0"/>
          <a:ext cx="0" cy="0"/>
          <a:chOff x="0" y="0"/>
          <a:chExt cx="0" cy="0"/>
        </a:xfrm>
      </p:grpSpPr>
      <p:sp>
        <p:nvSpPr>
          <p:cNvPr id="508" name="Google Shape;508;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09" name="Google Shape;509;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evaluation run was on 192.168.29.101, a Metasploitable2 VM on the isolated lab network. Phase 1 found six live hosts on the subnet, and I selected this one for the full run. ASIF found 22 open ports, Phase 4 produced 20 candidate CVEs, and after Phase 6, 15 were confirmed with live evidence while 5 stayed version-only.</a:t>
            </a:r>
            <a:endParaRPr/>
          </a:p>
        </p:txBody>
      </p:sp>
      <p:sp>
        <p:nvSpPr>
          <p:cNvPr id="510" name="Google Shape;510;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2" name="Shape 532"/>
        <p:cNvGrpSpPr/>
        <p:nvPr/>
      </p:nvGrpSpPr>
      <p:grpSpPr>
        <a:xfrm>
          <a:off x="0" y="0"/>
          <a:ext cx="0" cy="0"/>
          <a:chOff x="0" y="0"/>
          <a:chExt cx="0" cy="0"/>
        </a:xfrm>
      </p:grpSpPr>
      <p:sp>
        <p:nvSpPr>
          <p:cNvPr id="533" name="Google Shape;533;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34" name="Google Shape;534;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For RQ1, Phase 5 found things the port scan could not: the anonymous FTP login, weak SSH algorithms and missing HTTP security headers. Where ASIF has no module, like Telnet and SMTP, it says so instead of guessing. For RQ2, 15 of the 20 candidates were confirmed from live evidence. The 5 ProFTPD CVEs stayed version-only, because the banner was on port 2121 while the FTP module only checked port 21. That is the conservative behaviour I wanted, and it also shows a real gap to fix.</a:t>
            </a:r>
            <a:endParaRPr/>
          </a:p>
        </p:txBody>
      </p:sp>
      <p:sp>
        <p:nvSpPr>
          <p:cNvPr id="535" name="Google Shape;535;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2" name="Shape 562"/>
        <p:cNvGrpSpPr/>
        <p:nvPr/>
      </p:nvGrpSpPr>
      <p:grpSpPr>
        <a:xfrm>
          <a:off x="0" y="0"/>
          <a:ext cx="0" cy="0"/>
          <a:chOff x="0" y="0"/>
          <a:chExt cx="0" cy="0"/>
        </a:xfrm>
      </p:grpSpPr>
      <p:sp>
        <p:nvSpPr>
          <p:cNvPr id="563" name="Google Shape;563;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64" name="Google Shape;564;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For RQ3, one run produced JSON, text and HTML reports from the same findings structure, so they cannot contradict each other. What I could not show is the speed comparison with a manual OWASP-based assessment, because that comparison was not carried out, so RQ3 is only partly answered. For RQ4, the authorization gate and the per-port audit trail worked as designed. The limit is that software can record an acknowledgment, but it cannot prove the authorization is genuine.</a:t>
            </a:r>
            <a:endParaRPr/>
          </a:p>
        </p:txBody>
      </p:sp>
      <p:sp>
        <p:nvSpPr>
          <p:cNvPr id="565" name="Google Shape;565;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3" name="Shape 583"/>
        <p:cNvGrpSpPr/>
        <p:nvPr/>
      </p:nvGrpSpPr>
      <p:grpSpPr>
        <a:xfrm>
          <a:off x="0" y="0"/>
          <a:ext cx="0" cy="0"/>
          <a:chOff x="0" y="0"/>
          <a:chExt cx="0" cy="0"/>
        </a:xfrm>
      </p:grpSpPr>
      <p:sp>
        <p:nvSpPr>
          <p:cNvPr id="584" name="Google Shape;584;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85" name="Google Shape;585;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ASIF and Nmap report the same 22 ports because ASIF uses the same kind of scan underneath. The difference is in the protocol-aware rows, which a port scan cannot produce. The OpenVAS column is left as not run on purpose. I did not want to fill it with estimates and suggest a comparison that was not done.</a:t>
            </a:r>
            <a:endParaRPr/>
          </a:p>
        </p:txBody>
      </p:sp>
      <p:sp>
        <p:nvSpPr>
          <p:cNvPr id="586" name="Google Shape;586;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5" name="Shape 595"/>
        <p:cNvGrpSpPr/>
        <p:nvPr/>
      </p:nvGrpSpPr>
      <p:grpSpPr>
        <a:xfrm>
          <a:off x="0" y="0"/>
          <a:ext cx="0" cy="0"/>
          <a:chOff x="0" y="0"/>
          <a:chExt cx="0" cy="0"/>
        </a:xfrm>
      </p:grpSpPr>
      <p:sp>
        <p:nvSpPr>
          <p:cNvPr id="596" name="Google Shape;596;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97" name="Google Shape;597;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I want to be clear about what this evaluation does not show. It is one intentionally vulnerable host, so there is no statistical claim. The OpenVAS and ground-truth comparison was not completed, so false-positive rate and time-to-report are not validated. The FTP module missed a non-standard port. Only five protocols have protocol-aware checks. An early mistake, like a wrong CPE, can carry forward through the pipeline. And CVE correlation depends on the NVD API. None of these break the mechanisms, but they limit how far the result can be generalized.</a:t>
            </a:r>
            <a:endParaRPr/>
          </a:p>
        </p:txBody>
      </p:sp>
      <p:sp>
        <p:nvSpPr>
          <p:cNvPr id="598" name="Google Shape;598;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4" name="Shape 634"/>
        <p:cNvGrpSpPr/>
        <p:nvPr/>
      </p:nvGrpSpPr>
      <p:grpSpPr>
        <a:xfrm>
          <a:off x="0" y="0"/>
          <a:ext cx="0" cy="0"/>
          <a:chOff x="0" y="0"/>
          <a:chExt cx="0" cy="0"/>
        </a:xfrm>
      </p:grpSpPr>
      <p:sp>
        <p:nvSpPr>
          <p:cNvPr id="635" name="Google Shape;635;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36" name="Google Shape;636;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To conclude: ASIF shows that adding a protocol-aware investigation layer after discovery turns version-matched CVE candidates into findings backed by evidence, and it does this under an authorization gate. On the lab host, all four mechanisms worked as designed. RQ1, RQ2 and RQ4 are answered for this host, and RQ3 is partly answered because the speed comparison was not done. The main contribution is keeping severity and confidence as two separate axes. What is not proven yet is scale, which is the first item of future work.</a:t>
            </a:r>
            <a:endParaRPr/>
          </a:p>
        </p:txBody>
      </p:sp>
      <p:sp>
        <p:nvSpPr>
          <p:cNvPr id="637" name="Google Shape;637;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1" name="Shape 671"/>
        <p:cNvGrpSpPr/>
        <p:nvPr/>
      </p:nvGrpSpPr>
      <p:grpSpPr>
        <a:xfrm>
          <a:off x="0" y="0"/>
          <a:ext cx="0" cy="0"/>
          <a:chOff x="0" y="0"/>
          <a:chExt cx="0" cy="0"/>
        </a:xfrm>
      </p:grpSpPr>
      <p:sp>
        <p:nvSpPr>
          <p:cNvPr id="672" name="Google Shape;672;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73" name="Google Shape;673;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most important next step is the multi-host evaluation against a manually confirmed ground truth and an OpenVAS baseline, so I can measure false-positive rate and time-to-report properly. Then fixing the port coverage gap, adding modules for databases and message queues, combining ASIF confidence with EPSS and KEV for prioritization, and running Phase 5 in parallel across hosts.</a:t>
            </a:r>
            <a:endParaRPr/>
          </a:p>
        </p:txBody>
      </p:sp>
      <p:sp>
        <p:nvSpPr>
          <p:cNvPr id="674" name="Google Shape;674;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7" name="Shape 707"/>
        <p:cNvGrpSpPr/>
        <p:nvPr/>
      </p:nvGrpSpPr>
      <p:grpSpPr>
        <a:xfrm>
          <a:off x="0" y="0"/>
          <a:ext cx="0" cy="0"/>
          <a:chOff x="0" y="0"/>
          <a:chExt cx="0" cy="0"/>
        </a:xfrm>
      </p:grpSpPr>
      <p:sp>
        <p:nvSpPr>
          <p:cNvPr id="708" name="Google Shape;708;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09" name="Google Shape;709;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 biggest change for me was how I see a finding. I started thinking more vulnerabilities meant a better result. The five unconfirmed ProFTPD CVEs next to the anonymous FTP login I verified by hand made the difference between a candidate and real evidence clear. If I did it again, I would finish one protocol from scan to report before starting the next, add a checkpoint for the evidence schema in the plan, keep all raw scan outputs, and reset the lab from clean snapshots between runs.</a:t>
            </a:r>
            <a:endParaRPr/>
          </a:p>
        </p:txBody>
      </p:sp>
      <p:sp>
        <p:nvSpPr>
          <p:cNvPr id="710" name="Google Shape;710;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9" name="Shape 729"/>
        <p:cNvGrpSpPr/>
        <p:nvPr/>
      </p:nvGrpSpPr>
      <p:grpSpPr>
        <a:xfrm>
          <a:off x="0" y="0"/>
          <a:ext cx="0" cy="0"/>
          <a:chOff x="0" y="0"/>
          <a:chExt cx="0" cy="0"/>
        </a:xfrm>
      </p:grpSpPr>
      <p:sp>
        <p:nvSpPr>
          <p:cNvPr id="730" name="Google Shape;730;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31" name="Google Shape;731;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These are the sources cited in this presentation, numbered in order of first citation, in IEEE style. The full list of 31 references is in the report.</a:t>
            </a:r>
            <a:endParaRPr/>
          </a:p>
        </p:txBody>
      </p:sp>
      <p:sp>
        <p:nvSpPr>
          <p:cNvPr id="732" name="Google Shape;732;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0" name="Shape 740"/>
        <p:cNvGrpSpPr/>
        <p:nvPr/>
      </p:nvGrpSpPr>
      <p:grpSpPr>
        <a:xfrm>
          <a:off x="0" y="0"/>
          <a:ext cx="0" cy="0"/>
          <a:chOff x="0" y="0"/>
          <a:chExt cx="0" cy="0"/>
        </a:xfrm>
      </p:grpSpPr>
      <p:sp>
        <p:nvSpPr>
          <p:cNvPr id="741" name="Google Shape;741;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42" name="Google Shape;742;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Thank you for listening. I am happy to take any questions, or to show any part of the tool again.</a:t>
            </a:r>
            <a:endParaRPr/>
          </a:p>
        </p:txBody>
      </p:sp>
      <p:sp>
        <p:nvSpPr>
          <p:cNvPr id="743" name="Google Shape;743;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png"/><Relationship Id="rId4" Type="http://schemas.openxmlformats.org/officeDocument/2006/relationships/image" Target="../media/image52.png"/><Relationship Id="rId10" Type="http://schemas.openxmlformats.org/officeDocument/2006/relationships/image" Target="../media/image9.png"/><Relationship Id="rId9" Type="http://schemas.openxmlformats.org/officeDocument/2006/relationships/image" Target="../media/image14.png"/><Relationship Id="rId5" Type="http://schemas.openxmlformats.org/officeDocument/2006/relationships/image" Target="../media/image5.png"/><Relationship Id="rId6" Type="http://schemas.openxmlformats.org/officeDocument/2006/relationships/image" Target="../media/image6.png"/><Relationship Id="rId7" Type="http://schemas.openxmlformats.org/officeDocument/2006/relationships/image" Target="../media/image63.png"/><Relationship Id="rId8" Type="http://schemas.openxmlformats.org/officeDocument/2006/relationships/image" Target="../media/image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3.png"/><Relationship Id="rId4" Type="http://schemas.openxmlformats.org/officeDocument/2006/relationships/image" Target="../media/image15.png"/><Relationship Id="rId5" Type="http://schemas.openxmlformats.org/officeDocument/2006/relationships/image" Target="../media/image11.png"/><Relationship Id="rId6"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3.png"/><Relationship Id="rId4" Type="http://schemas.openxmlformats.org/officeDocument/2006/relationships/image" Target="../media/image15.png"/><Relationship Id="rId5"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5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0.png"/><Relationship Id="rId4" Type="http://schemas.openxmlformats.org/officeDocument/2006/relationships/image" Target="../media/image33.png"/><Relationship Id="rId5" Type="http://schemas.openxmlformats.org/officeDocument/2006/relationships/image" Target="../media/image17.png"/><Relationship Id="rId6" Type="http://schemas.openxmlformats.org/officeDocument/2006/relationships/image" Target="../media/image3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3.png"/><Relationship Id="rId4" Type="http://schemas.openxmlformats.org/officeDocument/2006/relationships/image" Target="../media/image15.png"/><Relationship Id="rId5" Type="http://schemas.openxmlformats.org/officeDocument/2006/relationships/image" Target="../media/image57.png"/><Relationship Id="rId6" Type="http://schemas.openxmlformats.org/officeDocument/2006/relationships/image" Target="../media/image3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32.png"/><Relationship Id="rId4" Type="http://schemas.openxmlformats.org/officeDocument/2006/relationships/image" Target="../media/image37.png"/><Relationship Id="rId10" Type="http://schemas.openxmlformats.org/officeDocument/2006/relationships/image" Target="../media/image7.png"/><Relationship Id="rId9" Type="http://schemas.openxmlformats.org/officeDocument/2006/relationships/image" Target="../media/image57.png"/><Relationship Id="rId5" Type="http://schemas.openxmlformats.org/officeDocument/2006/relationships/image" Target="../media/image22.png"/><Relationship Id="rId6" Type="http://schemas.openxmlformats.org/officeDocument/2006/relationships/image" Target="../media/image15.png"/><Relationship Id="rId7" Type="http://schemas.openxmlformats.org/officeDocument/2006/relationships/image" Target="../media/image2.png"/><Relationship Id="rId8" Type="http://schemas.openxmlformats.org/officeDocument/2006/relationships/image" Target="../media/image3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7.png"/><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24.png"/><Relationship Id="rId4" Type="http://schemas.openxmlformats.org/officeDocument/2006/relationships/image" Target="../media/image26.png"/><Relationship Id="rId5" Type="http://schemas.openxmlformats.org/officeDocument/2006/relationships/image" Target="../media/image27.png"/><Relationship Id="rId6" Type="http://schemas.openxmlformats.org/officeDocument/2006/relationships/image" Target="../media/image17.png"/><Relationship Id="rId7" Type="http://schemas.openxmlformats.org/officeDocument/2006/relationships/image" Target="../media/image41.png"/><Relationship Id="rId8"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63.png"/><Relationship Id="rId4" Type="http://schemas.openxmlformats.org/officeDocument/2006/relationships/image" Target="../media/image58.png"/><Relationship Id="rId5" Type="http://schemas.openxmlformats.org/officeDocument/2006/relationships/image" Target="../media/image27.png"/><Relationship Id="rId6" Type="http://schemas.openxmlformats.org/officeDocument/2006/relationships/image" Target="../media/image65.png"/><Relationship Id="rId7" Type="http://schemas.openxmlformats.org/officeDocument/2006/relationships/image" Target="../media/image32.png"/><Relationship Id="rId8" Type="http://schemas.openxmlformats.org/officeDocument/2006/relationships/image" Target="../media/image5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2.png"/><Relationship Id="rId4" Type="http://schemas.openxmlformats.org/officeDocument/2006/relationships/image" Target="../media/image48.png"/><Relationship Id="rId5" Type="http://schemas.openxmlformats.org/officeDocument/2006/relationships/image" Target="../media/image57.png"/><Relationship Id="rId6" Type="http://schemas.openxmlformats.org/officeDocument/2006/relationships/image" Target="../media/image53.png"/><Relationship Id="rId7" Type="http://schemas.openxmlformats.org/officeDocument/2006/relationships/image" Target="../media/image29.png"/><Relationship Id="rId8" Type="http://schemas.openxmlformats.org/officeDocument/2006/relationships/image" Target="../media/image66.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59.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image" Target="../media/image11.png"/><Relationship Id="rId4" Type="http://schemas.openxmlformats.org/officeDocument/2006/relationships/image" Target="../media/image17.png"/><Relationship Id="rId5" Type="http://schemas.openxmlformats.org/officeDocument/2006/relationships/image" Target="../media/image37.png"/><Relationship Id="rId6" Type="http://schemas.openxmlformats.org/officeDocument/2006/relationships/image" Target="../media/image2.png"/><Relationship Id="rId7" Type="http://schemas.openxmlformats.org/officeDocument/2006/relationships/image" Target="../media/image60.png"/><Relationship Id="rId8" Type="http://schemas.openxmlformats.org/officeDocument/2006/relationships/image" Target="../media/image1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 Id="rId3" Type="http://schemas.openxmlformats.org/officeDocument/2006/relationships/image" Target="../media/image61.png"/><Relationship Id="rId4" Type="http://schemas.openxmlformats.org/officeDocument/2006/relationships/image" Target="../media/image37.png"/><Relationship Id="rId5" Type="http://schemas.openxmlformats.org/officeDocument/2006/relationships/image" Target="../media/image62.png"/><Relationship Id="rId6" Type="http://schemas.openxmlformats.org/officeDocument/2006/relationships/image" Target="../media/image35.png"/><Relationship Id="rId7" Type="http://schemas.openxmlformats.org/officeDocument/2006/relationships/image" Target="../media/image6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 Id="rId3" Type="http://schemas.openxmlformats.org/officeDocument/2006/relationships/image" Target="../media/image6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 Id="rId3" Type="http://schemas.openxmlformats.org/officeDocument/2006/relationships/image" Target="../media/image54.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15" name="Shape 15"/>
        <p:cNvGrpSpPr/>
        <p:nvPr/>
      </p:nvGrpSpPr>
      <p:grpSpPr>
        <a:xfrm>
          <a:off x="0" y="0"/>
          <a:ext cx="0" cy="0"/>
          <a:chOff x="0" y="0"/>
          <a:chExt cx="0" cy="0"/>
        </a:xfrm>
      </p:grpSpPr>
      <p:sp>
        <p:nvSpPr>
          <p:cNvPr id="16" name="Google Shape;16;p3"/>
          <p:cNvSpPr/>
          <p:nvPr/>
        </p:nvSpPr>
        <p:spPr>
          <a:xfrm>
            <a:off x="0" y="0"/>
            <a:ext cx="4206240" cy="6858000"/>
          </a:xfrm>
          <a:prstGeom prst="rect">
            <a:avLst/>
          </a:prstGeom>
          <a:solidFill>
            <a:srgbClr val="121C31"/>
          </a:solidFill>
          <a:ln cap="flat" cmpd="sng" w="12700">
            <a:solidFill>
              <a:srgbClr val="121C3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3"/>
          <p:cNvSpPr/>
          <p:nvPr/>
        </p:nvSpPr>
        <p:spPr>
          <a:xfrm>
            <a:off x="1371600" y="2331720"/>
            <a:ext cx="1463040" cy="14630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shield.png" id="18" name="Google Shape;18;p3"/>
          <p:cNvPicPr preferRelativeResize="0"/>
          <p:nvPr/>
        </p:nvPicPr>
        <p:blipFill rotWithShape="1">
          <a:blip r:embed="rId3">
            <a:alphaModFix/>
          </a:blip>
          <a:srcRect b="0" l="0" r="0" t="0"/>
          <a:stretch/>
        </p:blipFill>
        <p:spPr>
          <a:xfrm>
            <a:off x="1700784" y="2660904"/>
            <a:ext cx="804672" cy="804672"/>
          </a:xfrm>
          <a:prstGeom prst="rect">
            <a:avLst/>
          </a:prstGeom>
          <a:noFill/>
          <a:ln>
            <a:noFill/>
          </a:ln>
        </p:spPr>
      </p:pic>
      <p:sp>
        <p:nvSpPr>
          <p:cNvPr id="19" name="Google Shape;19;p3"/>
          <p:cNvSpPr txBox="1"/>
          <p:nvPr/>
        </p:nvSpPr>
        <p:spPr>
          <a:xfrm>
            <a:off x="365760" y="4160520"/>
            <a:ext cx="3474720" cy="548640"/>
          </a:xfrm>
          <a:prstGeom prst="rect">
            <a:avLst/>
          </a:prstGeom>
          <a:noFill/>
          <a:ln>
            <a:noFill/>
          </a:ln>
        </p:spPr>
        <p:txBody>
          <a:bodyPr anchorCtr="0" anchor="t" bIns="0" lIns="0" spcFirstLastPara="1" rIns="0" wrap="square" tIns="0">
            <a:noAutofit/>
          </a:bodyPr>
          <a:lstStyle/>
          <a:p>
            <a:pPr indent="0" lvl="0" marL="0" marR="0" rtl="0" algn="ctr">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University of Wales Trinity Saint David, London</a:t>
            </a:r>
            <a:endParaRPr b="0" i="0" sz="1200" u="none" cap="none" strike="noStrike">
              <a:solidFill>
                <a:schemeClr val="dk1"/>
              </a:solidFill>
              <a:latin typeface="Calibri"/>
              <a:ea typeface="Calibri"/>
              <a:cs typeface="Calibri"/>
              <a:sym typeface="Calibri"/>
            </a:endParaRPr>
          </a:p>
        </p:txBody>
      </p:sp>
      <p:sp>
        <p:nvSpPr>
          <p:cNvPr id="20" name="Google Shape;20;p3"/>
          <p:cNvSpPr txBox="1"/>
          <p:nvPr/>
        </p:nvSpPr>
        <p:spPr>
          <a:xfrm>
            <a:off x="4572000" y="1325880"/>
            <a:ext cx="722376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ACFA7003  |  MSc CYBERSECURITY &amp; DIGITAL FORENSICS</a:t>
            </a:r>
            <a:endParaRPr b="0" i="0" sz="1300" u="none" cap="none" strike="noStrike">
              <a:solidFill>
                <a:schemeClr val="dk1"/>
              </a:solidFill>
              <a:latin typeface="Calibri"/>
              <a:ea typeface="Calibri"/>
              <a:cs typeface="Calibri"/>
              <a:sym typeface="Calibri"/>
            </a:endParaRPr>
          </a:p>
        </p:txBody>
      </p:sp>
      <p:sp>
        <p:nvSpPr>
          <p:cNvPr id="21" name="Google Shape;21;p3"/>
          <p:cNvSpPr txBox="1"/>
          <p:nvPr/>
        </p:nvSpPr>
        <p:spPr>
          <a:xfrm>
            <a:off x="4572000" y="1783080"/>
            <a:ext cx="7223760" cy="17373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4000"/>
              <a:buFont typeface="Cambria"/>
              <a:buNone/>
            </a:pPr>
            <a:r>
              <a:rPr b="1" i="0" lang="en-US" sz="4000" u="none" cap="none" strike="noStrike">
                <a:solidFill>
                  <a:srgbClr val="F2F6FC"/>
                </a:solidFill>
                <a:latin typeface="Cambria"/>
                <a:ea typeface="Cambria"/>
                <a:cs typeface="Cambria"/>
                <a:sym typeface="Cambria"/>
              </a:rPr>
              <a:t>Autonomous Service Investigation Framework (ASIF)</a:t>
            </a:r>
            <a:endParaRPr b="0" i="0" sz="4000" u="none" cap="none" strike="noStrike">
              <a:solidFill>
                <a:schemeClr val="dk1"/>
              </a:solidFill>
              <a:latin typeface="Calibri"/>
              <a:ea typeface="Calibri"/>
              <a:cs typeface="Calibri"/>
              <a:sym typeface="Calibri"/>
            </a:endParaRPr>
          </a:p>
        </p:txBody>
      </p:sp>
      <p:sp>
        <p:nvSpPr>
          <p:cNvPr id="22" name="Google Shape;22;p3"/>
          <p:cNvSpPr txBox="1"/>
          <p:nvPr/>
        </p:nvSpPr>
        <p:spPr>
          <a:xfrm>
            <a:off x="4572000" y="3611880"/>
            <a:ext cx="6949440" cy="6400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700"/>
              <a:buFont typeface="Cambria"/>
              <a:buNone/>
            </a:pPr>
            <a:r>
              <a:rPr b="0" i="1" lang="en-US" sz="1700" u="none" cap="none" strike="noStrike">
                <a:solidFill>
                  <a:srgbClr val="00E39B"/>
                </a:solidFill>
                <a:latin typeface="Cambria"/>
                <a:ea typeface="Cambria"/>
                <a:cs typeface="Cambria"/>
                <a:sym typeface="Cambria"/>
              </a:rPr>
              <a:t>Protocol-aware service investigation with evidence-weighted CVE correlation</a:t>
            </a:r>
            <a:endParaRPr b="0" i="0" sz="1700" u="none" cap="none" strike="noStrike">
              <a:solidFill>
                <a:schemeClr val="dk1"/>
              </a:solidFill>
              <a:latin typeface="Calibri"/>
              <a:ea typeface="Calibri"/>
              <a:cs typeface="Calibri"/>
              <a:sym typeface="Calibri"/>
            </a:endParaRPr>
          </a:p>
        </p:txBody>
      </p:sp>
      <p:sp>
        <p:nvSpPr>
          <p:cNvPr id="23" name="Google Shape;23;p3"/>
          <p:cNvSpPr txBox="1"/>
          <p:nvPr/>
        </p:nvSpPr>
        <p:spPr>
          <a:xfrm>
            <a:off x="4572000" y="4617720"/>
            <a:ext cx="6949440" cy="11887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MSc Final Project: Viva &amp; Demo</a:t>
            </a:r>
            <a:endParaRPr b="0" i="0" sz="1500" u="none" cap="none" strike="noStrike">
              <a:solidFill>
                <a:schemeClr val="dk1"/>
              </a:solidFill>
              <a:latin typeface="Calibri"/>
              <a:ea typeface="Calibri"/>
              <a:cs typeface="Calibri"/>
              <a:sym typeface="Calibri"/>
            </a:endParaRPr>
          </a:p>
          <a:p>
            <a:pPr indent="0" lvl="0" marL="0" marR="0" rtl="0" algn="l">
              <a:spcBef>
                <a:spcPts val="600"/>
              </a:spcBef>
              <a:spcAft>
                <a:spcPts val="0"/>
              </a:spcAft>
              <a:buClr>
                <a:srgbClr val="93A6C4"/>
              </a:buClr>
              <a:buSzPts val="1300"/>
              <a:buFont typeface="Calibri"/>
              <a:buNone/>
            </a:pPr>
            <a:r>
              <a:rPr b="0" i="0" lang="en-US" sz="1300" u="none" cap="none" strike="noStrike">
                <a:solidFill>
                  <a:srgbClr val="93A6C4"/>
                </a:solidFill>
                <a:latin typeface="Calibri"/>
                <a:ea typeface="Calibri"/>
                <a:cs typeface="Calibri"/>
                <a:sym typeface="Calibri"/>
              </a:rPr>
              <a:t>Patel Aryan Kamleshbhai   |   Student ID: 2503854</a:t>
            </a:r>
            <a:endParaRPr b="0" i="0" sz="1500" u="none" cap="none" strike="noStrike">
              <a:solidFill>
                <a:schemeClr val="dk1"/>
              </a:solidFill>
              <a:latin typeface="Calibri"/>
              <a:ea typeface="Calibri"/>
              <a:cs typeface="Calibri"/>
              <a:sym typeface="Calibri"/>
            </a:endParaRPr>
          </a:p>
          <a:p>
            <a:pPr indent="0" lvl="0" marL="0" marR="0" rtl="0" algn="l">
              <a:spcBef>
                <a:spcPts val="400"/>
              </a:spcBef>
              <a:spcAft>
                <a:spcPts val="0"/>
              </a:spcAft>
              <a:buClr>
                <a:srgbClr val="93A6C4"/>
              </a:buClr>
              <a:buSzPts val="1300"/>
              <a:buFont typeface="Calibri"/>
              <a:buNone/>
            </a:pPr>
            <a:r>
              <a:rPr b="0" i="0" lang="en-US" sz="1300" u="none" cap="none" strike="noStrike">
                <a:solidFill>
                  <a:srgbClr val="93A6C4"/>
                </a:solidFill>
                <a:latin typeface="Calibri"/>
                <a:ea typeface="Calibri"/>
                <a:cs typeface="Calibri"/>
                <a:sym typeface="Calibri"/>
              </a:rPr>
              <a:t>Supervisor: Anees Baqir</a:t>
            </a:r>
            <a:endParaRPr b="0" i="0" sz="1500" u="none" cap="none" strike="noStrik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28" name="Shape 28"/>
        <p:cNvGrpSpPr/>
        <p:nvPr/>
      </p:nvGrpSpPr>
      <p:grpSpPr>
        <a:xfrm>
          <a:off x="0" y="0"/>
          <a:ext cx="0" cy="0"/>
          <a:chOff x="0" y="0"/>
          <a:chExt cx="0" cy="0"/>
        </a:xfrm>
      </p:grpSpPr>
      <p:sp>
        <p:nvSpPr>
          <p:cNvPr id="29" name="Google Shape;29;p4"/>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AGENDA</a:t>
            </a:r>
            <a:endParaRPr b="0" i="0" sz="1300" u="none" cap="none" strike="noStrike">
              <a:solidFill>
                <a:schemeClr val="dk1"/>
              </a:solidFill>
              <a:latin typeface="Calibri"/>
              <a:ea typeface="Calibri"/>
              <a:cs typeface="Calibri"/>
              <a:sym typeface="Calibri"/>
            </a:endParaRPr>
          </a:p>
        </p:txBody>
      </p:sp>
      <p:sp>
        <p:nvSpPr>
          <p:cNvPr id="30" name="Google Shape;30;p4"/>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What This Presentation Covers</a:t>
            </a:r>
            <a:endParaRPr b="0" i="0" sz="3000" u="none" cap="none" strike="noStrike">
              <a:solidFill>
                <a:schemeClr val="dk1"/>
              </a:solidFill>
              <a:latin typeface="Calibri"/>
              <a:ea typeface="Calibri"/>
              <a:cs typeface="Calibri"/>
              <a:sym typeface="Calibri"/>
            </a:endParaRPr>
          </a:p>
        </p:txBody>
      </p:sp>
      <p:sp>
        <p:nvSpPr>
          <p:cNvPr id="31" name="Google Shape;31;p4"/>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32" name="Google Shape;32;p4"/>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2 / 24</a:t>
            </a:r>
            <a:endParaRPr b="0" i="0" sz="900" u="none" cap="none" strike="noStrike">
              <a:solidFill>
                <a:schemeClr val="dk1"/>
              </a:solidFill>
              <a:latin typeface="Calibri"/>
              <a:ea typeface="Calibri"/>
              <a:cs typeface="Calibri"/>
              <a:sym typeface="Calibri"/>
            </a:endParaRPr>
          </a:p>
        </p:txBody>
      </p:sp>
      <p:sp>
        <p:nvSpPr>
          <p:cNvPr id="33" name="Google Shape;33;p4"/>
          <p:cNvSpPr/>
          <p:nvPr/>
        </p:nvSpPr>
        <p:spPr>
          <a:xfrm>
            <a:off x="548640" y="1691640"/>
            <a:ext cx="2532888" cy="2103120"/>
          </a:xfrm>
          <a:prstGeom prst="roundRect">
            <a:avLst>
              <a:gd fmla="val 3478"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4"/>
          <p:cNvSpPr/>
          <p:nvPr/>
        </p:nvSpPr>
        <p:spPr>
          <a:xfrm>
            <a:off x="804672" y="1947672"/>
            <a:ext cx="594360" cy="59436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question.png" id="35" name="Google Shape;35;p4"/>
          <p:cNvPicPr preferRelativeResize="0"/>
          <p:nvPr/>
        </p:nvPicPr>
        <p:blipFill rotWithShape="1">
          <a:blip r:embed="rId3">
            <a:alphaModFix/>
          </a:blip>
          <a:srcRect b="0" l="0" r="0" t="0"/>
          <a:stretch/>
        </p:blipFill>
        <p:spPr>
          <a:xfrm>
            <a:off x="938403" y="2081403"/>
            <a:ext cx="326898" cy="326898"/>
          </a:xfrm>
          <a:prstGeom prst="rect">
            <a:avLst/>
          </a:prstGeom>
          <a:noFill/>
          <a:ln>
            <a:noFill/>
          </a:ln>
        </p:spPr>
      </p:pic>
      <p:sp>
        <p:nvSpPr>
          <p:cNvPr id="36" name="Google Shape;36;p4"/>
          <p:cNvSpPr txBox="1"/>
          <p:nvPr/>
        </p:nvSpPr>
        <p:spPr>
          <a:xfrm>
            <a:off x="2350008" y="1965960"/>
            <a:ext cx="502920" cy="365760"/>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Clr>
                <a:srgbClr val="26344F"/>
              </a:buClr>
              <a:buSzPts val="1600"/>
              <a:buFont typeface="Cambria"/>
              <a:buNone/>
            </a:pPr>
            <a:r>
              <a:rPr b="1" i="0" lang="en-US" sz="1600" u="none" cap="none" strike="noStrike">
                <a:solidFill>
                  <a:srgbClr val="26344F"/>
                </a:solidFill>
                <a:latin typeface="Cambria"/>
                <a:ea typeface="Cambria"/>
                <a:cs typeface="Cambria"/>
                <a:sym typeface="Cambria"/>
              </a:rPr>
              <a:t>01</a:t>
            </a:r>
            <a:endParaRPr b="0" i="0" sz="1600" u="none" cap="none" strike="noStrike">
              <a:solidFill>
                <a:schemeClr val="dk1"/>
              </a:solidFill>
              <a:latin typeface="Calibri"/>
              <a:ea typeface="Calibri"/>
              <a:cs typeface="Calibri"/>
              <a:sym typeface="Calibri"/>
            </a:endParaRPr>
          </a:p>
        </p:txBody>
      </p:sp>
      <p:sp>
        <p:nvSpPr>
          <p:cNvPr id="37" name="Google Shape;37;p4"/>
          <p:cNvSpPr txBox="1"/>
          <p:nvPr/>
        </p:nvSpPr>
        <p:spPr>
          <a:xfrm>
            <a:off x="777240" y="2679192"/>
            <a:ext cx="2075688"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Motivation &amp; Problem</a:t>
            </a:r>
            <a:endParaRPr b="0" i="0" sz="1500" u="none" cap="none" strike="noStrike">
              <a:solidFill>
                <a:schemeClr val="dk1"/>
              </a:solidFill>
              <a:latin typeface="Calibri"/>
              <a:ea typeface="Calibri"/>
              <a:cs typeface="Calibri"/>
              <a:sym typeface="Calibri"/>
            </a:endParaRPr>
          </a:p>
        </p:txBody>
      </p:sp>
      <p:sp>
        <p:nvSpPr>
          <p:cNvPr id="38" name="Google Shape;38;p4"/>
          <p:cNvSpPr txBox="1"/>
          <p:nvPr/>
        </p:nvSpPr>
        <p:spPr>
          <a:xfrm>
            <a:off x="777240" y="3154680"/>
            <a:ext cx="2075688" cy="502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Why current tools stop short</a:t>
            </a:r>
            <a:endParaRPr b="0" i="0" sz="1200" u="none" cap="none" strike="noStrike">
              <a:solidFill>
                <a:schemeClr val="dk1"/>
              </a:solidFill>
              <a:latin typeface="Calibri"/>
              <a:ea typeface="Calibri"/>
              <a:cs typeface="Calibri"/>
              <a:sym typeface="Calibri"/>
            </a:endParaRPr>
          </a:p>
        </p:txBody>
      </p:sp>
      <p:sp>
        <p:nvSpPr>
          <p:cNvPr id="39" name="Google Shape;39;p4"/>
          <p:cNvSpPr/>
          <p:nvPr/>
        </p:nvSpPr>
        <p:spPr>
          <a:xfrm>
            <a:off x="3401568" y="1691640"/>
            <a:ext cx="2532888" cy="2103120"/>
          </a:xfrm>
          <a:prstGeom prst="roundRect">
            <a:avLst>
              <a:gd fmla="val 3478"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 name="Google Shape;40;p4"/>
          <p:cNvSpPr/>
          <p:nvPr/>
        </p:nvSpPr>
        <p:spPr>
          <a:xfrm>
            <a:off x="3657600" y="1947672"/>
            <a:ext cx="594360" cy="59436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bullseye.png" id="41" name="Google Shape;41;p4"/>
          <p:cNvPicPr preferRelativeResize="0"/>
          <p:nvPr/>
        </p:nvPicPr>
        <p:blipFill rotWithShape="1">
          <a:blip r:embed="rId4">
            <a:alphaModFix/>
          </a:blip>
          <a:srcRect b="0" l="0" r="0" t="0"/>
          <a:stretch/>
        </p:blipFill>
        <p:spPr>
          <a:xfrm>
            <a:off x="3791331" y="2081403"/>
            <a:ext cx="326898" cy="326898"/>
          </a:xfrm>
          <a:prstGeom prst="rect">
            <a:avLst/>
          </a:prstGeom>
          <a:noFill/>
          <a:ln>
            <a:noFill/>
          </a:ln>
        </p:spPr>
      </p:pic>
      <p:sp>
        <p:nvSpPr>
          <p:cNvPr id="42" name="Google Shape;42;p4"/>
          <p:cNvSpPr txBox="1"/>
          <p:nvPr/>
        </p:nvSpPr>
        <p:spPr>
          <a:xfrm>
            <a:off x="5202936" y="1965960"/>
            <a:ext cx="502920" cy="365760"/>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Clr>
                <a:srgbClr val="26344F"/>
              </a:buClr>
              <a:buSzPts val="1600"/>
              <a:buFont typeface="Cambria"/>
              <a:buNone/>
            </a:pPr>
            <a:r>
              <a:rPr b="1" i="0" lang="en-US" sz="1600" u="none" cap="none" strike="noStrike">
                <a:solidFill>
                  <a:srgbClr val="26344F"/>
                </a:solidFill>
                <a:latin typeface="Cambria"/>
                <a:ea typeface="Cambria"/>
                <a:cs typeface="Cambria"/>
                <a:sym typeface="Cambria"/>
              </a:rPr>
              <a:t>02</a:t>
            </a:r>
            <a:endParaRPr b="0" i="0" sz="1600" u="none" cap="none" strike="noStrike">
              <a:solidFill>
                <a:schemeClr val="dk1"/>
              </a:solidFill>
              <a:latin typeface="Calibri"/>
              <a:ea typeface="Calibri"/>
              <a:cs typeface="Calibri"/>
              <a:sym typeface="Calibri"/>
            </a:endParaRPr>
          </a:p>
        </p:txBody>
      </p:sp>
      <p:sp>
        <p:nvSpPr>
          <p:cNvPr id="43" name="Google Shape;43;p4"/>
          <p:cNvSpPr txBox="1"/>
          <p:nvPr/>
        </p:nvSpPr>
        <p:spPr>
          <a:xfrm>
            <a:off x="3630168" y="2679192"/>
            <a:ext cx="2075688"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Aim, Objectives &amp; RQs</a:t>
            </a:r>
            <a:endParaRPr b="0" i="0" sz="1500" u="none" cap="none" strike="noStrike">
              <a:solidFill>
                <a:schemeClr val="dk1"/>
              </a:solidFill>
              <a:latin typeface="Calibri"/>
              <a:ea typeface="Calibri"/>
              <a:cs typeface="Calibri"/>
              <a:sym typeface="Calibri"/>
            </a:endParaRPr>
          </a:p>
        </p:txBody>
      </p:sp>
      <p:sp>
        <p:nvSpPr>
          <p:cNvPr id="44" name="Google Shape;44;p4"/>
          <p:cNvSpPr txBox="1"/>
          <p:nvPr/>
        </p:nvSpPr>
        <p:spPr>
          <a:xfrm>
            <a:off x="3630168" y="3154680"/>
            <a:ext cx="2075688" cy="502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What the project set out to do</a:t>
            </a:r>
            <a:endParaRPr b="0" i="0" sz="1200" u="none" cap="none" strike="noStrike">
              <a:solidFill>
                <a:schemeClr val="dk1"/>
              </a:solidFill>
              <a:latin typeface="Calibri"/>
              <a:ea typeface="Calibri"/>
              <a:cs typeface="Calibri"/>
              <a:sym typeface="Calibri"/>
            </a:endParaRPr>
          </a:p>
        </p:txBody>
      </p:sp>
      <p:sp>
        <p:nvSpPr>
          <p:cNvPr id="45" name="Google Shape;45;p4"/>
          <p:cNvSpPr/>
          <p:nvPr/>
        </p:nvSpPr>
        <p:spPr>
          <a:xfrm>
            <a:off x="6254496" y="1691640"/>
            <a:ext cx="2532888" cy="2103120"/>
          </a:xfrm>
          <a:prstGeom prst="roundRect">
            <a:avLst>
              <a:gd fmla="val 3478"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 name="Google Shape;46;p4"/>
          <p:cNvSpPr/>
          <p:nvPr/>
        </p:nvSpPr>
        <p:spPr>
          <a:xfrm>
            <a:off x="6510528" y="1947672"/>
            <a:ext cx="594360" cy="59436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book.png" id="47" name="Google Shape;47;p4"/>
          <p:cNvPicPr preferRelativeResize="0"/>
          <p:nvPr/>
        </p:nvPicPr>
        <p:blipFill rotWithShape="1">
          <a:blip r:embed="rId5">
            <a:alphaModFix/>
          </a:blip>
          <a:srcRect b="0" l="0" r="0" t="0"/>
          <a:stretch/>
        </p:blipFill>
        <p:spPr>
          <a:xfrm>
            <a:off x="6644259" y="2081403"/>
            <a:ext cx="326898" cy="326898"/>
          </a:xfrm>
          <a:prstGeom prst="rect">
            <a:avLst/>
          </a:prstGeom>
          <a:noFill/>
          <a:ln>
            <a:noFill/>
          </a:ln>
        </p:spPr>
      </p:pic>
      <p:sp>
        <p:nvSpPr>
          <p:cNvPr id="48" name="Google Shape;48;p4"/>
          <p:cNvSpPr txBox="1"/>
          <p:nvPr/>
        </p:nvSpPr>
        <p:spPr>
          <a:xfrm>
            <a:off x="8055864" y="1965960"/>
            <a:ext cx="502920" cy="365760"/>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Clr>
                <a:srgbClr val="26344F"/>
              </a:buClr>
              <a:buSzPts val="1600"/>
              <a:buFont typeface="Cambria"/>
              <a:buNone/>
            </a:pPr>
            <a:r>
              <a:rPr b="1" i="0" lang="en-US" sz="1600" u="none" cap="none" strike="noStrike">
                <a:solidFill>
                  <a:srgbClr val="26344F"/>
                </a:solidFill>
                <a:latin typeface="Cambria"/>
                <a:ea typeface="Cambria"/>
                <a:cs typeface="Cambria"/>
                <a:sym typeface="Cambria"/>
              </a:rPr>
              <a:t>03</a:t>
            </a:r>
            <a:endParaRPr b="0" i="0" sz="1600" u="none" cap="none" strike="noStrike">
              <a:solidFill>
                <a:schemeClr val="dk1"/>
              </a:solidFill>
              <a:latin typeface="Calibri"/>
              <a:ea typeface="Calibri"/>
              <a:cs typeface="Calibri"/>
              <a:sym typeface="Calibri"/>
            </a:endParaRPr>
          </a:p>
        </p:txBody>
      </p:sp>
      <p:sp>
        <p:nvSpPr>
          <p:cNvPr id="49" name="Google Shape;49;p4"/>
          <p:cNvSpPr txBox="1"/>
          <p:nvPr/>
        </p:nvSpPr>
        <p:spPr>
          <a:xfrm>
            <a:off x="6483096" y="2679192"/>
            <a:ext cx="2075688"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Literature Review</a:t>
            </a:r>
            <a:endParaRPr b="0" i="0" sz="1500" u="none" cap="none" strike="noStrike">
              <a:solidFill>
                <a:schemeClr val="dk1"/>
              </a:solidFill>
              <a:latin typeface="Calibri"/>
              <a:ea typeface="Calibri"/>
              <a:cs typeface="Calibri"/>
              <a:sym typeface="Calibri"/>
            </a:endParaRPr>
          </a:p>
        </p:txBody>
      </p:sp>
      <p:sp>
        <p:nvSpPr>
          <p:cNvPr id="50" name="Google Shape;50;p4"/>
          <p:cNvSpPr txBox="1"/>
          <p:nvPr/>
        </p:nvSpPr>
        <p:spPr>
          <a:xfrm>
            <a:off x="6483096" y="3154680"/>
            <a:ext cx="2075688" cy="502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Where ASIF fits</a:t>
            </a:r>
            <a:endParaRPr b="0" i="0" sz="1200" u="none" cap="none" strike="noStrike">
              <a:solidFill>
                <a:schemeClr val="dk1"/>
              </a:solidFill>
              <a:latin typeface="Calibri"/>
              <a:ea typeface="Calibri"/>
              <a:cs typeface="Calibri"/>
              <a:sym typeface="Calibri"/>
            </a:endParaRPr>
          </a:p>
        </p:txBody>
      </p:sp>
      <p:sp>
        <p:nvSpPr>
          <p:cNvPr id="51" name="Google Shape;51;p4"/>
          <p:cNvSpPr/>
          <p:nvPr/>
        </p:nvSpPr>
        <p:spPr>
          <a:xfrm>
            <a:off x="9107424" y="1691640"/>
            <a:ext cx="2532888" cy="2103120"/>
          </a:xfrm>
          <a:prstGeom prst="roundRect">
            <a:avLst>
              <a:gd fmla="val 3478"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4"/>
          <p:cNvSpPr/>
          <p:nvPr/>
        </p:nvSpPr>
        <p:spPr>
          <a:xfrm>
            <a:off x="9363456" y="1947672"/>
            <a:ext cx="594360" cy="59436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cogs.png" id="53" name="Google Shape;53;p4"/>
          <p:cNvPicPr preferRelativeResize="0"/>
          <p:nvPr/>
        </p:nvPicPr>
        <p:blipFill rotWithShape="1">
          <a:blip r:embed="rId6">
            <a:alphaModFix/>
          </a:blip>
          <a:srcRect b="0" l="0" r="0" t="0"/>
          <a:stretch/>
        </p:blipFill>
        <p:spPr>
          <a:xfrm>
            <a:off x="9497187" y="2081403"/>
            <a:ext cx="326898" cy="326898"/>
          </a:xfrm>
          <a:prstGeom prst="rect">
            <a:avLst/>
          </a:prstGeom>
          <a:noFill/>
          <a:ln>
            <a:noFill/>
          </a:ln>
        </p:spPr>
      </p:pic>
      <p:sp>
        <p:nvSpPr>
          <p:cNvPr id="54" name="Google Shape;54;p4"/>
          <p:cNvSpPr txBox="1"/>
          <p:nvPr/>
        </p:nvSpPr>
        <p:spPr>
          <a:xfrm>
            <a:off x="10908792" y="1965960"/>
            <a:ext cx="502920" cy="365760"/>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Clr>
                <a:srgbClr val="26344F"/>
              </a:buClr>
              <a:buSzPts val="1600"/>
              <a:buFont typeface="Cambria"/>
              <a:buNone/>
            </a:pPr>
            <a:r>
              <a:rPr b="1" i="0" lang="en-US" sz="1600" u="none" cap="none" strike="noStrike">
                <a:solidFill>
                  <a:srgbClr val="26344F"/>
                </a:solidFill>
                <a:latin typeface="Cambria"/>
                <a:ea typeface="Cambria"/>
                <a:cs typeface="Cambria"/>
                <a:sym typeface="Cambria"/>
              </a:rPr>
              <a:t>04</a:t>
            </a:r>
            <a:endParaRPr b="0" i="0" sz="1600" u="none" cap="none" strike="noStrike">
              <a:solidFill>
                <a:schemeClr val="dk1"/>
              </a:solidFill>
              <a:latin typeface="Calibri"/>
              <a:ea typeface="Calibri"/>
              <a:cs typeface="Calibri"/>
              <a:sym typeface="Calibri"/>
            </a:endParaRPr>
          </a:p>
        </p:txBody>
      </p:sp>
      <p:sp>
        <p:nvSpPr>
          <p:cNvPr id="55" name="Google Shape;55;p4"/>
          <p:cNvSpPr txBox="1"/>
          <p:nvPr/>
        </p:nvSpPr>
        <p:spPr>
          <a:xfrm>
            <a:off x="9336024" y="2679192"/>
            <a:ext cx="2075688"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Methodology</a:t>
            </a:r>
            <a:endParaRPr b="0" i="0" sz="1500" u="none" cap="none" strike="noStrike">
              <a:solidFill>
                <a:schemeClr val="dk1"/>
              </a:solidFill>
              <a:latin typeface="Calibri"/>
              <a:ea typeface="Calibri"/>
              <a:cs typeface="Calibri"/>
              <a:sym typeface="Calibri"/>
            </a:endParaRPr>
          </a:p>
        </p:txBody>
      </p:sp>
      <p:sp>
        <p:nvSpPr>
          <p:cNvPr id="56" name="Google Shape;56;p4"/>
          <p:cNvSpPr txBox="1"/>
          <p:nvPr/>
        </p:nvSpPr>
        <p:spPr>
          <a:xfrm>
            <a:off x="9336024" y="3154680"/>
            <a:ext cx="2075688" cy="502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Eight phases and the confidence model</a:t>
            </a:r>
            <a:endParaRPr b="0" i="0" sz="1200" u="none" cap="none" strike="noStrike">
              <a:solidFill>
                <a:schemeClr val="dk1"/>
              </a:solidFill>
              <a:latin typeface="Calibri"/>
              <a:ea typeface="Calibri"/>
              <a:cs typeface="Calibri"/>
              <a:sym typeface="Calibri"/>
            </a:endParaRPr>
          </a:p>
        </p:txBody>
      </p:sp>
      <p:sp>
        <p:nvSpPr>
          <p:cNvPr id="57" name="Google Shape;57;p4"/>
          <p:cNvSpPr/>
          <p:nvPr/>
        </p:nvSpPr>
        <p:spPr>
          <a:xfrm>
            <a:off x="548640" y="4114800"/>
            <a:ext cx="2532888" cy="2103120"/>
          </a:xfrm>
          <a:prstGeom prst="roundRect">
            <a:avLst>
              <a:gd fmla="val 3478"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4"/>
          <p:cNvSpPr/>
          <p:nvPr/>
        </p:nvSpPr>
        <p:spPr>
          <a:xfrm>
            <a:off x="804672" y="4370832"/>
            <a:ext cx="594360" cy="59436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terminal.png" id="59" name="Google Shape;59;p4"/>
          <p:cNvPicPr preferRelativeResize="0"/>
          <p:nvPr/>
        </p:nvPicPr>
        <p:blipFill rotWithShape="1">
          <a:blip r:embed="rId7">
            <a:alphaModFix/>
          </a:blip>
          <a:srcRect b="0" l="0" r="0" t="0"/>
          <a:stretch/>
        </p:blipFill>
        <p:spPr>
          <a:xfrm>
            <a:off x="938403" y="4504563"/>
            <a:ext cx="326898" cy="326898"/>
          </a:xfrm>
          <a:prstGeom prst="rect">
            <a:avLst/>
          </a:prstGeom>
          <a:noFill/>
          <a:ln>
            <a:noFill/>
          </a:ln>
        </p:spPr>
      </p:pic>
      <p:sp>
        <p:nvSpPr>
          <p:cNvPr id="60" name="Google Shape;60;p4"/>
          <p:cNvSpPr txBox="1"/>
          <p:nvPr/>
        </p:nvSpPr>
        <p:spPr>
          <a:xfrm>
            <a:off x="2350008" y="4389120"/>
            <a:ext cx="502920" cy="365760"/>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Clr>
                <a:srgbClr val="26344F"/>
              </a:buClr>
              <a:buSzPts val="1600"/>
              <a:buFont typeface="Cambria"/>
              <a:buNone/>
            </a:pPr>
            <a:r>
              <a:rPr b="1" i="0" lang="en-US" sz="1600" u="none" cap="none" strike="noStrike">
                <a:solidFill>
                  <a:srgbClr val="26344F"/>
                </a:solidFill>
                <a:latin typeface="Cambria"/>
                <a:ea typeface="Cambria"/>
                <a:cs typeface="Cambria"/>
                <a:sym typeface="Cambria"/>
              </a:rPr>
              <a:t>05</a:t>
            </a:r>
            <a:endParaRPr b="0" i="0" sz="1600" u="none" cap="none" strike="noStrike">
              <a:solidFill>
                <a:schemeClr val="dk1"/>
              </a:solidFill>
              <a:latin typeface="Calibri"/>
              <a:ea typeface="Calibri"/>
              <a:cs typeface="Calibri"/>
              <a:sym typeface="Calibri"/>
            </a:endParaRPr>
          </a:p>
        </p:txBody>
      </p:sp>
      <p:sp>
        <p:nvSpPr>
          <p:cNvPr id="61" name="Google Shape;61;p4"/>
          <p:cNvSpPr txBox="1"/>
          <p:nvPr/>
        </p:nvSpPr>
        <p:spPr>
          <a:xfrm>
            <a:off x="777240" y="5102352"/>
            <a:ext cx="2075688"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Implementation &amp; Demo</a:t>
            </a:r>
            <a:endParaRPr b="0" i="0" sz="1500" u="none" cap="none" strike="noStrike">
              <a:solidFill>
                <a:schemeClr val="dk1"/>
              </a:solidFill>
              <a:latin typeface="Calibri"/>
              <a:ea typeface="Calibri"/>
              <a:cs typeface="Calibri"/>
              <a:sym typeface="Calibri"/>
            </a:endParaRPr>
          </a:p>
        </p:txBody>
      </p:sp>
      <p:sp>
        <p:nvSpPr>
          <p:cNvPr id="62" name="Google Shape;62;p4"/>
          <p:cNvSpPr txBox="1"/>
          <p:nvPr/>
        </p:nvSpPr>
        <p:spPr>
          <a:xfrm>
            <a:off x="777240" y="5577840"/>
            <a:ext cx="2075688" cy="502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Build, safeguards, live run</a:t>
            </a:r>
            <a:endParaRPr b="0" i="0" sz="1200" u="none" cap="none" strike="noStrike">
              <a:solidFill>
                <a:schemeClr val="dk1"/>
              </a:solidFill>
              <a:latin typeface="Calibri"/>
              <a:ea typeface="Calibri"/>
              <a:cs typeface="Calibri"/>
              <a:sym typeface="Calibri"/>
            </a:endParaRPr>
          </a:p>
        </p:txBody>
      </p:sp>
      <p:sp>
        <p:nvSpPr>
          <p:cNvPr id="63" name="Google Shape;63;p4"/>
          <p:cNvSpPr/>
          <p:nvPr/>
        </p:nvSpPr>
        <p:spPr>
          <a:xfrm>
            <a:off x="3401568" y="4114800"/>
            <a:ext cx="2532888" cy="2103120"/>
          </a:xfrm>
          <a:prstGeom prst="roundRect">
            <a:avLst>
              <a:gd fmla="val 3478"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 name="Google Shape;64;p4"/>
          <p:cNvSpPr/>
          <p:nvPr/>
        </p:nvSpPr>
        <p:spPr>
          <a:xfrm>
            <a:off x="3657600" y="4370832"/>
            <a:ext cx="594360" cy="59436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chart.png" id="65" name="Google Shape;65;p4"/>
          <p:cNvPicPr preferRelativeResize="0"/>
          <p:nvPr/>
        </p:nvPicPr>
        <p:blipFill rotWithShape="1">
          <a:blip r:embed="rId8">
            <a:alphaModFix/>
          </a:blip>
          <a:srcRect b="0" l="0" r="0" t="0"/>
          <a:stretch/>
        </p:blipFill>
        <p:spPr>
          <a:xfrm>
            <a:off x="3791331" y="4504563"/>
            <a:ext cx="326898" cy="326898"/>
          </a:xfrm>
          <a:prstGeom prst="rect">
            <a:avLst/>
          </a:prstGeom>
          <a:noFill/>
          <a:ln>
            <a:noFill/>
          </a:ln>
        </p:spPr>
      </p:pic>
      <p:sp>
        <p:nvSpPr>
          <p:cNvPr id="66" name="Google Shape;66;p4"/>
          <p:cNvSpPr txBox="1"/>
          <p:nvPr/>
        </p:nvSpPr>
        <p:spPr>
          <a:xfrm>
            <a:off x="5202936" y="4389120"/>
            <a:ext cx="502920" cy="365760"/>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Clr>
                <a:srgbClr val="26344F"/>
              </a:buClr>
              <a:buSzPts val="1600"/>
              <a:buFont typeface="Cambria"/>
              <a:buNone/>
            </a:pPr>
            <a:r>
              <a:rPr b="1" i="0" lang="en-US" sz="1600" u="none" cap="none" strike="noStrike">
                <a:solidFill>
                  <a:srgbClr val="26344F"/>
                </a:solidFill>
                <a:latin typeface="Cambria"/>
                <a:ea typeface="Cambria"/>
                <a:cs typeface="Cambria"/>
                <a:sym typeface="Cambria"/>
              </a:rPr>
              <a:t>06</a:t>
            </a:r>
            <a:endParaRPr b="0" i="0" sz="1600" u="none" cap="none" strike="noStrike">
              <a:solidFill>
                <a:schemeClr val="dk1"/>
              </a:solidFill>
              <a:latin typeface="Calibri"/>
              <a:ea typeface="Calibri"/>
              <a:cs typeface="Calibri"/>
              <a:sym typeface="Calibri"/>
            </a:endParaRPr>
          </a:p>
        </p:txBody>
      </p:sp>
      <p:sp>
        <p:nvSpPr>
          <p:cNvPr id="67" name="Google Shape;67;p4"/>
          <p:cNvSpPr txBox="1"/>
          <p:nvPr/>
        </p:nvSpPr>
        <p:spPr>
          <a:xfrm>
            <a:off x="3630168" y="5102352"/>
            <a:ext cx="2075688"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Results &amp; Evaluation</a:t>
            </a:r>
            <a:endParaRPr b="0" i="0" sz="1500" u="none" cap="none" strike="noStrike">
              <a:solidFill>
                <a:schemeClr val="dk1"/>
              </a:solidFill>
              <a:latin typeface="Calibri"/>
              <a:ea typeface="Calibri"/>
              <a:cs typeface="Calibri"/>
              <a:sym typeface="Calibri"/>
            </a:endParaRPr>
          </a:p>
        </p:txBody>
      </p:sp>
      <p:sp>
        <p:nvSpPr>
          <p:cNvPr id="68" name="Google Shape;68;p4"/>
          <p:cNvSpPr txBox="1"/>
          <p:nvPr/>
        </p:nvSpPr>
        <p:spPr>
          <a:xfrm>
            <a:off x="3630168" y="5577840"/>
            <a:ext cx="2075688" cy="502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Findings per research question</a:t>
            </a:r>
            <a:endParaRPr b="0" i="0" sz="1200" u="none" cap="none" strike="noStrike">
              <a:solidFill>
                <a:schemeClr val="dk1"/>
              </a:solidFill>
              <a:latin typeface="Calibri"/>
              <a:ea typeface="Calibri"/>
              <a:cs typeface="Calibri"/>
              <a:sym typeface="Calibri"/>
            </a:endParaRPr>
          </a:p>
        </p:txBody>
      </p:sp>
      <p:sp>
        <p:nvSpPr>
          <p:cNvPr id="69" name="Google Shape;69;p4"/>
          <p:cNvSpPr/>
          <p:nvPr/>
        </p:nvSpPr>
        <p:spPr>
          <a:xfrm>
            <a:off x="6254496" y="4114800"/>
            <a:ext cx="2532888" cy="2103120"/>
          </a:xfrm>
          <a:prstGeom prst="roundRect">
            <a:avLst>
              <a:gd fmla="val 3478"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4"/>
          <p:cNvSpPr/>
          <p:nvPr/>
        </p:nvSpPr>
        <p:spPr>
          <a:xfrm>
            <a:off x="6510528" y="4370832"/>
            <a:ext cx="594360" cy="59436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gap.png" id="71" name="Google Shape;71;p4"/>
          <p:cNvPicPr preferRelativeResize="0"/>
          <p:nvPr/>
        </p:nvPicPr>
        <p:blipFill rotWithShape="1">
          <a:blip r:embed="rId9">
            <a:alphaModFix/>
          </a:blip>
          <a:srcRect b="0" l="0" r="0" t="0"/>
          <a:stretch/>
        </p:blipFill>
        <p:spPr>
          <a:xfrm>
            <a:off x="6644259" y="4504563"/>
            <a:ext cx="326898" cy="326898"/>
          </a:xfrm>
          <a:prstGeom prst="rect">
            <a:avLst/>
          </a:prstGeom>
          <a:noFill/>
          <a:ln>
            <a:noFill/>
          </a:ln>
        </p:spPr>
      </p:pic>
      <p:sp>
        <p:nvSpPr>
          <p:cNvPr id="72" name="Google Shape;72;p4"/>
          <p:cNvSpPr txBox="1"/>
          <p:nvPr/>
        </p:nvSpPr>
        <p:spPr>
          <a:xfrm>
            <a:off x="8055864" y="4389120"/>
            <a:ext cx="502920" cy="365760"/>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Clr>
                <a:srgbClr val="26344F"/>
              </a:buClr>
              <a:buSzPts val="1600"/>
              <a:buFont typeface="Cambria"/>
              <a:buNone/>
            </a:pPr>
            <a:r>
              <a:rPr b="1" i="0" lang="en-US" sz="1600" u="none" cap="none" strike="noStrike">
                <a:solidFill>
                  <a:srgbClr val="26344F"/>
                </a:solidFill>
                <a:latin typeface="Cambria"/>
                <a:ea typeface="Cambria"/>
                <a:cs typeface="Cambria"/>
                <a:sym typeface="Cambria"/>
              </a:rPr>
              <a:t>07</a:t>
            </a:r>
            <a:endParaRPr b="0" i="0" sz="1600" u="none" cap="none" strike="noStrike">
              <a:solidFill>
                <a:schemeClr val="dk1"/>
              </a:solidFill>
              <a:latin typeface="Calibri"/>
              <a:ea typeface="Calibri"/>
              <a:cs typeface="Calibri"/>
              <a:sym typeface="Calibri"/>
            </a:endParaRPr>
          </a:p>
        </p:txBody>
      </p:sp>
      <p:sp>
        <p:nvSpPr>
          <p:cNvPr id="73" name="Google Shape;73;p4"/>
          <p:cNvSpPr txBox="1"/>
          <p:nvPr/>
        </p:nvSpPr>
        <p:spPr>
          <a:xfrm>
            <a:off x="6483096" y="5102352"/>
            <a:ext cx="2075688"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Limitations</a:t>
            </a:r>
            <a:endParaRPr b="0" i="0" sz="1500" u="none" cap="none" strike="noStrike">
              <a:solidFill>
                <a:schemeClr val="dk1"/>
              </a:solidFill>
              <a:latin typeface="Calibri"/>
              <a:ea typeface="Calibri"/>
              <a:cs typeface="Calibri"/>
              <a:sym typeface="Calibri"/>
            </a:endParaRPr>
          </a:p>
        </p:txBody>
      </p:sp>
      <p:sp>
        <p:nvSpPr>
          <p:cNvPr id="74" name="Google Shape;74;p4"/>
          <p:cNvSpPr txBox="1"/>
          <p:nvPr/>
        </p:nvSpPr>
        <p:spPr>
          <a:xfrm>
            <a:off x="6483096" y="5577840"/>
            <a:ext cx="2075688" cy="502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What is not yet proven</a:t>
            </a:r>
            <a:endParaRPr b="0" i="0" sz="1200" u="none" cap="none" strike="noStrike">
              <a:solidFill>
                <a:schemeClr val="dk1"/>
              </a:solidFill>
              <a:latin typeface="Calibri"/>
              <a:ea typeface="Calibri"/>
              <a:cs typeface="Calibri"/>
              <a:sym typeface="Calibri"/>
            </a:endParaRPr>
          </a:p>
        </p:txBody>
      </p:sp>
      <p:sp>
        <p:nvSpPr>
          <p:cNvPr id="75" name="Google Shape;75;p4"/>
          <p:cNvSpPr/>
          <p:nvPr/>
        </p:nvSpPr>
        <p:spPr>
          <a:xfrm>
            <a:off x="9107424" y="4114800"/>
            <a:ext cx="2532888" cy="2103120"/>
          </a:xfrm>
          <a:prstGeom prst="roundRect">
            <a:avLst>
              <a:gd fmla="val 3478"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4"/>
          <p:cNvSpPr/>
          <p:nvPr/>
        </p:nvSpPr>
        <p:spPr>
          <a:xfrm>
            <a:off x="9363456" y="4370832"/>
            <a:ext cx="594360" cy="59436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flag.png" id="77" name="Google Shape;77;p4"/>
          <p:cNvPicPr preferRelativeResize="0"/>
          <p:nvPr/>
        </p:nvPicPr>
        <p:blipFill rotWithShape="1">
          <a:blip r:embed="rId10">
            <a:alphaModFix/>
          </a:blip>
          <a:srcRect b="0" l="0" r="0" t="0"/>
          <a:stretch/>
        </p:blipFill>
        <p:spPr>
          <a:xfrm>
            <a:off x="9497187" y="4504563"/>
            <a:ext cx="326898" cy="326898"/>
          </a:xfrm>
          <a:prstGeom prst="rect">
            <a:avLst/>
          </a:prstGeom>
          <a:noFill/>
          <a:ln>
            <a:noFill/>
          </a:ln>
        </p:spPr>
      </p:pic>
      <p:sp>
        <p:nvSpPr>
          <p:cNvPr id="78" name="Google Shape;78;p4"/>
          <p:cNvSpPr txBox="1"/>
          <p:nvPr/>
        </p:nvSpPr>
        <p:spPr>
          <a:xfrm>
            <a:off x="10908792" y="4389120"/>
            <a:ext cx="502920" cy="365760"/>
          </a:xfrm>
          <a:prstGeom prst="rect">
            <a:avLst/>
          </a:prstGeom>
          <a:noFill/>
          <a:ln>
            <a:noFill/>
          </a:ln>
        </p:spPr>
        <p:txBody>
          <a:bodyPr anchorCtr="0" anchor="t" bIns="0" lIns="0" spcFirstLastPara="1" rIns="0" wrap="square" tIns="0">
            <a:noAutofit/>
          </a:bodyPr>
          <a:lstStyle/>
          <a:p>
            <a:pPr indent="0" lvl="0" marL="0" marR="0" rtl="0" algn="r">
              <a:spcBef>
                <a:spcPts val="0"/>
              </a:spcBef>
              <a:spcAft>
                <a:spcPts val="0"/>
              </a:spcAft>
              <a:buClr>
                <a:srgbClr val="26344F"/>
              </a:buClr>
              <a:buSzPts val="1600"/>
              <a:buFont typeface="Cambria"/>
              <a:buNone/>
            </a:pPr>
            <a:r>
              <a:rPr b="1" i="0" lang="en-US" sz="1600" u="none" cap="none" strike="noStrike">
                <a:solidFill>
                  <a:srgbClr val="26344F"/>
                </a:solidFill>
                <a:latin typeface="Cambria"/>
                <a:ea typeface="Cambria"/>
                <a:cs typeface="Cambria"/>
                <a:sym typeface="Cambria"/>
              </a:rPr>
              <a:t>08</a:t>
            </a:r>
            <a:endParaRPr b="0" i="0" sz="1600" u="none" cap="none" strike="noStrike">
              <a:solidFill>
                <a:schemeClr val="dk1"/>
              </a:solidFill>
              <a:latin typeface="Calibri"/>
              <a:ea typeface="Calibri"/>
              <a:cs typeface="Calibri"/>
              <a:sym typeface="Calibri"/>
            </a:endParaRPr>
          </a:p>
        </p:txBody>
      </p:sp>
      <p:sp>
        <p:nvSpPr>
          <p:cNvPr id="79" name="Google Shape;79;p4"/>
          <p:cNvSpPr txBox="1"/>
          <p:nvPr/>
        </p:nvSpPr>
        <p:spPr>
          <a:xfrm>
            <a:off x="9336024" y="5102352"/>
            <a:ext cx="2075688"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Conclusion &amp; Future Work</a:t>
            </a:r>
            <a:endParaRPr b="0" i="0" sz="1500" u="none" cap="none" strike="noStrike">
              <a:solidFill>
                <a:schemeClr val="dk1"/>
              </a:solidFill>
              <a:latin typeface="Calibri"/>
              <a:ea typeface="Calibri"/>
              <a:cs typeface="Calibri"/>
              <a:sym typeface="Calibri"/>
            </a:endParaRPr>
          </a:p>
        </p:txBody>
      </p:sp>
      <p:sp>
        <p:nvSpPr>
          <p:cNvPr id="80" name="Google Shape;80;p4"/>
          <p:cNvSpPr txBox="1"/>
          <p:nvPr/>
        </p:nvSpPr>
        <p:spPr>
          <a:xfrm>
            <a:off x="9336024" y="5577840"/>
            <a:ext cx="2075688" cy="5029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What was achieved, what comes next</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85" name="Shape 85"/>
        <p:cNvGrpSpPr/>
        <p:nvPr/>
      </p:nvGrpSpPr>
      <p:grpSpPr>
        <a:xfrm>
          <a:off x="0" y="0"/>
          <a:ext cx="0" cy="0"/>
          <a:chOff x="0" y="0"/>
          <a:chExt cx="0" cy="0"/>
        </a:xfrm>
      </p:grpSpPr>
      <p:sp>
        <p:nvSpPr>
          <p:cNvPr id="86" name="Google Shape;86;p5"/>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MOTIVATION</a:t>
            </a:r>
            <a:endParaRPr b="0" i="0" sz="1300" u="none" cap="none" strike="noStrike">
              <a:solidFill>
                <a:schemeClr val="dk1"/>
              </a:solidFill>
              <a:latin typeface="Calibri"/>
              <a:ea typeface="Calibri"/>
              <a:cs typeface="Calibri"/>
              <a:sym typeface="Calibri"/>
            </a:endParaRPr>
          </a:p>
        </p:txBody>
      </p:sp>
      <p:sp>
        <p:nvSpPr>
          <p:cNvPr id="87" name="Google Shape;87;p5"/>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Why I Chose This Project</a:t>
            </a:r>
            <a:endParaRPr b="0" i="0" sz="3000" u="none" cap="none" strike="noStrike">
              <a:solidFill>
                <a:schemeClr val="dk1"/>
              </a:solidFill>
              <a:latin typeface="Calibri"/>
              <a:ea typeface="Calibri"/>
              <a:cs typeface="Calibri"/>
              <a:sym typeface="Calibri"/>
            </a:endParaRPr>
          </a:p>
        </p:txBody>
      </p:sp>
      <p:sp>
        <p:nvSpPr>
          <p:cNvPr id="88" name="Google Shape;88;p5"/>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89" name="Google Shape;89;p5"/>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3 / 24</a:t>
            </a:r>
            <a:endParaRPr b="0" i="0" sz="900" u="none" cap="none" strike="noStrike">
              <a:solidFill>
                <a:schemeClr val="dk1"/>
              </a:solidFill>
              <a:latin typeface="Calibri"/>
              <a:ea typeface="Calibri"/>
              <a:cs typeface="Calibri"/>
              <a:sym typeface="Calibri"/>
            </a:endParaRPr>
          </a:p>
        </p:txBody>
      </p:sp>
      <p:sp>
        <p:nvSpPr>
          <p:cNvPr id="90" name="Google Shape;90;p5"/>
          <p:cNvSpPr/>
          <p:nvPr/>
        </p:nvSpPr>
        <p:spPr>
          <a:xfrm>
            <a:off x="548640" y="1691640"/>
            <a:ext cx="5120640" cy="3657600"/>
          </a:xfrm>
          <a:prstGeom prst="roundRect">
            <a:avLst>
              <a:gd fmla="val 2000" name="adj"/>
            </a:avLst>
          </a:prstGeom>
          <a:solidFill>
            <a:srgbClr val="17233C"/>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5"/>
          <p:cNvSpPr/>
          <p:nvPr/>
        </p:nvSpPr>
        <p:spPr>
          <a:xfrm>
            <a:off x="822960" y="1938528"/>
            <a:ext cx="640080" cy="64008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user.png" id="92" name="Google Shape;92;p5"/>
          <p:cNvPicPr preferRelativeResize="0"/>
          <p:nvPr/>
        </p:nvPicPr>
        <p:blipFill rotWithShape="1">
          <a:blip r:embed="rId3">
            <a:alphaModFix/>
          </a:blip>
          <a:srcRect b="0" l="0" r="0" t="0"/>
          <a:stretch/>
        </p:blipFill>
        <p:spPr>
          <a:xfrm>
            <a:off x="966978" y="2082546"/>
            <a:ext cx="352044" cy="352044"/>
          </a:xfrm>
          <a:prstGeom prst="rect">
            <a:avLst/>
          </a:prstGeom>
          <a:noFill/>
          <a:ln>
            <a:noFill/>
          </a:ln>
        </p:spPr>
      </p:pic>
      <p:sp>
        <p:nvSpPr>
          <p:cNvPr id="93" name="Google Shape;93;p5"/>
          <p:cNvSpPr txBox="1"/>
          <p:nvPr/>
        </p:nvSpPr>
        <p:spPr>
          <a:xfrm>
            <a:off x="1645920" y="2011680"/>
            <a:ext cx="3840480" cy="5029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700"/>
              <a:buFont typeface="Calibri"/>
              <a:buNone/>
            </a:pPr>
            <a:r>
              <a:rPr b="1" i="0" lang="en-US" sz="1700" u="none" cap="none" strike="noStrike">
                <a:solidFill>
                  <a:srgbClr val="F2F6FC"/>
                </a:solidFill>
                <a:latin typeface="Calibri"/>
                <a:ea typeface="Calibri"/>
                <a:cs typeface="Calibri"/>
                <a:sym typeface="Calibri"/>
              </a:rPr>
              <a:t>The personal reason</a:t>
            </a:r>
            <a:endParaRPr b="0" i="0" sz="1700" u="none" cap="none" strike="noStrike">
              <a:solidFill>
                <a:schemeClr val="dk1"/>
              </a:solidFill>
              <a:latin typeface="Calibri"/>
              <a:ea typeface="Calibri"/>
              <a:cs typeface="Calibri"/>
              <a:sym typeface="Calibri"/>
            </a:endParaRPr>
          </a:p>
        </p:txBody>
      </p:sp>
      <p:sp>
        <p:nvSpPr>
          <p:cNvPr id="94" name="Google Shape;94;p5"/>
          <p:cNvSpPr txBox="1"/>
          <p:nvPr/>
        </p:nvSpPr>
        <p:spPr>
          <a:xfrm>
            <a:off x="822960" y="2788920"/>
            <a:ext cx="4572000" cy="24688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450"/>
              <a:buFont typeface="Calibri"/>
              <a:buNone/>
            </a:pPr>
            <a:r>
              <a:rPr b="0" i="0" lang="en-US" sz="1450" u="none" cap="none" strike="noStrike">
                <a:solidFill>
                  <a:srgbClr val="93A6C4"/>
                </a:solidFill>
                <a:latin typeface="Calibri"/>
                <a:ea typeface="Calibri"/>
                <a:cs typeface="Calibri"/>
                <a:sym typeface="Calibri"/>
              </a:rPr>
              <a:t>From my VAPT background (web, API, network), I saw that the scan is the fast part of an assessment.</a:t>
            </a:r>
            <a:endParaRPr b="0" i="0" sz="1450" u="none" cap="none" strike="noStrike">
              <a:solidFill>
                <a:schemeClr val="dk1"/>
              </a:solidFill>
              <a:latin typeface="Calibri"/>
              <a:ea typeface="Calibri"/>
              <a:cs typeface="Calibri"/>
              <a:sym typeface="Calibri"/>
            </a:endParaRPr>
          </a:p>
          <a:p>
            <a:pPr indent="0" lvl="0" marL="0" marR="0" rtl="0" algn="l">
              <a:spcBef>
                <a:spcPts val="1000"/>
              </a:spcBef>
              <a:spcAft>
                <a:spcPts val="0"/>
              </a:spcAft>
              <a:buClr>
                <a:srgbClr val="93A6C4"/>
              </a:buClr>
              <a:buSzPts val="1450"/>
              <a:buFont typeface="Calibri"/>
              <a:buNone/>
            </a:pPr>
            <a:r>
              <a:rPr b="0" i="0" lang="en-US" sz="1450" u="none" cap="none" strike="noStrike">
                <a:solidFill>
                  <a:srgbClr val="93A6C4"/>
                </a:solidFill>
                <a:latin typeface="Calibri"/>
                <a:ea typeface="Calibri"/>
                <a:cs typeface="Calibri"/>
                <a:sym typeface="Calibri"/>
              </a:rPr>
              <a:t>Most of the time goes into the step after it: checking by hand whether a flagged version is really vulnerable, testing anonymous access, reading SSH algorithms and writing up the proof.</a:t>
            </a:r>
            <a:endParaRPr b="0" i="0" sz="1450" u="none" cap="none" strike="noStrike">
              <a:solidFill>
                <a:schemeClr val="dk1"/>
              </a:solidFill>
              <a:latin typeface="Calibri"/>
              <a:ea typeface="Calibri"/>
              <a:cs typeface="Calibri"/>
              <a:sym typeface="Calibri"/>
            </a:endParaRPr>
          </a:p>
          <a:p>
            <a:pPr indent="0" lvl="0" marL="0" marR="0" rtl="0" algn="l">
              <a:spcBef>
                <a:spcPts val="1000"/>
              </a:spcBef>
              <a:spcAft>
                <a:spcPts val="0"/>
              </a:spcAft>
              <a:buClr>
                <a:srgbClr val="F2F6FC"/>
              </a:buClr>
              <a:buSzPts val="1450"/>
              <a:buFont typeface="Calibri"/>
              <a:buNone/>
            </a:pPr>
            <a:r>
              <a:rPr b="1" i="0" lang="en-US" sz="1450" u="none" cap="none" strike="noStrike">
                <a:solidFill>
                  <a:srgbClr val="F2F6FC"/>
                </a:solidFill>
                <a:latin typeface="Calibri"/>
                <a:ea typeface="Calibri"/>
                <a:cs typeface="Calibri"/>
                <a:sym typeface="Calibri"/>
              </a:rPr>
              <a:t>I wanted to know how much of that follow-up a tool can do safely and consistently.</a:t>
            </a:r>
            <a:endParaRPr b="0" i="0" sz="1450" u="none" cap="none" strike="noStrike">
              <a:solidFill>
                <a:schemeClr val="dk1"/>
              </a:solidFill>
              <a:latin typeface="Calibri"/>
              <a:ea typeface="Calibri"/>
              <a:cs typeface="Calibri"/>
              <a:sym typeface="Calibri"/>
            </a:endParaRPr>
          </a:p>
        </p:txBody>
      </p:sp>
      <p:sp>
        <p:nvSpPr>
          <p:cNvPr id="95" name="Google Shape;95;p5"/>
          <p:cNvSpPr/>
          <p:nvPr/>
        </p:nvSpPr>
        <p:spPr>
          <a:xfrm>
            <a:off x="5943600" y="1691640"/>
            <a:ext cx="5696712" cy="1097280"/>
          </a:xfrm>
          <a:prstGeom prst="roundRect">
            <a:avLst>
              <a:gd fmla="val 666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5"/>
          <p:cNvSpPr/>
          <p:nvPr/>
        </p:nvSpPr>
        <p:spPr>
          <a:xfrm>
            <a:off x="6172200" y="1965960"/>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database.png" id="97" name="Google Shape;97;p5"/>
          <p:cNvPicPr preferRelativeResize="0"/>
          <p:nvPr/>
        </p:nvPicPr>
        <p:blipFill rotWithShape="1">
          <a:blip r:embed="rId4">
            <a:alphaModFix/>
          </a:blip>
          <a:srcRect b="0" l="0" r="0" t="0"/>
          <a:stretch/>
        </p:blipFill>
        <p:spPr>
          <a:xfrm>
            <a:off x="6295644" y="2089404"/>
            <a:ext cx="301752" cy="301752"/>
          </a:xfrm>
          <a:prstGeom prst="rect">
            <a:avLst/>
          </a:prstGeom>
          <a:noFill/>
          <a:ln>
            <a:noFill/>
          </a:ln>
        </p:spPr>
      </p:pic>
      <p:sp>
        <p:nvSpPr>
          <p:cNvPr id="98" name="Google Shape;98;p5"/>
          <p:cNvSpPr txBox="1"/>
          <p:nvPr/>
        </p:nvSpPr>
        <p:spPr>
          <a:xfrm>
            <a:off x="6949440" y="1828800"/>
            <a:ext cx="452628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Too many CVEs to triage by hand</a:t>
            </a:r>
            <a:endParaRPr b="0" i="0" sz="1500" u="none" cap="none" strike="noStrike">
              <a:solidFill>
                <a:schemeClr val="dk1"/>
              </a:solidFill>
              <a:latin typeface="Calibri"/>
              <a:ea typeface="Calibri"/>
              <a:cs typeface="Calibri"/>
              <a:sym typeface="Calibri"/>
            </a:endParaRPr>
          </a:p>
        </p:txBody>
      </p:sp>
      <p:sp>
        <p:nvSpPr>
          <p:cNvPr id="99" name="Google Shape;99;p5"/>
          <p:cNvSpPr txBox="1"/>
          <p:nvPr/>
        </p:nvSpPr>
        <p:spPr>
          <a:xfrm>
            <a:off x="6949440" y="2194560"/>
            <a:ext cx="452628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NIST has reported record CVE growth and NVD processing backlogs [1].</a:t>
            </a:r>
            <a:endParaRPr b="0" i="0" sz="1250" u="none" cap="none" strike="noStrike">
              <a:solidFill>
                <a:schemeClr val="dk1"/>
              </a:solidFill>
              <a:latin typeface="Calibri"/>
              <a:ea typeface="Calibri"/>
              <a:cs typeface="Calibri"/>
              <a:sym typeface="Calibri"/>
            </a:endParaRPr>
          </a:p>
        </p:txBody>
      </p:sp>
      <p:sp>
        <p:nvSpPr>
          <p:cNvPr id="100" name="Google Shape;100;p5"/>
          <p:cNvSpPr/>
          <p:nvPr/>
        </p:nvSpPr>
        <p:spPr>
          <a:xfrm>
            <a:off x="5943600" y="2953512"/>
            <a:ext cx="5696712" cy="1097280"/>
          </a:xfrm>
          <a:prstGeom prst="roundRect">
            <a:avLst>
              <a:gd fmla="val 666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 name="Google Shape;101;p5"/>
          <p:cNvSpPr/>
          <p:nvPr/>
        </p:nvSpPr>
        <p:spPr>
          <a:xfrm>
            <a:off x="6172200" y="3227832"/>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warn.png" id="102" name="Google Shape;102;p5"/>
          <p:cNvPicPr preferRelativeResize="0"/>
          <p:nvPr/>
        </p:nvPicPr>
        <p:blipFill rotWithShape="1">
          <a:blip r:embed="rId5">
            <a:alphaModFix/>
          </a:blip>
          <a:srcRect b="0" l="0" r="0" t="0"/>
          <a:stretch/>
        </p:blipFill>
        <p:spPr>
          <a:xfrm>
            <a:off x="6295644" y="3351276"/>
            <a:ext cx="301752" cy="301752"/>
          </a:xfrm>
          <a:prstGeom prst="rect">
            <a:avLst/>
          </a:prstGeom>
          <a:noFill/>
          <a:ln>
            <a:noFill/>
          </a:ln>
        </p:spPr>
      </p:pic>
      <p:sp>
        <p:nvSpPr>
          <p:cNvPr id="103" name="Google Shape;103;p5"/>
          <p:cNvSpPr txBox="1"/>
          <p:nvPr/>
        </p:nvSpPr>
        <p:spPr>
          <a:xfrm>
            <a:off x="6949440" y="3090672"/>
            <a:ext cx="452628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More detections, more false positives</a:t>
            </a:r>
            <a:endParaRPr b="0" i="0" sz="1500" u="none" cap="none" strike="noStrike">
              <a:solidFill>
                <a:schemeClr val="dk1"/>
              </a:solidFill>
              <a:latin typeface="Calibri"/>
              <a:ea typeface="Calibri"/>
              <a:cs typeface="Calibri"/>
              <a:sym typeface="Calibri"/>
            </a:endParaRPr>
          </a:p>
        </p:txBody>
      </p:sp>
      <p:sp>
        <p:nvSpPr>
          <p:cNvPr id="104" name="Google Shape;104;p5"/>
          <p:cNvSpPr txBox="1"/>
          <p:nvPr/>
        </p:nvSpPr>
        <p:spPr>
          <a:xfrm>
            <a:off x="6949440" y="3456432"/>
            <a:ext cx="452628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Across seven network scanners, higher detection came with more false positives [2].</a:t>
            </a:r>
            <a:endParaRPr b="0" i="0" sz="1250" u="none" cap="none" strike="noStrike">
              <a:solidFill>
                <a:schemeClr val="dk1"/>
              </a:solidFill>
              <a:latin typeface="Calibri"/>
              <a:ea typeface="Calibri"/>
              <a:cs typeface="Calibri"/>
              <a:sym typeface="Calibri"/>
            </a:endParaRPr>
          </a:p>
        </p:txBody>
      </p:sp>
      <p:sp>
        <p:nvSpPr>
          <p:cNvPr id="105" name="Google Shape;105;p5"/>
          <p:cNvSpPr/>
          <p:nvPr/>
        </p:nvSpPr>
        <p:spPr>
          <a:xfrm>
            <a:off x="5943600" y="4215384"/>
            <a:ext cx="5696712" cy="1097280"/>
          </a:xfrm>
          <a:prstGeom prst="roundRect">
            <a:avLst>
              <a:gd fmla="val 666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5"/>
          <p:cNvSpPr/>
          <p:nvPr/>
        </p:nvSpPr>
        <p:spPr>
          <a:xfrm>
            <a:off x="6172200" y="4489704"/>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users.png" id="107" name="Google Shape;107;p5"/>
          <p:cNvPicPr preferRelativeResize="0"/>
          <p:nvPr/>
        </p:nvPicPr>
        <p:blipFill rotWithShape="1">
          <a:blip r:embed="rId6">
            <a:alphaModFix/>
          </a:blip>
          <a:srcRect b="0" l="0" r="0" t="0"/>
          <a:stretch/>
        </p:blipFill>
        <p:spPr>
          <a:xfrm>
            <a:off x="6295644" y="4613148"/>
            <a:ext cx="301752" cy="301752"/>
          </a:xfrm>
          <a:prstGeom prst="rect">
            <a:avLst/>
          </a:prstGeom>
          <a:noFill/>
          <a:ln>
            <a:noFill/>
          </a:ln>
        </p:spPr>
      </p:pic>
      <p:sp>
        <p:nvSpPr>
          <p:cNvPr id="108" name="Google Shape;108;p5"/>
          <p:cNvSpPr txBox="1"/>
          <p:nvPr/>
        </p:nvSpPr>
        <p:spPr>
          <a:xfrm>
            <a:off x="6949440" y="4352544"/>
            <a:ext cx="452628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Manual follow-up is inconsistent</a:t>
            </a:r>
            <a:endParaRPr b="0" i="0" sz="1500" u="none" cap="none" strike="noStrike">
              <a:solidFill>
                <a:schemeClr val="dk1"/>
              </a:solidFill>
              <a:latin typeface="Calibri"/>
              <a:ea typeface="Calibri"/>
              <a:cs typeface="Calibri"/>
              <a:sym typeface="Calibri"/>
            </a:endParaRPr>
          </a:p>
        </p:txBody>
      </p:sp>
      <p:sp>
        <p:nvSpPr>
          <p:cNvPr id="109" name="Google Shape;109;p5"/>
          <p:cNvSpPr txBox="1"/>
          <p:nvPr/>
        </p:nvSpPr>
        <p:spPr>
          <a:xfrm>
            <a:off x="6949440" y="4718304"/>
            <a:ext cx="4526280" cy="5486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Two analysts with the same scan can ask different questions and record different detail.</a:t>
            </a:r>
            <a:endParaRPr b="0" i="0" sz="1250" u="none" cap="none" strike="noStrike">
              <a:solidFill>
                <a:schemeClr val="dk1"/>
              </a:solidFill>
              <a:latin typeface="Calibri"/>
              <a:ea typeface="Calibri"/>
              <a:cs typeface="Calibri"/>
              <a:sym typeface="Calibri"/>
            </a:endParaRPr>
          </a:p>
        </p:txBody>
      </p:sp>
      <p:sp>
        <p:nvSpPr>
          <p:cNvPr id="110" name="Google Shape;110;p5"/>
          <p:cNvSpPr/>
          <p:nvPr/>
        </p:nvSpPr>
        <p:spPr>
          <a:xfrm>
            <a:off x="548640" y="5532120"/>
            <a:ext cx="11091672" cy="777240"/>
          </a:xfrm>
          <a:prstGeom prst="roundRect">
            <a:avLst>
              <a:gd fmla="val 9412" name="adj"/>
            </a:avLst>
          </a:prstGeom>
          <a:solidFill>
            <a:srgbClr val="17233C"/>
          </a:solidFill>
          <a:ln cap="flat" cmpd="sng" w="12700">
            <a:solidFill>
              <a:srgbClr val="26344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5"/>
          <p:cNvSpPr txBox="1"/>
          <p:nvPr/>
        </p:nvSpPr>
        <p:spPr>
          <a:xfrm>
            <a:off x="822960" y="5532120"/>
            <a:ext cx="10607040" cy="7772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550"/>
              <a:buFont typeface="Cambria"/>
              <a:buNone/>
            </a:pPr>
            <a:r>
              <a:rPr b="1" i="1" lang="en-US" sz="1550" u="none" cap="none" strike="noStrike">
                <a:solidFill>
                  <a:srgbClr val="00E39B"/>
                </a:solidFill>
                <a:latin typeface="Cambria"/>
                <a:ea typeface="Cambria"/>
                <a:cs typeface="Cambria"/>
                <a:sym typeface="Cambria"/>
              </a:rPr>
              <a:t>Goal:  </a:t>
            </a:r>
            <a:r>
              <a:rPr b="0" i="1" lang="en-US" sz="1550" u="none" cap="none" strike="noStrike">
                <a:solidFill>
                  <a:srgbClr val="F2F6FC"/>
                </a:solidFill>
                <a:latin typeface="Cambria"/>
                <a:ea typeface="Cambria"/>
                <a:cs typeface="Cambria"/>
                <a:sym typeface="Cambria"/>
              </a:rPr>
              <a:t>automate the repeatable part of the follow-up, so the analyst spends time judging evidence, not collecting it.</a:t>
            </a:r>
            <a:endParaRPr b="0" i="0" sz="1550" u="none" cap="none" strike="noStrik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116" name="Shape 116"/>
        <p:cNvGrpSpPr/>
        <p:nvPr/>
      </p:nvGrpSpPr>
      <p:grpSpPr>
        <a:xfrm>
          <a:off x="0" y="0"/>
          <a:ext cx="0" cy="0"/>
          <a:chOff x="0" y="0"/>
          <a:chExt cx="0" cy="0"/>
        </a:xfrm>
      </p:grpSpPr>
      <p:sp>
        <p:nvSpPr>
          <p:cNvPr id="117" name="Google Shape;117;p6"/>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THE PROBLEM</a:t>
            </a:r>
            <a:endParaRPr b="0" i="0" sz="1300" u="none" cap="none" strike="noStrike">
              <a:solidFill>
                <a:schemeClr val="dk1"/>
              </a:solidFill>
              <a:latin typeface="Calibri"/>
              <a:ea typeface="Calibri"/>
              <a:cs typeface="Calibri"/>
              <a:sym typeface="Calibri"/>
            </a:endParaRPr>
          </a:p>
        </p:txBody>
      </p:sp>
      <p:sp>
        <p:nvSpPr>
          <p:cNvPr id="118" name="Google Shape;118;p6"/>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Existing Tools Stop Short of Evidence</a:t>
            </a:r>
            <a:endParaRPr b="0" i="0" sz="3000" u="none" cap="none" strike="noStrike">
              <a:solidFill>
                <a:schemeClr val="dk1"/>
              </a:solidFill>
              <a:latin typeface="Calibri"/>
              <a:ea typeface="Calibri"/>
              <a:cs typeface="Calibri"/>
              <a:sym typeface="Calibri"/>
            </a:endParaRPr>
          </a:p>
        </p:txBody>
      </p:sp>
      <p:sp>
        <p:nvSpPr>
          <p:cNvPr id="119" name="Google Shape;119;p6"/>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120" name="Google Shape;120;p6"/>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4 / 24</a:t>
            </a:r>
            <a:endParaRPr b="0" i="0" sz="900" u="none" cap="none" strike="noStrike">
              <a:solidFill>
                <a:schemeClr val="dk1"/>
              </a:solidFill>
              <a:latin typeface="Calibri"/>
              <a:ea typeface="Calibri"/>
              <a:cs typeface="Calibri"/>
              <a:sym typeface="Calibri"/>
            </a:endParaRPr>
          </a:p>
        </p:txBody>
      </p:sp>
      <p:sp>
        <p:nvSpPr>
          <p:cNvPr id="121" name="Google Shape;121;p6"/>
          <p:cNvSpPr/>
          <p:nvPr/>
        </p:nvSpPr>
        <p:spPr>
          <a:xfrm>
            <a:off x="548640" y="1691640"/>
            <a:ext cx="3453689" cy="2880360"/>
          </a:xfrm>
          <a:prstGeom prst="roundRect">
            <a:avLst>
              <a:gd fmla="val 2540"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6"/>
          <p:cNvSpPr/>
          <p:nvPr/>
        </p:nvSpPr>
        <p:spPr>
          <a:xfrm>
            <a:off x="822960" y="1965960"/>
            <a:ext cx="640080" cy="64008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network.png" id="123" name="Google Shape;123;p6"/>
          <p:cNvPicPr preferRelativeResize="0"/>
          <p:nvPr/>
        </p:nvPicPr>
        <p:blipFill rotWithShape="1">
          <a:blip r:embed="rId3">
            <a:alphaModFix/>
          </a:blip>
          <a:srcRect b="0" l="0" r="0" t="0"/>
          <a:stretch/>
        </p:blipFill>
        <p:spPr>
          <a:xfrm>
            <a:off x="966978" y="2109978"/>
            <a:ext cx="352044" cy="352044"/>
          </a:xfrm>
          <a:prstGeom prst="rect">
            <a:avLst/>
          </a:prstGeom>
          <a:noFill/>
          <a:ln>
            <a:noFill/>
          </a:ln>
        </p:spPr>
      </p:pic>
      <p:sp>
        <p:nvSpPr>
          <p:cNvPr id="124" name="Google Shape;124;p6"/>
          <p:cNvSpPr txBox="1"/>
          <p:nvPr/>
        </p:nvSpPr>
        <p:spPr>
          <a:xfrm>
            <a:off x="822960" y="2788920"/>
            <a:ext cx="2905049"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600"/>
              <a:buFont typeface="Calibri"/>
              <a:buNone/>
            </a:pPr>
            <a:r>
              <a:rPr b="1" i="0" lang="en-US" sz="1600" u="none" cap="none" strike="noStrike">
                <a:solidFill>
                  <a:srgbClr val="F2F6FC"/>
                </a:solidFill>
                <a:latin typeface="Calibri"/>
                <a:ea typeface="Calibri"/>
                <a:cs typeface="Calibri"/>
                <a:sym typeface="Calibri"/>
              </a:rPr>
              <a:t>Nmap [3]</a:t>
            </a:r>
            <a:endParaRPr b="0" i="0" sz="1600" u="none" cap="none" strike="noStrike">
              <a:solidFill>
                <a:schemeClr val="dk1"/>
              </a:solidFill>
              <a:latin typeface="Calibri"/>
              <a:ea typeface="Calibri"/>
              <a:cs typeface="Calibri"/>
              <a:sym typeface="Calibri"/>
            </a:endParaRPr>
          </a:p>
        </p:txBody>
      </p:sp>
      <p:sp>
        <p:nvSpPr>
          <p:cNvPr id="125" name="Google Shape;125;p6"/>
          <p:cNvSpPr txBox="1"/>
          <p:nvPr/>
        </p:nvSpPr>
        <p:spPr>
          <a:xfrm>
            <a:off x="822960" y="3246120"/>
            <a:ext cx="2905049" cy="12344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Finds live hosts, open ports and running services. It does not show how a service is configured, or whether a weakness is really there.</a:t>
            </a:r>
            <a:endParaRPr b="0" i="0" sz="1250" u="none" cap="none" strike="noStrike">
              <a:solidFill>
                <a:schemeClr val="dk1"/>
              </a:solidFill>
              <a:latin typeface="Calibri"/>
              <a:ea typeface="Calibri"/>
              <a:cs typeface="Calibri"/>
              <a:sym typeface="Calibri"/>
            </a:endParaRPr>
          </a:p>
        </p:txBody>
      </p:sp>
      <p:sp>
        <p:nvSpPr>
          <p:cNvPr id="126" name="Google Shape;126;p6"/>
          <p:cNvSpPr/>
          <p:nvPr/>
        </p:nvSpPr>
        <p:spPr>
          <a:xfrm>
            <a:off x="4368089" y="1691640"/>
            <a:ext cx="3453689" cy="2880360"/>
          </a:xfrm>
          <a:prstGeom prst="roundRect">
            <a:avLst>
              <a:gd fmla="val 2540"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6"/>
          <p:cNvSpPr/>
          <p:nvPr/>
        </p:nvSpPr>
        <p:spPr>
          <a:xfrm>
            <a:off x="4642409" y="1965960"/>
            <a:ext cx="640080" cy="64008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database.png" id="128" name="Google Shape;128;p6"/>
          <p:cNvPicPr preferRelativeResize="0"/>
          <p:nvPr/>
        </p:nvPicPr>
        <p:blipFill rotWithShape="1">
          <a:blip r:embed="rId4">
            <a:alphaModFix/>
          </a:blip>
          <a:srcRect b="0" l="0" r="0" t="0"/>
          <a:stretch/>
        </p:blipFill>
        <p:spPr>
          <a:xfrm>
            <a:off x="4786427" y="2109978"/>
            <a:ext cx="352044" cy="352044"/>
          </a:xfrm>
          <a:prstGeom prst="rect">
            <a:avLst/>
          </a:prstGeom>
          <a:noFill/>
          <a:ln>
            <a:noFill/>
          </a:ln>
        </p:spPr>
      </p:pic>
      <p:sp>
        <p:nvSpPr>
          <p:cNvPr id="129" name="Google Shape;129;p6"/>
          <p:cNvSpPr txBox="1"/>
          <p:nvPr/>
        </p:nvSpPr>
        <p:spPr>
          <a:xfrm>
            <a:off x="4642409" y="2788920"/>
            <a:ext cx="2905049"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600"/>
              <a:buFont typeface="Calibri"/>
              <a:buNone/>
            </a:pPr>
            <a:r>
              <a:rPr b="1" i="0" lang="en-US" sz="1600" u="none" cap="none" strike="noStrike">
                <a:solidFill>
                  <a:srgbClr val="F2F6FC"/>
                </a:solidFill>
                <a:latin typeface="Calibri"/>
                <a:ea typeface="Calibri"/>
                <a:cs typeface="Calibri"/>
                <a:sym typeface="Calibri"/>
              </a:rPr>
              <a:t>OpenVAS / Nessus [4]</a:t>
            </a:r>
            <a:endParaRPr b="0" i="0" sz="1600" u="none" cap="none" strike="noStrike">
              <a:solidFill>
                <a:schemeClr val="dk1"/>
              </a:solidFill>
              <a:latin typeface="Calibri"/>
              <a:ea typeface="Calibri"/>
              <a:cs typeface="Calibri"/>
              <a:sym typeface="Calibri"/>
            </a:endParaRPr>
          </a:p>
        </p:txBody>
      </p:sp>
      <p:sp>
        <p:nvSpPr>
          <p:cNvPr id="130" name="Google Shape;130;p6"/>
          <p:cNvSpPr txBox="1"/>
          <p:nvPr/>
        </p:nvSpPr>
        <p:spPr>
          <a:xfrm>
            <a:off x="4642409" y="3246120"/>
            <a:ext cx="2905049" cy="12344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Match detected versions against CVE data from the NVD [5]. A patched or hardened service can still report an "old" version, so results need manual re-checking.</a:t>
            </a:r>
            <a:endParaRPr b="0" i="0" sz="1250" u="none" cap="none" strike="noStrike">
              <a:solidFill>
                <a:schemeClr val="dk1"/>
              </a:solidFill>
              <a:latin typeface="Calibri"/>
              <a:ea typeface="Calibri"/>
              <a:cs typeface="Calibri"/>
              <a:sym typeface="Calibri"/>
            </a:endParaRPr>
          </a:p>
        </p:txBody>
      </p:sp>
      <p:sp>
        <p:nvSpPr>
          <p:cNvPr id="131" name="Google Shape;131;p6"/>
          <p:cNvSpPr/>
          <p:nvPr/>
        </p:nvSpPr>
        <p:spPr>
          <a:xfrm>
            <a:off x="8187538" y="1691640"/>
            <a:ext cx="3453689" cy="2880360"/>
          </a:xfrm>
          <a:prstGeom prst="roundRect">
            <a:avLst>
              <a:gd fmla="val 2540"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6"/>
          <p:cNvSpPr/>
          <p:nvPr/>
        </p:nvSpPr>
        <p:spPr>
          <a:xfrm>
            <a:off x="8461858" y="1965960"/>
            <a:ext cx="640080" cy="64008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chart.png" id="133" name="Google Shape;133;p6"/>
          <p:cNvPicPr preferRelativeResize="0"/>
          <p:nvPr/>
        </p:nvPicPr>
        <p:blipFill rotWithShape="1">
          <a:blip r:embed="rId5">
            <a:alphaModFix/>
          </a:blip>
          <a:srcRect b="0" l="0" r="0" t="0"/>
          <a:stretch/>
        </p:blipFill>
        <p:spPr>
          <a:xfrm>
            <a:off x="8605876" y="2109978"/>
            <a:ext cx="352044" cy="352044"/>
          </a:xfrm>
          <a:prstGeom prst="rect">
            <a:avLst/>
          </a:prstGeom>
          <a:noFill/>
          <a:ln>
            <a:noFill/>
          </a:ln>
        </p:spPr>
      </p:pic>
      <p:sp>
        <p:nvSpPr>
          <p:cNvPr id="134" name="Google Shape;134;p6"/>
          <p:cNvSpPr txBox="1"/>
          <p:nvPr/>
        </p:nvSpPr>
        <p:spPr>
          <a:xfrm>
            <a:off x="8461858" y="2788920"/>
            <a:ext cx="2905049"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600"/>
              <a:buFont typeface="Calibri"/>
              <a:buNone/>
            </a:pPr>
            <a:r>
              <a:rPr b="1" i="0" lang="en-US" sz="1600" u="none" cap="none" strike="noStrike">
                <a:solidFill>
                  <a:srgbClr val="F2F6FC"/>
                </a:solidFill>
                <a:latin typeface="Calibri"/>
                <a:ea typeface="Calibri"/>
                <a:cs typeface="Calibri"/>
                <a:sym typeface="Calibri"/>
              </a:rPr>
              <a:t>CVSS Scoring [6]</a:t>
            </a:r>
            <a:endParaRPr b="0" i="0" sz="1600" u="none" cap="none" strike="noStrike">
              <a:solidFill>
                <a:schemeClr val="dk1"/>
              </a:solidFill>
              <a:latin typeface="Calibri"/>
              <a:ea typeface="Calibri"/>
              <a:cs typeface="Calibri"/>
              <a:sym typeface="Calibri"/>
            </a:endParaRPr>
          </a:p>
        </p:txBody>
      </p:sp>
      <p:sp>
        <p:nvSpPr>
          <p:cNvPr id="135" name="Google Shape;135;p6"/>
          <p:cNvSpPr txBox="1"/>
          <p:nvPr/>
        </p:nvSpPr>
        <p:spPr>
          <a:xfrm>
            <a:off x="8461858" y="3246120"/>
            <a:ext cx="2905049" cy="123444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Describes how serious a vulnerability could be, not whether it exists on this host. A high score plus a version match is not proof.</a:t>
            </a:r>
            <a:endParaRPr b="0" i="0" sz="1250" u="none" cap="none" strike="noStrike">
              <a:solidFill>
                <a:schemeClr val="dk1"/>
              </a:solidFill>
              <a:latin typeface="Calibri"/>
              <a:ea typeface="Calibri"/>
              <a:cs typeface="Calibri"/>
              <a:sym typeface="Calibri"/>
            </a:endParaRPr>
          </a:p>
        </p:txBody>
      </p:sp>
      <p:sp>
        <p:nvSpPr>
          <p:cNvPr id="136" name="Google Shape;136;p6"/>
          <p:cNvSpPr/>
          <p:nvPr/>
        </p:nvSpPr>
        <p:spPr>
          <a:xfrm>
            <a:off x="548640" y="4892040"/>
            <a:ext cx="11091672" cy="1097280"/>
          </a:xfrm>
          <a:prstGeom prst="roundRect">
            <a:avLst>
              <a:gd fmla="val 6667" name="adj"/>
            </a:avLst>
          </a:prstGeom>
          <a:solidFill>
            <a:srgbClr val="17233C"/>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6"/>
          <p:cNvSpPr txBox="1"/>
          <p:nvPr/>
        </p:nvSpPr>
        <p:spPr>
          <a:xfrm>
            <a:off x="868680" y="4892040"/>
            <a:ext cx="10515600" cy="10972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600"/>
              <a:buFont typeface="Cambria"/>
              <a:buNone/>
            </a:pPr>
            <a:r>
              <a:rPr b="1" i="1" lang="en-US" sz="1600" u="none" cap="none" strike="noStrike">
                <a:solidFill>
                  <a:srgbClr val="00E39B"/>
                </a:solidFill>
                <a:latin typeface="Cambria"/>
                <a:ea typeface="Cambria"/>
                <a:cs typeface="Cambria"/>
                <a:sym typeface="Cambria"/>
              </a:rPr>
              <a:t>Key point:  </a:t>
            </a:r>
            <a:r>
              <a:rPr b="0" i="1" lang="en-US" sz="1600" u="none" cap="none" strike="noStrike">
                <a:solidFill>
                  <a:srgbClr val="F2F6FC"/>
                </a:solidFill>
                <a:latin typeface="Cambria"/>
                <a:ea typeface="Cambria"/>
                <a:cs typeface="Cambria"/>
                <a:sym typeface="Cambria"/>
              </a:rPr>
              <a:t>severity describes possible impact. Confidence has to come from evidence collected at protocol level.</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142" name="Shape 142"/>
        <p:cNvGrpSpPr/>
        <p:nvPr/>
      </p:nvGrpSpPr>
      <p:grpSpPr>
        <a:xfrm>
          <a:off x="0" y="0"/>
          <a:ext cx="0" cy="0"/>
          <a:chOff x="0" y="0"/>
          <a:chExt cx="0" cy="0"/>
        </a:xfrm>
      </p:grpSpPr>
      <p:sp>
        <p:nvSpPr>
          <p:cNvPr id="143" name="Google Shape;143;p7"/>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RESEARCH GAP</a:t>
            </a:r>
            <a:endParaRPr b="0" i="0" sz="1300" u="none" cap="none" strike="noStrike">
              <a:solidFill>
                <a:schemeClr val="dk1"/>
              </a:solidFill>
              <a:latin typeface="Calibri"/>
              <a:ea typeface="Calibri"/>
              <a:cs typeface="Calibri"/>
              <a:sym typeface="Calibri"/>
            </a:endParaRPr>
          </a:p>
        </p:txBody>
      </p:sp>
      <p:sp>
        <p:nvSpPr>
          <p:cNvPr id="144" name="Google Shape;144;p7"/>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The Missing Step Between Discovery and Reporting</a:t>
            </a:r>
            <a:endParaRPr b="0" i="0" sz="3000" u="none" cap="none" strike="noStrike">
              <a:solidFill>
                <a:schemeClr val="dk1"/>
              </a:solidFill>
              <a:latin typeface="Calibri"/>
              <a:ea typeface="Calibri"/>
              <a:cs typeface="Calibri"/>
              <a:sym typeface="Calibri"/>
            </a:endParaRPr>
          </a:p>
        </p:txBody>
      </p:sp>
      <p:sp>
        <p:nvSpPr>
          <p:cNvPr id="145" name="Google Shape;145;p7"/>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146" name="Google Shape;146;p7"/>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5 / 24</a:t>
            </a:r>
            <a:endParaRPr b="0" i="0" sz="900" u="none" cap="none" strike="noStrike">
              <a:solidFill>
                <a:schemeClr val="dk1"/>
              </a:solidFill>
              <a:latin typeface="Calibri"/>
              <a:ea typeface="Calibri"/>
              <a:cs typeface="Calibri"/>
              <a:sym typeface="Calibri"/>
            </a:endParaRPr>
          </a:p>
        </p:txBody>
      </p:sp>
      <p:sp>
        <p:nvSpPr>
          <p:cNvPr id="147" name="Google Shape;147;p7"/>
          <p:cNvSpPr/>
          <p:nvPr/>
        </p:nvSpPr>
        <p:spPr>
          <a:xfrm>
            <a:off x="548640" y="1645920"/>
            <a:ext cx="3108960" cy="1005840"/>
          </a:xfrm>
          <a:prstGeom prst="roundRect">
            <a:avLst>
              <a:gd fmla="val 7273" name="adj"/>
            </a:avLst>
          </a:prstGeom>
          <a:solidFill>
            <a:srgbClr val="121C31"/>
          </a:solidFill>
          <a:ln cap="flat" cmpd="sng" w="12700">
            <a:solidFill>
              <a:srgbClr val="26344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8" name="Google Shape;148;p7"/>
          <p:cNvSpPr txBox="1"/>
          <p:nvPr/>
        </p:nvSpPr>
        <p:spPr>
          <a:xfrm>
            <a:off x="731520" y="1719072"/>
            <a:ext cx="2743200" cy="4114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Discovery</a:t>
            </a:r>
            <a:endParaRPr b="0" i="0" sz="1500" u="none" cap="none" strike="noStrike">
              <a:solidFill>
                <a:schemeClr val="dk1"/>
              </a:solidFill>
              <a:latin typeface="Calibri"/>
              <a:ea typeface="Calibri"/>
              <a:cs typeface="Calibri"/>
              <a:sym typeface="Calibri"/>
            </a:endParaRPr>
          </a:p>
        </p:txBody>
      </p:sp>
      <p:sp>
        <p:nvSpPr>
          <p:cNvPr id="149" name="Google Shape;149;p7"/>
          <p:cNvSpPr txBox="1"/>
          <p:nvPr/>
        </p:nvSpPr>
        <p:spPr>
          <a:xfrm>
            <a:off x="731520" y="2130552"/>
            <a:ext cx="2743200" cy="4114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150"/>
              <a:buFont typeface="Calibri"/>
              <a:buNone/>
            </a:pPr>
            <a:r>
              <a:rPr b="0" i="0" lang="en-US" sz="1150" u="none" cap="none" strike="noStrike">
                <a:solidFill>
                  <a:srgbClr val="93A6C4"/>
                </a:solidFill>
                <a:latin typeface="Calibri"/>
                <a:ea typeface="Calibri"/>
                <a:cs typeface="Calibri"/>
                <a:sym typeface="Calibri"/>
              </a:rPr>
              <a:t>Nmap-style host, port and version scan</a:t>
            </a:r>
            <a:endParaRPr b="0" i="0" sz="1150" u="none" cap="none" strike="noStrike">
              <a:solidFill>
                <a:schemeClr val="dk1"/>
              </a:solidFill>
              <a:latin typeface="Calibri"/>
              <a:ea typeface="Calibri"/>
              <a:cs typeface="Calibri"/>
              <a:sym typeface="Calibri"/>
            </a:endParaRPr>
          </a:p>
        </p:txBody>
      </p:sp>
      <p:cxnSp>
        <p:nvCxnSpPr>
          <p:cNvPr id="150" name="Google Shape;150;p7"/>
          <p:cNvCxnSpPr/>
          <p:nvPr/>
        </p:nvCxnSpPr>
        <p:spPr>
          <a:xfrm>
            <a:off x="3730752" y="2148840"/>
            <a:ext cx="182880" cy="0"/>
          </a:xfrm>
          <a:prstGeom prst="straightConnector1">
            <a:avLst/>
          </a:prstGeom>
          <a:noFill/>
          <a:ln cap="flat" cmpd="sng" w="19050">
            <a:solidFill>
              <a:srgbClr val="93A6C4"/>
            </a:solidFill>
            <a:prstDash val="solid"/>
            <a:round/>
            <a:headEnd len="sm" w="sm" type="none"/>
            <a:tailEnd len="med" w="med" type="triangle"/>
          </a:ln>
        </p:spPr>
      </p:cxnSp>
      <p:sp>
        <p:nvSpPr>
          <p:cNvPr id="151" name="Google Shape;151;p7"/>
          <p:cNvSpPr/>
          <p:nvPr/>
        </p:nvSpPr>
        <p:spPr>
          <a:xfrm>
            <a:off x="3991356" y="1645920"/>
            <a:ext cx="4206240" cy="1005840"/>
          </a:xfrm>
          <a:prstGeom prst="roundRect">
            <a:avLst>
              <a:gd fmla="val 7273" name="adj"/>
            </a:avLst>
          </a:prstGeom>
          <a:solidFill>
            <a:srgbClr val="0F3B2F"/>
          </a:solidFill>
          <a:ln cap="flat" cmpd="sng" w="19050">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7"/>
          <p:cNvSpPr txBox="1"/>
          <p:nvPr/>
        </p:nvSpPr>
        <p:spPr>
          <a:xfrm>
            <a:off x="4174236" y="1719072"/>
            <a:ext cx="3840480" cy="4114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500"/>
              <a:buFont typeface="Calibri"/>
              <a:buNone/>
            </a:pPr>
            <a:r>
              <a:rPr b="1" i="0" lang="en-US" sz="1500" u="none" cap="none" strike="noStrike">
                <a:solidFill>
                  <a:srgbClr val="00E39B"/>
                </a:solidFill>
                <a:latin typeface="Calibri"/>
                <a:ea typeface="Calibri"/>
                <a:cs typeface="Calibri"/>
                <a:sym typeface="Calibri"/>
              </a:rPr>
              <a:t>ASIF: investigation layer</a:t>
            </a:r>
            <a:endParaRPr b="0" i="0" sz="1500" u="none" cap="none" strike="noStrike">
              <a:solidFill>
                <a:schemeClr val="dk1"/>
              </a:solidFill>
              <a:latin typeface="Calibri"/>
              <a:ea typeface="Calibri"/>
              <a:cs typeface="Calibri"/>
              <a:sym typeface="Calibri"/>
            </a:endParaRPr>
          </a:p>
        </p:txBody>
      </p:sp>
      <p:sp>
        <p:nvSpPr>
          <p:cNvPr id="153" name="Google Shape;153;p7"/>
          <p:cNvSpPr txBox="1"/>
          <p:nvPr/>
        </p:nvSpPr>
        <p:spPr>
          <a:xfrm>
            <a:off x="4174236" y="2130552"/>
            <a:ext cx="3840480" cy="4114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150"/>
              <a:buFont typeface="Calibri"/>
              <a:buNone/>
            </a:pPr>
            <a:r>
              <a:rPr b="0" i="0" lang="en-US" sz="1150" u="none" cap="none" strike="noStrike">
                <a:solidFill>
                  <a:srgbClr val="93A6C4"/>
                </a:solidFill>
                <a:latin typeface="Calibri"/>
                <a:ea typeface="Calibri"/>
                <a:cs typeface="Calibri"/>
                <a:sym typeface="Calibri"/>
              </a:rPr>
              <a:t>Protocol checks + evidence-weighted CVE correlation</a:t>
            </a:r>
            <a:endParaRPr b="0" i="0" sz="1150" u="none" cap="none" strike="noStrike">
              <a:solidFill>
                <a:schemeClr val="dk1"/>
              </a:solidFill>
              <a:latin typeface="Calibri"/>
              <a:ea typeface="Calibri"/>
              <a:cs typeface="Calibri"/>
              <a:sym typeface="Calibri"/>
            </a:endParaRPr>
          </a:p>
        </p:txBody>
      </p:sp>
      <p:cxnSp>
        <p:nvCxnSpPr>
          <p:cNvPr id="154" name="Google Shape;154;p7"/>
          <p:cNvCxnSpPr/>
          <p:nvPr/>
        </p:nvCxnSpPr>
        <p:spPr>
          <a:xfrm>
            <a:off x="8270748" y="2148840"/>
            <a:ext cx="182880" cy="0"/>
          </a:xfrm>
          <a:prstGeom prst="straightConnector1">
            <a:avLst/>
          </a:prstGeom>
          <a:noFill/>
          <a:ln cap="flat" cmpd="sng" w="19050">
            <a:solidFill>
              <a:srgbClr val="93A6C4"/>
            </a:solidFill>
            <a:prstDash val="solid"/>
            <a:round/>
            <a:headEnd len="sm" w="sm" type="none"/>
            <a:tailEnd len="med" w="med" type="triangle"/>
          </a:ln>
        </p:spPr>
      </p:cxnSp>
      <p:sp>
        <p:nvSpPr>
          <p:cNvPr id="155" name="Google Shape;155;p7"/>
          <p:cNvSpPr/>
          <p:nvPr/>
        </p:nvSpPr>
        <p:spPr>
          <a:xfrm>
            <a:off x="8531352" y="1645920"/>
            <a:ext cx="3108960" cy="1005840"/>
          </a:xfrm>
          <a:prstGeom prst="roundRect">
            <a:avLst>
              <a:gd fmla="val 7273" name="adj"/>
            </a:avLst>
          </a:prstGeom>
          <a:solidFill>
            <a:srgbClr val="121C31"/>
          </a:solidFill>
          <a:ln cap="flat" cmpd="sng" w="12700">
            <a:solidFill>
              <a:srgbClr val="26344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7"/>
          <p:cNvSpPr txBox="1"/>
          <p:nvPr/>
        </p:nvSpPr>
        <p:spPr>
          <a:xfrm>
            <a:off x="8714232" y="1719072"/>
            <a:ext cx="2743200" cy="4114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Report</a:t>
            </a:r>
            <a:endParaRPr b="0" i="0" sz="1500" u="none" cap="none" strike="noStrike">
              <a:solidFill>
                <a:schemeClr val="dk1"/>
              </a:solidFill>
              <a:latin typeface="Calibri"/>
              <a:ea typeface="Calibri"/>
              <a:cs typeface="Calibri"/>
              <a:sym typeface="Calibri"/>
            </a:endParaRPr>
          </a:p>
        </p:txBody>
      </p:sp>
      <p:sp>
        <p:nvSpPr>
          <p:cNvPr id="157" name="Google Shape;157;p7"/>
          <p:cNvSpPr txBox="1"/>
          <p:nvPr/>
        </p:nvSpPr>
        <p:spPr>
          <a:xfrm>
            <a:off x="8714232" y="2130552"/>
            <a:ext cx="2743200" cy="4114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150"/>
              <a:buFont typeface="Calibri"/>
              <a:buNone/>
            </a:pPr>
            <a:r>
              <a:rPr b="0" i="0" lang="en-US" sz="1150" u="none" cap="none" strike="noStrike">
                <a:solidFill>
                  <a:srgbClr val="93A6C4"/>
                </a:solidFill>
                <a:latin typeface="Calibri"/>
                <a:ea typeface="Calibri"/>
                <a:cs typeface="Calibri"/>
                <a:sym typeface="Calibri"/>
              </a:rPr>
              <a:t>Findings with severity and confidence</a:t>
            </a:r>
            <a:endParaRPr b="0" i="0" sz="1150" u="none" cap="none" strike="noStrike">
              <a:solidFill>
                <a:schemeClr val="dk1"/>
              </a:solidFill>
              <a:latin typeface="Calibri"/>
              <a:ea typeface="Calibri"/>
              <a:cs typeface="Calibri"/>
              <a:sym typeface="Calibri"/>
            </a:endParaRPr>
          </a:p>
        </p:txBody>
      </p:sp>
      <p:sp>
        <p:nvSpPr>
          <p:cNvPr id="158" name="Google Shape;158;p7"/>
          <p:cNvSpPr/>
          <p:nvPr/>
        </p:nvSpPr>
        <p:spPr>
          <a:xfrm>
            <a:off x="548640" y="2971800"/>
            <a:ext cx="5394960" cy="3291840"/>
          </a:xfrm>
          <a:prstGeom prst="roundRect">
            <a:avLst>
              <a:gd fmla="val 2222"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9" name="Google Shape;159;p7"/>
          <p:cNvSpPr txBox="1"/>
          <p:nvPr/>
        </p:nvSpPr>
        <p:spPr>
          <a:xfrm>
            <a:off x="822960" y="3154680"/>
            <a:ext cx="484632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600"/>
              <a:buFont typeface="Calibri"/>
              <a:buNone/>
            </a:pPr>
            <a:r>
              <a:rPr b="1" i="0" lang="en-US" sz="1600" u="none" cap="none" strike="noStrike">
                <a:solidFill>
                  <a:srgbClr val="00E39B"/>
                </a:solidFill>
                <a:latin typeface="Calibri"/>
                <a:ea typeface="Calibri"/>
                <a:cs typeface="Calibri"/>
                <a:sym typeface="Calibri"/>
              </a:rPr>
              <a:t>Where the gap is</a:t>
            </a:r>
            <a:endParaRPr b="0" i="0" sz="1600" u="none" cap="none" strike="noStrike">
              <a:solidFill>
                <a:schemeClr val="dk1"/>
              </a:solidFill>
              <a:latin typeface="Calibri"/>
              <a:ea typeface="Calibri"/>
              <a:cs typeface="Calibri"/>
              <a:sym typeface="Calibri"/>
            </a:endParaRPr>
          </a:p>
        </p:txBody>
      </p:sp>
      <p:sp>
        <p:nvSpPr>
          <p:cNvPr id="160" name="Google Shape;160;p7"/>
          <p:cNvSpPr txBox="1"/>
          <p:nvPr/>
        </p:nvSpPr>
        <p:spPr>
          <a:xfrm>
            <a:off x="822960" y="3611880"/>
            <a:ext cx="4892040" cy="2560320"/>
          </a:xfrm>
          <a:prstGeom prst="rect">
            <a:avLst/>
          </a:prstGeom>
          <a:noFill/>
          <a:ln>
            <a:noFill/>
          </a:ln>
        </p:spPr>
        <p:txBody>
          <a:bodyPr anchorCtr="0" anchor="t" bIns="0" lIns="0" spcFirstLastPara="1" rIns="0" wrap="square" tIns="0">
            <a:noAutofit/>
          </a:bodyPr>
          <a:lstStyle/>
          <a:p>
            <a:pPr indent="-342900" lvl="0" marL="342900" marR="0" rtl="0" algn="l">
              <a:spcBef>
                <a:spcPts val="0"/>
              </a:spcBef>
              <a:spcAft>
                <a:spcPts val="0"/>
              </a:spcAft>
              <a:buClr>
                <a:srgbClr val="93A6C4"/>
              </a:buClr>
              <a:buSzPts val="1450"/>
              <a:buFont typeface="Calibri"/>
              <a:buChar char="▪"/>
            </a:pPr>
            <a:r>
              <a:rPr b="0" i="0" lang="en-US" sz="1450" u="none" cap="none" strike="noStrike">
                <a:solidFill>
                  <a:srgbClr val="93A6C4"/>
                </a:solidFill>
                <a:latin typeface="Calibri"/>
                <a:ea typeface="Calibri"/>
                <a:cs typeface="Calibri"/>
                <a:sym typeface="Calibri"/>
              </a:rPr>
              <a:t>Existing tools are good at finding services and producing CVE candidates.</a:t>
            </a:r>
            <a:endParaRPr b="0" i="0" sz="1450" u="none" cap="none" strike="noStrike">
              <a:solidFill>
                <a:schemeClr val="dk1"/>
              </a:solidFill>
              <a:latin typeface="Calibri"/>
              <a:ea typeface="Calibri"/>
              <a:cs typeface="Calibri"/>
              <a:sym typeface="Calibri"/>
            </a:endParaRPr>
          </a:p>
          <a:p>
            <a:pPr indent="-342900" lvl="0" marL="342900" marR="0" rtl="0" algn="l">
              <a:spcBef>
                <a:spcPts val="1200"/>
              </a:spcBef>
              <a:spcAft>
                <a:spcPts val="0"/>
              </a:spcAft>
              <a:buClr>
                <a:srgbClr val="93A6C4"/>
              </a:buClr>
              <a:buSzPts val="1450"/>
              <a:buFont typeface="Calibri"/>
              <a:buChar char="▪"/>
            </a:pPr>
            <a:r>
              <a:rPr b="0" i="0" lang="en-US" sz="1450" u="none" cap="none" strike="noStrike">
                <a:solidFill>
                  <a:srgbClr val="93A6C4"/>
                </a:solidFill>
                <a:latin typeface="Calibri"/>
                <a:ea typeface="Calibri"/>
                <a:cs typeface="Calibri"/>
                <a:sym typeface="Calibri"/>
              </a:rPr>
              <a:t>Few open-source tools combine protocol-aware checks, evidence collection and CVE correlation in one structured workflow.</a:t>
            </a:r>
            <a:endParaRPr b="0" i="0" sz="1450" u="none" cap="none" strike="noStrike">
              <a:solidFill>
                <a:schemeClr val="dk1"/>
              </a:solidFill>
              <a:latin typeface="Calibri"/>
              <a:ea typeface="Calibri"/>
              <a:cs typeface="Calibri"/>
              <a:sym typeface="Calibri"/>
            </a:endParaRPr>
          </a:p>
          <a:p>
            <a:pPr indent="-342900" lvl="0" marL="342900" marR="0" rtl="0" algn="l">
              <a:spcBef>
                <a:spcPts val="1200"/>
              </a:spcBef>
              <a:spcAft>
                <a:spcPts val="0"/>
              </a:spcAft>
              <a:buClr>
                <a:srgbClr val="93A6C4"/>
              </a:buClr>
              <a:buSzPts val="1450"/>
              <a:buFont typeface="Calibri"/>
              <a:buChar char="▪"/>
            </a:pPr>
            <a:r>
              <a:rPr b="0" i="0" lang="en-US" sz="1450" u="none" cap="none" strike="noStrike">
                <a:solidFill>
                  <a:srgbClr val="93A6C4"/>
                </a:solidFill>
                <a:latin typeface="Calibri"/>
                <a:ea typeface="Calibri"/>
                <a:cs typeface="Calibri"/>
                <a:sym typeface="Calibri"/>
              </a:rPr>
              <a:t>Guidance such as NIST SP 800-115 [7] describes these steps for human testers, not for automation.</a:t>
            </a:r>
            <a:endParaRPr b="0" i="0" sz="1450" u="none" cap="none" strike="noStrike">
              <a:solidFill>
                <a:schemeClr val="dk1"/>
              </a:solidFill>
              <a:latin typeface="Calibri"/>
              <a:ea typeface="Calibri"/>
              <a:cs typeface="Calibri"/>
              <a:sym typeface="Calibri"/>
            </a:endParaRPr>
          </a:p>
        </p:txBody>
      </p:sp>
      <p:sp>
        <p:nvSpPr>
          <p:cNvPr id="161" name="Google Shape;161;p7"/>
          <p:cNvSpPr/>
          <p:nvPr/>
        </p:nvSpPr>
        <p:spPr>
          <a:xfrm>
            <a:off x="6245352" y="2971800"/>
            <a:ext cx="5394960" cy="3291840"/>
          </a:xfrm>
          <a:prstGeom prst="roundRect">
            <a:avLst>
              <a:gd fmla="val 2222"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7"/>
          <p:cNvSpPr txBox="1"/>
          <p:nvPr/>
        </p:nvSpPr>
        <p:spPr>
          <a:xfrm>
            <a:off x="6519672" y="3154680"/>
            <a:ext cx="484632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600"/>
              <a:buFont typeface="Calibri"/>
              <a:buNone/>
            </a:pPr>
            <a:r>
              <a:rPr b="1" i="0" lang="en-US" sz="1600" u="none" cap="none" strike="noStrike">
                <a:solidFill>
                  <a:srgbClr val="00E39B"/>
                </a:solidFill>
                <a:latin typeface="Calibri"/>
                <a:ea typeface="Calibri"/>
                <a:cs typeface="Calibri"/>
                <a:sym typeface="Calibri"/>
              </a:rPr>
              <a:t>A deliberately narrow scope</a:t>
            </a:r>
            <a:endParaRPr b="0" i="0" sz="1600" u="none" cap="none" strike="noStrike">
              <a:solidFill>
                <a:schemeClr val="dk1"/>
              </a:solidFill>
              <a:latin typeface="Calibri"/>
              <a:ea typeface="Calibri"/>
              <a:cs typeface="Calibri"/>
              <a:sym typeface="Calibri"/>
            </a:endParaRPr>
          </a:p>
        </p:txBody>
      </p:sp>
      <p:sp>
        <p:nvSpPr>
          <p:cNvPr id="163" name="Google Shape;163;p7"/>
          <p:cNvSpPr txBox="1"/>
          <p:nvPr/>
        </p:nvSpPr>
        <p:spPr>
          <a:xfrm>
            <a:off x="6519672" y="3611880"/>
            <a:ext cx="4892040" cy="2560320"/>
          </a:xfrm>
          <a:prstGeom prst="rect">
            <a:avLst/>
          </a:prstGeom>
          <a:noFill/>
          <a:ln>
            <a:noFill/>
          </a:ln>
        </p:spPr>
        <p:txBody>
          <a:bodyPr anchorCtr="0" anchor="t" bIns="0" lIns="0" spcFirstLastPara="1" rIns="0" wrap="square" tIns="0">
            <a:noAutofit/>
          </a:bodyPr>
          <a:lstStyle/>
          <a:p>
            <a:pPr indent="-342900" lvl="0" marL="342900" marR="0" rtl="0" algn="l">
              <a:spcBef>
                <a:spcPts val="0"/>
              </a:spcBef>
              <a:spcAft>
                <a:spcPts val="0"/>
              </a:spcAft>
              <a:buClr>
                <a:srgbClr val="93A6C4"/>
              </a:buClr>
              <a:buSzPts val="1450"/>
              <a:buFont typeface="Calibri"/>
              <a:buChar char="▪"/>
            </a:pPr>
            <a:r>
              <a:rPr b="0" i="0" lang="en-US" sz="1450" u="none" cap="none" strike="noStrike">
                <a:solidFill>
                  <a:srgbClr val="93A6C4"/>
                </a:solidFill>
                <a:latin typeface="Calibri"/>
                <a:ea typeface="Calibri"/>
                <a:cs typeface="Calibri"/>
                <a:sym typeface="Calibri"/>
              </a:rPr>
              <a:t>ASIF adds a layer between discovery and the final report. It does not replace scanners and does not exploit anything.</a:t>
            </a:r>
            <a:endParaRPr b="0" i="0" sz="1450" u="none" cap="none" strike="noStrike">
              <a:solidFill>
                <a:schemeClr val="dk1"/>
              </a:solidFill>
              <a:latin typeface="Calibri"/>
              <a:ea typeface="Calibri"/>
              <a:cs typeface="Calibri"/>
              <a:sym typeface="Calibri"/>
            </a:endParaRPr>
          </a:p>
          <a:p>
            <a:pPr indent="-342900" lvl="0" marL="342900" marR="0" rtl="0" algn="l">
              <a:spcBef>
                <a:spcPts val="1200"/>
              </a:spcBef>
              <a:spcAft>
                <a:spcPts val="0"/>
              </a:spcAft>
              <a:buClr>
                <a:srgbClr val="93A6C4"/>
              </a:buClr>
              <a:buSzPts val="1450"/>
              <a:buFont typeface="Calibri"/>
              <a:buChar char="▪"/>
            </a:pPr>
            <a:r>
              <a:rPr b="0" i="0" lang="en-US" sz="1450" u="none" cap="none" strike="noStrike">
                <a:solidFill>
                  <a:srgbClr val="93A6C4"/>
                </a:solidFill>
                <a:latin typeface="Calibri"/>
                <a:ea typeface="Calibri"/>
                <a:cs typeface="Calibri"/>
                <a:sym typeface="Calibri"/>
              </a:rPr>
              <a:t>It does not invent new checks for SSH, FTP, HTTP/S, SMB or DNS; these are standard tests.</a:t>
            </a:r>
            <a:endParaRPr b="0" i="0" sz="1450" u="none" cap="none" strike="noStrike">
              <a:solidFill>
                <a:schemeClr val="dk1"/>
              </a:solidFill>
              <a:latin typeface="Calibri"/>
              <a:ea typeface="Calibri"/>
              <a:cs typeface="Calibri"/>
              <a:sym typeface="Calibri"/>
            </a:endParaRPr>
          </a:p>
          <a:p>
            <a:pPr indent="-342900" lvl="0" marL="342900" marR="0" rtl="0" algn="l">
              <a:spcBef>
                <a:spcPts val="1200"/>
              </a:spcBef>
              <a:spcAft>
                <a:spcPts val="0"/>
              </a:spcAft>
              <a:buClr>
                <a:srgbClr val="F2F6FC"/>
              </a:buClr>
              <a:buSzPts val="1450"/>
              <a:buFont typeface="Calibri"/>
              <a:buChar char="▪"/>
            </a:pPr>
            <a:r>
              <a:rPr b="1" i="0" lang="en-US" sz="1450" u="none" cap="none" strike="noStrike">
                <a:solidFill>
                  <a:srgbClr val="F2F6FC"/>
                </a:solidFill>
                <a:latin typeface="Calibri"/>
                <a:ea typeface="Calibri"/>
                <a:cs typeface="Calibri"/>
                <a:sym typeface="Calibri"/>
              </a:rPr>
              <a:t>Contribution: </a:t>
            </a:r>
            <a:r>
              <a:rPr b="0" i="0" lang="en-US" sz="1450" u="none" cap="none" strike="noStrike">
                <a:solidFill>
                  <a:srgbClr val="93A6C4"/>
                </a:solidFill>
                <a:latin typeface="Calibri"/>
                <a:ea typeface="Calibri"/>
                <a:cs typeface="Calibri"/>
                <a:sym typeface="Calibri"/>
              </a:rPr>
              <a:t>linking protocol evidence to CVE candidates, so evidence raises or lowers confidence automatically.</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168" name="Shape 168"/>
        <p:cNvGrpSpPr/>
        <p:nvPr/>
      </p:nvGrpSpPr>
      <p:grpSpPr>
        <a:xfrm>
          <a:off x="0" y="0"/>
          <a:ext cx="0" cy="0"/>
          <a:chOff x="0" y="0"/>
          <a:chExt cx="0" cy="0"/>
        </a:xfrm>
      </p:grpSpPr>
      <p:sp>
        <p:nvSpPr>
          <p:cNvPr id="169" name="Google Shape;169;p8"/>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AIM &amp; OBJECTIVES</a:t>
            </a:r>
            <a:endParaRPr b="0" i="0" sz="1300" u="none" cap="none" strike="noStrike">
              <a:solidFill>
                <a:schemeClr val="dk1"/>
              </a:solidFill>
              <a:latin typeface="Calibri"/>
              <a:ea typeface="Calibri"/>
              <a:cs typeface="Calibri"/>
              <a:sym typeface="Calibri"/>
            </a:endParaRPr>
          </a:p>
        </p:txBody>
      </p:sp>
      <p:sp>
        <p:nvSpPr>
          <p:cNvPr id="170" name="Google Shape;170;p8"/>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What the Project Set Out to Do</a:t>
            </a:r>
            <a:endParaRPr b="0" i="0" sz="3000" u="none" cap="none" strike="noStrike">
              <a:solidFill>
                <a:schemeClr val="dk1"/>
              </a:solidFill>
              <a:latin typeface="Calibri"/>
              <a:ea typeface="Calibri"/>
              <a:cs typeface="Calibri"/>
              <a:sym typeface="Calibri"/>
            </a:endParaRPr>
          </a:p>
        </p:txBody>
      </p:sp>
      <p:sp>
        <p:nvSpPr>
          <p:cNvPr id="171" name="Google Shape;171;p8"/>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172" name="Google Shape;172;p8"/>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6 / 24</a:t>
            </a:r>
            <a:endParaRPr b="0" i="0" sz="900" u="none" cap="none" strike="noStrike">
              <a:solidFill>
                <a:schemeClr val="dk1"/>
              </a:solidFill>
              <a:latin typeface="Calibri"/>
              <a:ea typeface="Calibri"/>
              <a:cs typeface="Calibri"/>
              <a:sym typeface="Calibri"/>
            </a:endParaRPr>
          </a:p>
        </p:txBody>
      </p:sp>
      <p:sp>
        <p:nvSpPr>
          <p:cNvPr id="173" name="Google Shape;173;p8"/>
          <p:cNvSpPr/>
          <p:nvPr/>
        </p:nvSpPr>
        <p:spPr>
          <a:xfrm>
            <a:off x="548640" y="1645920"/>
            <a:ext cx="11091672" cy="1143000"/>
          </a:xfrm>
          <a:prstGeom prst="roundRect">
            <a:avLst>
              <a:gd fmla="val 6400" name="adj"/>
            </a:avLst>
          </a:prstGeom>
          <a:solidFill>
            <a:srgbClr val="17233C"/>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8"/>
          <p:cNvSpPr/>
          <p:nvPr/>
        </p:nvSpPr>
        <p:spPr>
          <a:xfrm>
            <a:off x="822960" y="1901952"/>
            <a:ext cx="640080" cy="64008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bullseye.png" id="175" name="Google Shape;175;p8"/>
          <p:cNvPicPr preferRelativeResize="0"/>
          <p:nvPr/>
        </p:nvPicPr>
        <p:blipFill rotWithShape="1">
          <a:blip r:embed="rId3">
            <a:alphaModFix/>
          </a:blip>
          <a:srcRect b="0" l="0" r="0" t="0"/>
          <a:stretch/>
        </p:blipFill>
        <p:spPr>
          <a:xfrm>
            <a:off x="966978" y="2045970"/>
            <a:ext cx="352044" cy="352044"/>
          </a:xfrm>
          <a:prstGeom prst="rect">
            <a:avLst/>
          </a:prstGeom>
          <a:noFill/>
          <a:ln>
            <a:noFill/>
          </a:ln>
        </p:spPr>
      </p:pic>
      <p:sp>
        <p:nvSpPr>
          <p:cNvPr id="176" name="Google Shape;176;p8"/>
          <p:cNvSpPr txBox="1"/>
          <p:nvPr/>
        </p:nvSpPr>
        <p:spPr>
          <a:xfrm>
            <a:off x="1691640" y="1783080"/>
            <a:ext cx="18288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200"/>
              <a:buFont typeface="Calibri"/>
              <a:buNone/>
            </a:pPr>
            <a:r>
              <a:rPr b="1" i="0" lang="en-US" sz="1200" u="none" cap="none" strike="noStrike">
                <a:solidFill>
                  <a:srgbClr val="00E39B"/>
                </a:solidFill>
                <a:latin typeface="Calibri"/>
                <a:ea typeface="Calibri"/>
                <a:cs typeface="Calibri"/>
                <a:sym typeface="Calibri"/>
              </a:rPr>
              <a:t>AIM</a:t>
            </a:r>
            <a:endParaRPr b="0" i="0" sz="1200" u="none" cap="none" strike="noStrike">
              <a:solidFill>
                <a:schemeClr val="dk1"/>
              </a:solidFill>
              <a:latin typeface="Calibri"/>
              <a:ea typeface="Calibri"/>
              <a:cs typeface="Calibri"/>
              <a:sym typeface="Calibri"/>
            </a:endParaRPr>
          </a:p>
        </p:txBody>
      </p:sp>
      <p:sp>
        <p:nvSpPr>
          <p:cNvPr id="177" name="Google Shape;177;p8"/>
          <p:cNvSpPr txBox="1"/>
          <p:nvPr/>
        </p:nvSpPr>
        <p:spPr>
          <a:xfrm>
            <a:off x="1691640" y="2084832"/>
            <a:ext cx="9738360" cy="658368"/>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2F6FC"/>
              </a:buClr>
              <a:buSzPts val="1450"/>
              <a:buFont typeface="Cambria"/>
              <a:buNone/>
            </a:pPr>
            <a:r>
              <a:rPr b="0" i="0" lang="en-US" sz="1450" u="none" cap="none" strike="noStrike">
                <a:solidFill>
                  <a:srgbClr val="F2F6FC"/>
                </a:solidFill>
                <a:latin typeface="Cambria"/>
                <a:ea typeface="Cambria"/>
                <a:cs typeface="Cambria"/>
                <a:sym typeface="Cambria"/>
              </a:rPr>
              <a:t>To design, build and evaluate an autonomous, protocol-aware investigation layer (ASIF) that sits between service discovery and vulnerability reporting, and turns version-matched CVE candidates into evidence-backed, confidence-rated findings.</a:t>
            </a:r>
            <a:endParaRPr b="0" i="0" sz="1450" u="none" cap="none" strike="noStrike">
              <a:solidFill>
                <a:schemeClr val="dk1"/>
              </a:solidFill>
              <a:latin typeface="Calibri"/>
              <a:ea typeface="Calibri"/>
              <a:cs typeface="Calibri"/>
              <a:sym typeface="Calibri"/>
            </a:endParaRPr>
          </a:p>
        </p:txBody>
      </p:sp>
      <p:sp>
        <p:nvSpPr>
          <p:cNvPr id="178" name="Google Shape;178;p8"/>
          <p:cNvSpPr/>
          <p:nvPr/>
        </p:nvSpPr>
        <p:spPr>
          <a:xfrm>
            <a:off x="548640" y="3017520"/>
            <a:ext cx="5394960" cy="987552"/>
          </a:xfrm>
          <a:prstGeom prst="roundRect">
            <a:avLst>
              <a:gd fmla="val 740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9" name="Google Shape;179;p8"/>
          <p:cNvSpPr/>
          <p:nvPr/>
        </p:nvSpPr>
        <p:spPr>
          <a:xfrm>
            <a:off x="749808" y="3255264"/>
            <a:ext cx="512064" cy="51206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8"/>
          <p:cNvSpPr txBox="1"/>
          <p:nvPr/>
        </p:nvSpPr>
        <p:spPr>
          <a:xfrm>
            <a:off x="749808" y="3255264"/>
            <a:ext cx="512064" cy="51206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0000"/>
              </a:buClr>
              <a:buSzPts val="1300"/>
              <a:buFont typeface="Calibri"/>
              <a:buNone/>
            </a:pPr>
            <a:r>
              <a:rPr b="1" i="0" lang="en-US" sz="1300" u="none" cap="none" strike="noStrike">
                <a:solidFill>
                  <a:srgbClr val="000000"/>
                </a:solidFill>
                <a:latin typeface="Calibri"/>
                <a:ea typeface="Calibri"/>
                <a:cs typeface="Calibri"/>
                <a:sym typeface="Calibri"/>
              </a:rPr>
              <a:t>O1</a:t>
            </a:r>
            <a:endParaRPr b="0" i="0" sz="1300" u="none" cap="none" strike="noStrike">
              <a:solidFill>
                <a:schemeClr val="dk1"/>
              </a:solidFill>
              <a:latin typeface="Calibri"/>
              <a:ea typeface="Calibri"/>
              <a:cs typeface="Calibri"/>
              <a:sym typeface="Calibri"/>
            </a:endParaRPr>
          </a:p>
        </p:txBody>
      </p:sp>
      <p:sp>
        <p:nvSpPr>
          <p:cNvPr id="181" name="Google Shape;181;p8"/>
          <p:cNvSpPr txBox="1"/>
          <p:nvPr/>
        </p:nvSpPr>
        <p:spPr>
          <a:xfrm>
            <a:off x="1444752" y="3127248"/>
            <a:ext cx="3520440" cy="76809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Review the literature on network scanning, vulnerability assessment and automated testing to define the gap.</a:t>
            </a:r>
            <a:endParaRPr b="0" i="0" sz="1250" u="none" cap="none" strike="noStrike">
              <a:solidFill>
                <a:schemeClr val="dk1"/>
              </a:solidFill>
              <a:latin typeface="Calibri"/>
              <a:ea typeface="Calibri"/>
              <a:cs typeface="Calibri"/>
              <a:sym typeface="Calibri"/>
            </a:endParaRPr>
          </a:p>
        </p:txBody>
      </p:sp>
      <p:sp>
        <p:nvSpPr>
          <p:cNvPr id="182" name="Google Shape;182;p8"/>
          <p:cNvSpPr txBox="1"/>
          <p:nvPr/>
        </p:nvSpPr>
        <p:spPr>
          <a:xfrm>
            <a:off x="5074920" y="3127248"/>
            <a:ext cx="685800" cy="768096"/>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00E39B"/>
              </a:buClr>
              <a:buSzPts val="1100"/>
              <a:buFont typeface="Calibri"/>
              <a:buNone/>
            </a:pPr>
            <a:r>
              <a:rPr b="1" i="0" lang="en-US" sz="1100" u="none" cap="none" strike="noStrike">
                <a:solidFill>
                  <a:srgbClr val="00E39B"/>
                </a:solidFill>
                <a:latin typeface="Calibri"/>
                <a:ea typeface="Calibri"/>
                <a:cs typeface="Calibri"/>
                <a:sym typeface="Calibri"/>
              </a:rPr>
              <a:t>Ch. 2</a:t>
            </a:r>
            <a:endParaRPr b="0" i="0" sz="1100" u="none" cap="none" strike="noStrike">
              <a:solidFill>
                <a:schemeClr val="dk1"/>
              </a:solidFill>
              <a:latin typeface="Calibri"/>
              <a:ea typeface="Calibri"/>
              <a:cs typeface="Calibri"/>
              <a:sym typeface="Calibri"/>
            </a:endParaRPr>
          </a:p>
        </p:txBody>
      </p:sp>
      <p:sp>
        <p:nvSpPr>
          <p:cNvPr id="183" name="Google Shape;183;p8"/>
          <p:cNvSpPr/>
          <p:nvPr/>
        </p:nvSpPr>
        <p:spPr>
          <a:xfrm>
            <a:off x="6245352" y="3017520"/>
            <a:ext cx="5394960" cy="987552"/>
          </a:xfrm>
          <a:prstGeom prst="roundRect">
            <a:avLst>
              <a:gd fmla="val 740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8"/>
          <p:cNvSpPr/>
          <p:nvPr/>
        </p:nvSpPr>
        <p:spPr>
          <a:xfrm>
            <a:off x="6446520" y="3255264"/>
            <a:ext cx="512064" cy="51206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p8"/>
          <p:cNvSpPr txBox="1"/>
          <p:nvPr/>
        </p:nvSpPr>
        <p:spPr>
          <a:xfrm>
            <a:off x="6446520" y="3255264"/>
            <a:ext cx="512064" cy="51206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0000"/>
              </a:buClr>
              <a:buSzPts val="1300"/>
              <a:buFont typeface="Calibri"/>
              <a:buNone/>
            </a:pPr>
            <a:r>
              <a:rPr b="1" i="0" lang="en-US" sz="1300" u="none" cap="none" strike="noStrike">
                <a:solidFill>
                  <a:srgbClr val="000000"/>
                </a:solidFill>
                <a:latin typeface="Calibri"/>
                <a:ea typeface="Calibri"/>
                <a:cs typeface="Calibri"/>
                <a:sym typeface="Calibri"/>
              </a:rPr>
              <a:t>O2</a:t>
            </a:r>
            <a:endParaRPr b="0" i="0" sz="1300" u="none" cap="none" strike="noStrike">
              <a:solidFill>
                <a:schemeClr val="dk1"/>
              </a:solidFill>
              <a:latin typeface="Calibri"/>
              <a:ea typeface="Calibri"/>
              <a:cs typeface="Calibri"/>
              <a:sym typeface="Calibri"/>
            </a:endParaRPr>
          </a:p>
        </p:txBody>
      </p:sp>
      <p:sp>
        <p:nvSpPr>
          <p:cNvPr id="186" name="Google Shape;186;p8"/>
          <p:cNvSpPr txBox="1"/>
          <p:nvPr/>
        </p:nvSpPr>
        <p:spPr>
          <a:xfrm>
            <a:off x="7141464" y="3127248"/>
            <a:ext cx="3520440" cy="76809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Build an eight-phase Python pipeline, with protocol modules for SSH, FTP, HTTP/S, SMB and DNS.</a:t>
            </a:r>
            <a:endParaRPr b="0" i="0" sz="1250" u="none" cap="none" strike="noStrike">
              <a:solidFill>
                <a:schemeClr val="dk1"/>
              </a:solidFill>
              <a:latin typeface="Calibri"/>
              <a:ea typeface="Calibri"/>
              <a:cs typeface="Calibri"/>
              <a:sym typeface="Calibri"/>
            </a:endParaRPr>
          </a:p>
        </p:txBody>
      </p:sp>
      <p:sp>
        <p:nvSpPr>
          <p:cNvPr id="187" name="Google Shape;187;p8"/>
          <p:cNvSpPr txBox="1"/>
          <p:nvPr/>
        </p:nvSpPr>
        <p:spPr>
          <a:xfrm>
            <a:off x="10771632" y="3127248"/>
            <a:ext cx="685800" cy="768096"/>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00E39B"/>
              </a:buClr>
              <a:buSzPts val="1100"/>
              <a:buFont typeface="Calibri"/>
              <a:buNone/>
            </a:pPr>
            <a:r>
              <a:rPr b="1" i="0" lang="en-US" sz="1100" u="none" cap="none" strike="noStrike">
                <a:solidFill>
                  <a:srgbClr val="00E39B"/>
                </a:solidFill>
                <a:latin typeface="Calibri"/>
                <a:ea typeface="Calibri"/>
                <a:cs typeface="Calibri"/>
                <a:sym typeface="Calibri"/>
              </a:rPr>
              <a:t>RQ1</a:t>
            </a:r>
            <a:endParaRPr b="0" i="0" sz="1100" u="none" cap="none" strike="noStrike">
              <a:solidFill>
                <a:schemeClr val="dk1"/>
              </a:solidFill>
              <a:latin typeface="Calibri"/>
              <a:ea typeface="Calibri"/>
              <a:cs typeface="Calibri"/>
              <a:sym typeface="Calibri"/>
            </a:endParaRPr>
          </a:p>
        </p:txBody>
      </p:sp>
      <p:sp>
        <p:nvSpPr>
          <p:cNvPr id="188" name="Google Shape;188;p8"/>
          <p:cNvSpPr/>
          <p:nvPr/>
        </p:nvSpPr>
        <p:spPr>
          <a:xfrm>
            <a:off x="548640" y="4187952"/>
            <a:ext cx="5394960" cy="987552"/>
          </a:xfrm>
          <a:prstGeom prst="roundRect">
            <a:avLst>
              <a:gd fmla="val 740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9" name="Google Shape;189;p8"/>
          <p:cNvSpPr/>
          <p:nvPr/>
        </p:nvSpPr>
        <p:spPr>
          <a:xfrm>
            <a:off x="749808" y="4425696"/>
            <a:ext cx="512064" cy="51206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 name="Google Shape;190;p8"/>
          <p:cNvSpPr txBox="1"/>
          <p:nvPr/>
        </p:nvSpPr>
        <p:spPr>
          <a:xfrm>
            <a:off x="749808" y="4425696"/>
            <a:ext cx="512064" cy="51206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0000"/>
              </a:buClr>
              <a:buSzPts val="1300"/>
              <a:buFont typeface="Calibri"/>
              <a:buNone/>
            </a:pPr>
            <a:r>
              <a:rPr b="1" i="0" lang="en-US" sz="1300" u="none" cap="none" strike="noStrike">
                <a:solidFill>
                  <a:srgbClr val="000000"/>
                </a:solidFill>
                <a:latin typeface="Calibri"/>
                <a:ea typeface="Calibri"/>
                <a:cs typeface="Calibri"/>
                <a:sym typeface="Calibri"/>
              </a:rPr>
              <a:t>O3</a:t>
            </a:r>
            <a:endParaRPr b="0" i="0" sz="1300" u="none" cap="none" strike="noStrike">
              <a:solidFill>
                <a:schemeClr val="dk1"/>
              </a:solidFill>
              <a:latin typeface="Calibri"/>
              <a:ea typeface="Calibri"/>
              <a:cs typeface="Calibri"/>
              <a:sym typeface="Calibri"/>
            </a:endParaRPr>
          </a:p>
        </p:txBody>
      </p:sp>
      <p:sp>
        <p:nvSpPr>
          <p:cNvPr id="191" name="Google Shape;191;p8"/>
          <p:cNvSpPr txBox="1"/>
          <p:nvPr/>
        </p:nvSpPr>
        <p:spPr>
          <a:xfrm>
            <a:off x="1444752" y="4297680"/>
            <a:ext cx="3520440" cy="76809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Design an evidence-weighted confidence model that is kept separate from CVSS severity.</a:t>
            </a:r>
            <a:endParaRPr b="0" i="0" sz="1250" u="none" cap="none" strike="noStrike">
              <a:solidFill>
                <a:schemeClr val="dk1"/>
              </a:solidFill>
              <a:latin typeface="Calibri"/>
              <a:ea typeface="Calibri"/>
              <a:cs typeface="Calibri"/>
              <a:sym typeface="Calibri"/>
            </a:endParaRPr>
          </a:p>
        </p:txBody>
      </p:sp>
      <p:sp>
        <p:nvSpPr>
          <p:cNvPr id="192" name="Google Shape;192;p8"/>
          <p:cNvSpPr txBox="1"/>
          <p:nvPr/>
        </p:nvSpPr>
        <p:spPr>
          <a:xfrm>
            <a:off x="5074920" y="4297680"/>
            <a:ext cx="685800" cy="768096"/>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00E39B"/>
              </a:buClr>
              <a:buSzPts val="1100"/>
              <a:buFont typeface="Calibri"/>
              <a:buNone/>
            </a:pPr>
            <a:r>
              <a:rPr b="1" i="0" lang="en-US" sz="1100" u="none" cap="none" strike="noStrike">
                <a:solidFill>
                  <a:srgbClr val="00E39B"/>
                </a:solidFill>
                <a:latin typeface="Calibri"/>
                <a:ea typeface="Calibri"/>
                <a:cs typeface="Calibri"/>
                <a:sym typeface="Calibri"/>
              </a:rPr>
              <a:t>RQ2</a:t>
            </a:r>
            <a:endParaRPr b="0" i="0" sz="1100" u="none" cap="none" strike="noStrike">
              <a:solidFill>
                <a:schemeClr val="dk1"/>
              </a:solidFill>
              <a:latin typeface="Calibri"/>
              <a:ea typeface="Calibri"/>
              <a:cs typeface="Calibri"/>
              <a:sym typeface="Calibri"/>
            </a:endParaRPr>
          </a:p>
        </p:txBody>
      </p:sp>
      <p:sp>
        <p:nvSpPr>
          <p:cNvPr id="193" name="Google Shape;193;p8"/>
          <p:cNvSpPr/>
          <p:nvPr/>
        </p:nvSpPr>
        <p:spPr>
          <a:xfrm>
            <a:off x="6245352" y="4187952"/>
            <a:ext cx="5394960" cy="987552"/>
          </a:xfrm>
          <a:prstGeom prst="roundRect">
            <a:avLst>
              <a:gd fmla="val 740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8"/>
          <p:cNvSpPr/>
          <p:nvPr/>
        </p:nvSpPr>
        <p:spPr>
          <a:xfrm>
            <a:off x="6446520" y="4425696"/>
            <a:ext cx="512064" cy="51206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5" name="Google Shape;195;p8"/>
          <p:cNvSpPr txBox="1"/>
          <p:nvPr/>
        </p:nvSpPr>
        <p:spPr>
          <a:xfrm>
            <a:off x="6446520" y="4425696"/>
            <a:ext cx="512064" cy="51206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0000"/>
              </a:buClr>
              <a:buSzPts val="1300"/>
              <a:buFont typeface="Calibri"/>
              <a:buNone/>
            </a:pPr>
            <a:r>
              <a:rPr b="1" i="0" lang="en-US" sz="1300" u="none" cap="none" strike="noStrike">
                <a:solidFill>
                  <a:srgbClr val="000000"/>
                </a:solidFill>
                <a:latin typeface="Calibri"/>
                <a:ea typeface="Calibri"/>
                <a:cs typeface="Calibri"/>
                <a:sym typeface="Calibri"/>
              </a:rPr>
              <a:t>O4</a:t>
            </a:r>
            <a:endParaRPr b="0" i="0" sz="1300" u="none" cap="none" strike="noStrike">
              <a:solidFill>
                <a:schemeClr val="dk1"/>
              </a:solidFill>
              <a:latin typeface="Calibri"/>
              <a:ea typeface="Calibri"/>
              <a:cs typeface="Calibri"/>
              <a:sym typeface="Calibri"/>
            </a:endParaRPr>
          </a:p>
        </p:txBody>
      </p:sp>
      <p:sp>
        <p:nvSpPr>
          <p:cNvPr id="196" name="Google Shape;196;p8"/>
          <p:cNvSpPr txBox="1"/>
          <p:nvPr/>
        </p:nvSpPr>
        <p:spPr>
          <a:xfrm>
            <a:off x="7141464" y="4297680"/>
            <a:ext cx="3520440" cy="76809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Generate evidence-linked JSON, text and HTML reports automatically.</a:t>
            </a:r>
            <a:endParaRPr b="0" i="0" sz="1250" u="none" cap="none" strike="noStrike">
              <a:solidFill>
                <a:schemeClr val="dk1"/>
              </a:solidFill>
              <a:latin typeface="Calibri"/>
              <a:ea typeface="Calibri"/>
              <a:cs typeface="Calibri"/>
              <a:sym typeface="Calibri"/>
            </a:endParaRPr>
          </a:p>
        </p:txBody>
      </p:sp>
      <p:sp>
        <p:nvSpPr>
          <p:cNvPr id="197" name="Google Shape;197;p8"/>
          <p:cNvSpPr txBox="1"/>
          <p:nvPr/>
        </p:nvSpPr>
        <p:spPr>
          <a:xfrm>
            <a:off x="10771632" y="4297680"/>
            <a:ext cx="685800" cy="768096"/>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00E39B"/>
              </a:buClr>
              <a:buSzPts val="1100"/>
              <a:buFont typeface="Calibri"/>
              <a:buNone/>
            </a:pPr>
            <a:r>
              <a:rPr b="1" i="0" lang="en-US" sz="1100" u="none" cap="none" strike="noStrike">
                <a:solidFill>
                  <a:srgbClr val="00E39B"/>
                </a:solidFill>
                <a:latin typeface="Calibri"/>
                <a:ea typeface="Calibri"/>
                <a:cs typeface="Calibri"/>
                <a:sym typeface="Calibri"/>
              </a:rPr>
              <a:t>RQ3</a:t>
            </a:r>
            <a:endParaRPr b="0" i="0" sz="1100" u="none" cap="none" strike="noStrike">
              <a:solidFill>
                <a:schemeClr val="dk1"/>
              </a:solidFill>
              <a:latin typeface="Calibri"/>
              <a:ea typeface="Calibri"/>
              <a:cs typeface="Calibri"/>
              <a:sym typeface="Calibri"/>
            </a:endParaRPr>
          </a:p>
        </p:txBody>
      </p:sp>
      <p:sp>
        <p:nvSpPr>
          <p:cNvPr id="198" name="Google Shape;198;p8"/>
          <p:cNvSpPr/>
          <p:nvPr/>
        </p:nvSpPr>
        <p:spPr>
          <a:xfrm>
            <a:off x="548640" y="5358384"/>
            <a:ext cx="5394960" cy="987552"/>
          </a:xfrm>
          <a:prstGeom prst="roundRect">
            <a:avLst>
              <a:gd fmla="val 740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9" name="Google Shape;199;p8"/>
          <p:cNvSpPr/>
          <p:nvPr/>
        </p:nvSpPr>
        <p:spPr>
          <a:xfrm>
            <a:off x="749808" y="5596128"/>
            <a:ext cx="512064" cy="51206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8"/>
          <p:cNvSpPr txBox="1"/>
          <p:nvPr/>
        </p:nvSpPr>
        <p:spPr>
          <a:xfrm>
            <a:off x="749808" y="5596128"/>
            <a:ext cx="512064" cy="51206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0000"/>
              </a:buClr>
              <a:buSzPts val="1300"/>
              <a:buFont typeface="Calibri"/>
              <a:buNone/>
            </a:pPr>
            <a:r>
              <a:rPr b="1" i="0" lang="en-US" sz="1300" u="none" cap="none" strike="noStrike">
                <a:solidFill>
                  <a:srgbClr val="000000"/>
                </a:solidFill>
                <a:latin typeface="Calibri"/>
                <a:ea typeface="Calibri"/>
                <a:cs typeface="Calibri"/>
                <a:sym typeface="Calibri"/>
              </a:rPr>
              <a:t>O5</a:t>
            </a:r>
            <a:endParaRPr b="0" i="0" sz="1300" u="none" cap="none" strike="noStrike">
              <a:solidFill>
                <a:schemeClr val="dk1"/>
              </a:solidFill>
              <a:latin typeface="Calibri"/>
              <a:ea typeface="Calibri"/>
              <a:cs typeface="Calibri"/>
              <a:sym typeface="Calibri"/>
            </a:endParaRPr>
          </a:p>
        </p:txBody>
      </p:sp>
      <p:sp>
        <p:nvSpPr>
          <p:cNvPr id="201" name="Google Shape;201;p8"/>
          <p:cNvSpPr txBox="1"/>
          <p:nvPr/>
        </p:nvSpPr>
        <p:spPr>
          <a:xfrm>
            <a:off x="1444752" y="5468112"/>
            <a:ext cx="3520440" cy="76809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Build in ethical controls: authorization gate, scope, rate limits and a per-port audit trail.</a:t>
            </a:r>
            <a:endParaRPr b="0" i="0" sz="1250" u="none" cap="none" strike="noStrike">
              <a:solidFill>
                <a:schemeClr val="dk1"/>
              </a:solidFill>
              <a:latin typeface="Calibri"/>
              <a:ea typeface="Calibri"/>
              <a:cs typeface="Calibri"/>
              <a:sym typeface="Calibri"/>
            </a:endParaRPr>
          </a:p>
        </p:txBody>
      </p:sp>
      <p:sp>
        <p:nvSpPr>
          <p:cNvPr id="202" name="Google Shape;202;p8"/>
          <p:cNvSpPr txBox="1"/>
          <p:nvPr/>
        </p:nvSpPr>
        <p:spPr>
          <a:xfrm>
            <a:off x="5074920" y="5468112"/>
            <a:ext cx="685800" cy="768096"/>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00E39B"/>
              </a:buClr>
              <a:buSzPts val="1100"/>
              <a:buFont typeface="Calibri"/>
              <a:buNone/>
            </a:pPr>
            <a:r>
              <a:rPr b="1" i="0" lang="en-US" sz="1100" u="none" cap="none" strike="noStrike">
                <a:solidFill>
                  <a:srgbClr val="00E39B"/>
                </a:solidFill>
                <a:latin typeface="Calibri"/>
                <a:ea typeface="Calibri"/>
                <a:cs typeface="Calibri"/>
                <a:sym typeface="Calibri"/>
              </a:rPr>
              <a:t>RQ4</a:t>
            </a:r>
            <a:endParaRPr b="0" i="0" sz="1100" u="none" cap="none" strike="noStrike">
              <a:solidFill>
                <a:schemeClr val="dk1"/>
              </a:solidFill>
              <a:latin typeface="Calibri"/>
              <a:ea typeface="Calibri"/>
              <a:cs typeface="Calibri"/>
              <a:sym typeface="Calibri"/>
            </a:endParaRPr>
          </a:p>
        </p:txBody>
      </p:sp>
      <p:sp>
        <p:nvSpPr>
          <p:cNvPr id="203" name="Google Shape;203;p8"/>
          <p:cNvSpPr/>
          <p:nvPr/>
        </p:nvSpPr>
        <p:spPr>
          <a:xfrm>
            <a:off x="6245352" y="5358384"/>
            <a:ext cx="5394960" cy="987552"/>
          </a:xfrm>
          <a:prstGeom prst="roundRect">
            <a:avLst>
              <a:gd fmla="val 740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4" name="Google Shape;204;p8"/>
          <p:cNvSpPr/>
          <p:nvPr/>
        </p:nvSpPr>
        <p:spPr>
          <a:xfrm>
            <a:off x="6446520" y="5596128"/>
            <a:ext cx="512064" cy="51206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8"/>
          <p:cNvSpPr txBox="1"/>
          <p:nvPr/>
        </p:nvSpPr>
        <p:spPr>
          <a:xfrm>
            <a:off x="6446520" y="5596128"/>
            <a:ext cx="512064" cy="51206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0000"/>
              </a:buClr>
              <a:buSzPts val="1300"/>
              <a:buFont typeface="Calibri"/>
              <a:buNone/>
            </a:pPr>
            <a:r>
              <a:rPr b="1" i="0" lang="en-US" sz="1300" u="none" cap="none" strike="noStrike">
                <a:solidFill>
                  <a:srgbClr val="000000"/>
                </a:solidFill>
                <a:latin typeface="Calibri"/>
                <a:ea typeface="Calibri"/>
                <a:cs typeface="Calibri"/>
                <a:sym typeface="Calibri"/>
              </a:rPr>
              <a:t>O6</a:t>
            </a:r>
            <a:endParaRPr b="0" i="0" sz="1300" u="none" cap="none" strike="noStrike">
              <a:solidFill>
                <a:schemeClr val="dk1"/>
              </a:solidFill>
              <a:latin typeface="Calibri"/>
              <a:ea typeface="Calibri"/>
              <a:cs typeface="Calibri"/>
              <a:sym typeface="Calibri"/>
            </a:endParaRPr>
          </a:p>
        </p:txBody>
      </p:sp>
      <p:sp>
        <p:nvSpPr>
          <p:cNvPr id="206" name="Google Shape;206;p8"/>
          <p:cNvSpPr txBox="1"/>
          <p:nvPr/>
        </p:nvSpPr>
        <p:spPr>
          <a:xfrm>
            <a:off x="7141464" y="5468112"/>
            <a:ext cx="3520440" cy="768096"/>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Evaluate ASIF in an isolated lab against an Nmap baseline and verify a finding manually.</a:t>
            </a:r>
            <a:endParaRPr b="0" i="0" sz="1250" u="none" cap="none" strike="noStrike">
              <a:solidFill>
                <a:schemeClr val="dk1"/>
              </a:solidFill>
              <a:latin typeface="Calibri"/>
              <a:ea typeface="Calibri"/>
              <a:cs typeface="Calibri"/>
              <a:sym typeface="Calibri"/>
            </a:endParaRPr>
          </a:p>
        </p:txBody>
      </p:sp>
      <p:sp>
        <p:nvSpPr>
          <p:cNvPr id="207" name="Google Shape;207;p8"/>
          <p:cNvSpPr txBox="1"/>
          <p:nvPr/>
        </p:nvSpPr>
        <p:spPr>
          <a:xfrm>
            <a:off x="10771632" y="5468112"/>
            <a:ext cx="685800" cy="768096"/>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00E39B"/>
              </a:buClr>
              <a:buSzPts val="1100"/>
              <a:buFont typeface="Calibri"/>
              <a:buNone/>
            </a:pPr>
            <a:r>
              <a:rPr b="1" i="0" lang="en-US" sz="1100" u="none" cap="none" strike="noStrike">
                <a:solidFill>
                  <a:srgbClr val="00E39B"/>
                </a:solidFill>
                <a:latin typeface="Calibri"/>
                <a:ea typeface="Calibri"/>
                <a:cs typeface="Calibri"/>
                <a:sym typeface="Calibri"/>
              </a:rPr>
              <a:t>Ch. 5</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212" name="Shape 212"/>
        <p:cNvGrpSpPr/>
        <p:nvPr/>
      </p:nvGrpSpPr>
      <p:grpSpPr>
        <a:xfrm>
          <a:off x="0" y="0"/>
          <a:ext cx="0" cy="0"/>
          <a:chOff x="0" y="0"/>
          <a:chExt cx="0" cy="0"/>
        </a:xfrm>
      </p:grpSpPr>
      <p:sp>
        <p:nvSpPr>
          <p:cNvPr id="213" name="Google Shape;213;p9"/>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RESEARCH QUESTIONS</a:t>
            </a:r>
            <a:endParaRPr b="0" i="0" sz="1300" u="none" cap="none" strike="noStrike">
              <a:solidFill>
                <a:schemeClr val="dk1"/>
              </a:solidFill>
              <a:latin typeface="Calibri"/>
              <a:ea typeface="Calibri"/>
              <a:cs typeface="Calibri"/>
              <a:sym typeface="Calibri"/>
            </a:endParaRPr>
          </a:p>
        </p:txBody>
      </p:sp>
      <p:sp>
        <p:nvSpPr>
          <p:cNvPr id="214" name="Google Shape;214;p9"/>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Four Questions Driving the Work</a:t>
            </a:r>
            <a:endParaRPr b="0" i="0" sz="3000" u="none" cap="none" strike="noStrike">
              <a:solidFill>
                <a:schemeClr val="dk1"/>
              </a:solidFill>
              <a:latin typeface="Calibri"/>
              <a:ea typeface="Calibri"/>
              <a:cs typeface="Calibri"/>
              <a:sym typeface="Calibri"/>
            </a:endParaRPr>
          </a:p>
        </p:txBody>
      </p:sp>
      <p:sp>
        <p:nvSpPr>
          <p:cNvPr id="215" name="Google Shape;215;p9"/>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216" name="Google Shape;216;p9"/>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7 / 24</a:t>
            </a:r>
            <a:endParaRPr b="0" i="0" sz="900" u="none" cap="none" strike="noStrike">
              <a:solidFill>
                <a:schemeClr val="dk1"/>
              </a:solidFill>
              <a:latin typeface="Calibri"/>
              <a:ea typeface="Calibri"/>
              <a:cs typeface="Calibri"/>
              <a:sym typeface="Calibri"/>
            </a:endParaRPr>
          </a:p>
        </p:txBody>
      </p:sp>
      <p:sp>
        <p:nvSpPr>
          <p:cNvPr id="217" name="Google Shape;217;p9"/>
          <p:cNvSpPr/>
          <p:nvPr/>
        </p:nvSpPr>
        <p:spPr>
          <a:xfrm>
            <a:off x="548640" y="1691640"/>
            <a:ext cx="5394960" cy="2148840"/>
          </a:xfrm>
          <a:prstGeom prst="roundRect">
            <a:avLst>
              <a:gd fmla="val 3404"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9"/>
          <p:cNvSpPr/>
          <p:nvPr/>
        </p:nvSpPr>
        <p:spPr>
          <a:xfrm>
            <a:off x="804672" y="1965960"/>
            <a:ext cx="566928" cy="566928"/>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eye.png" id="219" name="Google Shape;219;p9"/>
          <p:cNvPicPr preferRelativeResize="0"/>
          <p:nvPr/>
        </p:nvPicPr>
        <p:blipFill rotWithShape="1">
          <a:blip r:embed="rId3">
            <a:alphaModFix/>
          </a:blip>
          <a:srcRect b="0" l="0" r="0" t="0"/>
          <a:stretch/>
        </p:blipFill>
        <p:spPr>
          <a:xfrm>
            <a:off x="932231" y="2093519"/>
            <a:ext cx="311810" cy="311810"/>
          </a:xfrm>
          <a:prstGeom prst="rect">
            <a:avLst/>
          </a:prstGeom>
          <a:noFill/>
          <a:ln>
            <a:noFill/>
          </a:ln>
        </p:spPr>
      </p:pic>
      <p:sp>
        <p:nvSpPr>
          <p:cNvPr id="220" name="Google Shape;220;p9"/>
          <p:cNvSpPr txBox="1"/>
          <p:nvPr/>
        </p:nvSpPr>
        <p:spPr>
          <a:xfrm>
            <a:off x="1554480" y="1947672"/>
            <a:ext cx="13716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200"/>
              <a:buFont typeface="Calibri"/>
              <a:buNone/>
            </a:pPr>
            <a:r>
              <a:rPr b="1" i="0" lang="en-US" sz="1200" u="none" cap="none" strike="noStrike">
                <a:solidFill>
                  <a:srgbClr val="00E39B"/>
                </a:solidFill>
                <a:latin typeface="Calibri"/>
                <a:ea typeface="Calibri"/>
                <a:cs typeface="Calibri"/>
                <a:sym typeface="Calibri"/>
              </a:rPr>
              <a:t>RQ1</a:t>
            </a:r>
            <a:endParaRPr b="0" i="0" sz="1200" u="none" cap="none" strike="noStrike">
              <a:solidFill>
                <a:schemeClr val="dk1"/>
              </a:solidFill>
              <a:latin typeface="Calibri"/>
              <a:ea typeface="Calibri"/>
              <a:cs typeface="Calibri"/>
              <a:sym typeface="Calibri"/>
            </a:endParaRPr>
          </a:p>
        </p:txBody>
      </p:sp>
      <p:sp>
        <p:nvSpPr>
          <p:cNvPr id="221" name="Google Shape;221;p9"/>
          <p:cNvSpPr txBox="1"/>
          <p:nvPr/>
        </p:nvSpPr>
        <p:spPr>
          <a:xfrm>
            <a:off x="1554480" y="2203704"/>
            <a:ext cx="41148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600"/>
              <a:buFont typeface="Calibri"/>
              <a:buNone/>
            </a:pPr>
            <a:r>
              <a:rPr b="1" i="0" lang="en-US" sz="1600" u="none" cap="none" strike="noStrike">
                <a:solidFill>
                  <a:srgbClr val="F2F6FC"/>
                </a:solidFill>
                <a:latin typeface="Calibri"/>
                <a:ea typeface="Calibri"/>
                <a:cs typeface="Calibri"/>
                <a:sym typeface="Calibri"/>
              </a:rPr>
              <a:t>Contextual information gain</a:t>
            </a:r>
            <a:endParaRPr b="0" i="0" sz="1600" u="none" cap="none" strike="noStrike">
              <a:solidFill>
                <a:schemeClr val="dk1"/>
              </a:solidFill>
              <a:latin typeface="Calibri"/>
              <a:ea typeface="Calibri"/>
              <a:cs typeface="Calibri"/>
              <a:sym typeface="Calibri"/>
            </a:endParaRPr>
          </a:p>
        </p:txBody>
      </p:sp>
      <p:sp>
        <p:nvSpPr>
          <p:cNvPr id="222" name="Google Shape;222;p9"/>
          <p:cNvSpPr txBox="1"/>
          <p:nvPr/>
        </p:nvSpPr>
        <p:spPr>
          <a:xfrm>
            <a:off x="822960" y="2715768"/>
            <a:ext cx="484632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300"/>
              <a:buFont typeface="Calibri"/>
              <a:buNone/>
            </a:pPr>
            <a:r>
              <a:rPr b="0" i="0" lang="en-US" sz="1300" u="none" cap="none" strike="noStrike">
                <a:solidFill>
                  <a:srgbClr val="93A6C4"/>
                </a:solidFill>
                <a:latin typeface="Calibri"/>
                <a:ea typeface="Calibri"/>
                <a:cs typeface="Calibri"/>
                <a:sym typeface="Calibri"/>
              </a:rPr>
              <a:t>How much extra context does protocol-aware investigation (SSH, FTP, HTTP/S, SMB, DNS) add over a standard port/service scan?</a:t>
            </a:r>
            <a:endParaRPr b="0" i="0" sz="1300" u="none" cap="none" strike="noStrike">
              <a:solidFill>
                <a:schemeClr val="dk1"/>
              </a:solidFill>
              <a:latin typeface="Calibri"/>
              <a:ea typeface="Calibri"/>
              <a:cs typeface="Calibri"/>
              <a:sym typeface="Calibri"/>
            </a:endParaRPr>
          </a:p>
        </p:txBody>
      </p:sp>
      <p:sp>
        <p:nvSpPr>
          <p:cNvPr id="223" name="Google Shape;223;p9"/>
          <p:cNvSpPr txBox="1"/>
          <p:nvPr/>
        </p:nvSpPr>
        <p:spPr>
          <a:xfrm>
            <a:off x="822960" y="3456432"/>
            <a:ext cx="484632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100"/>
              <a:buFont typeface="Calibri"/>
              <a:buNone/>
            </a:pPr>
            <a:r>
              <a:rPr b="0" i="1" lang="en-US" sz="1100" u="none" cap="none" strike="noStrike">
                <a:solidFill>
                  <a:srgbClr val="00E39B"/>
                </a:solidFill>
                <a:latin typeface="Calibri"/>
                <a:ea typeface="Calibri"/>
                <a:cs typeface="Calibri"/>
                <a:sym typeface="Calibri"/>
              </a:rPr>
              <a:t>Evidence: Phase 2 vs Phase 5</a:t>
            </a:r>
            <a:endParaRPr b="0" i="0" sz="1100" u="none" cap="none" strike="noStrike">
              <a:solidFill>
                <a:schemeClr val="dk1"/>
              </a:solidFill>
              <a:latin typeface="Calibri"/>
              <a:ea typeface="Calibri"/>
              <a:cs typeface="Calibri"/>
              <a:sym typeface="Calibri"/>
            </a:endParaRPr>
          </a:p>
        </p:txBody>
      </p:sp>
      <p:sp>
        <p:nvSpPr>
          <p:cNvPr id="224" name="Google Shape;224;p9"/>
          <p:cNvSpPr/>
          <p:nvPr/>
        </p:nvSpPr>
        <p:spPr>
          <a:xfrm>
            <a:off x="6245352" y="1691640"/>
            <a:ext cx="5394960" cy="2148840"/>
          </a:xfrm>
          <a:prstGeom prst="roundRect">
            <a:avLst>
              <a:gd fmla="val 3404"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9"/>
          <p:cNvSpPr/>
          <p:nvPr/>
        </p:nvSpPr>
        <p:spPr>
          <a:xfrm>
            <a:off x="6501384" y="1965960"/>
            <a:ext cx="566928" cy="566928"/>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link.png" id="226" name="Google Shape;226;p9"/>
          <p:cNvPicPr preferRelativeResize="0"/>
          <p:nvPr/>
        </p:nvPicPr>
        <p:blipFill rotWithShape="1">
          <a:blip r:embed="rId4">
            <a:alphaModFix/>
          </a:blip>
          <a:srcRect b="0" l="0" r="0" t="0"/>
          <a:stretch/>
        </p:blipFill>
        <p:spPr>
          <a:xfrm>
            <a:off x="6628943" y="2093519"/>
            <a:ext cx="311810" cy="311810"/>
          </a:xfrm>
          <a:prstGeom prst="rect">
            <a:avLst/>
          </a:prstGeom>
          <a:noFill/>
          <a:ln>
            <a:noFill/>
          </a:ln>
        </p:spPr>
      </p:pic>
      <p:sp>
        <p:nvSpPr>
          <p:cNvPr id="227" name="Google Shape;227;p9"/>
          <p:cNvSpPr txBox="1"/>
          <p:nvPr/>
        </p:nvSpPr>
        <p:spPr>
          <a:xfrm>
            <a:off x="7251192" y="1947672"/>
            <a:ext cx="13716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200"/>
              <a:buFont typeface="Calibri"/>
              <a:buNone/>
            </a:pPr>
            <a:r>
              <a:rPr b="1" i="0" lang="en-US" sz="1200" u="none" cap="none" strike="noStrike">
                <a:solidFill>
                  <a:srgbClr val="00E39B"/>
                </a:solidFill>
                <a:latin typeface="Calibri"/>
                <a:ea typeface="Calibri"/>
                <a:cs typeface="Calibri"/>
                <a:sym typeface="Calibri"/>
              </a:rPr>
              <a:t>RQ2</a:t>
            </a:r>
            <a:endParaRPr b="0" i="0" sz="1200" u="none" cap="none" strike="noStrike">
              <a:solidFill>
                <a:schemeClr val="dk1"/>
              </a:solidFill>
              <a:latin typeface="Calibri"/>
              <a:ea typeface="Calibri"/>
              <a:cs typeface="Calibri"/>
              <a:sym typeface="Calibri"/>
            </a:endParaRPr>
          </a:p>
        </p:txBody>
      </p:sp>
      <p:sp>
        <p:nvSpPr>
          <p:cNvPr id="228" name="Google Shape;228;p9"/>
          <p:cNvSpPr txBox="1"/>
          <p:nvPr/>
        </p:nvSpPr>
        <p:spPr>
          <a:xfrm>
            <a:off x="7251192" y="2203704"/>
            <a:ext cx="41148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600"/>
              <a:buFont typeface="Calibri"/>
              <a:buNone/>
            </a:pPr>
            <a:r>
              <a:rPr b="1" i="0" lang="en-US" sz="1600" u="none" cap="none" strike="noStrike">
                <a:solidFill>
                  <a:srgbClr val="F2F6FC"/>
                </a:solidFill>
                <a:latin typeface="Calibri"/>
                <a:ea typeface="Calibri"/>
                <a:cs typeface="Calibri"/>
                <a:sym typeface="Calibri"/>
              </a:rPr>
              <a:t>Evidence-weighted correlation</a:t>
            </a:r>
            <a:endParaRPr b="0" i="0" sz="1600" u="none" cap="none" strike="noStrike">
              <a:solidFill>
                <a:schemeClr val="dk1"/>
              </a:solidFill>
              <a:latin typeface="Calibri"/>
              <a:ea typeface="Calibri"/>
              <a:cs typeface="Calibri"/>
              <a:sym typeface="Calibri"/>
            </a:endParaRPr>
          </a:p>
        </p:txBody>
      </p:sp>
      <p:sp>
        <p:nvSpPr>
          <p:cNvPr id="229" name="Google Shape;229;p9"/>
          <p:cNvSpPr txBox="1"/>
          <p:nvPr/>
        </p:nvSpPr>
        <p:spPr>
          <a:xfrm>
            <a:off x="6519672" y="2715768"/>
            <a:ext cx="484632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300"/>
              <a:buFont typeface="Calibri"/>
              <a:buNone/>
            </a:pPr>
            <a:r>
              <a:rPr b="0" i="0" lang="en-US" sz="1300" u="none" cap="none" strike="noStrike">
                <a:solidFill>
                  <a:srgbClr val="93A6C4"/>
                </a:solidFill>
                <a:latin typeface="Calibri"/>
                <a:ea typeface="Calibri"/>
                <a:cs typeface="Calibri"/>
                <a:sym typeface="Calibri"/>
              </a:rPr>
              <a:t>Can evidence-weighted CVE correlation reduce false positives compared with naive version-string-to-CVE lookups?</a:t>
            </a:r>
            <a:endParaRPr b="0" i="0" sz="1300" u="none" cap="none" strike="noStrike">
              <a:solidFill>
                <a:schemeClr val="dk1"/>
              </a:solidFill>
              <a:latin typeface="Calibri"/>
              <a:ea typeface="Calibri"/>
              <a:cs typeface="Calibri"/>
              <a:sym typeface="Calibri"/>
            </a:endParaRPr>
          </a:p>
        </p:txBody>
      </p:sp>
      <p:sp>
        <p:nvSpPr>
          <p:cNvPr id="230" name="Google Shape;230;p9"/>
          <p:cNvSpPr txBox="1"/>
          <p:nvPr/>
        </p:nvSpPr>
        <p:spPr>
          <a:xfrm>
            <a:off x="6519672" y="3456432"/>
            <a:ext cx="484632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100"/>
              <a:buFont typeface="Calibri"/>
              <a:buNone/>
            </a:pPr>
            <a:r>
              <a:rPr b="0" i="1" lang="en-US" sz="1100" u="none" cap="none" strike="noStrike">
                <a:solidFill>
                  <a:srgbClr val="00E39B"/>
                </a:solidFill>
                <a:latin typeface="Calibri"/>
                <a:ea typeface="Calibri"/>
                <a:cs typeface="Calibri"/>
                <a:sym typeface="Calibri"/>
              </a:rPr>
              <a:t>Evidence: Phase 4 vs Phase 6</a:t>
            </a:r>
            <a:endParaRPr b="0" i="0" sz="1100" u="none" cap="none" strike="noStrike">
              <a:solidFill>
                <a:schemeClr val="dk1"/>
              </a:solidFill>
              <a:latin typeface="Calibri"/>
              <a:ea typeface="Calibri"/>
              <a:cs typeface="Calibri"/>
              <a:sym typeface="Calibri"/>
            </a:endParaRPr>
          </a:p>
        </p:txBody>
      </p:sp>
      <p:sp>
        <p:nvSpPr>
          <p:cNvPr id="231" name="Google Shape;231;p9"/>
          <p:cNvSpPr/>
          <p:nvPr/>
        </p:nvSpPr>
        <p:spPr>
          <a:xfrm>
            <a:off x="548640" y="4114800"/>
            <a:ext cx="5394960" cy="2148840"/>
          </a:xfrm>
          <a:prstGeom prst="roundRect">
            <a:avLst>
              <a:gd fmla="val 3404"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9"/>
          <p:cNvSpPr/>
          <p:nvPr/>
        </p:nvSpPr>
        <p:spPr>
          <a:xfrm>
            <a:off x="804672" y="4389120"/>
            <a:ext cx="566928" cy="566928"/>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clock.png" id="233" name="Google Shape;233;p9"/>
          <p:cNvPicPr preferRelativeResize="0"/>
          <p:nvPr/>
        </p:nvPicPr>
        <p:blipFill rotWithShape="1">
          <a:blip r:embed="rId5">
            <a:alphaModFix/>
          </a:blip>
          <a:srcRect b="0" l="0" r="0" t="0"/>
          <a:stretch/>
        </p:blipFill>
        <p:spPr>
          <a:xfrm>
            <a:off x="932231" y="4516679"/>
            <a:ext cx="311810" cy="311810"/>
          </a:xfrm>
          <a:prstGeom prst="rect">
            <a:avLst/>
          </a:prstGeom>
          <a:noFill/>
          <a:ln>
            <a:noFill/>
          </a:ln>
        </p:spPr>
      </p:pic>
      <p:sp>
        <p:nvSpPr>
          <p:cNvPr id="234" name="Google Shape;234;p9"/>
          <p:cNvSpPr txBox="1"/>
          <p:nvPr/>
        </p:nvSpPr>
        <p:spPr>
          <a:xfrm>
            <a:off x="1554480" y="4370832"/>
            <a:ext cx="13716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200"/>
              <a:buFont typeface="Calibri"/>
              <a:buNone/>
            </a:pPr>
            <a:r>
              <a:rPr b="1" i="0" lang="en-US" sz="1200" u="none" cap="none" strike="noStrike">
                <a:solidFill>
                  <a:srgbClr val="00E39B"/>
                </a:solidFill>
                <a:latin typeface="Calibri"/>
                <a:ea typeface="Calibri"/>
                <a:cs typeface="Calibri"/>
                <a:sym typeface="Calibri"/>
              </a:rPr>
              <a:t>RQ3</a:t>
            </a:r>
            <a:endParaRPr b="0" i="0" sz="1200" u="none" cap="none" strike="noStrike">
              <a:solidFill>
                <a:schemeClr val="dk1"/>
              </a:solidFill>
              <a:latin typeface="Calibri"/>
              <a:ea typeface="Calibri"/>
              <a:cs typeface="Calibri"/>
              <a:sym typeface="Calibri"/>
            </a:endParaRPr>
          </a:p>
        </p:txBody>
      </p:sp>
      <p:sp>
        <p:nvSpPr>
          <p:cNvPr id="235" name="Google Shape;235;p9"/>
          <p:cNvSpPr txBox="1"/>
          <p:nvPr/>
        </p:nvSpPr>
        <p:spPr>
          <a:xfrm>
            <a:off x="1554480" y="4626864"/>
            <a:ext cx="41148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600"/>
              <a:buFont typeface="Calibri"/>
              <a:buNone/>
            </a:pPr>
            <a:r>
              <a:rPr b="1" i="0" lang="en-US" sz="1600" u="none" cap="none" strike="noStrike">
                <a:solidFill>
                  <a:srgbClr val="F2F6FC"/>
                </a:solidFill>
                <a:latin typeface="Calibri"/>
                <a:ea typeface="Calibri"/>
                <a:cs typeface="Calibri"/>
                <a:sym typeface="Calibri"/>
              </a:rPr>
              <a:t>Reporting speed &amp; consistency</a:t>
            </a:r>
            <a:endParaRPr b="0" i="0" sz="1600" u="none" cap="none" strike="noStrike">
              <a:solidFill>
                <a:schemeClr val="dk1"/>
              </a:solidFill>
              <a:latin typeface="Calibri"/>
              <a:ea typeface="Calibri"/>
              <a:cs typeface="Calibri"/>
              <a:sym typeface="Calibri"/>
            </a:endParaRPr>
          </a:p>
        </p:txBody>
      </p:sp>
      <p:sp>
        <p:nvSpPr>
          <p:cNvPr id="236" name="Google Shape;236;p9"/>
          <p:cNvSpPr txBox="1"/>
          <p:nvPr/>
        </p:nvSpPr>
        <p:spPr>
          <a:xfrm>
            <a:off x="822960" y="5138928"/>
            <a:ext cx="484632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300"/>
              <a:buFont typeface="Calibri"/>
              <a:buNone/>
            </a:pPr>
            <a:r>
              <a:rPr b="0" i="0" lang="en-US" sz="1300" u="none" cap="none" strike="noStrike">
                <a:solidFill>
                  <a:srgbClr val="93A6C4"/>
                </a:solidFill>
                <a:latin typeface="Calibri"/>
                <a:ea typeface="Calibri"/>
                <a:cs typeface="Calibri"/>
                <a:sym typeface="Calibri"/>
              </a:rPr>
              <a:t>Is structured, automated reporting faster and more consistent than an equivalent manual assessment?</a:t>
            </a:r>
            <a:endParaRPr b="0" i="0" sz="1300" u="none" cap="none" strike="noStrike">
              <a:solidFill>
                <a:schemeClr val="dk1"/>
              </a:solidFill>
              <a:latin typeface="Calibri"/>
              <a:ea typeface="Calibri"/>
              <a:cs typeface="Calibri"/>
              <a:sym typeface="Calibri"/>
            </a:endParaRPr>
          </a:p>
        </p:txBody>
      </p:sp>
      <p:sp>
        <p:nvSpPr>
          <p:cNvPr id="237" name="Google Shape;237;p9"/>
          <p:cNvSpPr txBox="1"/>
          <p:nvPr/>
        </p:nvSpPr>
        <p:spPr>
          <a:xfrm>
            <a:off x="822960" y="5879592"/>
            <a:ext cx="484632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100"/>
              <a:buFont typeface="Calibri"/>
              <a:buNone/>
            </a:pPr>
            <a:r>
              <a:rPr b="0" i="1" lang="en-US" sz="1100" u="none" cap="none" strike="noStrike">
                <a:solidFill>
                  <a:srgbClr val="00E39B"/>
                </a:solidFill>
                <a:latin typeface="Calibri"/>
                <a:ea typeface="Calibri"/>
                <a:cs typeface="Calibri"/>
                <a:sym typeface="Calibri"/>
              </a:rPr>
              <a:t>Evidence: Phase 7 output</a:t>
            </a:r>
            <a:endParaRPr b="0" i="0" sz="1100" u="none" cap="none" strike="noStrike">
              <a:solidFill>
                <a:schemeClr val="dk1"/>
              </a:solidFill>
              <a:latin typeface="Calibri"/>
              <a:ea typeface="Calibri"/>
              <a:cs typeface="Calibri"/>
              <a:sym typeface="Calibri"/>
            </a:endParaRPr>
          </a:p>
        </p:txBody>
      </p:sp>
      <p:sp>
        <p:nvSpPr>
          <p:cNvPr id="238" name="Google Shape;238;p9"/>
          <p:cNvSpPr/>
          <p:nvPr/>
        </p:nvSpPr>
        <p:spPr>
          <a:xfrm>
            <a:off x="6245352" y="4114800"/>
            <a:ext cx="5394960" cy="2148840"/>
          </a:xfrm>
          <a:prstGeom prst="roundRect">
            <a:avLst>
              <a:gd fmla="val 3404"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 name="Google Shape;239;p9"/>
          <p:cNvSpPr/>
          <p:nvPr/>
        </p:nvSpPr>
        <p:spPr>
          <a:xfrm>
            <a:off x="6501384" y="4389120"/>
            <a:ext cx="566928" cy="566928"/>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balance.png" id="240" name="Google Shape;240;p9"/>
          <p:cNvPicPr preferRelativeResize="0"/>
          <p:nvPr/>
        </p:nvPicPr>
        <p:blipFill rotWithShape="1">
          <a:blip r:embed="rId6">
            <a:alphaModFix/>
          </a:blip>
          <a:srcRect b="0" l="0" r="0" t="0"/>
          <a:stretch/>
        </p:blipFill>
        <p:spPr>
          <a:xfrm>
            <a:off x="6628943" y="4516679"/>
            <a:ext cx="311810" cy="311810"/>
          </a:xfrm>
          <a:prstGeom prst="rect">
            <a:avLst/>
          </a:prstGeom>
          <a:noFill/>
          <a:ln>
            <a:noFill/>
          </a:ln>
        </p:spPr>
      </p:pic>
      <p:sp>
        <p:nvSpPr>
          <p:cNvPr id="241" name="Google Shape;241;p9"/>
          <p:cNvSpPr txBox="1"/>
          <p:nvPr/>
        </p:nvSpPr>
        <p:spPr>
          <a:xfrm>
            <a:off x="7251192" y="4370832"/>
            <a:ext cx="13716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200"/>
              <a:buFont typeface="Calibri"/>
              <a:buNone/>
            </a:pPr>
            <a:r>
              <a:rPr b="1" i="0" lang="en-US" sz="1200" u="none" cap="none" strike="noStrike">
                <a:solidFill>
                  <a:srgbClr val="00E39B"/>
                </a:solidFill>
                <a:latin typeface="Calibri"/>
                <a:ea typeface="Calibri"/>
                <a:cs typeface="Calibri"/>
                <a:sym typeface="Calibri"/>
              </a:rPr>
              <a:t>RQ4</a:t>
            </a:r>
            <a:endParaRPr b="0" i="0" sz="1200" u="none" cap="none" strike="noStrike">
              <a:solidFill>
                <a:schemeClr val="dk1"/>
              </a:solidFill>
              <a:latin typeface="Calibri"/>
              <a:ea typeface="Calibri"/>
              <a:cs typeface="Calibri"/>
              <a:sym typeface="Calibri"/>
            </a:endParaRPr>
          </a:p>
        </p:txBody>
      </p:sp>
      <p:sp>
        <p:nvSpPr>
          <p:cNvPr id="242" name="Google Shape;242;p9"/>
          <p:cNvSpPr txBox="1"/>
          <p:nvPr/>
        </p:nvSpPr>
        <p:spPr>
          <a:xfrm>
            <a:off x="7251192" y="4626864"/>
            <a:ext cx="41148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600"/>
              <a:buFont typeface="Calibri"/>
              <a:buNone/>
            </a:pPr>
            <a:r>
              <a:rPr b="1" i="0" lang="en-US" sz="1600" u="none" cap="none" strike="noStrike">
                <a:solidFill>
                  <a:srgbClr val="F2F6FC"/>
                </a:solidFill>
                <a:latin typeface="Calibri"/>
                <a:ea typeface="Calibri"/>
                <a:cs typeface="Calibri"/>
                <a:sym typeface="Calibri"/>
              </a:rPr>
              <a:t>Ethical &amp; practical limits</a:t>
            </a:r>
            <a:endParaRPr b="0" i="0" sz="1600" u="none" cap="none" strike="noStrike">
              <a:solidFill>
                <a:schemeClr val="dk1"/>
              </a:solidFill>
              <a:latin typeface="Calibri"/>
              <a:ea typeface="Calibri"/>
              <a:cs typeface="Calibri"/>
              <a:sym typeface="Calibri"/>
            </a:endParaRPr>
          </a:p>
        </p:txBody>
      </p:sp>
      <p:sp>
        <p:nvSpPr>
          <p:cNvPr id="243" name="Google Shape;243;p9"/>
          <p:cNvSpPr txBox="1"/>
          <p:nvPr/>
        </p:nvSpPr>
        <p:spPr>
          <a:xfrm>
            <a:off x="6519672" y="5138928"/>
            <a:ext cx="484632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300"/>
              <a:buFont typeface="Calibri"/>
              <a:buNone/>
            </a:pPr>
            <a:r>
              <a:rPr b="0" i="0" lang="en-US" sz="1300" u="none" cap="none" strike="noStrike">
                <a:solidFill>
                  <a:srgbClr val="93A6C4"/>
                </a:solidFill>
                <a:latin typeface="Calibri"/>
                <a:ea typeface="Calibri"/>
                <a:cs typeface="Calibri"/>
                <a:sym typeface="Calibri"/>
              </a:rPr>
              <a:t>What authorization, scope and rate-limiting limits define acceptable use of autonomous service interaction?</a:t>
            </a:r>
            <a:endParaRPr b="0" i="0" sz="1300" u="none" cap="none" strike="noStrike">
              <a:solidFill>
                <a:schemeClr val="dk1"/>
              </a:solidFill>
              <a:latin typeface="Calibri"/>
              <a:ea typeface="Calibri"/>
              <a:cs typeface="Calibri"/>
              <a:sym typeface="Calibri"/>
            </a:endParaRPr>
          </a:p>
        </p:txBody>
      </p:sp>
      <p:sp>
        <p:nvSpPr>
          <p:cNvPr id="244" name="Google Shape;244;p9"/>
          <p:cNvSpPr txBox="1"/>
          <p:nvPr/>
        </p:nvSpPr>
        <p:spPr>
          <a:xfrm>
            <a:off x="6519672" y="5879592"/>
            <a:ext cx="484632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100"/>
              <a:buFont typeface="Calibri"/>
              <a:buNone/>
            </a:pPr>
            <a:r>
              <a:rPr b="0" i="1" lang="en-US" sz="1100" u="none" cap="none" strike="noStrike">
                <a:solidFill>
                  <a:srgbClr val="00E39B"/>
                </a:solidFill>
                <a:latin typeface="Calibri"/>
                <a:ea typeface="Calibri"/>
                <a:cs typeface="Calibri"/>
                <a:sym typeface="Calibri"/>
              </a:rPr>
              <a:t>Evidence: run log &amp; audit trail</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249" name="Shape 249"/>
        <p:cNvGrpSpPr/>
        <p:nvPr/>
      </p:nvGrpSpPr>
      <p:grpSpPr>
        <a:xfrm>
          <a:off x="0" y="0"/>
          <a:ext cx="0" cy="0"/>
          <a:chOff x="0" y="0"/>
          <a:chExt cx="0" cy="0"/>
        </a:xfrm>
      </p:grpSpPr>
      <p:sp>
        <p:nvSpPr>
          <p:cNvPr id="250" name="Google Shape;250;p10"/>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LITERATURE REVIEW</a:t>
            </a:r>
            <a:endParaRPr b="0" i="0" sz="1300" u="none" cap="none" strike="noStrike">
              <a:solidFill>
                <a:schemeClr val="dk1"/>
              </a:solidFill>
              <a:latin typeface="Calibri"/>
              <a:ea typeface="Calibri"/>
              <a:cs typeface="Calibri"/>
              <a:sym typeface="Calibri"/>
            </a:endParaRPr>
          </a:p>
        </p:txBody>
      </p:sp>
      <p:sp>
        <p:nvSpPr>
          <p:cNvPr id="251" name="Google Shape;251;p10"/>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Literature Review at a Glance</a:t>
            </a:r>
            <a:endParaRPr b="0" i="0" sz="3000" u="none" cap="none" strike="noStrike">
              <a:solidFill>
                <a:schemeClr val="dk1"/>
              </a:solidFill>
              <a:latin typeface="Calibri"/>
              <a:ea typeface="Calibri"/>
              <a:cs typeface="Calibri"/>
              <a:sym typeface="Calibri"/>
            </a:endParaRPr>
          </a:p>
        </p:txBody>
      </p:sp>
      <p:sp>
        <p:nvSpPr>
          <p:cNvPr id="252" name="Google Shape;252;p10"/>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253" name="Google Shape;253;p10"/>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8 / 24</a:t>
            </a:r>
            <a:endParaRPr b="0" i="0" sz="900" u="none" cap="none" strike="noStrike">
              <a:solidFill>
                <a:schemeClr val="dk1"/>
              </a:solidFill>
              <a:latin typeface="Calibri"/>
              <a:ea typeface="Calibri"/>
              <a:cs typeface="Calibri"/>
              <a:sym typeface="Calibri"/>
            </a:endParaRPr>
          </a:p>
        </p:txBody>
      </p:sp>
      <p:sp>
        <p:nvSpPr>
          <p:cNvPr id="254" name="Google Shape;254;p10"/>
          <p:cNvSpPr txBox="1"/>
          <p:nvPr/>
        </p:nvSpPr>
        <p:spPr>
          <a:xfrm>
            <a:off x="1600200" y="1554480"/>
            <a:ext cx="274320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0E39B"/>
              </a:buClr>
              <a:buSzPts val="1050"/>
              <a:buFont typeface="Calibri"/>
              <a:buNone/>
            </a:pPr>
            <a:r>
              <a:rPr b="1" i="0" lang="en-US" sz="1050" u="none" cap="none" strike="noStrike">
                <a:solidFill>
                  <a:srgbClr val="00E39B"/>
                </a:solidFill>
                <a:latin typeface="Calibri"/>
                <a:ea typeface="Calibri"/>
                <a:cs typeface="Calibri"/>
                <a:sym typeface="Calibri"/>
              </a:rPr>
              <a:t>AREA</a:t>
            </a:r>
            <a:endParaRPr b="0" i="0" sz="1050" u="none" cap="none" strike="noStrike">
              <a:solidFill>
                <a:schemeClr val="dk1"/>
              </a:solidFill>
              <a:latin typeface="Calibri"/>
              <a:ea typeface="Calibri"/>
              <a:cs typeface="Calibri"/>
              <a:sym typeface="Calibri"/>
            </a:endParaRPr>
          </a:p>
        </p:txBody>
      </p:sp>
      <p:sp>
        <p:nvSpPr>
          <p:cNvPr id="255" name="Google Shape;255;p10"/>
          <p:cNvSpPr txBox="1"/>
          <p:nvPr/>
        </p:nvSpPr>
        <p:spPr>
          <a:xfrm>
            <a:off x="4343400" y="1554480"/>
            <a:ext cx="274320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0E39B"/>
              </a:buClr>
              <a:buSzPts val="1050"/>
              <a:buFont typeface="Calibri"/>
              <a:buNone/>
            </a:pPr>
            <a:r>
              <a:rPr b="1" i="0" lang="en-US" sz="1050" u="none" cap="none" strike="noStrike">
                <a:solidFill>
                  <a:srgbClr val="00E39B"/>
                </a:solidFill>
                <a:latin typeface="Calibri"/>
                <a:ea typeface="Calibri"/>
                <a:cs typeface="Calibri"/>
                <a:sym typeface="Calibri"/>
              </a:rPr>
              <a:t>KEY SOURCES</a:t>
            </a:r>
            <a:endParaRPr b="0" i="0" sz="1050" u="none" cap="none" strike="noStrike">
              <a:solidFill>
                <a:schemeClr val="dk1"/>
              </a:solidFill>
              <a:latin typeface="Calibri"/>
              <a:ea typeface="Calibri"/>
              <a:cs typeface="Calibri"/>
              <a:sym typeface="Calibri"/>
            </a:endParaRPr>
          </a:p>
        </p:txBody>
      </p:sp>
      <p:sp>
        <p:nvSpPr>
          <p:cNvPr id="256" name="Google Shape;256;p10"/>
          <p:cNvSpPr txBox="1"/>
          <p:nvPr/>
        </p:nvSpPr>
        <p:spPr>
          <a:xfrm>
            <a:off x="7589520" y="1554480"/>
            <a:ext cx="3657600" cy="2743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00E39B"/>
              </a:buClr>
              <a:buSzPts val="1050"/>
              <a:buFont typeface="Calibri"/>
              <a:buNone/>
            </a:pPr>
            <a:r>
              <a:rPr b="1" i="0" lang="en-US" sz="1050" u="none" cap="none" strike="noStrike">
                <a:solidFill>
                  <a:srgbClr val="00E39B"/>
                </a:solidFill>
                <a:latin typeface="Calibri"/>
                <a:ea typeface="Calibri"/>
                <a:cs typeface="Calibri"/>
                <a:sym typeface="Calibri"/>
              </a:rPr>
              <a:t>WHAT IT MEANS FOR ASIF</a:t>
            </a:r>
            <a:endParaRPr b="0" i="0" sz="1050" u="none" cap="none" strike="noStrike">
              <a:solidFill>
                <a:schemeClr val="dk1"/>
              </a:solidFill>
              <a:latin typeface="Calibri"/>
              <a:ea typeface="Calibri"/>
              <a:cs typeface="Calibri"/>
              <a:sym typeface="Calibri"/>
            </a:endParaRPr>
          </a:p>
        </p:txBody>
      </p:sp>
      <p:sp>
        <p:nvSpPr>
          <p:cNvPr id="257" name="Google Shape;257;p10"/>
          <p:cNvSpPr/>
          <p:nvPr/>
        </p:nvSpPr>
        <p:spPr>
          <a:xfrm>
            <a:off x="548640" y="1874520"/>
            <a:ext cx="11091672" cy="978408"/>
          </a:xfrm>
          <a:prstGeom prst="roundRect">
            <a:avLst>
              <a:gd fmla="val 747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10"/>
          <p:cNvSpPr/>
          <p:nvPr/>
        </p:nvSpPr>
        <p:spPr>
          <a:xfrm>
            <a:off x="777240" y="2093976"/>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network.png" id="259" name="Google Shape;259;p10"/>
          <p:cNvPicPr preferRelativeResize="0"/>
          <p:nvPr/>
        </p:nvPicPr>
        <p:blipFill rotWithShape="1">
          <a:blip r:embed="rId3">
            <a:alphaModFix/>
          </a:blip>
          <a:srcRect b="0" l="0" r="0" t="0"/>
          <a:stretch/>
        </p:blipFill>
        <p:spPr>
          <a:xfrm>
            <a:off x="900684" y="2217420"/>
            <a:ext cx="301752" cy="301752"/>
          </a:xfrm>
          <a:prstGeom prst="rect">
            <a:avLst/>
          </a:prstGeom>
          <a:noFill/>
          <a:ln>
            <a:noFill/>
          </a:ln>
        </p:spPr>
      </p:pic>
      <p:sp>
        <p:nvSpPr>
          <p:cNvPr id="260" name="Google Shape;260;p10"/>
          <p:cNvSpPr txBox="1"/>
          <p:nvPr/>
        </p:nvSpPr>
        <p:spPr>
          <a:xfrm>
            <a:off x="1600200" y="1965960"/>
            <a:ext cx="2560320" cy="7955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400"/>
              <a:buFont typeface="Calibri"/>
              <a:buNone/>
            </a:pPr>
            <a:r>
              <a:rPr b="1" i="0" lang="en-US" sz="1400" u="none" cap="none" strike="noStrike">
                <a:solidFill>
                  <a:srgbClr val="F2F6FC"/>
                </a:solidFill>
                <a:latin typeface="Calibri"/>
                <a:ea typeface="Calibri"/>
                <a:cs typeface="Calibri"/>
                <a:sym typeface="Calibri"/>
              </a:rPr>
              <a:t>Network scanning &amp; protocol standards</a:t>
            </a:r>
            <a:endParaRPr b="0" i="0" sz="1400" u="none" cap="none" strike="noStrike">
              <a:solidFill>
                <a:schemeClr val="dk1"/>
              </a:solidFill>
              <a:latin typeface="Calibri"/>
              <a:ea typeface="Calibri"/>
              <a:cs typeface="Calibri"/>
              <a:sym typeface="Calibri"/>
            </a:endParaRPr>
          </a:p>
        </p:txBody>
      </p:sp>
      <p:sp>
        <p:nvSpPr>
          <p:cNvPr id="261" name="Google Shape;261;p10"/>
          <p:cNvSpPr txBox="1"/>
          <p:nvPr/>
        </p:nvSpPr>
        <p:spPr>
          <a:xfrm>
            <a:off x="4343400" y="1965960"/>
            <a:ext cx="3017520" cy="7955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00"/>
              <a:buFont typeface="Calibri"/>
              <a:buNone/>
            </a:pPr>
            <a:r>
              <a:rPr b="0" i="0" lang="en-US" sz="1200" u="none" cap="none" strike="noStrike">
                <a:solidFill>
                  <a:srgbClr val="F2F6FC"/>
                </a:solidFill>
                <a:latin typeface="Calibri"/>
                <a:ea typeface="Calibri"/>
                <a:cs typeface="Calibri"/>
                <a:sym typeface="Calibri"/>
              </a:rPr>
              <a:t>Nmap [3]; RFC 4253 [8], RFC 959 [9], RFC 1035 [10]; Roy et al. [11]</a:t>
            </a:r>
            <a:endParaRPr b="0" i="0" sz="1200" u="none" cap="none" strike="noStrike">
              <a:solidFill>
                <a:schemeClr val="dk1"/>
              </a:solidFill>
              <a:latin typeface="Calibri"/>
              <a:ea typeface="Calibri"/>
              <a:cs typeface="Calibri"/>
              <a:sym typeface="Calibri"/>
            </a:endParaRPr>
          </a:p>
        </p:txBody>
      </p:sp>
      <p:sp>
        <p:nvSpPr>
          <p:cNvPr id="262" name="Google Shape;262;p10"/>
          <p:cNvSpPr txBox="1"/>
          <p:nvPr/>
        </p:nvSpPr>
        <p:spPr>
          <a:xfrm>
            <a:off x="7589520" y="1965960"/>
            <a:ext cx="3840480" cy="7955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Discovery-focused, little follow-up once a service is found. RFCs define compliant, not secure, behaviour.</a:t>
            </a:r>
            <a:endParaRPr b="0" i="0" sz="1200" u="none" cap="none" strike="noStrike">
              <a:solidFill>
                <a:schemeClr val="dk1"/>
              </a:solidFill>
              <a:latin typeface="Calibri"/>
              <a:ea typeface="Calibri"/>
              <a:cs typeface="Calibri"/>
              <a:sym typeface="Calibri"/>
            </a:endParaRPr>
          </a:p>
        </p:txBody>
      </p:sp>
      <p:sp>
        <p:nvSpPr>
          <p:cNvPr id="263" name="Google Shape;263;p10"/>
          <p:cNvSpPr/>
          <p:nvPr/>
        </p:nvSpPr>
        <p:spPr>
          <a:xfrm>
            <a:off x="548640" y="2990088"/>
            <a:ext cx="11091672" cy="978408"/>
          </a:xfrm>
          <a:prstGeom prst="roundRect">
            <a:avLst>
              <a:gd fmla="val 747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4" name="Google Shape;264;p10"/>
          <p:cNvSpPr/>
          <p:nvPr/>
        </p:nvSpPr>
        <p:spPr>
          <a:xfrm>
            <a:off x="777240" y="3209544"/>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database.png" id="265" name="Google Shape;265;p10"/>
          <p:cNvPicPr preferRelativeResize="0"/>
          <p:nvPr/>
        </p:nvPicPr>
        <p:blipFill rotWithShape="1">
          <a:blip r:embed="rId4">
            <a:alphaModFix/>
          </a:blip>
          <a:srcRect b="0" l="0" r="0" t="0"/>
          <a:stretch/>
        </p:blipFill>
        <p:spPr>
          <a:xfrm>
            <a:off x="900684" y="3332988"/>
            <a:ext cx="301752" cy="301752"/>
          </a:xfrm>
          <a:prstGeom prst="rect">
            <a:avLst/>
          </a:prstGeom>
          <a:noFill/>
          <a:ln>
            <a:noFill/>
          </a:ln>
        </p:spPr>
      </p:pic>
      <p:sp>
        <p:nvSpPr>
          <p:cNvPr id="266" name="Google Shape;266;p10"/>
          <p:cNvSpPr txBox="1"/>
          <p:nvPr/>
        </p:nvSpPr>
        <p:spPr>
          <a:xfrm>
            <a:off x="1600200" y="3081528"/>
            <a:ext cx="2560320" cy="7955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400"/>
              <a:buFont typeface="Calibri"/>
              <a:buNone/>
            </a:pPr>
            <a:r>
              <a:rPr b="1" i="0" lang="en-US" sz="1400" u="none" cap="none" strike="noStrike">
                <a:solidFill>
                  <a:srgbClr val="F2F6FC"/>
                </a:solidFill>
                <a:latin typeface="Calibri"/>
                <a:ea typeface="Calibri"/>
                <a:cs typeface="Calibri"/>
                <a:sym typeface="Calibri"/>
              </a:rPr>
              <a:t>Vulnerability assessment</a:t>
            </a:r>
            <a:endParaRPr b="0" i="0" sz="1400" u="none" cap="none" strike="noStrike">
              <a:solidFill>
                <a:schemeClr val="dk1"/>
              </a:solidFill>
              <a:latin typeface="Calibri"/>
              <a:ea typeface="Calibri"/>
              <a:cs typeface="Calibri"/>
              <a:sym typeface="Calibri"/>
            </a:endParaRPr>
          </a:p>
        </p:txBody>
      </p:sp>
      <p:sp>
        <p:nvSpPr>
          <p:cNvPr id="267" name="Google Shape;267;p10"/>
          <p:cNvSpPr txBox="1"/>
          <p:nvPr/>
        </p:nvSpPr>
        <p:spPr>
          <a:xfrm>
            <a:off x="4343400" y="3081528"/>
            <a:ext cx="3017520" cy="7955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00"/>
              <a:buFont typeface="Calibri"/>
              <a:buNone/>
            </a:pPr>
            <a:r>
              <a:rPr b="0" i="0" lang="en-US" sz="1200" u="none" cap="none" strike="noStrike">
                <a:solidFill>
                  <a:srgbClr val="F2F6FC"/>
                </a:solidFill>
                <a:latin typeface="Calibri"/>
                <a:ea typeface="Calibri"/>
                <a:cs typeface="Calibri"/>
                <a:sym typeface="Calibri"/>
              </a:rPr>
              <a:t>OpenVAS [4]; CVE [12] / NVD [5]; Holm [2]; Benthin Sanguino &amp; Uetz [13]; CVSS [6]</a:t>
            </a:r>
            <a:endParaRPr b="0" i="0" sz="1200" u="none" cap="none" strike="noStrike">
              <a:solidFill>
                <a:schemeClr val="dk1"/>
              </a:solidFill>
              <a:latin typeface="Calibri"/>
              <a:ea typeface="Calibri"/>
              <a:cs typeface="Calibri"/>
              <a:sym typeface="Calibri"/>
            </a:endParaRPr>
          </a:p>
        </p:txBody>
      </p:sp>
      <p:sp>
        <p:nvSpPr>
          <p:cNvPr id="268" name="Google Shape;268;p10"/>
          <p:cNvSpPr txBox="1"/>
          <p:nvPr/>
        </p:nvSpPr>
        <p:spPr>
          <a:xfrm>
            <a:off x="7589520" y="3081528"/>
            <a:ext cx="3840480" cy="7955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Version-only matching is noisy and CPE mapping can be wrong. CVSS signals severity, not presence.</a:t>
            </a:r>
            <a:endParaRPr b="0" i="0" sz="1200" u="none" cap="none" strike="noStrike">
              <a:solidFill>
                <a:schemeClr val="dk1"/>
              </a:solidFill>
              <a:latin typeface="Calibri"/>
              <a:ea typeface="Calibri"/>
              <a:cs typeface="Calibri"/>
              <a:sym typeface="Calibri"/>
            </a:endParaRPr>
          </a:p>
        </p:txBody>
      </p:sp>
      <p:sp>
        <p:nvSpPr>
          <p:cNvPr id="269" name="Google Shape;269;p10"/>
          <p:cNvSpPr/>
          <p:nvPr/>
        </p:nvSpPr>
        <p:spPr>
          <a:xfrm>
            <a:off x="548640" y="4105656"/>
            <a:ext cx="11091672" cy="978408"/>
          </a:xfrm>
          <a:prstGeom prst="roundRect">
            <a:avLst>
              <a:gd fmla="val 747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0" name="Google Shape;270;p10"/>
          <p:cNvSpPr/>
          <p:nvPr/>
        </p:nvSpPr>
        <p:spPr>
          <a:xfrm>
            <a:off x="777240" y="4325112"/>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file.png" id="271" name="Google Shape;271;p10"/>
          <p:cNvPicPr preferRelativeResize="0"/>
          <p:nvPr/>
        </p:nvPicPr>
        <p:blipFill rotWithShape="1">
          <a:blip r:embed="rId5">
            <a:alphaModFix/>
          </a:blip>
          <a:srcRect b="0" l="0" r="0" t="0"/>
          <a:stretch/>
        </p:blipFill>
        <p:spPr>
          <a:xfrm>
            <a:off x="900684" y="4448556"/>
            <a:ext cx="301752" cy="301752"/>
          </a:xfrm>
          <a:prstGeom prst="rect">
            <a:avLst/>
          </a:prstGeom>
          <a:noFill/>
          <a:ln>
            <a:noFill/>
          </a:ln>
        </p:spPr>
      </p:pic>
      <p:sp>
        <p:nvSpPr>
          <p:cNvPr id="272" name="Google Shape;272;p10"/>
          <p:cNvSpPr txBox="1"/>
          <p:nvPr/>
        </p:nvSpPr>
        <p:spPr>
          <a:xfrm>
            <a:off x="1600200" y="4197096"/>
            <a:ext cx="2560320" cy="7955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400"/>
              <a:buFont typeface="Calibri"/>
              <a:buNone/>
            </a:pPr>
            <a:r>
              <a:rPr b="1" i="0" lang="en-US" sz="1400" u="none" cap="none" strike="noStrike">
                <a:solidFill>
                  <a:srgbClr val="F2F6FC"/>
                </a:solidFill>
                <a:latin typeface="Calibri"/>
                <a:ea typeface="Calibri"/>
                <a:cs typeface="Calibri"/>
                <a:sym typeface="Calibri"/>
              </a:rPr>
              <a:t>Automated testing &amp; reporting</a:t>
            </a:r>
            <a:endParaRPr b="0" i="0" sz="1400" u="none" cap="none" strike="noStrike">
              <a:solidFill>
                <a:schemeClr val="dk1"/>
              </a:solidFill>
              <a:latin typeface="Calibri"/>
              <a:ea typeface="Calibri"/>
              <a:cs typeface="Calibri"/>
              <a:sym typeface="Calibri"/>
            </a:endParaRPr>
          </a:p>
        </p:txBody>
      </p:sp>
      <p:sp>
        <p:nvSpPr>
          <p:cNvPr id="273" name="Google Shape;273;p10"/>
          <p:cNvSpPr txBox="1"/>
          <p:nvPr/>
        </p:nvSpPr>
        <p:spPr>
          <a:xfrm>
            <a:off x="4343400" y="4197096"/>
            <a:ext cx="3017520" cy="7955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00"/>
              <a:buFont typeface="Calibri"/>
              <a:buNone/>
            </a:pPr>
            <a:r>
              <a:rPr b="0" i="0" lang="en-US" sz="1200" u="none" cap="none" strike="noStrike">
                <a:solidFill>
                  <a:srgbClr val="F2F6FC"/>
                </a:solidFill>
                <a:latin typeface="Calibri"/>
                <a:ea typeface="Calibri"/>
                <a:cs typeface="Calibri"/>
                <a:sym typeface="Calibri"/>
              </a:rPr>
              <a:t>OWASP WSTG [14]; NIST SP 800-115 [7]; Chen et al. [15]</a:t>
            </a:r>
            <a:endParaRPr b="0" i="0" sz="1200" u="none" cap="none" strike="noStrike">
              <a:solidFill>
                <a:schemeClr val="dk1"/>
              </a:solidFill>
              <a:latin typeface="Calibri"/>
              <a:ea typeface="Calibri"/>
              <a:cs typeface="Calibri"/>
              <a:sym typeface="Calibri"/>
            </a:endParaRPr>
          </a:p>
        </p:txBody>
      </p:sp>
      <p:sp>
        <p:nvSpPr>
          <p:cNvPr id="274" name="Google Shape;274;p10"/>
          <p:cNvSpPr txBox="1"/>
          <p:nvPr/>
        </p:nvSpPr>
        <p:spPr>
          <a:xfrm>
            <a:off x="7589520" y="4197096"/>
            <a:ext cx="3840480" cy="7955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Guidance is written for human testers; research focuses on exploitation after detection.</a:t>
            </a:r>
            <a:endParaRPr b="0" i="0" sz="1200" u="none" cap="none" strike="noStrike">
              <a:solidFill>
                <a:schemeClr val="dk1"/>
              </a:solidFill>
              <a:latin typeface="Calibri"/>
              <a:ea typeface="Calibri"/>
              <a:cs typeface="Calibri"/>
              <a:sym typeface="Calibri"/>
            </a:endParaRPr>
          </a:p>
        </p:txBody>
      </p:sp>
      <p:sp>
        <p:nvSpPr>
          <p:cNvPr id="275" name="Google Shape;275;p10"/>
          <p:cNvSpPr/>
          <p:nvPr/>
        </p:nvSpPr>
        <p:spPr>
          <a:xfrm>
            <a:off x="548640" y="5221224"/>
            <a:ext cx="11091672" cy="978408"/>
          </a:xfrm>
          <a:prstGeom prst="roundRect">
            <a:avLst>
              <a:gd fmla="val 747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10"/>
          <p:cNvSpPr/>
          <p:nvPr/>
        </p:nvSpPr>
        <p:spPr>
          <a:xfrm>
            <a:off x="777240" y="5440680"/>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tags.png" id="277" name="Google Shape;277;p10"/>
          <p:cNvPicPr preferRelativeResize="0"/>
          <p:nvPr/>
        </p:nvPicPr>
        <p:blipFill rotWithShape="1">
          <a:blip r:embed="rId6">
            <a:alphaModFix/>
          </a:blip>
          <a:srcRect b="0" l="0" r="0" t="0"/>
          <a:stretch/>
        </p:blipFill>
        <p:spPr>
          <a:xfrm>
            <a:off x="900684" y="5564124"/>
            <a:ext cx="301752" cy="301752"/>
          </a:xfrm>
          <a:prstGeom prst="rect">
            <a:avLst/>
          </a:prstGeom>
          <a:noFill/>
          <a:ln>
            <a:noFill/>
          </a:ln>
        </p:spPr>
      </p:pic>
      <p:sp>
        <p:nvSpPr>
          <p:cNvPr id="278" name="Google Shape;278;p10"/>
          <p:cNvSpPr txBox="1"/>
          <p:nvPr/>
        </p:nvSpPr>
        <p:spPr>
          <a:xfrm>
            <a:off x="1600200" y="5312664"/>
            <a:ext cx="2560320" cy="7955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400"/>
              <a:buFont typeface="Calibri"/>
              <a:buNone/>
            </a:pPr>
            <a:r>
              <a:rPr b="1" i="0" lang="en-US" sz="1400" u="none" cap="none" strike="noStrike">
                <a:solidFill>
                  <a:srgbClr val="F2F6FC"/>
                </a:solidFill>
                <a:latin typeface="Calibri"/>
                <a:ea typeface="Calibri"/>
                <a:cs typeface="Calibri"/>
                <a:sym typeface="Calibri"/>
              </a:rPr>
              <a:t>Prioritization beyond CVSS</a:t>
            </a:r>
            <a:endParaRPr b="0" i="0" sz="1400" u="none" cap="none" strike="noStrike">
              <a:solidFill>
                <a:schemeClr val="dk1"/>
              </a:solidFill>
              <a:latin typeface="Calibri"/>
              <a:ea typeface="Calibri"/>
              <a:cs typeface="Calibri"/>
              <a:sym typeface="Calibri"/>
            </a:endParaRPr>
          </a:p>
        </p:txBody>
      </p:sp>
      <p:sp>
        <p:nvSpPr>
          <p:cNvPr id="279" name="Google Shape;279;p10"/>
          <p:cNvSpPr txBox="1"/>
          <p:nvPr/>
        </p:nvSpPr>
        <p:spPr>
          <a:xfrm>
            <a:off x="4343400" y="5312664"/>
            <a:ext cx="3017520" cy="7955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00"/>
              <a:buFont typeface="Calibri"/>
              <a:buNone/>
            </a:pPr>
            <a:r>
              <a:rPr b="0" i="0" lang="en-US" sz="1200" u="none" cap="none" strike="noStrike">
                <a:solidFill>
                  <a:srgbClr val="F2F6FC"/>
                </a:solidFill>
                <a:latin typeface="Calibri"/>
                <a:ea typeface="Calibri"/>
                <a:cs typeface="Calibri"/>
                <a:sym typeface="Calibri"/>
              </a:rPr>
              <a:t>EPSS [16]; CISA KEV [17]; Jung et al. (CAVP) [18]</a:t>
            </a:r>
            <a:endParaRPr b="0" i="0" sz="1200" u="none" cap="none" strike="noStrike">
              <a:solidFill>
                <a:schemeClr val="dk1"/>
              </a:solidFill>
              <a:latin typeface="Calibri"/>
              <a:ea typeface="Calibri"/>
              <a:cs typeface="Calibri"/>
              <a:sym typeface="Calibri"/>
            </a:endParaRPr>
          </a:p>
        </p:txBody>
      </p:sp>
      <p:sp>
        <p:nvSpPr>
          <p:cNvPr id="280" name="Google Shape;280;p10"/>
          <p:cNvSpPr txBox="1"/>
          <p:nvPr/>
        </p:nvSpPr>
        <p:spPr>
          <a:xfrm>
            <a:off x="7589520" y="5312664"/>
            <a:ext cx="3840480" cy="7955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Rank likelihood or context, but none says whether a CVE applies to this specific host.</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285" name="Shape 285"/>
        <p:cNvGrpSpPr/>
        <p:nvPr/>
      </p:nvGrpSpPr>
      <p:grpSpPr>
        <a:xfrm>
          <a:off x="0" y="0"/>
          <a:ext cx="0" cy="0"/>
          <a:chOff x="0" y="0"/>
          <a:chExt cx="0" cy="0"/>
        </a:xfrm>
      </p:grpSpPr>
      <p:sp>
        <p:nvSpPr>
          <p:cNvPr id="286" name="Google Shape;286;p11"/>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METHODOLOGY</a:t>
            </a:r>
            <a:endParaRPr b="0" i="0" sz="1300" u="none" cap="none" strike="noStrike">
              <a:solidFill>
                <a:schemeClr val="dk1"/>
              </a:solidFill>
              <a:latin typeface="Calibri"/>
              <a:ea typeface="Calibri"/>
              <a:cs typeface="Calibri"/>
              <a:sym typeface="Calibri"/>
            </a:endParaRPr>
          </a:p>
        </p:txBody>
      </p:sp>
      <p:sp>
        <p:nvSpPr>
          <p:cNvPr id="287" name="Google Shape;287;p11"/>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The Eight-Phase Pipeline</a:t>
            </a:r>
            <a:endParaRPr b="0" i="0" sz="3000" u="none" cap="none" strike="noStrike">
              <a:solidFill>
                <a:schemeClr val="dk1"/>
              </a:solidFill>
              <a:latin typeface="Calibri"/>
              <a:ea typeface="Calibri"/>
              <a:cs typeface="Calibri"/>
              <a:sym typeface="Calibri"/>
            </a:endParaRPr>
          </a:p>
        </p:txBody>
      </p:sp>
      <p:sp>
        <p:nvSpPr>
          <p:cNvPr id="288" name="Google Shape;288;p11"/>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289" name="Google Shape;289;p11"/>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9 / 24</a:t>
            </a:r>
            <a:endParaRPr b="0" i="0" sz="900" u="none" cap="none" strike="noStrike">
              <a:solidFill>
                <a:schemeClr val="dk1"/>
              </a:solidFill>
              <a:latin typeface="Calibri"/>
              <a:ea typeface="Calibri"/>
              <a:cs typeface="Calibri"/>
              <a:sym typeface="Calibri"/>
            </a:endParaRPr>
          </a:p>
        </p:txBody>
      </p:sp>
      <p:sp>
        <p:nvSpPr>
          <p:cNvPr id="290" name="Google Shape;290;p11"/>
          <p:cNvSpPr txBox="1"/>
          <p:nvPr/>
        </p:nvSpPr>
        <p:spPr>
          <a:xfrm>
            <a:off x="548640" y="1481328"/>
            <a:ext cx="1106424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400"/>
              <a:buFont typeface="Calibri"/>
              <a:buNone/>
            </a:pPr>
            <a:r>
              <a:rPr b="0" i="1" lang="en-US" sz="1400" u="none" cap="none" strike="noStrike">
                <a:solidFill>
                  <a:srgbClr val="93A6C4"/>
                </a:solidFill>
                <a:latin typeface="Calibri"/>
                <a:ea typeface="Calibri"/>
                <a:cs typeface="Calibri"/>
                <a:sym typeface="Calibri"/>
              </a:rPr>
              <a:t>Design-and-build approach: each phase has a defined input and output, so it can be tested and run on its own.</a:t>
            </a:r>
            <a:endParaRPr b="0" i="0" sz="1400" u="none" cap="none" strike="noStrike">
              <a:solidFill>
                <a:schemeClr val="dk1"/>
              </a:solidFill>
              <a:latin typeface="Calibri"/>
              <a:ea typeface="Calibri"/>
              <a:cs typeface="Calibri"/>
              <a:sym typeface="Calibri"/>
            </a:endParaRPr>
          </a:p>
        </p:txBody>
      </p:sp>
      <p:sp>
        <p:nvSpPr>
          <p:cNvPr id="291" name="Google Shape;291;p11"/>
          <p:cNvSpPr/>
          <p:nvPr/>
        </p:nvSpPr>
        <p:spPr>
          <a:xfrm>
            <a:off x="548640" y="2011680"/>
            <a:ext cx="1216152" cy="2743200"/>
          </a:xfrm>
          <a:prstGeom prst="roundRect">
            <a:avLst>
              <a:gd fmla="val 6015"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11"/>
          <p:cNvSpPr/>
          <p:nvPr/>
        </p:nvSpPr>
        <p:spPr>
          <a:xfrm>
            <a:off x="873252" y="2240280"/>
            <a:ext cx="566928" cy="566928"/>
          </a:xfrm>
          <a:prstGeom prst="ellipse">
            <a:avLst/>
          </a:prstGeom>
          <a:solidFill>
            <a:srgbClr val="4C9BE8"/>
          </a:solidFill>
          <a:ln cap="flat" cmpd="sng" w="12700">
            <a:solidFill>
              <a:srgbClr val="4C9B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search_location.png" id="293" name="Google Shape;293;p11"/>
          <p:cNvPicPr preferRelativeResize="0"/>
          <p:nvPr/>
        </p:nvPicPr>
        <p:blipFill rotWithShape="1">
          <a:blip r:embed="rId3">
            <a:alphaModFix/>
          </a:blip>
          <a:srcRect b="0" l="0" r="0" t="0"/>
          <a:stretch/>
        </p:blipFill>
        <p:spPr>
          <a:xfrm>
            <a:off x="1000811" y="2367839"/>
            <a:ext cx="311810" cy="311810"/>
          </a:xfrm>
          <a:prstGeom prst="rect">
            <a:avLst/>
          </a:prstGeom>
          <a:noFill/>
          <a:ln>
            <a:noFill/>
          </a:ln>
        </p:spPr>
      </p:pic>
      <p:sp>
        <p:nvSpPr>
          <p:cNvPr id="294" name="Google Shape;294;p11"/>
          <p:cNvSpPr txBox="1"/>
          <p:nvPr/>
        </p:nvSpPr>
        <p:spPr>
          <a:xfrm>
            <a:off x="548640" y="2907792"/>
            <a:ext cx="1216152" cy="36576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4C9BE8"/>
              </a:buClr>
              <a:buSzPts val="1800"/>
              <a:buFont typeface="Cambria"/>
              <a:buNone/>
            </a:pPr>
            <a:r>
              <a:rPr b="1" i="0" lang="en-US" sz="1800" u="none" cap="none" strike="noStrike">
                <a:solidFill>
                  <a:srgbClr val="4C9BE8"/>
                </a:solidFill>
                <a:latin typeface="Cambria"/>
                <a:ea typeface="Cambria"/>
                <a:cs typeface="Cambria"/>
                <a:sym typeface="Cambria"/>
              </a:rPr>
              <a:t>1</a:t>
            </a:r>
            <a:endParaRPr b="0" i="0" sz="1800" u="none" cap="none" strike="noStrike">
              <a:solidFill>
                <a:schemeClr val="dk1"/>
              </a:solidFill>
              <a:latin typeface="Calibri"/>
              <a:ea typeface="Calibri"/>
              <a:cs typeface="Calibri"/>
              <a:sym typeface="Calibri"/>
            </a:endParaRPr>
          </a:p>
        </p:txBody>
      </p:sp>
      <p:sp>
        <p:nvSpPr>
          <p:cNvPr id="295" name="Google Shape;295;p11"/>
          <p:cNvSpPr txBox="1"/>
          <p:nvPr/>
        </p:nvSpPr>
        <p:spPr>
          <a:xfrm>
            <a:off x="621792" y="3337560"/>
            <a:ext cx="1069848" cy="6400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2F6FC"/>
              </a:buClr>
              <a:buSzPts val="1200"/>
              <a:buFont typeface="Calibri"/>
              <a:buNone/>
            </a:pPr>
            <a:r>
              <a:rPr b="1" i="0" lang="en-US" sz="1200" u="none" cap="none" strike="noStrike">
                <a:solidFill>
                  <a:srgbClr val="F2F6FC"/>
                </a:solidFill>
                <a:latin typeface="Calibri"/>
                <a:ea typeface="Calibri"/>
                <a:cs typeface="Calibri"/>
                <a:sym typeface="Calibri"/>
              </a:rPr>
              <a:t>Host Discovery</a:t>
            </a:r>
            <a:endParaRPr b="0" i="0" sz="1200" u="none" cap="none" strike="noStrike">
              <a:solidFill>
                <a:schemeClr val="dk1"/>
              </a:solidFill>
              <a:latin typeface="Calibri"/>
              <a:ea typeface="Calibri"/>
              <a:cs typeface="Calibri"/>
              <a:sym typeface="Calibri"/>
            </a:endParaRPr>
          </a:p>
        </p:txBody>
      </p:sp>
      <p:sp>
        <p:nvSpPr>
          <p:cNvPr id="296" name="Google Shape;296;p11"/>
          <p:cNvSpPr txBox="1"/>
          <p:nvPr/>
        </p:nvSpPr>
        <p:spPr>
          <a:xfrm>
            <a:off x="621792" y="4023360"/>
            <a:ext cx="1069848" cy="5486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050"/>
              <a:buFont typeface="Calibri"/>
              <a:buNone/>
            </a:pPr>
            <a:r>
              <a:rPr b="0" i="0" lang="en-US" sz="1050" u="none" cap="none" strike="noStrike">
                <a:solidFill>
                  <a:srgbClr val="93A6C4"/>
                </a:solidFill>
                <a:latin typeface="Calibri"/>
                <a:ea typeface="Calibri"/>
                <a:cs typeface="Calibri"/>
                <a:sym typeface="Calibri"/>
              </a:rPr>
              <a:t>Live hosts</a:t>
            </a:r>
            <a:endParaRPr b="0" i="0" sz="1050" u="none" cap="none" strike="noStrike">
              <a:solidFill>
                <a:schemeClr val="dk1"/>
              </a:solidFill>
              <a:latin typeface="Calibri"/>
              <a:ea typeface="Calibri"/>
              <a:cs typeface="Calibri"/>
              <a:sym typeface="Calibri"/>
            </a:endParaRPr>
          </a:p>
        </p:txBody>
      </p:sp>
      <p:sp>
        <p:nvSpPr>
          <p:cNvPr id="297" name="Google Shape;297;p11"/>
          <p:cNvSpPr txBox="1"/>
          <p:nvPr/>
        </p:nvSpPr>
        <p:spPr>
          <a:xfrm>
            <a:off x="1764792" y="2971800"/>
            <a:ext cx="182880" cy="3200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600"/>
              <a:buFont typeface="Calibri"/>
              <a:buNone/>
            </a:pPr>
            <a:r>
              <a:rPr b="1" i="0" lang="en-US" sz="1600" u="none" cap="none" strike="noStrike">
                <a:solidFill>
                  <a:srgbClr val="93A6C4"/>
                </a:solidFill>
                <a:latin typeface="Calibri"/>
                <a:ea typeface="Calibri"/>
                <a:cs typeface="Calibri"/>
                <a:sym typeface="Calibri"/>
              </a:rPr>
              <a:t>›</a:t>
            </a:r>
            <a:endParaRPr b="0" i="0" sz="1600" u="none" cap="none" strike="noStrike">
              <a:solidFill>
                <a:schemeClr val="dk1"/>
              </a:solidFill>
              <a:latin typeface="Calibri"/>
              <a:ea typeface="Calibri"/>
              <a:cs typeface="Calibri"/>
              <a:sym typeface="Calibri"/>
            </a:endParaRPr>
          </a:p>
        </p:txBody>
      </p:sp>
      <p:sp>
        <p:nvSpPr>
          <p:cNvPr id="298" name="Google Shape;298;p11"/>
          <p:cNvSpPr/>
          <p:nvPr/>
        </p:nvSpPr>
        <p:spPr>
          <a:xfrm>
            <a:off x="1947672" y="2011680"/>
            <a:ext cx="1216152" cy="2743200"/>
          </a:xfrm>
          <a:prstGeom prst="roundRect">
            <a:avLst>
              <a:gd fmla="val 6015"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9" name="Google Shape;299;p11"/>
          <p:cNvSpPr/>
          <p:nvPr/>
        </p:nvSpPr>
        <p:spPr>
          <a:xfrm>
            <a:off x="2272284" y="2240280"/>
            <a:ext cx="566928" cy="566928"/>
          </a:xfrm>
          <a:prstGeom prst="ellipse">
            <a:avLst/>
          </a:prstGeom>
          <a:solidFill>
            <a:srgbClr val="4C9BE8"/>
          </a:solidFill>
          <a:ln cap="flat" cmpd="sng" w="12700">
            <a:solidFill>
              <a:srgbClr val="4C9B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plug.png" id="300" name="Google Shape;300;p11"/>
          <p:cNvPicPr preferRelativeResize="0"/>
          <p:nvPr/>
        </p:nvPicPr>
        <p:blipFill rotWithShape="1">
          <a:blip r:embed="rId4">
            <a:alphaModFix/>
          </a:blip>
          <a:srcRect b="0" l="0" r="0" t="0"/>
          <a:stretch/>
        </p:blipFill>
        <p:spPr>
          <a:xfrm>
            <a:off x="2399843" y="2367839"/>
            <a:ext cx="311810" cy="311810"/>
          </a:xfrm>
          <a:prstGeom prst="rect">
            <a:avLst/>
          </a:prstGeom>
          <a:noFill/>
          <a:ln>
            <a:noFill/>
          </a:ln>
        </p:spPr>
      </p:pic>
      <p:sp>
        <p:nvSpPr>
          <p:cNvPr id="301" name="Google Shape;301;p11"/>
          <p:cNvSpPr txBox="1"/>
          <p:nvPr/>
        </p:nvSpPr>
        <p:spPr>
          <a:xfrm>
            <a:off x="1947672" y="2907792"/>
            <a:ext cx="1216152" cy="36576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4C9BE8"/>
              </a:buClr>
              <a:buSzPts val="1800"/>
              <a:buFont typeface="Cambria"/>
              <a:buNone/>
            </a:pPr>
            <a:r>
              <a:rPr b="1" i="0" lang="en-US" sz="1800" u="none" cap="none" strike="noStrike">
                <a:solidFill>
                  <a:srgbClr val="4C9BE8"/>
                </a:solidFill>
                <a:latin typeface="Cambria"/>
                <a:ea typeface="Cambria"/>
                <a:cs typeface="Cambria"/>
                <a:sym typeface="Cambria"/>
              </a:rPr>
              <a:t>2</a:t>
            </a:r>
            <a:endParaRPr b="0" i="0" sz="1800" u="none" cap="none" strike="noStrike">
              <a:solidFill>
                <a:schemeClr val="dk1"/>
              </a:solidFill>
              <a:latin typeface="Calibri"/>
              <a:ea typeface="Calibri"/>
              <a:cs typeface="Calibri"/>
              <a:sym typeface="Calibri"/>
            </a:endParaRPr>
          </a:p>
        </p:txBody>
      </p:sp>
      <p:sp>
        <p:nvSpPr>
          <p:cNvPr id="302" name="Google Shape;302;p11"/>
          <p:cNvSpPr txBox="1"/>
          <p:nvPr/>
        </p:nvSpPr>
        <p:spPr>
          <a:xfrm>
            <a:off x="2020824" y="3337560"/>
            <a:ext cx="1069848" cy="6400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2F6FC"/>
              </a:buClr>
              <a:buSzPts val="1200"/>
              <a:buFont typeface="Calibri"/>
              <a:buNone/>
            </a:pPr>
            <a:r>
              <a:rPr b="1" i="0" lang="en-US" sz="1200" u="none" cap="none" strike="noStrike">
                <a:solidFill>
                  <a:srgbClr val="F2F6FC"/>
                </a:solidFill>
                <a:latin typeface="Calibri"/>
                <a:ea typeface="Calibri"/>
                <a:cs typeface="Calibri"/>
                <a:sym typeface="Calibri"/>
              </a:rPr>
              <a:t>Port &amp; Service ID</a:t>
            </a:r>
            <a:endParaRPr b="0" i="0" sz="1200" u="none" cap="none" strike="noStrike">
              <a:solidFill>
                <a:schemeClr val="dk1"/>
              </a:solidFill>
              <a:latin typeface="Calibri"/>
              <a:ea typeface="Calibri"/>
              <a:cs typeface="Calibri"/>
              <a:sym typeface="Calibri"/>
            </a:endParaRPr>
          </a:p>
        </p:txBody>
      </p:sp>
      <p:sp>
        <p:nvSpPr>
          <p:cNvPr id="303" name="Google Shape;303;p11"/>
          <p:cNvSpPr txBox="1"/>
          <p:nvPr/>
        </p:nvSpPr>
        <p:spPr>
          <a:xfrm>
            <a:off x="2020824" y="4023360"/>
            <a:ext cx="1069848" cy="5486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050"/>
              <a:buFont typeface="Calibri"/>
              <a:buNone/>
            </a:pPr>
            <a:r>
              <a:rPr b="0" i="0" lang="en-US" sz="1050" u="none" cap="none" strike="noStrike">
                <a:solidFill>
                  <a:srgbClr val="93A6C4"/>
                </a:solidFill>
                <a:latin typeface="Calibri"/>
                <a:ea typeface="Calibri"/>
                <a:cs typeface="Calibri"/>
                <a:sym typeface="Calibri"/>
              </a:rPr>
              <a:t>Ports + banners</a:t>
            </a:r>
            <a:endParaRPr b="0" i="0" sz="1050" u="none" cap="none" strike="noStrike">
              <a:solidFill>
                <a:schemeClr val="dk1"/>
              </a:solidFill>
              <a:latin typeface="Calibri"/>
              <a:ea typeface="Calibri"/>
              <a:cs typeface="Calibri"/>
              <a:sym typeface="Calibri"/>
            </a:endParaRPr>
          </a:p>
        </p:txBody>
      </p:sp>
      <p:sp>
        <p:nvSpPr>
          <p:cNvPr id="304" name="Google Shape;304;p11"/>
          <p:cNvSpPr txBox="1"/>
          <p:nvPr/>
        </p:nvSpPr>
        <p:spPr>
          <a:xfrm>
            <a:off x="3163824" y="2971800"/>
            <a:ext cx="182880" cy="3200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600"/>
              <a:buFont typeface="Calibri"/>
              <a:buNone/>
            </a:pPr>
            <a:r>
              <a:rPr b="1" i="0" lang="en-US" sz="1600" u="none" cap="none" strike="noStrike">
                <a:solidFill>
                  <a:srgbClr val="93A6C4"/>
                </a:solidFill>
                <a:latin typeface="Calibri"/>
                <a:ea typeface="Calibri"/>
                <a:cs typeface="Calibri"/>
                <a:sym typeface="Calibri"/>
              </a:rPr>
              <a:t>›</a:t>
            </a:r>
            <a:endParaRPr b="0" i="0" sz="1600" u="none" cap="none" strike="noStrike">
              <a:solidFill>
                <a:schemeClr val="dk1"/>
              </a:solidFill>
              <a:latin typeface="Calibri"/>
              <a:ea typeface="Calibri"/>
              <a:cs typeface="Calibri"/>
              <a:sym typeface="Calibri"/>
            </a:endParaRPr>
          </a:p>
        </p:txBody>
      </p:sp>
      <p:sp>
        <p:nvSpPr>
          <p:cNvPr id="305" name="Google Shape;305;p11"/>
          <p:cNvSpPr/>
          <p:nvPr/>
        </p:nvSpPr>
        <p:spPr>
          <a:xfrm>
            <a:off x="3346704" y="2011680"/>
            <a:ext cx="1216152" cy="2743200"/>
          </a:xfrm>
          <a:prstGeom prst="roundRect">
            <a:avLst>
              <a:gd fmla="val 6015"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 name="Google Shape;306;p11"/>
          <p:cNvSpPr/>
          <p:nvPr/>
        </p:nvSpPr>
        <p:spPr>
          <a:xfrm>
            <a:off x="3671316" y="2240280"/>
            <a:ext cx="566928" cy="566928"/>
          </a:xfrm>
          <a:prstGeom prst="ellipse">
            <a:avLst/>
          </a:prstGeom>
          <a:solidFill>
            <a:srgbClr val="4C9BE8"/>
          </a:solidFill>
          <a:ln cap="flat" cmpd="sng" w="12700">
            <a:solidFill>
              <a:srgbClr val="4C9B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fingerprint.png" id="307" name="Google Shape;307;p11"/>
          <p:cNvPicPr preferRelativeResize="0"/>
          <p:nvPr/>
        </p:nvPicPr>
        <p:blipFill rotWithShape="1">
          <a:blip r:embed="rId5">
            <a:alphaModFix/>
          </a:blip>
          <a:srcRect b="0" l="0" r="0" t="0"/>
          <a:stretch/>
        </p:blipFill>
        <p:spPr>
          <a:xfrm>
            <a:off x="3798875" y="2367839"/>
            <a:ext cx="311810" cy="311810"/>
          </a:xfrm>
          <a:prstGeom prst="rect">
            <a:avLst/>
          </a:prstGeom>
          <a:noFill/>
          <a:ln>
            <a:noFill/>
          </a:ln>
        </p:spPr>
      </p:pic>
      <p:sp>
        <p:nvSpPr>
          <p:cNvPr id="308" name="Google Shape;308;p11"/>
          <p:cNvSpPr txBox="1"/>
          <p:nvPr/>
        </p:nvSpPr>
        <p:spPr>
          <a:xfrm>
            <a:off x="3346704" y="2907792"/>
            <a:ext cx="1216152" cy="36576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4C9BE8"/>
              </a:buClr>
              <a:buSzPts val="1800"/>
              <a:buFont typeface="Cambria"/>
              <a:buNone/>
            </a:pPr>
            <a:r>
              <a:rPr b="1" i="0" lang="en-US" sz="1800" u="none" cap="none" strike="noStrike">
                <a:solidFill>
                  <a:srgbClr val="4C9BE8"/>
                </a:solidFill>
                <a:latin typeface="Cambria"/>
                <a:ea typeface="Cambria"/>
                <a:cs typeface="Cambria"/>
                <a:sym typeface="Cambria"/>
              </a:rPr>
              <a:t>3</a:t>
            </a:r>
            <a:endParaRPr b="0" i="0" sz="1800" u="none" cap="none" strike="noStrike">
              <a:solidFill>
                <a:schemeClr val="dk1"/>
              </a:solidFill>
              <a:latin typeface="Calibri"/>
              <a:ea typeface="Calibri"/>
              <a:cs typeface="Calibri"/>
              <a:sym typeface="Calibri"/>
            </a:endParaRPr>
          </a:p>
        </p:txBody>
      </p:sp>
      <p:sp>
        <p:nvSpPr>
          <p:cNvPr id="309" name="Google Shape;309;p11"/>
          <p:cNvSpPr txBox="1"/>
          <p:nvPr/>
        </p:nvSpPr>
        <p:spPr>
          <a:xfrm>
            <a:off x="3419856" y="3337560"/>
            <a:ext cx="1069848" cy="6400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2F6FC"/>
              </a:buClr>
              <a:buSzPts val="1200"/>
              <a:buFont typeface="Calibri"/>
              <a:buNone/>
            </a:pPr>
            <a:r>
              <a:rPr b="1" i="0" lang="en-US" sz="1200" u="none" cap="none" strike="noStrike">
                <a:solidFill>
                  <a:srgbClr val="F2F6FC"/>
                </a:solidFill>
                <a:latin typeface="Calibri"/>
                <a:ea typeface="Calibri"/>
                <a:cs typeface="Calibri"/>
                <a:sym typeface="Calibri"/>
              </a:rPr>
              <a:t>OS / Version Fingerprinting</a:t>
            </a:r>
            <a:endParaRPr b="0" i="0" sz="1200" u="none" cap="none" strike="noStrike">
              <a:solidFill>
                <a:schemeClr val="dk1"/>
              </a:solidFill>
              <a:latin typeface="Calibri"/>
              <a:ea typeface="Calibri"/>
              <a:cs typeface="Calibri"/>
              <a:sym typeface="Calibri"/>
            </a:endParaRPr>
          </a:p>
        </p:txBody>
      </p:sp>
      <p:sp>
        <p:nvSpPr>
          <p:cNvPr id="310" name="Google Shape;310;p11"/>
          <p:cNvSpPr txBox="1"/>
          <p:nvPr/>
        </p:nvSpPr>
        <p:spPr>
          <a:xfrm>
            <a:off x="3419856" y="4023360"/>
            <a:ext cx="1069848" cy="5486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050"/>
              <a:buFont typeface="Calibri"/>
              <a:buNone/>
            </a:pPr>
            <a:r>
              <a:rPr b="0" i="0" lang="en-US" sz="1050" u="none" cap="none" strike="noStrike">
                <a:solidFill>
                  <a:srgbClr val="93A6C4"/>
                </a:solidFill>
                <a:latin typeface="Calibri"/>
                <a:ea typeface="Calibri"/>
                <a:cs typeface="Calibri"/>
                <a:sym typeface="Calibri"/>
              </a:rPr>
              <a:t>CPE identifiers</a:t>
            </a:r>
            <a:endParaRPr b="0" i="0" sz="1050" u="none" cap="none" strike="noStrike">
              <a:solidFill>
                <a:schemeClr val="dk1"/>
              </a:solidFill>
              <a:latin typeface="Calibri"/>
              <a:ea typeface="Calibri"/>
              <a:cs typeface="Calibri"/>
              <a:sym typeface="Calibri"/>
            </a:endParaRPr>
          </a:p>
        </p:txBody>
      </p:sp>
      <p:sp>
        <p:nvSpPr>
          <p:cNvPr id="311" name="Google Shape;311;p11"/>
          <p:cNvSpPr txBox="1"/>
          <p:nvPr/>
        </p:nvSpPr>
        <p:spPr>
          <a:xfrm>
            <a:off x="4562856" y="2971800"/>
            <a:ext cx="182880" cy="3200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600"/>
              <a:buFont typeface="Calibri"/>
              <a:buNone/>
            </a:pPr>
            <a:r>
              <a:rPr b="1" i="0" lang="en-US" sz="1600" u="none" cap="none" strike="noStrike">
                <a:solidFill>
                  <a:srgbClr val="93A6C4"/>
                </a:solidFill>
                <a:latin typeface="Calibri"/>
                <a:ea typeface="Calibri"/>
                <a:cs typeface="Calibri"/>
                <a:sym typeface="Calibri"/>
              </a:rPr>
              <a:t>›</a:t>
            </a:r>
            <a:endParaRPr b="0" i="0" sz="1600" u="none" cap="none" strike="noStrike">
              <a:solidFill>
                <a:schemeClr val="dk1"/>
              </a:solidFill>
              <a:latin typeface="Calibri"/>
              <a:ea typeface="Calibri"/>
              <a:cs typeface="Calibri"/>
              <a:sym typeface="Calibri"/>
            </a:endParaRPr>
          </a:p>
        </p:txBody>
      </p:sp>
      <p:sp>
        <p:nvSpPr>
          <p:cNvPr id="312" name="Google Shape;312;p11"/>
          <p:cNvSpPr/>
          <p:nvPr/>
        </p:nvSpPr>
        <p:spPr>
          <a:xfrm>
            <a:off x="4745736" y="2011680"/>
            <a:ext cx="1216152" cy="2743200"/>
          </a:xfrm>
          <a:prstGeom prst="roundRect">
            <a:avLst>
              <a:gd fmla="val 6015"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 name="Google Shape;313;p11"/>
          <p:cNvSpPr/>
          <p:nvPr/>
        </p:nvSpPr>
        <p:spPr>
          <a:xfrm>
            <a:off x="5070348" y="2240280"/>
            <a:ext cx="566928" cy="566928"/>
          </a:xfrm>
          <a:prstGeom prst="ellipse">
            <a:avLst/>
          </a:prstGeom>
          <a:solidFill>
            <a:srgbClr val="4C9BE8"/>
          </a:solidFill>
          <a:ln cap="flat" cmpd="sng" w="12700">
            <a:solidFill>
              <a:srgbClr val="4C9BE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database.png" id="314" name="Google Shape;314;p11"/>
          <p:cNvPicPr preferRelativeResize="0"/>
          <p:nvPr/>
        </p:nvPicPr>
        <p:blipFill rotWithShape="1">
          <a:blip r:embed="rId6">
            <a:alphaModFix/>
          </a:blip>
          <a:srcRect b="0" l="0" r="0" t="0"/>
          <a:stretch/>
        </p:blipFill>
        <p:spPr>
          <a:xfrm>
            <a:off x="5197907" y="2367839"/>
            <a:ext cx="311810" cy="311810"/>
          </a:xfrm>
          <a:prstGeom prst="rect">
            <a:avLst/>
          </a:prstGeom>
          <a:noFill/>
          <a:ln>
            <a:noFill/>
          </a:ln>
        </p:spPr>
      </p:pic>
      <p:sp>
        <p:nvSpPr>
          <p:cNvPr id="315" name="Google Shape;315;p11"/>
          <p:cNvSpPr txBox="1"/>
          <p:nvPr/>
        </p:nvSpPr>
        <p:spPr>
          <a:xfrm>
            <a:off x="4745736" y="2907792"/>
            <a:ext cx="1216152" cy="36576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4C9BE8"/>
              </a:buClr>
              <a:buSzPts val="1800"/>
              <a:buFont typeface="Cambria"/>
              <a:buNone/>
            </a:pPr>
            <a:r>
              <a:rPr b="1" i="0" lang="en-US" sz="1800" u="none" cap="none" strike="noStrike">
                <a:solidFill>
                  <a:srgbClr val="4C9BE8"/>
                </a:solidFill>
                <a:latin typeface="Cambria"/>
                <a:ea typeface="Cambria"/>
                <a:cs typeface="Cambria"/>
                <a:sym typeface="Cambria"/>
              </a:rPr>
              <a:t>4</a:t>
            </a:r>
            <a:endParaRPr b="0" i="0" sz="1800" u="none" cap="none" strike="noStrike">
              <a:solidFill>
                <a:schemeClr val="dk1"/>
              </a:solidFill>
              <a:latin typeface="Calibri"/>
              <a:ea typeface="Calibri"/>
              <a:cs typeface="Calibri"/>
              <a:sym typeface="Calibri"/>
            </a:endParaRPr>
          </a:p>
        </p:txBody>
      </p:sp>
      <p:sp>
        <p:nvSpPr>
          <p:cNvPr id="316" name="Google Shape;316;p11"/>
          <p:cNvSpPr txBox="1"/>
          <p:nvPr/>
        </p:nvSpPr>
        <p:spPr>
          <a:xfrm>
            <a:off x="4818888" y="3337560"/>
            <a:ext cx="1069848" cy="6400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2F6FC"/>
              </a:buClr>
              <a:buSzPts val="1200"/>
              <a:buFont typeface="Calibri"/>
              <a:buNone/>
            </a:pPr>
            <a:r>
              <a:rPr b="1" i="0" lang="en-US" sz="1200" u="none" cap="none" strike="noStrike">
                <a:solidFill>
                  <a:srgbClr val="F2F6FC"/>
                </a:solidFill>
                <a:latin typeface="Calibri"/>
                <a:ea typeface="Calibri"/>
                <a:cs typeface="Calibri"/>
                <a:sym typeface="Calibri"/>
              </a:rPr>
              <a:t>CVE Correlation (initial)</a:t>
            </a:r>
            <a:endParaRPr b="0" i="0" sz="1200" u="none" cap="none" strike="noStrike">
              <a:solidFill>
                <a:schemeClr val="dk1"/>
              </a:solidFill>
              <a:latin typeface="Calibri"/>
              <a:ea typeface="Calibri"/>
              <a:cs typeface="Calibri"/>
              <a:sym typeface="Calibri"/>
            </a:endParaRPr>
          </a:p>
        </p:txBody>
      </p:sp>
      <p:sp>
        <p:nvSpPr>
          <p:cNvPr id="317" name="Google Shape;317;p11"/>
          <p:cNvSpPr txBox="1"/>
          <p:nvPr/>
        </p:nvSpPr>
        <p:spPr>
          <a:xfrm>
            <a:off x="4818888" y="4023360"/>
            <a:ext cx="1069848" cy="5486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050"/>
              <a:buFont typeface="Calibri"/>
              <a:buNone/>
            </a:pPr>
            <a:r>
              <a:rPr b="0" i="0" lang="en-US" sz="1050" u="none" cap="none" strike="noStrike">
                <a:solidFill>
                  <a:srgbClr val="93A6C4"/>
                </a:solidFill>
                <a:latin typeface="Calibri"/>
                <a:ea typeface="Calibri"/>
                <a:cs typeface="Calibri"/>
                <a:sym typeface="Calibri"/>
              </a:rPr>
              <a:t>Candidate CVEs</a:t>
            </a:r>
            <a:endParaRPr b="0" i="0" sz="1050" u="none" cap="none" strike="noStrike">
              <a:solidFill>
                <a:schemeClr val="dk1"/>
              </a:solidFill>
              <a:latin typeface="Calibri"/>
              <a:ea typeface="Calibri"/>
              <a:cs typeface="Calibri"/>
              <a:sym typeface="Calibri"/>
            </a:endParaRPr>
          </a:p>
        </p:txBody>
      </p:sp>
      <p:sp>
        <p:nvSpPr>
          <p:cNvPr id="318" name="Google Shape;318;p11"/>
          <p:cNvSpPr txBox="1"/>
          <p:nvPr/>
        </p:nvSpPr>
        <p:spPr>
          <a:xfrm>
            <a:off x="5961888" y="2971800"/>
            <a:ext cx="182880" cy="3200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600"/>
              <a:buFont typeface="Calibri"/>
              <a:buNone/>
            </a:pPr>
            <a:r>
              <a:rPr b="1" i="0" lang="en-US" sz="1600" u="none" cap="none" strike="noStrike">
                <a:solidFill>
                  <a:srgbClr val="93A6C4"/>
                </a:solidFill>
                <a:latin typeface="Calibri"/>
                <a:ea typeface="Calibri"/>
                <a:cs typeface="Calibri"/>
                <a:sym typeface="Calibri"/>
              </a:rPr>
              <a:t>›</a:t>
            </a:r>
            <a:endParaRPr b="0" i="0" sz="1600" u="none" cap="none" strike="noStrike">
              <a:solidFill>
                <a:schemeClr val="dk1"/>
              </a:solidFill>
              <a:latin typeface="Calibri"/>
              <a:ea typeface="Calibri"/>
              <a:cs typeface="Calibri"/>
              <a:sym typeface="Calibri"/>
            </a:endParaRPr>
          </a:p>
        </p:txBody>
      </p:sp>
      <p:sp>
        <p:nvSpPr>
          <p:cNvPr id="319" name="Google Shape;319;p11"/>
          <p:cNvSpPr/>
          <p:nvPr/>
        </p:nvSpPr>
        <p:spPr>
          <a:xfrm>
            <a:off x="6144768" y="2011680"/>
            <a:ext cx="1216152" cy="2743200"/>
          </a:xfrm>
          <a:prstGeom prst="roundRect">
            <a:avLst>
              <a:gd fmla="val 6015" name="adj"/>
            </a:avLst>
          </a:prstGeom>
          <a:solidFill>
            <a:srgbClr val="17233C"/>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0" name="Google Shape;320;p11"/>
          <p:cNvSpPr/>
          <p:nvPr/>
        </p:nvSpPr>
        <p:spPr>
          <a:xfrm>
            <a:off x="6469380" y="2240280"/>
            <a:ext cx="566928" cy="566928"/>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shield.png" id="321" name="Google Shape;321;p11"/>
          <p:cNvPicPr preferRelativeResize="0"/>
          <p:nvPr/>
        </p:nvPicPr>
        <p:blipFill rotWithShape="1">
          <a:blip r:embed="rId7">
            <a:alphaModFix/>
          </a:blip>
          <a:srcRect b="0" l="0" r="0" t="0"/>
          <a:stretch/>
        </p:blipFill>
        <p:spPr>
          <a:xfrm>
            <a:off x="6596939" y="2367839"/>
            <a:ext cx="311810" cy="311810"/>
          </a:xfrm>
          <a:prstGeom prst="rect">
            <a:avLst/>
          </a:prstGeom>
          <a:noFill/>
          <a:ln>
            <a:noFill/>
          </a:ln>
        </p:spPr>
      </p:pic>
      <p:sp>
        <p:nvSpPr>
          <p:cNvPr id="322" name="Google Shape;322;p11"/>
          <p:cNvSpPr txBox="1"/>
          <p:nvPr/>
        </p:nvSpPr>
        <p:spPr>
          <a:xfrm>
            <a:off x="6144768" y="2907792"/>
            <a:ext cx="1216152" cy="36576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800"/>
              <a:buFont typeface="Cambria"/>
              <a:buNone/>
            </a:pPr>
            <a:r>
              <a:rPr b="1" i="0" lang="en-US" sz="1800" u="none" cap="none" strike="noStrike">
                <a:solidFill>
                  <a:srgbClr val="00E39B"/>
                </a:solidFill>
                <a:latin typeface="Cambria"/>
                <a:ea typeface="Cambria"/>
                <a:cs typeface="Cambria"/>
                <a:sym typeface="Cambria"/>
              </a:rPr>
              <a:t>5</a:t>
            </a:r>
            <a:endParaRPr b="0" i="0" sz="1800" u="none" cap="none" strike="noStrike">
              <a:solidFill>
                <a:schemeClr val="dk1"/>
              </a:solidFill>
              <a:latin typeface="Calibri"/>
              <a:ea typeface="Calibri"/>
              <a:cs typeface="Calibri"/>
              <a:sym typeface="Calibri"/>
            </a:endParaRPr>
          </a:p>
        </p:txBody>
      </p:sp>
      <p:sp>
        <p:nvSpPr>
          <p:cNvPr id="323" name="Google Shape;323;p11"/>
          <p:cNvSpPr txBox="1"/>
          <p:nvPr/>
        </p:nvSpPr>
        <p:spPr>
          <a:xfrm>
            <a:off x="6217920" y="3337560"/>
            <a:ext cx="1069848" cy="6400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2F6FC"/>
              </a:buClr>
              <a:buSzPts val="1200"/>
              <a:buFont typeface="Calibri"/>
              <a:buNone/>
            </a:pPr>
            <a:r>
              <a:rPr b="1" i="0" lang="en-US" sz="1200" u="none" cap="none" strike="noStrike">
                <a:solidFill>
                  <a:srgbClr val="F2F6FC"/>
                </a:solidFill>
                <a:latin typeface="Calibri"/>
                <a:ea typeface="Calibri"/>
                <a:cs typeface="Calibri"/>
                <a:sym typeface="Calibri"/>
              </a:rPr>
              <a:t>Protocol-Aware Investigation</a:t>
            </a:r>
            <a:endParaRPr b="0" i="0" sz="1200" u="none" cap="none" strike="noStrike">
              <a:solidFill>
                <a:schemeClr val="dk1"/>
              </a:solidFill>
              <a:latin typeface="Calibri"/>
              <a:ea typeface="Calibri"/>
              <a:cs typeface="Calibri"/>
              <a:sym typeface="Calibri"/>
            </a:endParaRPr>
          </a:p>
        </p:txBody>
      </p:sp>
      <p:sp>
        <p:nvSpPr>
          <p:cNvPr id="324" name="Google Shape;324;p11"/>
          <p:cNvSpPr txBox="1"/>
          <p:nvPr/>
        </p:nvSpPr>
        <p:spPr>
          <a:xfrm>
            <a:off x="6217920" y="4023360"/>
            <a:ext cx="1069848" cy="5486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050"/>
              <a:buFont typeface="Calibri"/>
              <a:buNone/>
            </a:pPr>
            <a:r>
              <a:rPr b="0" i="0" lang="en-US" sz="1050" u="none" cap="none" strike="noStrike">
                <a:solidFill>
                  <a:srgbClr val="93A6C4"/>
                </a:solidFill>
                <a:latin typeface="Calibri"/>
                <a:ea typeface="Calibri"/>
                <a:cs typeface="Calibri"/>
                <a:sym typeface="Calibri"/>
              </a:rPr>
              <a:t>Protocol evidence</a:t>
            </a:r>
            <a:endParaRPr b="0" i="0" sz="1050" u="none" cap="none" strike="noStrike">
              <a:solidFill>
                <a:schemeClr val="dk1"/>
              </a:solidFill>
              <a:latin typeface="Calibri"/>
              <a:ea typeface="Calibri"/>
              <a:cs typeface="Calibri"/>
              <a:sym typeface="Calibri"/>
            </a:endParaRPr>
          </a:p>
        </p:txBody>
      </p:sp>
      <p:sp>
        <p:nvSpPr>
          <p:cNvPr id="325" name="Google Shape;325;p11"/>
          <p:cNvSpPr txBox="1"/>
          <p:nvPr/>
        </p:nvSpPr>
        <p:spPr>
          <a:xfrm>
            <a:off x="7360920" y="2971800"/>
            <a:ext cx="182880" cy="3200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600"/>
              <a:buFont typeface="Calibri"/>
              <a:buNone/>
            </a:pPr>
            <a:r>
              <a:rPr b="1" i="0" lang="en-US" sz="1600" u="none" cap="none" strike="noStrike">
                <a:solidFill>
                  <a:srgbClr val="93A6C4"/>
                </a:solidFill>
                <a:latin typeface="Calibri"/>
                <a:ea typeface="Calibri"/>
                <a:cs typeface="Calibri"/>
                <a:sym typeface="Calibri"/>
              </a:rPr>
              <a:t>›</a:t>
            </a:r>
            <a:endParaRPr b="0" i="0" sz="1600" u="none" cap="none" strike="noStrike">
              <a:solidFill>
                <a:schemeClr val="dk1"/>
              </a:solidFill>
              <a:latin typeface="Calibri"/>
              <a:ea typeface="Calibri"/>
              <a:cs typeface="Calibri"/>
              <a:sym typeface="Calibri"/>
            </a:endParaRPr>
          </a:p>
        </p:txBody>
      </p:sp>
      <p:sp>
        <p:nvSpPr>
          <p:cNvPr id="326" name="Google Shape;326;p11"/>
          <p:cNvSpPr/>
          <p:nvPr/>
        </p:nvSpPr>
        <p:spPr>
          <a:xfrm>
            <a:off x="7543800" y="2011680"/>
            <a:ext cx="1216152" cy="2743200"/>
          </a:xfrm>
          <a:prstGeom prst="roundRect">
            <a:avLst>
              <a:gd fmla="val 6015" name="adj"/>
            </a:avLst>
          </a:prstGeom>
          <a:solidFill>
            <a:srgbClr val="17233C"/>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7" name="Google Shape;327;p11"/>
          <p:cNvSpPr/>
          <p:nvPr/>
        </p:nvSpPr>
        <p:spPr>
          <a:xfrm>
            <a:off x="7868412" y="2240280"/>
            <a:ext cx="566928" cy="566928"/>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link.png" id="328" name="Google Shape;328;p11"/>
          <p:cNvPicPr preferRelativeResize="0"/>
          <p:nvPr/>
        </p:nvPicPr>
        <p:blipFill rotWithShape="1">
          <a:blip r:embed="rId8">
            <a:alphaModFix/>
          </a:blip>
          <a:srcRect b="0" l="0" r="0" t="0"/>
          <a:stretch/>
        </p:blipFill>
        <p:spPr>
          <a:xfrm>
            <a:off x="7995971" y="2367839"/>
            <a:ext cx="311810" cy="311810"/>
          </a:xfrm>
          <a:prstGeom prst="rect">
            <a:avLst/>
          </a:prstGeom>
          <a:noFill/>
          <a:ln>
            <a:noFill/>
          </a:ln>
        </p:spPr>
      </p:pic>
      <p:sp>
        <p:nvSpPr>
          <p:cNvPr id="329" name="Google Shape;329;p11"/>
          <p:cNvSpPr txBox="1"/>
          <p:nvPr/>
        </p:nvSpPr>
        <p:spPr>
          <a:xfrm>
            <a:off x="7543800" y="2907792"/>
            <a:ext cx="1216152" cy="36576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800"/>
              <a:buFont typeface="Cambria"/>
              <a:buNone/>
            </a:pPr>
            <a:r>
              <a:rPr b="1" i="0" lang="en-US" sz="1800" u="none" cap="none" strike="noStrike">
                <a:solidFill>
                  <a:srgbClr val="00E39B"/>
                </a:solidFill>
                <a:latin typeface="Cambria"/>
                <a:ea typeface="Cambria"/>
                <a:cs typeface="Cambria"/>
                <a:sym typeface="Cambria"/>
              </a:rPr>
              <a:t>6</a:t>
            </a:r>
            <a:endParaRPr b="0" i="0" sz="1800" u="none" cap="none" strike="noStrike">
              <a:solidFill>
                <a:schemeClr val="dk1"/>
              </a:solidFill>
              <a:latin typeface="Calibri"/>
              <a:ea typeface="Calibri"/>
              <a:cs typeface="Calibri"/>
              <a:sym typeface="Calibri"/>
            </a:endParaRPr>
          </a:p>
        </p:txBody>
      </p:sp>
      <p:sp>
        <p:nvSpPr>
          <p:cNvPr id="330" name="Google Shape;330;p11"/>
          <p:cNvSpPr txBox="1"/>
          <p:nvPr/>
        </p:nvSpPr>
        <p:spPr>
          <a:xfrm>
            <a:off x="7616952" y="3337560"/>
            <a:ext cx="1069848" cy="6400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2F6FC"/>
              </a:buClr>
              <a:buSzPts val="1200"/>
              <a:buFont typeface="Calibri"/>
              <a:buNone/>
            </a:pPr>
            <a:r>
              <a:rPr b="1" i="0" lang="en-US" sz="1200" u="none" cap="none" strike="noStrike">
                <a:solidFill>
                  <a:srgbClr val="F2F6FC"/>
                </a:solidFill>
                <a:latin typeface="Calibri"/>
                <a:ea typeface="Calibri"/>
                <a:cs typeface="Calibri"/>
                <a:sym typeface="Calibri"/>
              </a:rPr>
              <a:t>Evidence Correlation</a:t>
            </a:r>
            <a:endParaRPr b="0" i="0" sz="1200" u="none" cap="none" strike="noStrike">
              <a:solidFill>
                <a:schemeClr val="dk1"/>
              </a:solidFill>
              <a:latin typeface="Calibri"/>
              <a:ea typeface="Calibri"/>
              <a:cs typeface="Calibri"/>
              <a:sym typeface="Calibri"/>
            </a:endParaRPr>
          </a:p>
        </p:txBody>
      </p:sp>
      <p:sp>
        <p:nvSpPr>
          <p:cNvPr id="331" name="Google Shape;331;p11"/>
          <p:cNvSpPr txBox="1"/>
          <p:nvPr/>
        </p:nvSpPr>
        <p:spPr>
          <a:xfrm>
            <a:off x="7616952" y="4023360"/>
            <a:ext cx="1069848" cy="5486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050"/>
              <a:buFont typeface="Calibri"/>
              <a:buNone/>
            </a:pPr>
            <a:r>
              <a:rPr b="0" i="0" lang="en-US" sz="1050" u="none" cap="none" strike="noStrike">
                <a:solidFill>
                  <a:srgbClr val="93A6C4"/>
                </a:solidFill>
                <a:latin typeface="Calibri"/>
                <a:ea typeface="Calibri"/>
                <a:cs typeface="Calibri"/>
                <a:sym typeface="Calibri"/>
              </a:rPr>
              <a:t>Confidence-rated findings</a:t>
            </a:r>
            <a:endParaRPr b="0" i="0" sz="1050" u="none" cap="none" strike="noStrike">
              <a:solidFill>
                <a:schemeClr val="dk1"/>
              </a:solidFill>
              <a:latin typeface="Calibri"/>
              <a:ea typeface="Calibri"/>
              <a:cs typeface="Calibri"/>
              <a:sym typeface="Calibri"/>
            </a:endParaRPr>
          </a:p>
        </p:txBody>
      </p:sp>
      <p:sp>
        <p:nvSpPr>
          <p:cNvPr id="332" name="Google Shape;332;p11"/>
          <p:cNvSpPr txBox="1"/>
          <p:nvPr/>
        </p:nvSpPr>
        <p:spPr>
          <a:xfrm>
            <a:off x="8759952" y="2971800"/>
            <a:ext cx="182880" cy="3200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600"/>
              <a:buFont typeface="Calibri"/>
              <a:buNone/>
            </a:pPr>
            <a:r>
              <a:rPr b="1" i="0" lang="en-US" sz="1600" u="none" cap="none" strike="noStrike">
                <a:solidFill>
                  <a:srgbClr val="93A6C4"/>
                </a:solidFill>
                <a:latin typeface="Calibri"/>
                <a:ea typeface="Calibri"/>
                <a:cs typeface="Calibri"/>
                <a:sym typeface="Calibri"/>
              </a:rPr>
              <a:t>›</a:t>
            </a:r>
            <a:endParaRPr b="0" i="0" sz="1600" u="none" cap="none" strike="noStrike">
              <a:solidFill>
                <a:schemeClr val="dk1"/>
              </a:solidFill>
              <a:latin typeface="Calibri"/>
              <a:ea typeface="Calibri"/>
              <a:cs typeface="Calibri"/>
              <a:sym typeface="Calibri"/>
            </a:endParaRPr>
          </a:p>
        </p:txBody>
      </p:sp>
      <p:sp>
        <p:nvSpPr>
          <p:cNvPr id="333" name="Google Shape;333;p11"/>
          <p:cNvSpPr/>
          <p:nvPr/>
        </p:nvSpPr>
        <p:spPr>
          <a:xfrm>
            <a:off x="8942832" y="2011680"/>
            <a:ext cx="1216152" cy="2743200"/>
          </a:xfrm>
          <a:prstGeom prst="roundRect">
            <a:avLst>
              <a:gd fmla="val 6015" name="adj"/>
            </a:avLst>
          </a:prstGeom>
          <a:solidFill>
            <a:srgbClr val="17233C"/>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4" name="Google Shape;334;p11"/>
          <p:cNvSpPr/>
          <p:nvPr/>
        </p:nvSpPr>
        <p:spPr>
          <a:xfrm>
            <a:off x="9267444" y="2240280"/>
            <a:ext cx="566928" cy="566928"/>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file.png" id="335" name="Google Shape;335;p11"/>
          <p:cNvPicPr preferRelativeResize="0"/>
          <p:nvPr/>
        </p:nvPicPr>
        <p:blipFill rotWithShape="1">
          <a:blip r:embed="rId9">
            <a:alphaModFix/>
          </a:blip>
          <a:srcRect b="0" l="0" r="0" t="0"/>
          <a:stretch/>
        </p:blipFill>
        <p:spPr>
          <a:xfrm>
            <a:off x="9395003" y="2367839"/>
            <a:ext cx="311810" cy="311810"/>
          </a:xfrm>
          <a:prstGeom prst="rect">
            <a:avLst/>
          </a:prstGeom>
          <a:noFill/>
          <a:ln>
            <a:noFill/>
          </a:ln>
        </p:spPr>
      </p:pic>
      <p:sp>
        <p:nvSpPr>
          <p:cNvPr id="336" name="Google Shape;336;p11"/>
          <p:cNvSpPr txBox="1"/>
          <p:nvPr/>
        </p:nvSpPr>
        <p:spPr>
          <a:xfrm>
            <a:off x="8942832" y="2907792"/>
            <a:ext cx="1216152" cy="36576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800"/>
              <a:buFont typeface="Cambria"/>
              <a:buNone/>
            </a:pPr>
            <a:r>
              <a:rPr b="1" i="0" lang="en-US" sz="1800" u="none" cap="none" strike="noStrike">
                <a:solidFill>
                  <a:srgbClr val="00E39B"/>
                </a:solidFill>
                <a:latin typeface="Cambria"/>
                <a:ea typeface="Cambria"/>
                <a:cs typeface="Cambria"/>
                <a:sym typeface="Cambria"/>
              </a:rPr>
              <a:t>7</a:t>
            </a:r>
            <a:endParaRPr b="0" i="0" sz="1800" u="none" cap="none" strike="noStrike">
              <a:solidFill>
                <a:schemeClr val="dk1"/>
              </a:solidFill>
              <a:latin typeface="Calibri"/>
              <a:ea typeface="Calibri"/>
              <a:cs typeface="Calibri"/>
              <a:sym typeface="Calibri"/>
            </a:endParaRPr>
          </a:p>
        </p:txBody>
      </p:sp>
      <p:sp>
        <p:nvSpPr>
          <p:cNvPr id="337" name="Google Shape;337;p11"/>
          <p:cNvSpPr txBox="1"/>
          <p:nvPr/>
        </p:nvSpPr>
        <p:spPr>
          <a:xfrm>
            <a:off x="9015984" y="3337560"/>
            <a:ext cx="1069848" cy="6400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2F6FC"/>
              </a:buClr>
              <a:buSzPts val="1200"/>
              <a:buFont typeface="Calibri"/>
              <a:buNone/>
            </a:pPr>
            <a:r>
              <a:rPr b="1" i="0" lang="en-US" sz="1200" u="none" cap="none" strike="noStrike">
                <a:solidFill>
                  <a:srgbClr val="F2F6FC"/>
                </a:solidFill>
                <a:latin typeface="Calibri"/>
                <a:ea typeface="Calibri"/>
                <a:cs typeface="Calibri"/>
                <a:sym typeface="Calibri"/>
              </a:rPr>
              <a:t>Report Generation</a:t>
            </a:r>
            <a:endParaRPr b="0" i="0" sz="1200" u="none" cap="none" strike="noStrike">
              <a:solidFill>
                <a:schemeClr val="dk1"/>
              </a:solidFill>
              <a:latin typeface="Calibri"/>
              <a:ea typeface="Calibri"/>
              <a:cs typeface="Calibri"/>
              <a:sym typeface="Calibri"/>
            </a:endParaRPr>
          </a:p>
        </p:txBody>
      </p:sp>
      <p:sp>
        <p:nvSpPr>
          <p:cNvPr id="338" name="Google Shape;338;p11"/>
          <p:cNvSpPr txBox="1"/>
          <p:nvPr/>
        </p:nvSpPr>
        <p:spPr>
          <a:xfrm>
            <a:off x="9015984" y="4023360"/>
            <a:ext cx="1069848" cy="5486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050"/>
              <a:buFont typeface="Calibri"/>
              <a:buNone/>
            </a:pPr>
            <a:r>
              <a:rPr b="0" i="0" lang="en-US" sz="1050" u="none" cap="none" strike="noStrike">
                <a:solidFill>
                  <a:srgbClr val="93A6C4"/>
                </a:solidFill>
                <a:latin typeface="Calibri"/>
                <a:ea typeface="Calibri"/>
                <a:cs typeface="Calibri"/>
                <a:sym typeface="Calibri"/>
              </a:rPr>
              <a:t>JSON / text / HTML</a:t>
            </a:r>
            <a:endParaRPr b="0" i="0" sz="1050" u="none" cap="none" strike="noStrike">
              <a:solidFill>
                <a:schemeClr val="dk1"/>
              </a:solidFill>
              <a:latin typeface="Calibri"/>
              <a:ea typeface="Calibri"/>
              <a:cs typeface="Calibri"/>
              <a:sym typeface="Calibri"/>
            </a:endParaRPr>
          </a:p>
        </p:txBody>
      </p:sp>
      <p:sp>
        <p:nvSpPr>
          <p:cNvPr id="339" name="Google Shape;339;p11"/>
          <p:cNvSpPr txBox="1"/>
          <p:nvPr/>
        </p:nvSpPr>
        <p:spPr>
          <a:xfrm>
            <a:off x="10158984" y="2971800"/>
            <a:ext cx="182880" cy="3200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600"/>
              <a:buFont typeface="Calibri"/>
              <a:buNone/>
            </a:pPr>
            <a:r>
              <a:rPr b="1" i="0" lang="en-US" sz="1600" u="none" cap="none" strike="noStrike">
                <a:solidFill>
                  <a:srgbClr val="93A6C4"/>
                </a:solidFill>
                <a:latin typeface="Calibri"/>
                <a:ea typeface="Calibri"/>
                <a:cs typeface="Calibri"/>
                <a:sym typeface="Calibri"/>
              </a:rPr>
              <a:t>›</a:t>
            </a:r>
            <a:endParaRPr b="0" i="0" sz="1600" u="none" cap="none" strike="noStrike">
              <a:solidFill>
                <a:schemeClr val="dk1"/>
              </a:solidFill>
              <a:latin typeface="Calibri"/>
              <a:ea typeface="Calibri"/>
              <a:cs typeface="Calibri"/>
              <a:sym typeface="Calibri"/>
            </a:endParaRPr>
          </a:p>
        </p:txBody>
      </p:sp>
      <p:sp>
        <p:nvSpPr>
          <p:cNvPr id="340" name="Google Shape;340;p11"/>
          <p:cNvSpPr/>
          <p:nvPr/>
        </p:nvSpPr>
        <p:spPr>
          <a:xfrm>
            <a:off x="10341864" y="2011680"/>
            <a:ext cx="1216152" cy="2743200"/>
          </a:xfrm>
          <a:prstGeom prst="roundRect">
            <a:avLst>
              <a:gd fmla="val 6015" name="adj"/>
            </a:avLst>
          </a:prstGeom>
          <a:solidFill>
            <a:srgbClr val="17233C"/>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1" name="Google Shape;341;p11"/>
          <p:cNvSpPr/>
          <p:nvPr/>
        </p:nvSpPr>
        <p:spPr>
          <a:xfrm>
            <a:off x="10666476" y="2240280"/>
            <a:ext cx="566928" cy="566928"/>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chart.png" id="342" name="Google Shape;342;p11"/>
          <p:cNvPicPr preferRelativeResize="0"/>
          <p:nvPr/>
        </p:nvPicPr>
        <p:blipFill rotWithShape="1">
          <a:blip r:embed="rId10">
            <a:alphaModFix/>
          </a:blip>
          <a:srcRect b="0" l="0" r="0" t="0"/>
          <a:stretch/>
        </p:blipFill>
        <p:spPr>
          <a:xfrm>
            <a:off x="10794035" y="2367839"/>
            <a:ext cx="311810" cy="311810"/>
          </a:xfrm>
          <a:prstGeom prst="rect">
            <a:avLst/>
          </a:prstGeom>
          <a:noFill/>
          <a:ln>
            <a:noFill/>
          </a:ln>
        </p:spPr>
      </p:pic>
      <p:sp>
        <p:nvSpPr>
          <p:cNvPr id="343" name="Google Shape;343;p11"/>
          <p:cNvSpPr txBox="1"/>
          <p:nvPr/>
        </p:nvSpPr>
        <p:spPr>
          <a:xfrm>
            <a:off x="10341864" y="2907792"/>
            <a:ext cx="1216152" cy="36576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800"/>
              <a:buFont typeface="Cambria"/>
              <a:buNone/>
            </a:pPr>
            <a:r>
              <a:rPr b="1" i="0" lang="en-US" sz="1800" u="none" cap="none" strike="noStrike">
                <a:solidFill>
                  <a:srgbClr val="00E39B"/>
                </a:solidFill>
                <a:latin typeface="Cambria"/>
                <a:ea typeface="Cambria"/>
                <a:cs typeface="Cambria"/>
                <a:sym typeface="Cambria"/>
              </a:rPr>
              <a:t>8</a:t>
            </a:r>
            <a:endParaRPr b="0" i="0" sz="1800" u="none" cap="none" strike="noStrike">
              <a:solidFill>
                <a:schemeClr val="dk1"/>
              </a:solidFill>
              <a:latin typeface="Calibri"/>
              <a:ea typeface="Calibri"/>
              <a:cs typeface="Calibri"/>
              <a:sym typeface="Calibri"/>
            </a:endParaRPr>
          </a:p>
        </p:txBody>
      </p:sp>
      <p:sp>
        <p:nvSpPr>
          <p:cNvPr id="344" name="Google Shape;344;p11"/>
          <p:cNvSpPr txBox="1"/>
          <p:nvPr/>
        </p:nvSpPr>
        <p:spPr>
          <a:xfrm>
            <a:off x="10415016" y="3337560"/>
            <a:ext cx="1069848" cy="6400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2F6FC"/>
              </a:buClr>
              <a:buSzPts val="1200"/>
              <a:buFont typeface="Calibri"/>
              <a:buNone/>
            </a:pPr>
            <a:r>
              <a:rPr b="1" i="0" lang="en-US" sz="1200" u="none" cap="none" strike="noStrike">
                <a:solidFill>
                  <a:srgbClr val="F2F6FC"/>
                </a:solidFill>
                <a:latin typeface="Calibri"/>
                <a:ea typeface="Calibri"/>
                <a:cs typeface="Calibri"/>
                <a:sym typeface="Calibri"/>
              </a:rPr>
              <a:t>Evaluation</a:t>
            </a:r>
            <a:endParaRPr b="0" i="0" sz="1200" u="none" cap="none" strike="noStrike">
              <a:solidFill>
                <a:schemeClr val="dk1"/>
              </a:solidFill>
              <a:latin typeface="Calibri"/>
              <a:ea typeface="Calibri"/>
              <a:cs typeface="Calibri"/>
              <a:sym typeface="Calibri"/>
            </a:endParaRPr>
          </a:p>
        </p:txBody>
      </p:sp>
      <p:sp>
        <p:nvSpPr>
          <p:cNvPr id="345" name="Google Shape;345;p11"/>
          <p:cNvSpPr txBox="1"/>
          <p:nvPr/>
        </p:nvSpPr>
        <p:spPr>
          <a:xfrm>
            <a:off x="10415016" y="4023360"/>
            <a:ext cx="1069848" cy="54864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050"/>
              <a:buFont typeface="Calibri"/>
              <a:buNone/>
            </a:pPr>
            <a:r>
              <a:rPr b="0" i="0" lang="en-US" sz="1050" u="none" cap="none" strike="noStrike">
                <a:solidFill>
                  <a:srgbClr val="93A6C4"/>
                </a:solidFill>
                <a:latin typeface="Calibri"/>
                <a:ea typeface="Calibri"/>
                <a:cs typeface="Calibri"/>
                <a:sym typeface="Calibri"/>
              </a:rPr>
              <a:t>Metrics vs baseline</a:t>
            </a:r>
            <a:endParaRPr b="0" i="0" sz="1050" u="none" cap="none" strike="noStrike">
              <a:solidFill>
                <a:schemeClr val="dk1"/>
              </a:solidFill>
              <a:latin typeface="Calibri"/>
              <a:ea typeface="Calibri"/>
              <a:cs typeface="Calibri"/>
              <a:sym typeface="Calibri"/>
            </a:endParaRPr>
          </a:p>
        </p:txBody>
      </p:sp>
      <p:sp>
        <p:nvSpPr>
          <p:cNvPr id="346" name="Google Shape;346;p11"/>
          <p:cNvSpPr txBox="1"/>
          <p:nvPr/>
        </p:nvSpPr>
        <p:spPr>
          <a:xfrm>
            <a:off x="548640" y="4937760"/>
            <a:ext cx="11091672"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4C9BE8"/>
              </a:buClr>
              <a:buSzPts val="1350"/>
              <a:buFont typeface="Calibri"/>
              <a:buNone/>
            </a:pPr>
            <a:r>
              <a:rPr b="1" i="0" lang="en-US" sz="1350" u="none" cap="none" strike="noStrike">
                <a:solidFill>
                  <a:srgbClr val="4C9BE8"/>
                </a:solidFill>
                <a:latin typeface="Calibri"/>
                <a:ea typeface="Calibri"/>
                <a:cs typeface="Calibri"/>
                <a:sym typeface="Calibri"/>
              </a:rPr>
              <a:t>Step 1 (Phases 1–4): </a:t>
            </a:r>
            <a:r>
              <a:rPr b="0" i="0" lang="en-US" sz="1350" u="none" cap="none" strike="noStrike">
                <a:solidFill>
                  <a:srgbClr val="93A6C4"/>
                </a:solidFill>
                <a:latin typeface="Calibri"/>
                <a:ea typeface="Calibri"/>
                <a:cs typeface="Calibri"/>
                <a:sym typeface="Calibri"/>
              </a:rPr>
              <a:t>discovery and baseline assessment.      </a:t>
            </a:r>
            <a:r>
              <a:rPr b="1" i="0" lang="en-US" sz="1350" u="none" cap="none" strike="noStrike">
                <a:solidFill>
                  <a:srgbClr val="00E39B"/>
                </a:solidFill>
                <a:latin typeface="Calibri"/>
                <a:ea typeface="Calibri"/>
                <a:cs typeface="Calibri"/>
                <a:sym typeface="Calibri"/>
              </a:rPr>
              <a:t>Step 2 (Phases 5–8): </a:t>
            </a:r>
            <a:r>
              <a:rPr b="0" i="0" lang="en-US" sz="1350" u="none" cap="none" strike="noStrike">
                <a:solidFill>
                  <a:srgbClr val="93A6C4"/>
                </a:solidFill>
                <a:latin typeface="Calibri"/>
                <a:ea typeface="Calibri"/>
                <a:cs typeface="Calibri"/>
                <a:sym typeface="Calibri"/>
              </a:rPr>
              <a:t>protocol investigation, correlation and evaluation (this project’s contribution).</a:t>
            </a:r>
            <a:endParaRPr b="0" i="0" sz="1350" u="none" cap="none" strike="noStrike">
              <a:solidFill>
                <a:schemeClr val="dk1"/>
              </a:solidFill>
              <a:latin typeface="Calibri"/>
              <a:ea typeface="Calibri"/>
              <a:cs typeface="Calibri"/>
              <a:sym typeface="Calibri"/>
            </a:endParaRPr>
          </a:p>
        </p:txBody>
      </p:sp>
      <p:sp>
        <p:nvSpPr>
          <p:cNvPr id="347" name="Google Shape;347;p11"/>
          <p:cNvSpPr/>
          <p:nvPr/>
        </p:nvSpPr>
        <p:spPr>
          <a:xfrm>
            <a:off x="548640" y="5468112"/>
            <a:ext cx="11091672" cy="822960"/>
          </a:xfrm>
          <a:prstGeom prst="roundRect">
            <a:avLst>
              <a:gd fmla="val 8889" name="adj"/>
            </a:avLst>
          </a:prstGeom>
          <a:solidFill>
            <a:srgbClr val="17233C"/>
          </a:solidFill>
          <a:ln cap="flat" cmpd="sng" w="12700">
            <a:solidFill>
              <a:srgbClr val="26344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8" name="Google Shape;348;p11"/>
          <p:cNvSpPr txBox="1"/>
          <p:nvPr/>
        </p:nvSpPr>
        <p:spPr>
          <a:xfrm>
            <a:off x="822960" y="5468112"/>
            <a:ext cx="106070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300"/>
              <a:buFont typeface="Calibri"/>
              <a:buNone/>
            </a:pPr>
            <a:r>
              <a:rPr b="0" i="1" lang="en-US" sz="1300" u="none" cap="none" strike="noStrike">
                <a:solidFill>
                  <a:srgbClr val="F2F6FC"/>
                </a:solidFill>
                <a:latin typeface="Calibri"/>
                <a:ea typeface="Calibri"/>
                <a:cs typeface="Calibri"/>
                <a:sym typeface="Calibri"/>
              </a:rPr>
              <a:t>Built in Python for its protocol libraries: Paramiko (SSH), dnspython (DNS), requests (HTTP/S) and the socket library (FTP, SMB). All five protocols are covered without external tools, and one run executes all eight phases after the operator confirms authorization.</a:t>
            </a:r>
            <a:endParaRPr b="0" i="0" sz="1300" u="none" cap="none" strike="noStrik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353" name="Shape 353"/>
        <p:cNvGrpSpPr/>
        <p:nvPr/>
      </p:nvGrpSpPr>
      <p:grpSpPr>
        <a:xfrm>
          <a:off x="0" y="0"/>
          <a:ext cx="0" cy="0"/>
          <a:chOff x="0" y="0"/>
          <a:chExt cx="0" cy="0"/>
        </a:xfrm>
      </p:grpSpPr>
      <p:sp>
        <p:nvSpPr>
          <p:cNvPr id="354" name="Google Shape;354;p12"/>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METHODOLOGY</a:t>
            </a:r>
            <a:endParaRPr b="0" i="0" sz="1300" u="none" cap="none" strike="noStrike">
              <a:solidFill>
                <a:schemeClr val="dk1"/>
              </a:solidFill>
              <a:latin typeface="Calibri"/>
              <a:ea typeface="Calibri"/>
              <a:cs typeface="Calibri"/>
              <a:sym typeface="Calibri"/>
            </a:endParaRPr>
          </a:p>
        </p:txBody>
      </p:sp>
      <p:sp>
        <p:nvSpPr>
          <p:cNvPr id="355" name="Google Shape;355;p12"/>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Confidence Model: Severity Is Not Confidence</a:t>
            </a:r>
            <a:endParaRPr b="0" i="0" sz="3000" u="none" cap="none" strike="noStrike">
              <a:solidFill>
                <a:schemeClr val="dk1"/>
              </a:solidFill>
              <a:latin typeface="Calibri"/>
              <a:ea typeface="Calibri"/>
              <a:cs typeface="Calibri"/>
              <a:sym typeface="Calibri"/>
            </a:endParaRPr>
          </a:p>
        </p:txBody>
      </p:sp>
      <p:sp>
        <p:nvSpPr>
          <p:cNvPr id="356" name="Google Shape;356;p12"/>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357" name="Google Shape;357;p12"/>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10 / 24</a:t>
            </a:r>
            <a:endParaRPr b="0" i="0" sz="900" u="none" cap="none" strike="noStrike">
              <a:solidFill>
                <a:schemeClr val="dk1"/>
              </a:solidFill>
              <a:latin typeface="Calibri"/>
              <a:ea typeface="Calibri"/>
              <a:cs typeface="Calibri"/>
              <a:sym typeface="Calibri"/>
            </a:endParaRPr>
          </a:p>
        </p:txBody>
      </p:sp>
      <p:sp>
        <p:nvSpPr>
          <p:cNvPr id="358" name="Google Shape;358;p12"/>
          <p:cNvSpPr/>
          <p:nvPr/>
        </p:nvSpPr>
        <p:spPr>
          <a:xfrm>
            <a:off x="548640" y="1691640"/>
            <a:ext cx="3291840" cy="1965960"/>
          </a:xfrm>
          <a:prstGeom prst="roundRect">
            <a:avLst>
              <a:gd fmla="val 3721" name="adj"/>
            </a:avLst>
          </a:prstGeom>
          <a:solidFill>
            <a:srgbClr val="1E2A40"/>
          </a:solidFill>
          <a:ln cap="flat" cmpd="sng" w="19050">
            <a:solidFill>
              <a:srgbClr val="5B6B86"/>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9" name="Google Shape;359;p12"/>
          <p:cNvSpPr txBox="1"/>
          <p:nvPr/>
        </p:nvSpPr>
        <p:spPr>
          <a:xfrm>
            <a:off x="822960" y="1828800"/>
            <a:ext cx="2743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100"/>
              <a:buFont typeface="Calibri"/>
              <a:buNone/>
            </a:pPr>
            <a:r>
              <a:rPr b="1" i="0" lang="en-US" sz="1100" u="none" cap="none" strike="noStrike">
                <a:solidFill>
                  <a:srgbClr val="93A6C4"/>
                </a:solidFill>
                <a:latin typeface="Calibri"/>
                <a:ea typeface="Calibri"/>
                <a:cs typeface="Calibri"/>
                <a:sym typeface="Calibri"/>
              </a:rPr>
              <a:t>Phase 4</a:t>
            </a:r>
            <a:endParaRPr b="0" i="0" sz="1100" u="none" cap="none" strike="noStrike">
              <a:solidFill>
                <a:schemeClr val="dk1"/>
              </a:solidFill>
              <a:latin typeface="Calibri"/>
              <a:ea typeface="Calibri"/>
              <a:cs typeface="Calibri"/>
              <a:sym typeface="Calibri"/>
            </a:endParaRPr>
          </a:p>
        </p:txBody>
      </p:sp>
      <p:sp>
        <p:nvSpPr>
          <p:cNvPr id="360" name="Google Shape;360;p12"/>
          <p:cNvSpPr txBox="1"/>
          <p:nvPr/>
        </p:nvSpPr>
        <p:spPr>
          <a:xfrm>
            <a:off x="822960" y="2121408"/>
            <a:ext cx="274320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2100"/>
              <a:buFont typeface="Cambria"/>
              <a:buNone/>
            </a:pPr>
            <a:r>
              <a:rPr b="1" i="0" lang="en-US" sz="2100" u="none" cap="none" strike="noStrike">
                <a:solidFill>
                  <a:srgbClr val="F2F6FC"/>
                </a:solidFill>
                <a:latin typeface="Cambria"/>
                <a:ea typeface="Cambria"/>
                <a:cs typeface="Cambria"/>
                <a:sym typeface="Cambria"/>
              </a:rPr>
              <a:t>Version-only</a:t>
            </a:r>
            <a:endParaRPr b="0" i="0" sz="2100" u="none" cap="none" strike="noStrike">
              <a:solidFill>
                <a:schemeClr val="dk1"/>
              </a:solidFill>
              <a:latin typeface="Calibri"/>
              <a:ea typeface="Calibri"/>
              <a:cs typeface="Calibri"/>
              <a:sym typeface="Calibri"/>
            </a:endParaRPr>
          </a:p>
        </p:txBody>
      </p:sp>
      <p:sp>
        <p:nvSpPr>
          <p:cNvPr id="361" name="Google Shape;361;p12"/>
          <p:cNvSpPr txBox="1"/>
          <p:nvPr/>
        </p:nvSpPr>
        <p:spPr>
          <a:xfrm>
            <a:off x="822960" y="2651760"/>
            <a:ext cx="2743200" cy="914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2F6FC"/>
              </a:buClr>
              <a:buSzPts val="1300"/>
              <a:buFont typeface="Calibri"/>
              <a:buNone/>
            </a:pPr>
            <a:r>
              <a:rPr b="0" i="0" lang="en-US" sz="1300" u="none" cap="none" strike="noStrike">
                <a:solidFill>
                  <a:srgbClr val="F2F6FC"/>
                </a:solidFill>
                <a:latin typeface="Calibri"/>
                <a:ea typeface="Calibri"/>
                <a:cs typeface="Calibri"/>
                <a:sym typeface="Calibri"/>
              </a:rPr>
              <a:t>CPE / CVE match from the version string alone.</a:t>
            </a:r>
            <a:endParaRPr b="0" i="0" sz="1300" u="none" cap="none" strike="noStrike">
              <a:solidFill>
                <a:schemeClr val="dk1"/>
              </a:solidFill>
              <a:latin typeface="Calibri"/>
              <a:ea typeface="Calibri"/>
              <a:cs typeface="Calibri"/>
              <a:sym typeface="Calibri"/>
            </a:endParaRPr>
          </a:p>
        </p:txBody>
      </p:sp>
      <p:cxnSp>
        <p:nvCxnSpPr>
          <p:cNvPr id="362" name="Google Shape;362;p12"/>
          <p:cNvCxnSpPr/>
          <p:nvPr/>
        </p:nvCxnSpPr>
        <p:spPr>
          <a:xfrm>
            <a:off x="3950208" y="2670048"/>
            <a:ext cx="384048" cy="0"/>
          </a:xfrm>
          <a:prstGeom prst="straightConnector1">
            <a:avLst/>
          </a:prstGeom>
          <a:noFill/>
          <a:ln cap="flat" cmpd="sng" w="25400">
            <a:solidFill>
              <a:srgbClr val="93A6C4"/>
            </a:solidFill>
            <a:prstDash val="solid"/>
            <a:round/>
            <a:headEnd len="sm" w="sm" type="none"/>
            <a:tailEnd len="med" w="med" type="triangle"/>
          </a:ln>
        </p:spPr>
      </p:cxnSp>
      <p:sp>
        <p:nvSpPr>
          <p:cNvPr id="363" name="Google Shape;363;p12"/>
          <p:cNvSpPr/>
          <p:nvPr/>
        </p:nvSpPr>
        <p:spPr>
          <a:xfrm>
            <a:off x="4448556" y="1691640"/>
            <a:ext cx="3291840" cy="1965960"/>
          </a:xfrm>
          <a:prstGeom prst="roundRect">
            <a:avLst>
              <a:gd fmla="val 3721" name="adj"/>
            </a:avLst>
          </a:prstGeom>
          <a:solidFill>
            <a:srgbClr val="3A2E1F"/>
          </a:solidFill>
          <a:ln cap="flat" cmpd="sng" w="19050">
            <a:solidFill>
              <a:srgbClr val="FFB454"/>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4" name="Google Shape;364;p12"/>
          <p:cNvSpPr txBox="1"/>
          <p:nvPr/>
        </p:nvSpPr>
        <p:spPr>
          <a:xfrm>
            <a:off x="4722876" y="1828800"/>
            <a:ext cx="2743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100"/>
              <a:buFont typeface="Calibri"/>
              <a:buNone/>
            </a:pPr>
            <a:r>
              <a:rPr b="1" i="0" lang="en-US" sz="1100" u="none" cap="none" strike="noStrike">
                <a:solidFill>
                  <a:srgbClr val="93A6C4"/>
                </a:solidFill>
                <a:latin typeface="Calibri"/>
                <a:ea typeface="Calibri"/>
                <a:cs typeface="Calibri"/>
                <a:sym typeface="Calibri"/>
              </a:rPr>
              <a:t>Phase 5 → 6</a:t>
            </a:r>
            <a:endParaRPr b="0" i="0" sz="1100" u="none" cap="none" strike="noStrike">
              <a:solidFill>
                <a:schemeClr val="dk1"/>
              </a:solidFill>
              <a:latin typeface="Calibri"/>
              <a:ea typeface="Calibri"/>
              <a:cs typeface="Calibri"/>
              <a:sym typeface="Calibri"/>
            </a:endParaRPr>
          </a:p>
        </p:txBody>
      </p:sp>
      <p:sp>
        <p:nvSpPr>
          <p:cNvPr id="365" name="Google Shape;365;p12"/>
          <p:cNvSpPr txBox="1"/>
          <p:nvPr/>
        </p:nvSpPr>
        <p:spPr>
          <a:xfrm>
            <a:off x="4722876" y="2121408"/>
            <a:ext cx="274320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B454"/>
              </a:buClr>
              <a:buSzPts val="2100"/>
              <a:buFont typeface="Cambria"/>
              <a:buNone/>
            </a:pPr>
            <a:r>
              <a:rPr b="1" i="0" lang="en-US" sz="2100" u="none" cap="none" strike="noStrike">
                <a:solidFill>
                  <a:srgbClr val="FFB454"/>
                </a:solidFill>
                <a:latin typeface="Cambria"/>
                <a:ea typeface="Cambria"/>
                <a:cs typeface="Cambria"/>
                <a:sym typeface="Cambria"/>
              </a:rPr>
              <a:t>Corroborated</a:t>
            </a:r>
            <a:endParaRPr b="0" i="0" sz="2100" u="none" cap="none" strike="noStrike">
              <a:solidFill>
                <a:schemeClr val="dk1"/>
              </a:solidFill>
              <a:latin typeface="Calibri"/>
              <a:ea typeface="Calibri"/>
              <a:cs typeface="Calibri"/>
              <a:sym typeface="Calibri"/>
            </a:endParaRPr>
          </a:p>
        </p:txBody>
      </p:sp>
      <p:sp>
        <p:nvSpPr>
          <p:cNvPr id="366" name="Google Shape;366;p12"/>
          <p:cNvSpPr txBox="1"/>
          <p:nvPr/>
        </p:nvSpPr>
        <p:spPr>
          <a:xfrm>
            <a:off x="4722876" y="2651760"/>
            <a:ext cx="2743200" cy="914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2F6FC"/>
              </a:buClr>
              <a:buSzPts val="1300"/>
              <a:buFont typeface="Calibri"/>
              <a:buNone/>
            </a:pPr>
            <a:r>
              <a:rPr b="0" i="0" lang="en-US" sz="1300" u="none" cap="none" strike="noStrike">
                <a:solidFill>
                  <a:srgbClr val="F2F6FC"/>
                </a:solidFill>
                <a:latin typeface="Calibri"/>
                <a:ea typeface="Calibri"/>
                <a:cs typeface="Calibri"/>
                <a:sym typeface="Calibri"/>
              </a:rPr>
              <a:t>Live evidence is consistent with the CVE, but is not direct proof.</a:t>
            </a:r>
            <a:endParaRPr b="0" i="0" sz="1300" u="none" cap="none" strike="noStrike">
              <a:solidFill>
                <a:schemeClr val="dk1"/>
              </a:solidFill>
              <a:latin typeface="Calibri"/>
              <a:ea typeface="Calibri"/>
              <a:cs typeface="Calibri"/>
              <a:sym typeface="Calibri"/>
            </a:endParaRPr>
          </a:p>
        </p:txBody>
      </p:sp>
      <p:cxnSp>
        <p:nvCxnSpPr>
          <p:cNvPr id="367" name="Google Shape;367;p12"/>
          <p:cNvCxnSpPr/>
          <p:nvPr/>
        </p:nvCxnSpPr>
        <p:spPr>
          <a:xfrm>
            <a:off x="7850124" y="2670048"/>
            <a:ext cx="384048" cy="0"/>
          </a:xfrm>
          <a:prstGeom prst="straightConnector1">
            <a:avLst/>
          </a:prstGeom>
          <a:noFill/>
          <a:ln cap="flat" cmpd="sng" w="25400">
            <a:solidFill>
              <a:srgbClr val="93A6C4"/>
            </a:solidFill>
            <a:prstDash val="solid"/>
            <a:round/>
            <a:headEnd len="sm" w="sm" type="none"/>
            <a:tailEnd len="med" w="med" type="triangle"/>
          </a:ln>
        </p:spPr>
      </p:cxnSp>
      <p:sp>
        <p:nvSpPr>
          <p:cNvPr id="368" name="Google Shape;368;p12"/>
          <p:cNvSpPr/>
          <p:nvPr/>
        </p:nvSpPr>
        <p:spPr>
          <a:xfrm>
            <a:off x="8348472" y="1691640"/>
            <a:ext cx="3291840" cy="1965960"/>
          </a:xfrm>
          <a:prstGeom prst="roundRect">
            <a:avLst>
              <a:gd fmla="val 3721" name="adj"/>
            </a:avLst>
          </a:prstGeom>
          <a:solidFill>
            <a:srgbClr val="0F3B2F"/>
          </a:solidFill>
          <a:ln cap="flat" cmpd="sng" w="19050">
            <a:solidFill>
              <a:srgbClr val="00E39B"/>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9" name="Google Shape;369;p12"/>
          <p:cNvSpPr txBox="1"/>
          <p:nvPr/>
        </p:nvSpPr>
        <p:spPr>
          <a:xfrm>
            <a:off x="8622792" y="1828800"/>
            <a:ext cx="2743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100"/>
              <a:buFont typeface="Calibri"/>
              <a:buNone/>
            </a:pPr>
            <a:r>
              <a:rPr b="1" i="0" lang="en-US" sz="1100" u="none" cap="none" strike="noStrike">
                <a:solidFill>
                  <a:srgbClr val="93A6C4"/>
                </a:solidFill>
                <a:latin typeface="Calibri"/>
                <a:ea typeface="Calibri"/>
                <a:cs typeface="Calibri"/>
                <a:sym typeface="Calibri"/>
              </a:rPr>
              <a:t>Phase 5 → 6</a:t>
            </a:r>
            <a:endParaRPr b="0" i="0" sz="1100" u="none" cap="none" strike="noStrike">
              <a:solidFill>
                <a:schemeClr val="dk1"/>
              </a:solidFill>
              <a:latin typeface="Calibri"/>
              <a:ea typeface="Calibri"/>
              <a:cs typeface="Calibri"/>
              <a:sym typeface="Calibri"/>
            </a:endParaRPr>
          </a:p>
        </p:txBody>
      </p:sp>
      <p:sp>
        <p:nvSpPr>
          <p:cNvPr id="370" name="Google Shape;370;p12"/>
          <p:cNvSpPr txBox="1"/>
          <p:nvPr/>
        </p:nvSpPr>
        <p:spPr>
          <a:xfrm>
            <a:off x="8622792" y="2121408"/>
            <a:ext cx="274320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2100"/>
              <a:buFont typeface="Cambria"/>
              <a:buNone/>
            </a:pPr>
            <a:r>
              <a:rPr b="1" i="0" lang="en-US" sz="2100" u="none" cap="none" strike="noStrike">
                <a:solidFill>
                  <a:srgbClr val="00E39B"/>
                </a:solidFill>
                <a:latin typeface="Cambria"/>
                <a:ea typeface="Cambria"/>
                <a:cs typeface="Cambria"/>
                <a:sym typeface="Cambria"/>
              </a:rPr>
              <a:t>Confirmed</a:t>
            </a:r>
            <a:endParaRPr b="0" i="0" sz="2100" u="none" cap="none" strike="noStrike">
              <a:solidFill>
                <a:schemeClr val="dk1"/>
              </a:solidFill>
              <a:latin typeface="Calibri"/>
              <a:ea typeface="Calibri"/>
              <a:cs typeface="Calibri"/>
              <a:sym typeface="Calibri"/>
            </a:endParaRPr>
          </a:p>
        </p:txBody>
      </p:sp>
      <p:sp>
        <p:nvSpPr>
          <p:cNvPr id="371" name="Google Shape;371;p12"/>
          <p:cNvSpPr txBox="1"/>
          <p:nvPr/>
        </p:nvSpPr>
        <p:spPr>
          <a:xfrm>
            <a:off x="8622792" y="2651760"/>
            <a:ext cx="2743200" cy="9144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2F6FC"/>
              </a:buClr>
              <a:buSzPts val="1300"/>
              <a:buFont typeface="Calibri"/>
              <a:buNone/>
            </a:pPr>
            <a:r>
              <a:rPr b="0" i="0" lang="en-US" sz="1300" u="none" cap="none" strike="noStrike">
                <a:solidFill>
                  <a:srgbClr val="F2F6FC"/>
                </a:solidFill>
                <a:latin typeface="Calibri"/>
                <a:ea typeface="Calibri"/>
                <a:cs typeface="Calibri"/>
                <a:sym typeface="Calibri"/>
              </a:rPr>
              <a:t>Live evidence directly shows the condition the CVE describes (e.g. anonymous FTP login).</a:t>
            </a:r>
            <a:endParaRPr b="0" i="0" sz="1300" u="none" cap="none" strike="noStrike">
              <a:solidFill>
                <a:schemeClr val="dk1"/>
              </a:solidFill>
              <a:latin typeface="Calibri"/>
              <a:ea typeface="Calibri"/>
              <a:cs typeface="Calibri"/>
              <a:sym typeface="Calibri"/>
            </a:endParaRPr>
          </a:p>
        </p:txBody>
      </p:sp>
      <p:sp>
        <p:nvSpPr>
          <p:cNvPr id="372" name="Google Shape;372;p12"/>
          <p:cNvSpPr txBox="1"/>
          <p:nvPr/>
        </p:nvSpPr>
        <p:spPr>
          <a:xfrm>
            <a:off x="548640" y="3794760"/>
            <a:ext cx="1106424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B454"/>
              </a:buClr>
              <a:buSzPts val="1300"/>
              <a:buFont typeface="Calibri"/>
              <a:buNone/>
            </a:pPr>
            <a:r>
              <a:rPr b="0" i="1" lang="en-US" sz="1300" u="none" cap="none" strike="noStrike">
                <a:solidFill>
                  <a:srgbClr val="FFB454"/>
                </a:solidFill>
                <a:latin typeface="Calibri"/>
                <a:ea typeface="Calibri"/>
                <a:cs typeface="Calibri"/>
                <a:sym typeface="Calibri"/>
              </a:rPr>
              <a:t>No evidence either way → the candidate stays version-only (e.g. the 5 ProFTPD CVEs on port 2121/tcp).</a:t>
            </a:r>
            <a:endParaRPr b="0" i="0" sz="1300" u="none" cap="none" strike="noStrike">
              <a:solidFill>
                <a:schemeClr val="dk1"/>
              </a:solidFill>
              <a:latin typeface="Calibri"/>
              <a:ea typeface="Calibri"/>
              <a:cs typeface="Calibri"/>
              <a:sym typeface="Calibri"/>
            </a:endParaRPr>
          </a:p>
        </p:txBody>
      </p:sp>
      <p:sp>
        <p:nvSpPr>
          <p:cNvPr id="373" name="Google Shape;373;p12"/>
          <p:cNvSpPr/>
          <p:nvPr/>
        </p:nvSpPr>
        <p:spPr>
          <a:xfrm>
            <a:off x="548640" y="4343400"/>
            <a:ext cx="5394960" cy="1325880"/>
          </a:xfrm>
          <a:prstGeom prst="roundRect">
            <a:avLst>
              <a:gd fmla="val 551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4" name="Google Shape;374;p12"/>
          <p:cNvSpPr/>
          <p:nvPr/>
        </p:nvSpPr>
        <p:spPr>
          <a:xfrm>
            <a:off x="804672" y="4690872"/>
            <a:ext cx="603504" cy="60350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chart.png" id="375" name="Google Shape;375;p12"/>
          <p:cNvPicPr preferRelativeResize="0"/>
          <p:nvPr/>
        </p:nvPicPr>
        <p:blipFill rotWithShape="1">
          <a:blip r:embed="rId3">
            <a:alphaModFix/>
          </a:blip>
          <a:srcRect b="0" l="0" r="0" t="0"/>
          <a:stretch/>
        </p:blipFill>
        <p:spPr>
          <a:xfrm>
            <a:off x="940460" y="4826660"/>
            <a:ext cx="331927" cy="331927"/>
          </a:xfrm>
          <a:prstGeom prst="rect">
            <a:avLst/>
          </a:prstGeom>
          <a:noFill/>
          <a:ln>
            <a:noFill/>
          </a:ln>
        </p:spPr>
      </p:pic>
      <p:sp>
        <p:nvSpPr>
          <p:cNvPr id="376" name="Google Shape;376;p12"/>
          <p:cNvSpPr txBox="1"/>
          <p:nvPr/>
        </p:nvSpPr>
        <p:spPr>
          <a:xfrm>
            <a:off x="1600200" y="4498848"/>
            <a:ext cx="41148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600"/>
              <a:buFont typeface="Calibri"/>
              <a:buNone/>
            </a:pPr>
            <a:r>
              <a:rPr b="1" i="0" lang="en-US" sz="1600" u="none" cap="none" strike="noStrike">
                <a:solidFill>
                  <a:srgbClr val="F2F6FC"/>
                </a:solidFill>
                <a:latin typeface="Calibri"/>
                <a:ea typeface="Calibri"/>
                <a:cs typeface="Calibri"/>
                <a:sym typeface="Calibri"/>
              </a:rPr>
              <a:t>Severity (CVSS)</a:t>
            </a:r>
            <a:endParaRPr b="0" i="0" sz="1600" u="none" cap="none" strike="noStrike">
              <a:solidFill>
                <a:schemeClr val="dk1"/>
              </a:solidFill>
              <a:latin typeface="Calibri"/>
              <a:ea typeface="Calibri"/>
              <a:cs typeface="Calibri"/>
              <a:sym typeface="Calibri"/>
            </a:endParaRPr>
          </a:p>
        </p:txBody>
      </p:sp>
      <p:sp>
        <p:nvSpPr>
          <p:cNvPr id="377" name="Google Shape;377;p12"/>
          <p:cNvSpPr txBox="1"/>
          <p:nvPr/>
        </p:nvSpPr>
        <p:spPr>
          <a:xfrm>
            <a:off x="1600200" y="4873752"/>
            <a:ext cx="411480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How bad could this vulnerability be? Comes from the CVE record and is used in Phase 7 to prioritize.</a:t>
            </a:r>
            <a:endParaRPr b="0" i="0" sz="1250" u="none" cap="none" strike="noStrike">
              <a:solidFill>
                <a:schemeClr val="dk1"/>
              </a:solidFill>
              <a:latin typeface="Calibri"/>
              <a:ea typeface="Calibri"/>
              <a:cs typeface="Calibri"/>
              <a:sym typeface="Calibri"/>
            </a:endParaRPr>
          </a:p>
        </p:txBody>
      </p:sp>
      <p:sp>
        <p:nvSpPr>
          <p:cNvPr id="378" name="Google Shape;378;p12"/>
          <p:cNvSpPr/>
          <p:nvPr/>
        </p:nvSpPr>
        <p:spPr>
          <a:xfrm>
            <a:off x="6245352" y="4343400"/>
            <a:ext cx="5394960" cy="1325880"/>
          </a:xfrm>
          <a:prstGeom prst="roundRect">
            <a:avLst>
              <a:gd fmla="val 5517"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p12"/>
          <p:cNvSpPr/>
          <p:nvPr/>
        </p:nvSpPr>
        <p:spPr>
          <a:xfrm>
            <a:off x="6501384" y="4690872"/>
            <a:ext cx="603504" cy="60350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check.png" id="380" name="Google Shape;380;p12"/>
          <p:cNvPicPr preferRelativeResize="0"/>
          <p:nvPr/>
        </p:nvPicPr>
        <p:blipFill rotWithShape="1">
          <a:blip r:embed="rId4">
            <a:alphaModFix/>
          </a:blip>
          <a:srcRect b="0" l="0" r="0" t="0"/>
          <a:stretch/>
        </p:blipFill>
        <p:spPr>
          <a:xfrm>
            <a:off x="6637172" y="4826660"/>
            <a:ext cx="331927" cy="331927"/>
          </a:xfrm>
          <a:prstGeom prst="rect">
            <a:avLst/>
          </a:prstGeom>
          <a:noFill/>
          <a:ln>
            <a:noFill/>
          </a:ln>
        </p:spPr>
      </p:pic>
      <p:sp>
        <p:nvSpPr>
          <p:cNvPr id="381" name="Google Shape;381;p12"/>
          <p:cNvSpPr txBox="1"/>
          <p:nvPr/>
        </p:nvSpPr>
        <p:spPr>
          <a:xfrm>
            <a:off x="7296912" y="4498848"/>
            <a:ext cx="41148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600"/>
              <a:buFont typeface="Calibri"/>
              <a:buNone/>
            </a:pPr>
            <a:r>
              <a:rPr b="1" i="0" lang="en-US" sz="1600" u="none" cap="none" strike="noStrike">
                <a:solidFill>
                  <a:srgbClr val="F2F6FC"/>
                </a:solidFill>
                <a:latin typeface="Calibri"/>
                <a:ea typeface="Calibri"/>
                <a:cs typeface="Calibri"/>
                <a:sym typeface="Calibri"/>
              </a:rPr>
              <a:t>Confidence (ASIF)</a:t>
            </a:r>
            <a:endParaRPr b="0" i="0" sz="1600" u="none" cap="none" strike="noStrike">
              <a:solidFill>
                <a:schemeClr val="dk1"/>
              </a:solidFill>
              <a:latin typeface="Calibri"/>
              <a:ea typeface="Calibri"/>
              <a:cs typeface="Calibri"/>
              <a:sym typeface="Calibri"/>
            </a:endParaRPr>
          </a:p>
        </p:txBody>
      </p:sp>
      <p:sp>
        <p:nvSpPr>
          <p:cNvPr id="382" name="Google Shape;382;p12"/>
          <p:cNvSpPr txBox="1"/>
          <p:nvPr/>
        </p:nvSpPr>
        <p:spPr>
          <a:xfrm>
            <a:off x="7296912" y="4873752"/>
            <a:ext cx="411480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How sure are we that it applies to this host, in this run? Comes from live protocol evidence.</a:t>
            </a:r>
            <a:endParaRPr b="0" i="0" sz="1250" u="none" cap="none" strike="noStrike">
              <a:solidFill>
                <a:schemeClr val="dk1"/>
              </a:solidFill>
              <a:latin typeface="Calibri"/>
              <a:ea typeface="Calibri"/>
              <a:cs typeface="Calibri"/>
              <a:sym typeface="Calibri"/>
            </a:endParaRPr>
          </a:p>
        </p:txBody>
      </p:sp>
      <p:sp>
        <p:nvSpPr>
          <p:cNvPr id="383" name="Google Shape;383;p12"/>
          <p:cNvSpPr txBox="1"/>
          <p:nvPr/>
        </p:nvSpPr>
        <p:spPr>
          <a:xfrm>
            <a:off x="548640" y="5852160"/>
            <a:ext cx="11064240" cy="41148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500"/>
              <a:buFont typeface="Cambria"/>
              <a:buNone/>
            </a:pPr>
            <a:r>
              <a:rPr b="0" i="1" lang="en-US" sz="1500" u="none" cap="none" strike="noStrike">
                <a:solidFill>
                  <a:srgbClr val="00E39B"/>
                </a:solidFill>
                <a:latin typeface="Cambria"/>
                <a:ea typeface="Cambria"/>
                <a:cs typeface="Cambria"/>
                <a:sym typeface="Cambria"/>
              </a:rPr>
              <a:t>Both axes are reported side by side for every finding, never collapsed into one score.</a:t>
            </a:r>
            <a:endParaRPr b="0" i="0" sz="1500" u="none" cap="none" strike="noStrik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388" name="Shape 388"/>
        <p:cNvGrpSpPr/>
        <p:nvPr/>
      </p:nvGrpSpPr>
      <p:grpSpPr>
        <a:xfrm>
          <a:off x="0" y="0"/>
          <a:ext cx="0" cy="0"/>
          <a:chOff x="0" y="0"/>
          <a:chExt cx="0" cy="0"/>
        </a:xfrm>
      </p:grpSpPr>
      <p:sp>
        <p:nvSpPr>
          <p:cNvPr id="389" name="Google Shape;389;p13"/>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IMPLEMENTATION</a:t>
            </a:r>
            <a:endParaRPr b="0" i="0" sz="1300" u="none" cap="none" strike="noStrike">
              <a:solidFill>
                <a:schemeClr val="dk1"/>
              </a:solidFill>
              <a:latin typeface="Calibri"/>
              <a:ea typeface="Calibri"/>
              <a:cs typeface="Calibri"/>
              <a:sym typeface="Calibri"/>
            </a:endParaRPr>
          </a:p>
        </p:txBody>
      </p:sp>
      <p:sp>
        <p:nvSpPr>
          <p:cNvPr id="390" name="Google Shape;390;p13"/>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How ASIF Was Built and Tested</a:t>
            </a:r>
            <a:endParaRPr b="0" i="0" sz="3000" u="none" cap="none" strike="noStrike">
              <a:solidFill>
                <a:schemeClr val="dk1"/>
              </a:solidFill>
              <a:latin typeface="Calibri"/>
              <a:ea typeface="Calibri"/>
              <a:cs typeface="Calibri"/>
              <a:sym typeface="Calibri"/>
            </a:endParaRPr>
          </a:p>
        </p:txBody>
      </p:sp>
      <p:sp>
        <p:nvSpPr>
          <p:cNvPr id="391" name="Google Shape;391;p13"/>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392" name="Google Shape;392;p13"/>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11 / 24</a:t>
            </a:r>
            <a:endParaRPr b="0" i="0" sz="900" u="none" cap="none" strike="noStrike">
              <a:solidFill>
                <a:schemeClr val="dk1"/>
              </a:solidFill>
              <a:latin typeface="Calibri"/>
              <a:ea typeface="Calibri"/>
              <a:cs typeface="Calibri"/>
              <a:sym typeface="Calibri"/>
            </a:endParaRPr>
          </a:p>
        </p:txBody>
      </p:sp>
      <p:sp>
        <p:nvSpPr>
          <p:cNvPr id="393" name="Google Shape;393;p13"/>
          <p:cNvSpPr/>
          <p:nvPr/>
        </p:nvSpPr>
        <p:spPr>
          <a:xfrm>
            <a:off x="548640" y="1691640"/>
            <a:ext cx="6035040" cy="4572000"/>
          </a:xfrm>
          <a:prstGeom prst="roundRect">
            <a:avLst>
              <a:gd fmla="val 1600"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4" name="Google Shape;394;p13"/>
          <p:cNvSpPr txBox="1"/>
          <p:nvPr/>
        </p:nvSpPr>
        <p:spPr>
          <a:xfrm>
            <a:off x="822960" y="1874520"/>
            <a:ext cx="54864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600"/>
              <a:buFont typeface="Calibri"/>
              <a:buNone/>
            </a:pPr>
            <a:r>
              <a:rPr b="1" i="0" lang="en-US" sz="1600" u="none" cap="none" strike="noStrike">
                <a:solidFill>
                  <a:srgbClr val="00E39B"/>
                </a:solidFill>
                <a:latin typeface="Calibri"/>
                <a:ea typeface="Calibri"/>
                <a:cs typeface="Calibri"/>
                <a:sym typeface="Calibri"/>
              </a:rPr>
              <a:t>Architecture &amp; testing</a:t>
            </a:r>
            <a:endParaRPr b="0" i="0" sz="1600" u="none" cap="none" strike="noStrike">
              <a:solidFill>
                <a:schemeClr val="dk1"/>
              </a:solidFill>
              <a:latin typeface="Calibri"/>
              <a:ea typeface="Calibri"/>
              <a:cs typeface="Calibri"/>
              <a:sym typeface="Calibri"/>
            </a:endParaRPr>
          </a:p>
        </p:txBody>
      </p:sp>
      <p:sp>
        <p:nvSpPr>
          <p:cNvPr id="395" name="Google Shape;395;p13"/>
          <p:cNvSpPr txBox="1"/>
          <p:nvPr/>
        </p:nvSpPr>
        <p:spPr>
          <a:xfrm>
            <a:off x="822960" y="2331720"/>
            <a:ext cx="5532120" cy="3840480"/>
          </a:xfrm>
          <a:prstGeom prst="rect">
            <a:avLst/>
          </a:prstGeom>
          <a:noFill/>
          <a:ln>
            <a:noFill/>
          </a:ln>
        </p:spPr>
        <p:txBody>
          <a:bodyPr anchorCtr="0" anchor="t" bIns="0" lIns="0" spcFirstLastPara="1" rIns="0" wrap="square" tIns="0">
            <a:noAutofit/>
          </a:bodyPr>
          <a:lstStyle/>
          <a:p>
            <a:pPr indent="-342900" lvl="0" marL="342900" marR="0" rtl="0" algn="l">
              <a:spcBef>
                <a:spcPts val="0"/>
              </a:spcBef>
              <a:spcAft>
                <a:spcPts val="0"/>
              </a:spcAft>
              <a:buClr>
                <a:srgbClr val="93A6C4"/>
              </a:buClr>
              <a:buSzPts val="1350"/>
              <a:buFont typeface="Calibri"/>
              <a:buChar char="▪"/>
            </a:pPr>
            <a:r>
              <a:rPr b="0" i="0" lang="en-US" sz="1350" u="none" cap="none" strike="noStrike">
                <a:solidFill>
                  <a:srgbClr val="93A6C4"/>
                </a:solidFill>
                <a:latin typeface="Calibri"/>
                <a:ea typeface="Calibri"/>
                <a:cs typeface="Calibri"/>
                <a:sym typeface="Calibri"/>
              </a:rPr>
              <a:t>Each phase is a self-contained module with a defined input and output, so it can run alone (e.g. --skip-nvd).</a:t>
            </a:r>
            <a:endParaRPr b="0" i="0" sz="135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93A6C4"/>
              </a:buClr>
              <a:buSzPts val="1350"/>
              <a:buFont typeface="Calibri"/>
              <a:buChar char="▪"/>
            </a:pPr>
            <a:r>
              <a:rPr b="0" i="0" lang="en-US" sz="1350" u="none" cap="none" strike="noStrike">
                <a:solidFill>
                  <a:srgbClr val="93A6C4"/>
                </a:solidFill>
                <a:latin typeface="Calibri"/>
                <a:ea typeface="Calibri"/>
                <a:cs typeface="Calibri"/>
                <a:sym typeface="Calibri"/>
              </a:rPr>
              <a:t>All five Phase 5 modules return one JSON evidence format (module, target, timestamp, result), so Phase 6 is written once.</a:t>
            </a:r>
            <a:endParaRPr b="0" i="0" sz="135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93A6C4"/>
              </a:buClr>
              <a:buSzPts val="1350"/>
              <a:buFont typeface="Calibri"/>
              <a:buChar char="▪"/>
            </a:pPr>
            <a:r>
              <a:rPr b="0" i="0" lang="en-US" sz="1350" u="none" cap="none" strike="noStrike">
                <a:solidFill>
                  <a:srgbClr val="93A6C4"/>
                </a:solidFill>
                <a:latin typeface="Calibri"/>
                <a:ea typeface="Calibri"/>
                <a:cs typeface="Calibri"/>
                <a:sym typeface="Calibri"/>
              </a:rPr>
              <a:t>Timeouts, failed connections and odd banners are stored as evidence, not treated as crashes.</a:t>
            </a:r>
            <a:endParaRPr b="0" i="0" sz="135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93A6C4"/>
              </a:buClr>
              <a:buSzPts val="1350"/>
              <a:buFont typeface="Calibri"/>
              <a:buChar char="▪"/>
            </a:pPr>
            <a:r>
              <a:rPr b="0" i="0" lang="en-US" sz="1350" u="none" cap="none" strike="noStrike">
                <a:solidFill>
                  <a:srgbClr val="93A6C4"/>
                </a:solidFill>
                <a:latin typeface="Calibri"/>
                <a:ea typeface="Calibri"/>
                <a:cs typeface="Calibri"/>
                <a:sym typeface="Calibri"/>
              </a:rPr>
              <a:t>One JSON config holds scope, rate limits, NVD key, output paths and the authorization record.</a:t>
            </a:r>
            <a:endParaRPr b="0" i="0" sz="135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93A6C4"/>
              </a:buClr>
              <a:buSzPts val="1350"/>
              <a:buFont typeface="Calibri"/>
              <a:buChar char="▪"/>
            </a:pPr>
            <a:r>
              <a:rPr b="0" i="0" lang="en-US" sz="1350" u="none" cap="none" strike="noStrike">
                <a:solidFill>
                  <a:srgbClr val="93A6C4"/>
                </a:solidFill>
                <a:latin typeface="Calibri"/>
                <a:ea typeface="Calibri"/>
                <a:cs typeface="Calibri"/>
                <a:sym typeface="Calibri"/>
              </a:rPr>
              <a:t>Tested at three levels: unit tests with mock servers, integration tests between phases, then a full run on a reserved lab host.</a:t>
            </a:r>
            <a:endParaRPr b="0" i="0" sz="135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93A6C4"/>
              </a:buClr>
              <a:buSzPts val="1350"/>
              <a:buFont typeface="Calibri"/>
              <a:buChar char="▪"/>
            </a:pPr>
            <a:r>
              <a:rPr b="0" i="0" lang="en-US" sz="1350" u="none" cap="none" strike="noStrike">
                <a:solidFill>
                  <a:srgbClr val="93A6C4"/>
                </a:solidFill>
                <a:latin typeface="Calibri"/>
                <a:ea typeface="Calibri"/>
                <a:cs typeface="Calibri"/>
                <a:sym typeface="Calibri"/>
              </a:rPr>
              <a:t>Built FTP end to end first, then SSH, HTTP, SMB and DNS; this exposed the port coverage gap early.</a:t>
            </a:r>
            <a:endParaRPr b="0" i="0" sz="1350" u="none" cap="none" strike="noStrike">
              <a:solidFill>
                <a:schemeClr val="dk1"/>
              </a:solidFill>
              <a:latin typeface="Calibri"/>
              <a:ea typeface="Calibri"/>
              <a:cs typeface="Calibri"/>
              <a:sym typeface="Calibri"/>
            </a:endParaRPr>
          </a:p>
        </p:txBody>
      </p:sp>
      <p:sp>
        <p:nvSpPr>
          <p:cNvPr id="396" name="Google Shape;396;p13"/>
          <p:cNvSpPr/>
          <p:nvPr/>
        </p:nvSpPr>
        <p:spPr>
          <a:xfrm>
            <a:off x="6858000" y="1691640"/>
            <a:ext cx="4782312" cy="4572000"/>
          </a:xfrm>
          <a:prstGeom prst="roundRect">
            <a:avLst>
              <a:gd fmla="val 1600"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7" name="Google Shape;397;p13"/>
          <p:cNvSpPr txBox="1"/>
          <p:nvPr/>
        </p:nvSpPr>
        <p:spPr>
          <a:xfrm>
            <a:off x="7132320" y="1874520"/>
            <a:ext cx="429768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600"/>
              <a:buFont typeface="Calibri"/>
              <a:buNone/>
            </a:pPr>
            <a:r>
              <a:rPr b="1" i="0" lang="en-US" sz="1600" u="none" cap="none" strike="noStrike">
                <a:solidFill>
                  <a:srgbClr val="00E39B"/>
                </a:solidFill>
                <a:latin typeface="Calibri"/>
                <a:ea typeface="Calibri"/>
                <a:cs typeface="Calibri"/>
                <a:sym typeface="Calibri"/>
              </a:rPr>
              <a:t>12-week build plan</a:t>
            </a:r>
            <a:endParaRPr b="0" i="0" sz="1600" u="none" cap="none" strike="noStrike">
              <a:solidFill>
                <a:schemeClr val="dk1"/>
              </a:solidFill>
              <a:latin typeface="Calibri"/>
              <a:ea typeface="Calibri"/>
              <a:cs typeface="Calibri"/>
              <a:sym typeface="Calibri"/>
            </a:endParaRPr>
          </a:p>
        </p:txBody>
      </p:sp>
      <p:cxnSp>
        <p:nvCxnSpPr>
          <p:cNvPr id="398" name="Google Shape;398;p13"/>
          <p:cNvCxnSpPr/>
          <p:nvPr/>
        </p:nvCxnSpPr>
        <p:spPr>
          <a:xfrm>
            <a:off x="7287768" y="2514600"/>
            <a:ext cx="0" cy="3337560"/>
          </a:xfrm>
          <a:prstGeom prst="straightConnector1">
            <a:avLst/>
          </a:prstGeom>
          <a:noFill/>
          <a:ln cap="flat" cmpd="sng" w="19050">
            <a:solidFill>
              <a:srgbClr val="26344F"/>
            </a:solidFill>
            <a:prstDash val="solid"/>
            <a:round/>
            <a:headEnd len="sm" w="sm" type="none"/>
            <a:tailEnd len="sm" w="sm" type="none"/>
          </a:ln>
        </p:spPr>
      </p:cxnSp>
      <p:sp>
        <p:nvSpPr>
          <p:cNvPr id="399" name="Google Shape;399;p13"/>
          <p:cNvSpPr/>
          <p:nvPr/>
        </p:nvSpPr>
        <p:spPr>
          <a:xfrm>
            <a:off x="7196328" y="2478024"/>
            <a:ext cx="182880" cy="182880"/>
          </a:xfrm>
          <a:prstGeom prst="ellipse">
            <a:avLst/>
          </a:prstGeom>
          <a:solidFill>
            <a:srgbClr val="00E39B"/>
          </a:solidFill>
          <a:ln cap="flat" cmpd="sng" w="12700">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13"/>
          <p:cNvSpPr txBox="1"/>
          <p:nvPr/>
        </p:nvSpPr>
        <p:spPr>
          <a:xfrm>
            <a:off x="7543800" y="2395728"/>
            <a:ext cx="3840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1" i="0" lang="en-US" sz="1250" u="none" cap="none" strike="noStrike">
                <a:solidFill>
                  <a:srgbClr val="F2F6FC"/>
                </a:solidFill>
                <a:latin typeface="Calibri"/>
                <a:ea typeface="Calibri"/>
                <a:cs typeface="Calibri"/>
                <a:sym typeface="Calibri"/>
              </a:rPr>
              <a:t>Weeks 1–2</a:t>
            </a:r>
            <a:endParaRPr b="0" i="0" sz="1250" u="none" cap="none" strike="noStrike">
              <a:solidFill>
                <a:schemeClr val="dk1"/>
              </a:solidFill>
              <a:latin typeface="Calibri"/>
              <a:ea typeface="Calibri"/>
              <a:cs typeface="Calibri"/>
              <a:sym typeface="Calibri"/>
            </a:endParaRPr>
          </a:p>
        </p:txBody>
      </p:sp>
      <p:sp>
        <p:nvSpPr>
          <p:cNvPr id="401" name="Google Shape;401;p13"/>
          <p:cNvSpPr txBox="1"/>
          <p:nvPr/>
        </p:nvSpPr>
        <p:spPr>
          <a:xfrm>
            <a:off x="7543800" y="2670048"/>
            <a:ext cx="388620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150"/>
              <a:buFont typeface="Calibri"/>
              <a:buNone/>
            </a:pPr>
            <a:r>
              <a:rPr b="0" i="0" lang="en-US" sz="1150" u="none" cap="none" strike="noStrike">
                <a:solidFill>
                  <a:srgbClr val="93A6C4"/>
                </a:solidFill>
                <a:latin typeface="Calibri"/>
                <a:ea typeface="Calibri"/>
                <a:cs typeface="Calibri"/>
                <a:sym typeface="Calibri"/>
              </a:rPr>
              <a:t>Phases 1–2: host discovery, port/service ID, shared evidence schema</a:t>
            </a:r>
            <a:endParaRPr b="0" i="0" sz="1150" u="none" cap="none" strike="noStrike">
              <a:solidFill>
                <a:schemeClr val="dk1"/>
              </a:solidFill>
              <a:latin typeface="Calibri"/>
              <a:ea typeface="Calibri"/>
              <a:cs typeface="Calibri"/>
              <a:sym typeface="Calibri"/>
            </a:endParaRPr>
          </a:p>
        </p:txBody>
      </p:sp>
      <p:sp>
        <p:nvSpPr>
          <p:cNvPr id="402" name="Google Shape;402;p13"/>
          <p:cNvSpPr/>
          <p:nvPr/>
        </p:nvSpPr>
        <p:spPr>
          <a:xfrm>
            <a:off x="7196328" y="3236976"/>
            <a:ext cx="182880" cy="182880"/>
          </a:xfrm>
          <a:prstGeom prst="ellipse">
            <a:avLst/>
          </a:prstGeom>
          <a:solidFill>
            <a:srgbClr val="00E39B"/>
          </a:solidFill>
          <a:ln cap="flat" cmpd="sng" w="12700">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 name="Google Shape;403;p13"/>
          <p:cNvSpPr txBox="1"/>
          <p:nvPr/>
        </p:nvSpPr>
        <p:spPr>
          <a:xfrm>
            <a:off x="7543800" y="3154680"/>
            <a:ext cx="3840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1" i="0" lang="en-US" sz="1250" u="none" cap="none" strike="noStrike">
                <a:solidFill>
                  <a:srgbClr val="F2F6FC"/>
                </a:solidFill>
                <a:latin typeface="Calibri"/>
                <a:ea typeface="Calibri"/>
                <a:cs typeface="Calibri"/>
                <a:sym typeface="Calibri"/>
              </a:rPr>
              <a:t>Weeks 3–4</a:t>
            </a:r>
            <a:endParaRPr b="0" i="0" sz="1250" u="none" cap="none" strike="noStrike">
              <a:solidFill>
                <a:schemeClr val="dk1"/>
              </a:solidFill>
              <a:latin typeface="Calibri"/>
              <a:ea typeface="Calibri"/>
              <a:cs typeface="Calibri"/>
              <a:sym typeface="Calibri"/>
            </a:endParaRPr>
          </a:p>
        </p:txBody>
      </p:sp>
      <p:sp>
        <p:nvSpPr>
          <p:cNvPr id="404" name="Google Shape;404;p13"/>
          <p:cNvSpPr txBox="1"/>
          <p:nvPr/>
        </p:nvSpPr>
        <p:spPr>
          <a:xfrm>
            <a:off x="7543800" y="3429000"/>
            <a:ext cx="388620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150"/>
              <a:buFont typeface="Calibri"/>
              <a:buNone/>
            </a:pPr>
            <a:r>
              <a:rPr b="0" i="0" lang="en-US" sz="1150" u="none" cap="none" strike="noStrike">
                <a:solidFill>
                  <a:srgbClr val="93A6C4"/>
                </a:solidFill>
                <a:latin typeface="Calibri"/>
                <a:ea typeface="Calibri"/>
                <a:cs typeface="Calibri"/>
                <a:sym typeface="Calibri"/>
              </a:rPr>
              <a:t>Phases 3–4: OS/version fingerprinting, first NVD correlation</a:t>
            </a:r>
            <a:endParaRPr b="0" i="0" sz="1150" u="none" cap="none" strike="noStrike">
              <a:solidFill>
                <a:schemeClr val="dk1"/>
              </a:solidFill>
              <a:latin typeface="Calibri"/>
              <a:ea typeface="Calibri"/>
              <a:cs typeface="Calibri"/>
              <a:sym typeface="Calibri"/>
            </a:endParaRPr>
          </a:p>
        </p:txBody>
      </p:sp>
      <p:sp>
        <p:nvSpPr>
          <p:cNvPr id="405" name="Google Shape;405;p13"/>
          <p:cNvSpPr/>
          <p:nvPr/>
        </p:nvSpPr>
        <p:spPr>
          <a:xfrm>
            <a:off x="7196328" y="3995928"/>
            <a:ext cx="182880" cy="182880"/>
          </a:xfrm>
          <a:prstGeom prst="ellipse">
            <a:avLst/>
          </a:prstGeom>
          <a:solidFill>
            <a:srgbClr val="00E39B"/>
          </a:solidFill>
          <a:ln cap="flat" cmpd="sng" w="12700">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6" name="Google Shape;406;p13"/>
          <p:cNvSpPr txBox="1"/>
          <p:nvPr/>
        </p:nvSpPr>
        <p:spPr>
          <a:xfrm>
            <a:off x="7543800" y="3913632"/>
            <a:ext cx="3840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1" i="0" lang="en-US" sz="1250" u="none" cap="none" strike="noStrike">
                <a:solidFill>
                  <a:srgbClr val="F2F6FC"/>
                </a:solidFill>
                <a:latin typeface="Calibri"/>
                <a:ea typeface="Calibri"/>
                <a:cs typeface="Calibri"/>
                <a:sym typeface="Calibri"/>
              </a:rPr>
              <a:t>Weeks 5–7</a:t>
            </a:r>
            <a:endParaRPr b="0" i="0" sz="1250" u="none" cap="none" strike="noStrike">
              <a:solidFill>
                <a:schemeClr val="dk1"/>
              </a:solidFill>
              <a:latin typeface="Calibri"/>
              <a:ea typeface="Calibri"/>
              <a:cs typeface="Calibri"/>
              <a:sym typeface="Calibri"/>
            </a:endParaRPr>
          </a:p>
        </p:txBody>
      </p:sp>
      <p:sp>
        <p:nvSpPr>
          <p:cNvPr id="407" name="Google Shape;407;p13"/>
          <p:cNvSpPr txBox="1"/>
          <p:nvPr/>
        </p:nvSpPr>
        <p:spPr>
          <a:xfrm>
            <a:off x="7543800" y="4187952"/>
            <a:ext cx="388620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150"/>
              <a:buFont typeface="Calibri"/>
              <a:buNone/>
            </a:pPr>
            <a:r>
              <a:rPr b="0" i="0" lang="en-US" sz="1150" u="none" cap="none" strike="noStrike">
                <a:solidFill>
                  <a:srgbClr val="93A6C4"/>
                </a:solidFill>
                <a:latin typeface="Calibri"/>
                <a:ea typeface="Calibri"/>
                <a:cs typeface="Calibri"/>
                <a:sym typeface="Calibri"/>
              </a:rPr>
              <a:t>Phase 5: SSH, FTP, HTTP/S, SMB, DNS modules, one at a time</a:t>
            </a:r>
            <a:endParaRPr b="0" i="0" sz="1150" u="none" cap="none" strike="noStrike">
              <a:solidFill>
                <a:schemeClr val="dk1"/>
              </a:solidFill>
              <a:latin typeface="Calibri"/>
              <a:ea typeface="Calibri"/>
              <a:cs typeface="Calibri"/>
              <a:sym typeface="Calibri"/>
            </a:endParaRPr>
          </a:p>
        </p:txBody>
      </p:sp>
      <p:sp>
        <p:nvSpPr>
          <p:cNvPr id="408" name="Google Shape;408;p13"/>
          <p:cNvSpPr/>
          <p:nvPr/>
        </p:nvSpPr>
        <p:spPr>
          <a:xfrm>
            <a:off x="7196328" y="4754880"/>
            <a:ext cx="182880" cy="182880"/>
          </a:xfrm>
          <a:prstGeom prst="ellipse">
            <a:avLst/>
          </a:prstGeom>
          <a:solidFill>
            <a:srgbClr val="00E39B"/>
          </a:solidFill>
          <a:ln cap="flat" cmpd="sng" w="12700">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9" name="Google Shape;409;p13"/>
          <p:cNvSpPr txBox="1"/>
          <p:nvPr/>
        </p:nvSpPr>
        <p:spPr>
          <a:xfrm>
            <a:off x="7543800" y="4672584"/>
            <a:ext cx="3840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1" i="0" lang="en-US" sz="1250" u="none" cap="none" strike="noStrike">
                <a:solidFill>
                  <a:srgbClr val="F2F6FC"/>
                </a:solidFill>
                <a:latin typeface="Calibri"/>
                <a:ea typeface="Calibri"/>
                <a:cs typeface="Calibri"/>
                <a:sym typeface="Calibri"/>
              </a:rPr>
              <a:t>Weeks 8–9</a:t>
            </a:r>
            <a:endParaRPr b="0" i="0" sz="1250" u="none" cap="none" strike="noStrike">
              <a:solidFill>
                <a:schemeClr val="dk1"/>
              </a:solidFill>
              <a:latin typeface="Calibri"/>
              <a:ea typeface="Calibri"/>
              <a:cs typeface="Calibri"/>
              <a:sym typeface="Calibri"/>
            </a:endParaRPr>
          </a:p>
        </p:txBody>
      </p:sp>
      <p:sp>
        <p:nvSpPr>
          <p:cNvPr id="410" name="Google Shape;410;p13"/>
          <p:cNvSpPr txBox="1"/>
          <p:nvPr/>
        </p:nvSpPr>
        <p:spPr>
          <a:xfrm>
            <a:off x="7543800" y="4946904"/>
            <a:ext cx="388620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150"/>
              <a:buFont typeface="Calibri"/>
              <a:buNone/>
            </a:pPr>
            <a:r>
              <a:rPr b="0" i="0" lang="en-US" sz="1150" u="none" cap="none" strike="noStrike">
                <a:solidFill>
                  <a:srgbClr val="93A6C4"/>
                </a:solidFill>
                <a:latin typeface="Calibri"/>
                <a:ea typeface="Calibri"/>
                <a:cs typeface="Calibri"/>
                <a:sym typeface="Calibri"/>
              </a:rPr>
              <a:t>Phases 6–7: evidence correlation and reporting engine</a:t>
            </a:r>
            <a:endParaRPr b="0" i="0" sz="1150" u="none" cap="none" strike="noStrike">
              <a:solidFill>
                <a:schemeClr val="dk1"/>
              </a:solidFill>
              <a:latin typeface="Calibri"/>
              <a:ea typeface="Calibri"/>
              <a:cs typeface="Calibri"/>
              <a:sym typeface="Calibri"/>
            </a:endParaRPr>
          </a:p>
        </p:txBody>
      </p:sp>
      <p:sp>
        <p:nvSpPr>
          <p:cNvPr id="411" name="Google Shape;411;p13"/>
          <p:cNvSpPr/>
          <p:nvPr/>
        </p:nvSpPr>
        <p:spPr>
          <a:xfrm>
            <a:off x="7196328" y="5513832"/>
            <a:ext cx="182880" cy="182880"/>
          </a:xfrm>
          <a:prstGeom prst="ellipse">
            <a:avLst/>
          </a:prstGeom>
          <a:solidFill>
            <a:srgbClr val="00E39B"/>
          </a:solidFill>
          <a:ln cap="flat" cmpd="sng" w="12700">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 name="Google Shape;412;p13"/>
          <p:cNvSpPr txBox="1"/>
          <p:nvPr/>
        </p:nvSpPr>
        <p:spPr>
          <a:xfrm>
            <a:off x="7543800" y="5431536"/>
            <a:ext cx="3840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1" i="0" lang="en-US" sz="1250" u="none" cap="none" strike="noStrike">
                <a:solidFill>
                  <a:srgbClr val="F2F6FC"/>
                </a:solidFill>
                <a:latin typeface="Calibri"/>
                <a:ea typeface="Calibri"/>
                <a:cs typeface="Calibri"/>
                <a:sym typeface="Calibri"/>
              </a:rPr>
              <a:t>Weeks 10–12</a:t>
            </a:r>
            <a:endParaRPr b="0" i="0" sz="1250" u="none" cap="none" strike="noStrike">
              <a:solidFill>
                <a:schemeClr val="dk1"/>
              </a:solidFill>
              <a:latin typeface="Calibri"/>
              <a:ea typeface="Calibri"/>
              <a:cs typeface="Calibri"/>
              <a:sym typeface="Calibri"/>
            </a:endParaRPr>
          </a:p>
        </p:txBody>
      </p:sp>
      <p:sp>
        <p:nvSpPr>
          <p:cNvPr id="413" name="Google Shape;413;p13"/>
          <p:cNvSpPr txBox="1"/>
          <p:nvPr/>
        </p:nvSpPr>
        <p:spPr>
          <a:xfrm>
            <a:off x="7543800" y="5705856"/>
            <a:ext cx="3886200" cy="457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150"/>
              <a:buFont typeface="Calibri"/>
              <a:buNone/>
            </a:pPr>
            <a:r>
              <a:rPr b="0" i="0" lang="en-US" sz="1150" u="none" cap="none" strike="noStrike">
                <a:solidFill>
                  <a:srgbClr val="93A6C4"/>
                </a:solidFill>
                <a:latin typeface="Calibri"/>
                <a:ea typeface="Calibri"/>
                <a:cs typeface="Calibri"/>
                <a:sym typeface="Calibri"/>
              </a:rPr>
              <a:t>Phase 8: lab setup, baseline run, metrics, write-up</a:t>
            </a:r>
            <a:endParaRPr b="0" i="0" sz="1150" u="none" cap="none" strike="noStrik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418" name="Shape 418"/>
        <p:cNvGrpSpPr/>
        <p:nvPr/>
      </p:nvGrpSpPr>
      <p:grpSpPr>
        <a:xfrm>
          <a:off x="0" y="0"/>
          <a:ext cx="0" cy="0"/>
          <a:chOff x="0" y="0"/>
          <a:chExt cx="0" cy="0"/>
        </a:xfrm>
      </p:grpSpPr>
      <p:sp>
        <p:nvSpPr>
          <p:cNvPr id="419" name="Google Shape;419;p14"/>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ETHICS</a:t>
            </a:r>
            <a:endParaRPr b="0" i="0" sz="1300" u="none" cap="none" strike="noStrike">
              <a:solidFill>
                <a:schemeClr val="dk1"/>
              </a:solidFill>
              <a:latin typeface="Calibri"/>
              <a:ea typeface="Calibri"/>
              <a:cs typeface="Calibri"/>
              <a:sym typeface="Calibri"/>
            </a:endParaRPr>
          </a:p>
        </p:txBody>
      </p:sp>
      <p:sp>
        <p:nvSpPr>
          <p:cNvPr id="420" name="Google Shape;420;p14"/>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Ethics and Safe Operation</a:t>
            </a:r>
            <a:endParaRPr b="0" i="0" sz="3000" u="none" cap="none" strike="noStrike">
              <a:solidFill>
                <a:schemeClr val="dk1"/>
              </a:solidFill>
              <a:latin typeface="Calibri"/>
              <a:ea typeface="Calibri"/>
              <a:cs typeface="Calibri"/>
              <a:sym typeface="Calibri"/>
            </a:endParaRPr>
          </a:p>
        </p:txBody>
      </p:sp>
      <p:sp>
        <p:nvSpPr>
          <p:cNvPr id="421" name="Google Shape;421;p14"/>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422" name="Google Shape;422;p14"/>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12 / 24</a:t>
            </a:r>
            <a:endParaRPr b="0" i="0" sz="900" u="none" cap="none" strike="noStrike">
              <a:solidFill>
                <a:schemeClr val="dk1"/>
              </a:solidFill>
              <a:latin typeface="Calibri"/>
              <a:ea typeface="Calibri"/>
              <a:cs typeface="Calibri"/>
              <a:sym typeface="Calibri"/>
            </a:endParaRPr>
          </a:p>
        </p:txBody>
      </p:sp>
      <p:sp>
        <p:nvSpPr>
          <p:cNvPr id="423" name="Google Shape;423;p14"/>
          <p:cNvSpPr/>
          <p:nvPr/>
        </p:nvSpPr>
        <p:spPr>
          <a:xfrm>
            <a:off x="548640" y="1691640"/>
            <a:ext cx="3453689" cy="2148840"/>
          </a:xfrm>
          <a:prstGeom prst="roundRect">
            <a:avLst>
              <a:gd fmla="val 3404"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4" name="Google Shape;424;p14"/>
          <p:cNvSpPr/>
          <p:nvPr/>
        </p:nvSpPr>
        <p:spPr>
          <a:xfrm>
            <a:off x="804672" y="1947672"/>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gavel.png" id="425" name="Google Shape;425;p14"/>
          <p:cNvPicPr preferRelativeResize="0"/>
          <p:nvPr/>
        </p:nvPicPr>
        <p:blipFill rotWithShape="1">
          <a:blip r:embed="rId3">
            <a:alphaModFix/>
          </a:blip>
          <a:srcRect b="0" l="0" r="0" t="0"/>
          <a:stretch/>
        </p:blipFill>
        <p:spPr>
          <a:xfrm>
            <a:off x="928116" y="2071116"/>
            <a:ext cx="301752" cy="301752"/>
          </a:xfrm>
          <a:prstGeom prst="rect">
            <a:avLst/>
          </a:prstGeom>
          <a:noFill/>
          <a:ln>
            <a:noFill/>
          </a:ln>
        </p:spPr>
      </p:pic>
      <p:sp>
        <p:nvSpPr>
          <p:cNvPr id="426" name="Google Shape;426;p14"/>
          <p:cNvSpPr txBox="1"/>
          <p:nvPr/>
        </p:nvSpPr>
        <p:spPr>
          <a:xfrm>
            <a:off x="1508760" y="1993392"/>
            <a:ext cx="2264969"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Written permission only</a:t>
            </a:r>
            <a:endParaRPr b="0" i="0" sz="1500" u="none" cap="none" strike="noStrike">
              <a:solidFill>
                <a:schemeClr val="dk1"/>
              </a:solidFill>
              <a:latin typeface="Calibri"/>
              <a:ea typeface="Calibri"/>
              <a:cs typeface="Calibri"/>
              <a:sym typeface="Calibri"/>
            </a:endParaRPr>
          </a:p>
        </p:txBody>
      </p:sp>
      <p:sp>
        <p:nvSpPr>
          <p:cNvPr id="427" name="Google Shape;427;p14"/>
          <p:cNvSpPr txBox="1"/>
          <p:nvPr/>
        </p:nvSpPr>
        <p:spPr>
          <a:xfrm>
            <a:off x="804672" y="2651760"/>
            <a:ext cx="2941625" cy="10972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350"/>
              <a:buFont typeface="Calibri"/>
              <a:buNone/>
            </a:pPr>
            <a:r>
              <a:rPr b="0" i="0" lang="en-US" sz="1350" u="none" cap="none" strike="noStrike">
                <a:solidFill>
                  <a:srgbClr val="93A6C4"/>
                </a:solidFill>
                <a:latin typeface="Calibri"/>
                <a:ea typeface="Calibri"/>
                <a:cs typeface="Calibri"/>
                <a:sym typeface="Calibri"/>
              </a:rPr>
              <a:t>Only operator-owned systems or systems with explicit written consent. Unauthorized access is an offence under the Computer Misuse Act 1990 [19].</a:t>
            </a:r>
            <a:endParaRPr b="0" i="0" sz="1350" u="none" cap="none" strike="noStrike">
              <a:solidFill>
                <a:schemeClr val="dk1"/>
              </a:solidFill>
              <a:latin typeface="Calibri"/>
              <a:ea typeface="Calibri"/>
              <a:cs typeface="Calibri"/>
              <a:sym typeface="Calibri"/>
            </a:endParaRPr>
          </a:p>
        </p:txBody>
      </p:sp>
      <p:sp>
        <p:nvSpPr>
          <p:cNvPr id="428" name="Google Shape;428;p14"/>
          <p:cNvSpPr/>
          <p:nvPr/>
        </p:nvSpPr>
        <p:spPr>
          <a:xfrm>
            <a:off x="4368089" y="1691640"/>
            <a:ext cx="3453689" cy="2148840"/>
          </a:xfrm>
          <a:prstGeom prst="roundRect">
            <a:avLst>
              <a:gd fmla="val 3404"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9" name="Google Shape;429;p14"/>
          <p:cNvSpPr/>
          <p:nvPr/>
        </p:nvSpPr>
        <p:spPr>
          <a:xfrm>
            <a:off x="4624121" y="1947672"/>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lab.png" id="430" name="Google Shape;430;p14"/>
          <p:cNvPicPr preferRelativeResize="0"/>
          <p:nvPr/>
        </p:nvPicPr>
        <p:blipFill rotWithShape="1">
          <a:blip r:embed="rId4">
            <a:alphaModFix/>
          </a:blip>
          <a:srcRect b="0" l="0" r="0" t="0"/>
          <a:stretch/>
        </p:blipFill>
        <p:spPr>
          <a:xfrm>
            <a:off x="4747565" y="2071116"/>
            <a:ext cx="301752" cy="301752"/>
          </a:xfrm>
          <a:prstGeom prst="rect">
            <a:avLst/>
          </a:prstGeom>
          <a:noFill/>
          <a:ln>
            <a:noFill/>
          </a:ln>
        </p:spPr>
      </p:pic>
      <p:sp>
        <p:nvSpPr>
          <p:cNvPr id="431" name="Google Shape;431;p14"/>
          <p:cNvSpPr txBox="1"/>
          <p:nvPr/>
        </p:nvSpPr>
        <p:spPr>
          <a:xfrm>
            <a:off x="5328209" y="1993392"/>
            <a:ext cx="2264969"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Isolated lab network</a:t>
            </a:r>
            <a:endParaRPr b="0" i="0" sz="1500" u="none" cap="none" strike="noStrike">
              <a:solidFill>
                <a:schemeClr val="dk1"/>
              </a:solidFill>
              <a:latin typeface="Calibri"/>
              <a:ea typeface="Calibri"/>
              <a:cs typeface="Calibri"/>
              <a:sym typeface="Calibri"/>
            </a:endParaRPr>
          </a:p>
        </p:txBody>
      </p:sp>
      <p:sp>
        <p:nvSpPr>
          <p:cNvPr id="432" name="Google Shape;432;p14"/>
          <p:cNvSpPr txBox="1"/>
          <p:nvPr/>
        </p:nvSpPr>
        <p:spPr>
          <a:xfrm>
            <a:off x="4624121" y="2651760"/>
            <a:ext cx="2941625" cy="10972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350"/>
              <a:buFont typeface="Calibri"/>
              <a:buNone/>
            </a:pPr>
            <a:r>
              <a:rPr b="0" i="0" lang="en-US" sz="1350" u="none" cap="none" strike="noStrike">
                <a:solidFill>
                  <a:srgbClr val="93A6C4"/>
                </a:solidFill>
                <a:latin typeface="Calibri"/>
                <a:ea typeface="Calibri"/>
                <a:cs typeface="Calibri"/>
                <a:sym typeface="Calibri"/>
              </a:rPr>
              <a:t>All development and evaluation ran on an isolated lab, separate from production and third-party systems.</a:t>
            </a:r>
            <a:endParaRPr b="0" i="0" sz="1350" u="none" cap="none" strike="noStrike">
              <a:solidFill>
                <a:schemeClr val="dk1"/>
              </a:solidFill>
              <a:latin typeface="Calibri"/>
              <a:ea typeface="Calibri"/>
              <a:cs typeface="Calibri"/>
              <a:sym typeface="Calibri"/>
            </a:endParaRPr>
          </a:p>
        </p:txBody>
      </p:sp>
      <p:sp>
        <p:nvSpPr>
          <p:cNvPr id="433" name="Google Shape;433;p14"/>
          <p:cNvSpPr/>
          <p:nvPr/>
        </p:nvSpPr>
        <p:spPr>
          <a:xfrm>
            <a:off x="8187538" y="1691640"/>
            <a:ext cx="3453689" cy="2148840"/>
          </a:xfrm>
          <a:prstGeom prst="roundRect">
            <a:avLst>
              <a:gd fmla="val 3404"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4" name="Google Shape;434;p14"/>
          <p:cNvSpPr/>
          <p:nvPr/>
        </p:nvSpPr>
        <p:spPr>
          <a:xfrm>
            <a:off x="8443570" y="1947672"/>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lock.png" id="435" name="Google Shape;435;p14"/>
          <p:cNvPicPr preferRelativeResize="0"/>
          <p:nvPr/>
        </p:nvPicPr>
        <p:blipFill rotWithShape="1">
          <a:blip r:embed="rId5">
            <a:alphaModFix/>
          </a:blip>
          <a:srcRect b="0" l="0" r="0" t="0"/>
          <a:stretch/>
        </p:blipFill>
        <p:spPr>
          <a:xfrm>
            <a:off x="8567014" y="2071116"/>
            <a:ext cx="301752" cy="301752"/>
          </a:xfrm>
          <a:prstGeom prst="rect">
            <a:avLst/>
          </a:prstGeom>
          <a:noFill/>
          <a:ln>
            <a:noFill/>
          </a:ln>
        </p:spPr>
      </p:pic>
      <p:sp>
        <p:nvSpPr>
          <p:cNvPr id="436" name="Google Shape;436;p14"/>
          <p:cNvSpPr txBox="1"/>
          <p:nvPr/>
        </p:nvSpPr>
        <p:spPr>
          <a:xfrm>
            <a:off x="9147658" y="1993392"/>
            <a:ext cx="2264969"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Authorization gate</a:t>
            </a:r>
            <a:endParaRPr b="0" i="0" sz="1500" u="none" cap="none" strike="noStrike">
              <a:solidFill>
                <a:schemeClr val="dk1"/>
              </a:solidFill>
              <a:latin typeface="Calibri"/>
              <a:ea typeface="Calibri"/>
              <a:cs typeface="Calibri"/>
              <a:sym typeface="Calibri"/>
            </a:endParaRPr>
          </a:p>
        </p:txBody>
      </p:sp>
      <p:sp>
        <p:nvSpPr>
          <p:cNvPr id="437" name="Google Shape;437;p14"/>
          <p:cNvSpPr txBox="1"/>
          <p:nvPr/>
        </p:nvSpPr>
        <p:spPr>
          <a:xfrm>
            <a:off x="8443570" y="2651760"/>
            <a:ext cx="2941625" cy="10972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350"/>
              <a:buFont typeface="Calibri"/>
              <a:buNone/>
            </a:pPr>
            <a:r>
              <a:rPr b="0" i="0" lang="en-US" sz="1350" u="none" cap="none" strike="noStrike">
                <a:solidFill>
                  <a:srgbClr val="93A6C4"/>
                </a:solidFill>
                <a:latin typeface="Calibri"/>
                <a:ea typeface="Calibri"/>
                <a:cs typeface="Calibri"/>
                <a:sym typeface="Calibri"/>
              </a:rPr>
              <a:t>Phase 5 will not start until the operator types "yes"; the acknowledgment is saved with the run.</a:t>
            </a:r>
            <a:endParaRPr b="0" i="0" sz="1350" u="none" cap="none" strike="noStrike">
              <a:solidFill>
                <a:schemeClr val="dk1"/>
              </a:solidFill>
              <a:latin typeface="Calibri"/>
              <a:ea typeface="Calibri"/>
              <a:cs typeface="Calibri"/>
              <a:sym typeface="Calibri"/>
            </a:endParaRPr>
          </a:p>
        </p:txBody>
      </p:sp>
      <p:sp>
        <p:nvSpPr>
          <p:cNvPr id="438" name="Google Shape;438;p14"/>
          <p:cNvSpPr/>
          <p:nvPr/>
        </p:nvSpPr>
        <p:spPr>
          <a:xfrm>
            <a:off x="548640" y="4114800"/>
            <a:ext cx="3453689" cy="2148840"/>
          </a:xfrm>
          <a:prstGeom prst="roundRect">
            <a:avLst>
              <a:gd fmla="val 3404"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9" name="Google Shape;439;p14"/>
          <p:cNvSpPr/>
          <p:nvPr/>
        </p:nvSpPr>
        <p:spPr>
          <a:xfrm>
            <a:off x="804672" y="4370832"/>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clock.png" id="440" name="Google Shape;440;p14"/>
          <p:cNvPicPr preferRelativeResize="0"/>
          <p:nvPr/>
        </p:nvPicPr>
        <p:blipFill rotWithShape="1">
          <a:blip r:embed="rId6">
            <a:alphaModFix/>
          </a:blip>
          <a:srcRect b="0" l="0" r="0" t="0"/>
          <a:stretch/>
        </p:blipFill>
        <p:spPr>
          <a:xfrm>
            <a:off x="928116" y="4494276"/>
            <a:ext cx="301752" cy="301752"/>
          </a:xfrm>
          <a:prstGeom prst="rect">
            <a:avLst/>
          </a:prstGeom>
          <a:noFill/>
          <a:ln>
            <a:noFill/>
          </a:ln>
        </p:spPr>
      </p:pic>
      <p:sp>
        <p:nvSpPr>
          <p:cNvPr id="441" name="Google Shape;441;p14"/>
          <p:cNvSpPr txBox="1"/>
          <p:nvPr/>
        </p:nvSpPr>
        <p:spPr>
          <a:xfrm>
            <a:off x="1508760" y="4416552"/>
            <a:ext cx="2264969"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Conservative rate limits</a:t>
            </a:r>
            <a:endParaRPr b="0" i="0" sz="1500" u="none" cap="none" strike="noStrike">
              <a:solidFill>
                <a:schemeClr val="dk1"/>
              </a:solidFill>
              <a:latin typeface="Calibri"/>
              <a:ea typeface="Calibri"/>
              <a:cs typeface="Calibri"/>
              <a:sym typeface="Calibri"/>
            </a:endParaRPr>
          </a:p>
        </p:txBody>
      </p:sp>
      <p:sp>
        <p:nvSpPr>
          <p:cNvPr id="442" name="Google Shape;442;p14"/>
          <p:cNvSpPr txBox="1"/>
          <p:nvPr/>
        </p:nvSpPr>
        <p:spPr>
          <a:xfrm>
            <a:off x="804672" y="5074920"/>
            <a:ext cx="2941625" cy="10972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350"/>
              <a:buFont typeface="Calibri"/>
              <a:buNone/>
            </a:pPr>
            <a:r>
              <a:rPr b="0" i="0" lang="en-US" sz="1350" u="none" cap="none" strike="noStrike">
                <a:solidFill>
                  <a:srgbClr val="93A6C4"/>
                </a:solidFill>
                <a:latin typeface="Calibri"/>
                <a:ea typeface="Calibri"/>
                <a:cs typeface="Calibri"/>
                <a:sym typeface="Calibri"/>
              </a:rPr>
              <a:t>Per-host, per-module request limits, enforced in code, to avoid disruption or accidental DoS.</a:t>
            </a:r>
            <a:endParaRPr b="0" i="0" sz="1350" u="none" cap="none" strike="noStrike">
              <a:solidFill>
                <a:schemeClr val="dk1"/>
              </a:solidFill>
              <a:latin typeface="Calibri"/>
              <a:ea typeface="Calibri"/>
              <a:cs typeface="Calibri"/>
              <a:sym typeface="Calibri"/>
            </a:endParaRPr>
          </a:p>
        </p:txBody>
      </p:sp>
      <p:sp>
        <p:nvSpPr>
          <p:cNvPr id="443" name="Google Shape;443;p14"/>
          <p:cNvSpPr/>
          <p:nvPr/>
        </p:nvSpPr>
        <p:spPr>
          <a:xfrm>
            <a:off x="4368089" y="4114800"/>
            <a:ext cx="3453689" cy="2148840"/>
          </a:xfrm>
          <a:prstGeom prst="roundRect">
            <a:avLst>
              <a:gd fmla="val 3404"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4" name="Google Shape;444;p14"/>
          <p:cNvSpPr/>
          <p:nvPr/>
        </p:nvSpPr>
        <p:spPr>
          <a:xfrm>
            <a:off x="4624121" y="4370832"/>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ban.png" id="445" name="Google Shape;445;p14"/>
          <p:cNvPicPr preferRelativeResize="0"/>
          <p:nvPr/>
        </p:nvPicPr>
        <p:blipFill rotWithShape="1">
          <a:blip r:embed="rId7">
            <a:alphaModFix/>
          </a:blip>
          <a:srcRect b="0" l="0" r="0" t="0"/>
          <a:stretch/>
        </p:blipFill>
        <p:spPr>
          <a:xfrm>
            <a:off x="4747565" y="4494276"/>
            <a:ext cx="301752" cy="301752"/>
          </a:xfrm>
          <a:prstGeom prst="rect">
            <a:avLst/>
          </a:prstGeom>
          <a:noFill/>
          <a:ln>
            <a:noFill/>
          </a:ln>
        </p:spPr>
      </p:pic>
      <p:sp>
        <p:nvSpPr>
          <p:cNvPr id="446" name="Google Shape;446;p14"/>
          <p:cNvSpPr txBox="1"/>
          <p:nvPr/>
        </p:nvSpPr>
        <p:spPr>
          <a:xfrm>
            <a:off x="5328209" y="4416552"/>
            <a:ext cx="2264969"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No exploitation</a:t>
            </a:r>
            <a:endParaRPr b="0" i="0" sz="1500" u="none" cap="none" strike="noStrike">
              <a:solidFill>
                <a:schemeClr val="dk1"/>
              </a:solidFill>
              <a:latin typeface="Calibri"/>
              <a:ea typeface="Calibri"/>
              <a:cs typeface="Calibri"/>
              <a:sym typeface="Calibri"/>
            </a:endParaRPr>
          </a:p>
        </p:txBody>
      </p:sp>
      <p:sp>
        <p:nvSpPr>
          <p:cNvPr id="447" name="Google Shape;447;p14"/>
          <p:cNvSpPr txBox="1"/>
          <p:nvPr/>
        </p:nvSpPr>
        <p:spPr>
          <a:xfrm>
            <a:off x="4624121" y="5074920"/>
            <a:ext cx="2941625" cy="10972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350"/>
              <a:buFont typeface="Calibri"/>
              <a:buNone/>
            </a:pPr>
            <a:r>
              <a:rPr b="0" i="0" lang="en-US" sz="1350" u="none" cap="none" strike="noStrike">
                <a:solidFill>
                  <a:srgbClr val="93A6C4"/>
                </a:solidFill>
                <a:latin typeface="Calibri"/>
                <a:ea typeface="Calibri"/>
                <a:cs typeface="Calibri"/>
                <a:sym typeface="Calibri"/>
              </a:rPr>
              <a:t>No credential brute forcing and no exploit attempts. ASIF stops at evidence, correlation and reporting.</a:t>
            </a:r>
            <a:endParaRPr b="0" i="0" sz="1350" u="none" cap="none" strike="noStrike">
              <a:solidFill>
                <a:schemeClr val="dk1"/>
              </a:solidFill>
              <a:latin typeface="Calibri"/>
              <a:ea typeface="Calibri"/>
              <a:cs typeface="Calibri"/>
              <a:sym typeface="Calibri"/>
            </a:endParaRPr>
          </a:p>
        </p:txBody>
      </p:sp>
      <p:sp>
        <p:nvSpPr>
          <p:cNvPr id="448" name="Google Shape;448;p14"/>
          <p:cNvSpPr/>
          <p:nvPr/>
        </p:nvSpPr>
        <p:spPr>
          <a:xfrm>
            <a:off x="8187538" y="4114800"/>
            <a:ext cx="3453689" cy="2148840"/>
          </a:xfrm>
          <a:prstGeom prst="roundRect">
            <a:avLst>
              <a:gd fmla="val 3404"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9" name="Google Shape;449;p14"/>
          <p:cNvSpPr/>
          <p:nvPr/>
        </p:nvSpPr>
        <p:spPr>
          <a:xfrm>
            <a:off x="8443570" y="4370832"/>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shield.png" id="450" name="Google Shape;450;p14"/>
          <p:cNvPicPr preferRelativeResize="0"/>
          <p:nvPr/>
        </p:nvPicPr>
        <p:blipFill rotWithShape="1">
          <a:blip r:embed="rId8">
            <a:alphaModFix/>
          </a:blip>
          <a:srcRect b="0" l="0" r="0" t="0"/>
          <a:stretch/>
        </p:blipFill>
        <p:spPr>
          <a:xfrm>
            <a:off x="8567014" y="4494276"/>
            <a:ext cx="301752" cy="301752"/>
          </a:xfrm>
          <a:prstGeom prst="rect">
            <a:avLst/>
          </a:prstGeom>
          <a:noFill/>
          <a:ln>
            <a:noFill/>
          </a:ln>
        </p:spPr>
      </p:pic>
      <p:sp>
        <p:nvSpPr>
          <p:cNvPr id="451" name="Google Shape;451;p14"/>
          <p:cNvSpPr txBox="1"/>
          <p:nvPr/>
        </p:nvSpPr>
        <p:spPr>
          <a:xfrm>
            <a:off x="9147658" y="4416552"/>
            <a:ext cx="2264969"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Untrusted input</a:t>
            </a:r>
            <a:endParaRPr b="0" i="0" sz="1500" u="none" cap="none" strike="noStrike">
              <a:solidFill>
                <a:schemeClr val="dk1"/>
              </a:solidFill>
              <a:latin typeface="Calibri"/>
              <a:ea typeface="Calibri"/>
              <a:cs typeface="Calibri"/>
              <a:sym typeface="Calibri"/>
            </a:endParaRPr>
          </a:p>
        </p:txBody>
      </p:sp>
      <p:sp>
        <p:nvSpPr>
          <p:cNvPr id="452" name="Google Shape;452;p14"/>
          <p:cNvSpPr txBox="1"/>
          <p:nvPr/>
        </p:nvSpPr>
        <p:spPr>
          <a:xfrm>
            <a:off x="8443570" y="5074920"/>
            <a:ext cx="2941625" cy="10972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350"/>
              <a:buFont typeface="Calibri"/>
              <a:buNone/>
            </a:pPr>
            <a:r>
              <a:rPr b="0" i="0" lang="en-US" sz="1350" u="none" cap="none" strike="noStrike">
                <a:solidFill>
                  <a:srgbClr val="93A6C4"/>
                </a:solidFill>
                <a:latin typeface="Calibri"/>
                <a:ea typeface="Calibri"/>
                <a:cs typeface="Calibri"/>
                <a:sym typeface="Calibri"/>
              </a:rPr>
              <a:t>Banners and headers are treated as untrusted, since targets can attack the scanner itself [20].</a:t>
            </a:r>
            <a:endParaRPr b="0" i="0" sz="1350" u="none" cap="none" strike="noStrik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457" name="Shape 457"/>
        <p:cNvGrpSpPr/>
        <p:nvPr/>
      </p:nvGrpSpPr>
      <p:grpSpPr>
        <a:xfrm>
          <a:off x="0" y="0"/>
          <a:ext cx="0" cy="0"/>
          <a:chOff x="0" y="0"/>
          <a:chExt cx="0" cy="0"/>
        </a:xfrm>
      </p:grpSpPr>
      <p:sp>
        <p:nvSpPr>
          <p:cNvPr id="458" name="Google Shape;458;p15"/>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LIVE DEMO</a:t>
            </a:r>
            <a:endParaRPr b="0" i="0" sz="1300" u="none" cap="none" strike="noStrike">
              <a:solidFill>
                <a:schemeClr val="dk1"/>
              </a:solidFill>
              <a:latin typeface="Calibri"/>
              <a:ea typeface="Calibri"/>
              <a:cs typeface="Calibri"/>
              <a:sym typeface="Calibri"/>
            </a:endParaRPr>
          </a:p>
        </p:txBody>
      </p:sp>
      <p:sp>
        <p:nvSpPr>
          <p:cNvPr id="459" name="Google Shape;459;p15"/>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Demo Walkthrough (1/2)</a:t>
            </a:r>
            <a:endParaRPr b="0" i="0" sz="3000" u="none" cap="none" strike="noStrike">
              <a:solidFill>
                <a:schemeClr val="dk1"/>
              </a:solidFill>
              <a:latin typeface="Calibri"/>
              <a:ea typeface="Calibri"/>
              <a:cs typeface="Calibri"/>
              <a:sym typeface="Calibri"/>
            </a:endParaRPr>
          </a:p>
        </p:txBody>
      </p:sp>
      <p:sp>
        <p:nvSpPr>
          <p:cNvPr id="460" name="Google Shape;460;p15"/>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461" name="Google Shape;461;p15"/>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13 / 24</a:t>
            </a:r>
            <a:endParaRPr b="0" i="0" sz="900" u="none" cap="none" strike="noStrike">
              <a:solidFill>
                <a:schemeClr val="dk1"/>
              </a:solidFill>
              <a:latin typeface="Calibri"/>
              <a:ea typeface="Calibri"/>
              <a:cs typeface="Calibri"/>
              <a:sym typeface="Calibri"/>
            </a:endParaRPr>
          </a:p>
        </p:txBody>
      </p:sp>
      <p:sp>
        <p:nvSpPr>
          <p:cNvPr id="462" name="Google Shape;462;p15"/>
          <p:cNvSpPr/>
          <p:nvPr/>
        </p:nvSpPr>
        <p:spPr>
          <a:xfrm>
            <a:off x="548640" y="1645920"/>
            <a:ext cx="3520440" cy="4663440"/>
          </a:xfrm>
          <a:prstGeom prst="roundRect">
            <a:avLst>
              <a:gd fmla="val 2078" name="adj"/>
            </a:avLst>
          </a:prstGeom>
          <a:solidFill>
            <a:srgbClr val="121C31"/>
          </a:solidFill>
          <a:ln cap="flat" cmpd="sng" w="12700">
            <a:solidFill>
              <a:srgbClr val="00E39B"/>
            </a:solidFill>
            <a:prstDash val="dash"/>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 name="Google Shape;463;p15"/>
          <p:cNvSpPr/>
          <p:nvPr/>
        </p:nvSpPr>
        <p:spPr>
          <a:xfrm>
            <a:off x="777240" y="1828800"/>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terminal.png" id="464" name="Google Shape;464;p15"/>
          <p:cNvPicPr preferRelativeResize="0"/>
          <p:nvPr/>
        </p:nvPicPr>
        <p:blipFill rotWithShape="1">
          <a:blip r:embed="rId3">
            <a:alphaModFix/>
          </a:blip>
          <a:srcRect b="0" l="0" r="0" t="0"/>
          <a:stretch/>
        </p:blipFill>
        <p:spPr>
          <a:xfrm>
            <a:off x="900684" y="1952244"/>
            <a:ext cx="301752" cy="301752"/>
          </a:xfrm>
          <a:prstGeom prst="rect">
            <a:avLst/>
          </a:prstGeom>
          <a:noFill/>
          <a:ln>
            <a:noFill/>
          </a:ln>
        </p:spPr>
      </p:pic>
      <p:sp>
        <p:nvSpPr>
          <p:cNvPr id="465" name="Google Shape;465;p15"/>
          <p:cNvSpPr txBox="1"/>
          <p:nvPr/>
        </p:nvSpPr>
        <p:spPr>
          <a:xfrm>
            <a:off x="1463040" y="1828800"/>
            <a:ext cx="242316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1. Environment &amp; install</a:t>
            </a:r>
            <a:endParaRPr b="0" i="0" sz="1500" u="none" cap="none" strike="noStrike">
              <a:solidFill>
                <a:schemeClr val="dk1"/>
              </a:solidFill>
              <a:latin typeface="Calibri"/>
              <a:ea typeface="Calibri"/>
              <a:cs typeface="Calibri"/>
              <a:sym typeface="Calibri"/>
            </a:endParaRPr>
          </a:p>
        </p:txBody>
      </p:sp>
      <p:sp>
        <p:nvSpPr>
          <p:cNvPr id="466" name="Google Shape;466;p15"/>
          <p:cNvSpPr txBox="1"/>
          <p:nvPr/>
        </p:nvSpPr>
        <p:spPr>
          <a:xfrm>
            <a:off x="777240" y="2514600"/>
            <a:ext cx="306324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make install, then asif --help</a:t>
            </a:r>
            <a:endParaRPr b="0" i="0" sz="1250" u="none" cap="none" strike="noStrike">
              <a:solidFill>
                <a:schemeClr val="dk1"/>
              </a:solidFill>
              <a:latin typeface="Calibri"/>
              <a:ea typeface="Calibri"/>
              <a:cs typeface="Calibri"/>
              <a:sym typeface="Calibri"/>
            </a:endParaRPr>
          </a:p>
        </p:txBody>
      </p:sp>
      <p:pic>
        <p:nvPicPr>
          <p:cNvPr descr="image43.png" id="467" name="Google Shape;467;p15"/>
          <p:cNvPicPr preferRelativeResize="0"/>
          <p:nvPr/>
        </p:nvPicPr>
        <p:blipFill rotWithShape="1">
          <a:blip r:embed="rId4">
            <a:alphaModFix/>
          </a:blip>
          <a:srcRect b="0" l="0" r="0" t="0"/>
          <a:stretch/>
        </p:blipFill>
        <p:spPr>
          <a:xfrm>
            <a:off x="685800" y="3154680"/>
            <a:ext cx="3246120" cy="1806631"/>
          </a:xfrm>
          <a:prstGeom prst="rect">
            <a:avLst/>
          </a:prstGeom>
          <a:noFill/>
          <a:ln>
            <a:noFill/>
          </a:ln>
        </p:spPr>
      </p:pic>
      <p:sp>
        <p:nvSpPr>
          <p:cNvPr id="468" name="Google Shape;468;p15"/>
          <p:cNvSpPr/>
          <p:nvPr/>
        </p:nvSpPr>
        <p:spPr>
          <a:xfrm>
            <a:off x="4368089" y="1645920"/>
            <a:ext cx="3520440" cy="4663440"/>
          </a:xfrm>
          <a:prstGeom prst="roundRect">
            <a:avLst>
              <a:gd fmla="val 2078" name="adj"/>
            </a:avLst>
          </a:prstGeom>
          <a:solidFill>
            <a:srgbClr val="121C31"/>
          </a:solidFill>
          <a:ln cap="flat" cmpd="sng" w="12700">
            <a:solidFill>
              <a:srgbClr val="00E39B"/>
            </a:solidFill>
            <a:prstDash val="dash"/>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9" name="Google Shape;469;p15"/>
          <p:cNvSpPr/>
          <p:nvPr/>
        </p:nvSpPr>
        <p:spPr>
          <a:xfrm>
            <a:off x="4596689" y="1828800"/>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lock.png" id="470" name="Google Shape;470;p15"/>
          <p:cNvPicPr preferRelativeResize="0"/>
          <p:nvPr/>
        </p:nvPicPr>
        <p:blipFill rotWithShape="1">
          <a:blip r:embed="rId5">
            <a:alphaModFix/>
          </a:blip>
          <a:srcRect b="0" l="0" r="0" t="0"/>
          <a:stretch/>
        </p:blipFill>
        <p:spPr>
          <a:xfrm>
            <a:off x="4720133" y="1952244"/>
            <a:ext cx="301752" cy="301752"/>
          </a:xfrm>
          <a:prstGeom prst="rect">
            <a:avLst/>
          </a:prstGeom>
          <a:noFill/>
          <a:ln>
            <a:noFill/>
          </a:ln>
        </p:spPr>
      </p:pic>
      <p:sp>
        <p:nvSpPr>
          <p:cNvPr id="471" name="Google Shape;471;p15"/>
          <p:cNvSpPr txBox="1"/>
          <p:nvPr/>
        </p:nvSpPr>
        <p:spPr>
          <a:xfrm>
            <a:off x="5282489" y="1828800"/>
            <a:ext cx="242316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2. Authorization prompt</a:t>
            </a:r>
            <a:endParaRPr b="0" i="0" sz="1500" u="none" cap="none" strike="noStrike">
              <a:solidFill>
                <a:schemeClr val="dk1"/>
              </a:solidFill>
              <a:latin typeface="Calibri"/>
              <a:ea typeface="Calibri"/>
              <a:cs typeface="Calibri"/>
              <a:sym typeface="Calibri"/>
            </a:endParaRPr>
          </a:p>
        </p:txBody>
      </p:sp>
      <p:sp>
        <p:nvSpPr>
          <p:cNvPr id="472" name="Google Shape;472;p15"/>
          <p:cNvSpPr txBox="1"/>
          <p:nvPr/>
        </p:nvSpPr>
        <p:spPr>
          <a:xfrm>
            <a:off x="4596689" y="2514600"/>
            <a:ext cx="306324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Operator must type "yes"; saved with the run</a:t>
            </a:r>
            <a:endParaRPr b="0" i="0" sz="1250" u="none" cap="none" strike="noStrike">
              <a:solidFill>
                <a:schemeClr val="dk1"/>
              </a:solidFill>
              <a:latin typeface="Calibri"/>
              <a:ea typeface="Calibri"/>
              <a:cs typeface="Calibri"/>
              <a:sym typeface="Calibri"/>
            </a:endParaRPr>
          </a:p>
        </p:txBody>
      </p:sp>
      <p:pic>
        <p:nvPicPr>
          <p:cNvPr descr="image42.png" id="473" name="Google Shape;473;p15"/>
          <p:cNvPicPr preferRelativeResize="0"/>
          <p:nvPr/>
        </p:nvPicPr>
        <p:blipFill rotWithShape="1">
          <a:blip r:embed="rId6">
            <a:alphaModFix/>
          </a:blip>
          <a:srcRect b="0" l="0" r="0" t="0"/>
          <a:stretch/>
        </p:blipFill>
        <p:spPr>
          <a:xfrm>
            <a:off x="4505249" y="3154680"/>
            <a:ext cx="3246120" cy="1806631"/>
          </a:xfrm>
          <a:prstGeom prst="rect">
            <a:avLst/>
          </a:prstGeom>
          <a:noFill/>
          <a:ln>
            <a:noFill/>
          </a:ln>
        </p:spPr>
      </p:pic>
      <p:sp>
        <p:nvSpPr>
          <p:cNvPr id="474" name="Google Shape;474;p15"/>
          <p:cNvSpPr/>
          <p:nvPr/>
        </p:nvSpPr>
        <p:spPr>
          <a:xfrm>
            <a:off x="8187538" y="1645920"/>
            <a:ext cx="3520440" cy="4663440"/>
          </a:xfrm>
          <a:prstGeom prst="roundRect">
            <a:avLst>
              <a:gd fmla="val 2078" name="adj"/>
            </a:avLst>
          </a:prstGeom>
          <a:solidFill>
            <a:srgbClr val="121C31"/>
          </a:solidFill>
          <a:ln cap="flat" cmpd="sng" w="12700">
            <a:solidFill>
              <a:srgbClr val="00E39B"/>
            </a:solidFill>
            <a:prstDash val="dash"/>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5" name="Google Shape;475;p15"/>
          <p:cNvSpPr/>
          <p:nvPr/>
        </p:nvSpPr>
        <p:spPr>
          <a:xfrm>
            <a:off x="8416138" y="1828800"/>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search_location.png" id="476" name="Google Shape;476;p15"/>
          <p:cNvPicPr preferRelativeResize="0"/>
          <p:nvPr/>
        </p:nvPicPr>
        <p:blipFill rotWithShape="1">
          <a:blip r:embed="rId7">
            <a:alphaModFix/>
          </a:blip>
          <a:srcRect b="0" l="0" r="0" t="0"/>
          <a:stretch/>
        </p:blipFill>
        <p:spPr>
          <a:xfrm>
            <a:off x="8539582" y="1952244"/>
            <a:ext cx="301752" cy="301752"/>
          </a:xfrm>
          <a:prstGeom prst="rect">
            <a:avLst/>
          </a:prstGeom>
          <a:noFill/>
          <a:ln>
            <a:noFill/>
          </a:ln>
        </p:spPr>
      </p:pic>
      <p:sp>
        <p:nvSpPr>
          <p:cNvPr id="477" name="Google Shape;477;p15"/>
          <p:cNvSpPr txBox="1"/>
          <p:nvPr/>
        </p:nvSpPr>
        <p:spPr>
          <a:xfrm>
            <a:off x="9101938" y="1828800"/>
            <a:ext cx="242316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3. Phase 1–4 output</a:t>
            </a:r>
            <a:endParaRPr b="0" i="0" sz="1500" u="none" cap="none" strike="noStrike">
              <a:solidFill>
                <a:schemeClr val="dk1"/>
              </a:solidFill>
              <a:latin typeface="Calibri"/>
              <a:ea typeface="Calibri"/>
              <a:cs typeface="Calibri"/>
              <a:sym typeface="Calibri"/>
            </a:endParaRPr>
          </a:p>
        </p:txBody>
      </p:sp>
      <p:sp>
        <p:nvSpPr>
          <p:cNvPr id="478" name="Google Shape;478;p15"/>
          <p:cNvSpPr txBox="1"/>
          <p:nvPr/>
        </p:nvSpPr>
        <p:spPr>
          <a:xfrm>
            <a:off x="8416138" y="2514600"/>
            <a:ext cx="306324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Live hosts → ports → CPEs → candidate CVEs</a:t>
            </a:r>
            <a:endParaRPr b="0" i="0" sz="1250" u="none" cap="none" strike="noStrike">
              <a:solidFill>
                <a:schemeClr val="dk1"/>
              </a:solidFill>
              <a:latin typeface="Calibri"/>
              <a:ea typeface="Calibri"/>
              <a:cs typeface="Calibri"/>
              <a:sym typeface="Calibri"/>
            </a:endParaRPr>
          </a:p>
        </p:txBody>
      </p:sp>
      <p:pic>
        <p:nvPicPr>
          <p:cNvPr descr="image45.png" id="479" name="Google Shape;479;p15"/>
          <p:cNvPicPr preferRelativeResize="0"/>
          <p:nvPr/>
        </p:nvPicPr>
        <p:blipFill rotWithShape="1">
          <a:blip r:embed="rId8">
            <a:alphaModFix/>
          </a:blip>
          <a:srcRect b="0" l="0" r="0" t="0"/>
          <a:stretch/>
        </p:blipFill>
        <p:spPr>
          <a:xfrm>
            <a:off x="8324698" y="3154680"/>
            <a:ext cx="3246120" cy="243369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484" name="Shape 484"/>
        <p:cNvGrpSpPr/>
        <p:nvPr/>
      </p:nvGrpSpPr>
      <p:grpSpPr>
        <a:xfrm>
          <a:off x="0" y="0"/>
          <a:ext cx="0" cy="0"/>
          <a:chOff x="0" y="0"/>
          <a:chExt cx="0" cy="0"/>
        </a:xfrm>
      </p:grpSpPr>
      <p:sp>
        <p:nvSpPr>
          <p:cNvPr id="485" name="Google Shape;485;p16"/>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LIVE DEMO</a:t>
            </a:r>
            <a:endParaRPr b="0" i="0" sz="1300" u="none" cap="none" strike="noStrike">
              <a:solidFill>
                <a:schemeClr val="dk1"/>
              </a:solidFill>
              <a:latin typeface="Calibri"/>
              <a:ea typeface="Calibri"/>
              <a:cs typeface="Calibri"/>
              <a:sym typeface="Calibri"/>
            </a:endParaRPr>
          </a:p>
        </p:txBody>
      </p:sp>
      <p:sp>
        <p:nvSpPr>
          <p:cNvPr id="486" name="Google Shape;486;p16"/>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Demo Walkthrough (2/2)</a:t>
            </a:r>
            <a:endParaRPr b="0" i="0" sz="3000" u="none" cap="none" strike="noStrike">
              <a:solidFill>
                <a:schemeClr val="dk1"/>
              </a:solidFill>
              <a:latin typeface="Calibri"/>
              <a:ea typeface="Calibri"/>
              <a:cs typeface="Calibri"/>
              <a:sym typeface="Calibri"/>
            </a:endParaRPr>
          </a:p>
        </p:txBody>
      </p:sp>
      <p:sp>
        <p:nvSpPr>
          <p:cNvPr id="487" name="Google Shape;487;p16"/>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488" name="Google Shape;488;p16"/>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14 / 24</a:t>
            </a:r>
            <a:endParaRPr b="0" i="0" sz="900" u="none" cap="none" strike="noStrike">
              <a:solidFill>
                <a:schemeClr val="dk1"/>
              </a:solidFill>
              <a:latin typeface="Calibri"/>
              <a:ea typeface="Calibri"/>
              <a:cs typeface="Calibri"/>
              <a:sym typeface="Calibri"/>
            </a:endParaRPr>
          </a:p>
        </p:txBody>
      </p:sp>
      <p:sp>
        <p:nvSpPr>
          <p:cNvPr id="489" name="Google Shape;489;p16"/>
          <p:cNvSpPr/>
          <p:nvPr/>
        </p:nvSpPr>
        <p:spPr>
          <a:xfrm>
            <a:off x="548640" y="1645920"/>
            <a:ext cx="3520440" cy="4663440"/>
          </a:xfrm>
          <a:prstGeom prst="roundRect">
            <a:avLst>
              <a:gd fmla="val 2078" name="adj"/>
            </a:avLst>
          </a:prstGeom>
          <a:solidFill>
            <a:srgbClr val="121C31"/>
          </a:solidFill>
          <a:ln cap="flat" cmpd="sng" w="12700">
            <a:solidFill>
              <a:srgbClr val="00E39B"/>
            </a:solidFill>
            <a:prstDash val="dash"/>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p16"/>
          <p:cNvSpPr/>
          <p:nvPr/>
        </p:nvSpPr>
        <p:spPr>
          <a:xfrm>
            <a:off x="777240" y="1828800"/>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shield.png" id="491" name="Google Shape;491;p16"/>
          <p:cNvPicPr preferRelativeResize="0"/>
          <p:nvPr/>
        </p:nvPicPr>
        <p:blipFill rotWithShape="1">
          <a:blip r:embed="rId3">
            <a:alphaModFix/>
          </a:blip>
          <a:srcRect b="0" l="0" r="0" t="0"/>
          <a:stretch/>
        </p:blipFill>
        <p:spPr>
          <a:xfrm>
            <a:off x="900684" y="1952244"/>
            <a:ext cx="301752" cy="301752"/>
          </a:xfrm>
          <a:prstGeom prst="rect">
            <a:avLst/>
          </a:prstGeom>
          <a:noFill/>
          <a:ln>
            <a:noFill/>
          </a:ln>
        </p:spPr>
      </p:pic>
      <p:sp>
        <p:nvSpPr>
          <p:cNvPr id="492" name="Google Shape;492;p16"/>
          <p:cNvSpPr txBox="1"/>
          <p:nvPr/>
        </p:nvSpPr>
        <p:spPr>
          <a:xfrm>
            <a:off x="1463040" y="1828800"/>
            <a:ext cx="242316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4. Phase 5–6 output</a:t>
            </a:r>
            <a:endParaRPr b="0" i="0" sz="1500" u="none" cap="none" strike="noStrike">
              <a:solidFill>
                <a:schemeClr val="dk1"/>
              </a:solidFill>
              <a:latin typeface="Calibri"/>
              <a:ea typeface="Calibri"/>
              <a:cs typeface="Calibri"/>
              <a:sym typeface="Calibri"/>
            </a:endParaRPr>
          </a:p>
        </p:txBody>
      </p:sp>
      <p:sp>
        <p:nvSpPr>
          <p:cNvPr id="493" name="Google Shape;493;p16"/>
          <p:cNvSpPr txBox="1"/>
          <p:nvPr/>
        </p:nvSpPr>
        <p:spPr>
          <a:xfrm>
            <a:off x="777240" y="2514600"/>
            <a:ext cx="306324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Protocol evidence → confidence-rated findings</a:t>
            </a:r>
            <a:endParaRPr b="0" i="0" sz="1250" u="none" cap="none" strike="noStrike">
              <a:solidFill>
                <a:schemeClr val="dk1"/>
              </a:solidFill>
              <a:latin typeface="Calibri"/>
              <a:ea typeface="Calibri"/>
              <a:cs typeface="Calibri"/>
              <a:sym typeface="Calibri"/>
            </a:endParaRPr>
          </a:p>
        </p:txBody>
      </p:sp>
      <p:pic>
        <p:nvPicPr>
          <p:cNvPr descr="image47.png" id="494" name="Google Shape;494;p16"/>
          <p:cNvPicPr preferRelativeResize="0"/>
          <p:nvPr/>
        </p:nvPicPr>
        <p:blipFill rotWithShape="1">
          <a:blip r:embed="rId4">
            <a:alphaModFix/>
          </a:blip>
          <a:srcRect b="0" l="0" r="0" t="0"/>
          <a:stretch/>
        </p:blipFill>
        <p:spPr>
          <a:xfrm>
            <a:off x="685800" y="3154680"/>
            <a:ext cx="3246120" cy="2433691"/>
          </a:xfrm>
          <a:prstGeom prst="rect">
            <a:avLst/>
          </a:prstGeom>
          <a:noFill/>
          <a:ln>
            <a:noFill/>
          </a:ln>
        </p:spPr>
      </p:pic>
      <p:sp>
        <p:nvSpPr>
          <p:cNvPr id="495" name="Google Shape;495;p16"/>
          <p:cNvSpPr/>
          <p:nvPr/>
        </p:nvSpPr>
        <p:spPr>
          <a:xfrm>
            <a:off x="4368089" y="1645920"/>
            <a:ext cx="3520440" cy="4663440"/>
          </a:xfrm>
          <a:prstGeom prst="roundRect">
            <a:avLst>
              <a:gd fmla="val 2078" name="adj"/>
            </a:avLst>
          </a:prstGeom>
          <a:solidFill>
            <a:srgbClr val="121C31"/>
          </a:solidFill>
          <a:ln cap="flat" cmpd="sng" w="12700">
            <a:solidFill>
              <a:srgbClr val="00E39B"/>
            </a:solidFill>
            <a:prstDash val="dash"/>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6" name="Google Shape;496;p16"/>
          <p:cNvSpPr/>
          <p:nvPr/>
        </p:nvSpPr>
        <p:spPr>
          <a:xfrm>
            <a:off x="4596689" y="1828800"/>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file.png" id="497" name="Google Shape;497;p16"/>
          <p:cNvPicPr preferRelativeResize="0"/>
          <p:nvPr/>
        </p:nvPicPr>
        <p:blipFill rotWithShape="1">
          <a:blip r:embed="rId5">
            <a:alphaModFix/>
          </a:blip>
          <a:srcRect b="0" l="0" r="0" t="0"/>
          <a:stretch/>
        </p:blipFill>
        <p:spPr>
          <a:xfrm>
            <a:off x="4720133" y="1952244"/>
            <a:ext cx="301752" cy="301752"/>
          </a:xfrm>
          <a:prstGeom prst="rect">
            <a:avLst/>
          </a:prstGeom>
          <a:noFill/>
          <a:ln>
            <a:noFill/>
          </a:ln>
        </p:spPr>
      </p:pic>
      <p:sp>
        <p:nvSpPr>
          <p:cNvPr id="498" name="Google Shape;498;p16"/>
          <p:cNvSpPr txBox="1"/>
          <p:nvPr/>
        </p:nvSpPr>
        <p:spPr>
          <a:xfrm>
            <a:off x="5282489" y="1828800"/>
            <a:ext cx="242316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5. Generated report</a:t>
            </a:r>
            <a:endParaRPr b="0" i="0" sz="1500" u="none" cap="none" strike="noStrike">
              <a:solidFill>
                <a:schemeClr val="dk1"/>
              </a:solidFill>
              <a:latin typeface="Calibri"/>
              <a:ea typeface="Calibri"/>
              <a:cs typeface="Calibri"/>
              <a:sym typeface="Calibri"/>
            </a:endParaRPr>
          </a:p>
        </p:txBody>
      </p:sp>
      <p:sp>
        <p:nvSpPr>
          <p:cNvPr id="499" name="Google Shape;499;p16"/>
          <p:cNvSpPr txBox="1"/>
          <p:nvPr/>
        </p:nvSpPr>
        <p:spPr>
          <a:xfrm>
            <a:off x="4596689" y="2514600"/>
            <a:ext cx="306324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HTML / JSON report with executive summary</a:t>
            </a:r>
            <a:endParaRPr b="0" i="0" sz="1250" u="none" cap="none" strike="noStrike">
              <a:solidFill>
                <a:schemeClr val="dk1"/>
              </a:solidFill>
              <a:latin typeface="Calibri"/>
              <a:ea typeface="Calibri"/>
              <a:cs typeface="Calibri"/>
              <a:sym typeface="Calibri"/>
            </a:endParaRPr>
          </a:p>
        </p:txBody>
      </p:sp>
      <p:pic>
        <p:nvPicPr>
          <p:cNvPr descr="image46.png" id="500" name="Google Shape;500;p16"/>
          <p:cNvPicPr preferRelativeResize="0"/>
          <p:nvPr/>
        </p:nvPicPr>
        <p:blipFill rotWithShape="1">
          <a:blip r:embed="rId6">
            <a:alphaModFix/>
          </a:blip>
          <a:srcRect b="0" l="0" r="0" t="0"/>
          <a:stretch/>
        </p:blipFill>
        <p:spPr>
          <a:xfrm>
            <a:off x="4505249" y="3154680"/>
            <a:ext cx="3246120" cy="2433691"/>
          </a:xfrm>
          <a:prstGeom prst="rect">
            <a:avLst/>
          </a:prstGeom>
          <a:noFill/>
          <a:ln>
            <a:noFill/>
          </a:ln>
        </p:spPr>
      </p:pic>
      <p:sp>
        <p:nvSpPr>
          <p:cNvPr id="501" name="Google Shape;501;p16"/>
          <p:cNvSpPr/>
          <p:nvPr/>
        </p:nvSpPr>
        <p:spPr>
          <a:xfrm>
            <a:off x="8187538" y="1645920"/>
            <a:ext cx="3520440" cy="4663440"/>
          </a:xfrm>
          <a:prstGeom prst="roundRect">
            <a:avLst>
              <a:gd fmla="val 2078" name="adj"/>
            </a:avLst>
          </a:prstGeom>
          <a:solidFill>
            <a:srgbClr val="121C31"/>
          </a:solidFill>
          <a:ln cap="flat" cmpd="sng" w="12700">
            <a:solidFill>
              <a:srgbClr val="00E39B"/>
            </a:solidFill>
            <a:prstDash val="dash"/>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2" name="Google Shape;502;p16"/>
          <p:cNvSpPr/>
          <p:nvPr/>
        </p:nvSpPr>
        <p:spPr>
          <a:xfrm>
            <a:off x="8416138" y="1828800"/>
            <a:ext cx="548640" cy="54864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check.png" id="503" name="Google Shape;503;p16"/>
          <p:cNvPicPr preferRelativeResize="0"/>
          <p:nvPr/>
        </p:nvPicPr>
        <p:blipFill rotWithShape="1">
          <a:blip r:embed="rId7">
            <a:alphaModFix/>
          </a:blip>
          <a:srcRect b="0" l="0" r="0" t="0"/>
          <a:stretch/>
        </p:blipFill>
        <p:spPr>
          <a:xfrm>
            <a:off x="8539582" y="1952244"/>
            <a:ext cx="301752" cy="301752"/>
          </a:xfrm>
          <a:prstGeom prst="rect">
            <a:avLst/>
          </a:prstGeom>
          <a:noFill/>
          <a:ln>
            <a:noFill/>
          </a:ln>
        </p:spPr>
      </p:pic>
      <p:sp>
        <p:nvSpPr>
          <p:cNvPr id="504" name="Google Shape;504;p16"/>
          <p:cNvSpPr txBox="1"/>
          <p:nvPr/>
        </p:nvSpPr>
        <p:spPr>
          <a:xfrm>
            <a:off x="9101938" y="1828800"/>
            <a:ext cx="242316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6. Manual verification</a:t>
            </a:r>
            <a:endParaRPr b="0" i="0" sz="1500" u="none" cap="none" strike="noStrike">
              <a:solidFill>
                <a:schemeClr val="dk1"/>
              </a:solidFill>
              <a:latin typeface="Calibri"/>
              <a:ea typeface="Calibri"/>
              <a:cs typeface="Calibri"/>
              <a:sym typeface="Calibri"/>
            </a:endParaRPr>
          </a:p>
        </p:txBody>
      </p:sp>
      <p:sp>
        <p:nvSpPr>
          <p:cNvPr id="505" name="Google Shape;505;p16"/>
          <p:cNvSpPr txBox="1"/>
          <p:nvPr/>
        </p:nvSpPr>
        <p:spPr>
          <a:xfrm>
            <a:off x="8416138" y="2514600"/>
            <a:ext cx="3063240" cy="5486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Manual FTP session repeats the anonymous-login finding</a:t>
            </a:r>
            <a:endParaRPr b="0" i="0" sz="1250" u="none" cap="none" strike="noStrike">
              <a:solidFill>
                <a:schemeClr val="dk1"/>
              </a:solidFill>
              <a:latin typeface="Calibri"/>
              <a:ea typeface="Calibri"/>
              <a:cs typeface="Calibri"/>
              <a:sym typeface="Calibri"/>
            </a:endParaRPr>
          </a:p>
        </p:txBody>
      </p:sp>
      <p:pic>
        <p:nvPicPr>
          <p:cNvPr descr="image48.png" id="506" name="Google Shape;506;p16"/>
          <p:cNvPicPr preferRelativeResize="0"/>
          <p:nvPr/>
        </p:nvPicPr>
        <p:blipFill rotWithShape="1">
          <a:blip r:embed="rId8">
            <a:alphaModFix/>
          </a:blip>
          <a:srcRect b="0" l="0" r="0" t="0"/>
          <a:stretch/>
        </p:blipFill>
        <p:spPr>
          <a:xfrm>
            <a:off x="8324698" y="3154680"/>
            <a:ext cx="3246120" cy="1820093"/>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511" name="Shape 511"/>
        <p:cNvGrpSpPr/>
        <p:nvPr/>
      </p:nvGrpSpPr>
      <p:grpSpPr>
        <a:xfrm>
          <a:off x="0" y="0"/>
          <a:ext cx="0" cy="0"/>
          <a:chOff x="0" y="0"/>
          <a:chExt cx="0" cy="0"/>
        </a:xfrm>
      </p:grpSpPr>
      <p:sp>
        <p:nvSpPr>
          <p:cNvPr id="512" name="Google Shape;512;p17"/>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RESULTS</a:t>
            </a:r>
            <a:endParaRPr b="0" i="0" sz="1300" u="none" cap="none" strike="noStrike">
              <a:solidFill>
                <a:schemeClr val="dk1"/>
              </a:solidFill>
              <a:latin typeface="Calibri"/>
              <a:ea typeface="Calibri"/>
              <a:cs typeface="Calibri"/>
              <a:sym typeface="Calibri"/>
            </a:endParaRPr>
          </a:p>
        </p:txBody>
      </p:sp>
      <p:sp>
        <p:nvSpPr>
          <p:cNvPr id="513" name="Google Shape;513;p17"/>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Single-Host Run: Executive Summary</a:t>
            </a:r>
            <a:endParaRPr b="0" i="0" sz="3000" u="none" cap="none" strike="noStrike">
              <a:solidFill>
                <a:schemeClr val="dk1"/>
              </a:solidFill>
              <a:latin typeface="Calibri"/>
              <a:ea typeface="Calibri"/>
              <a:cs typeface="Calibri"/>
              <a:sym typeface="Calibri"/>
            </a:endParaRPr>
          </a:p>
        </p:txBody>
      </p:sp>
      <p:sp>
        <p:nvSpPr>
          <p:cNvPr id="514" name="Google Shape;514;p17"/>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515" name="Google Shape;515;p17"/>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15 / 24</a:t>
            </a:r>
            <a:endParaRPr b="0" i="0" sz="900" u="none" cap="none" strike="noStrike">
              <a:solidFill>
                <a:schemeClr val="dk1"/>
              </a:solidFill>
              <a:latin typeface="Calibri"/>
              <a:ea typeface="Calibri"/>
              <a:cs typeface="Calibri"/>
              <a:sym typeface="Calibri"/>
            </a:endParaRPr>
          </a:p>
        </p:txBody>
      </p:sp>
      <p:sp>
        <p:nvSpPr>
          <p:cNvPr id="516" name="Google Shape;516;p17"/>
          <p:cNvSpPr txBox="1"/>
          <p:nvPr/>
        </p:nvSpPr>
        <p:spPr>
          <a:xfrm>
            <a:off x="548640" y="1481328"/>
            <a:ext cx="1106424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400"/>
              <a:buFont typeface="Calibri"/>
              <a:buNone/>
            </a:pPr>
            <a:r>
              <a:rPr b="0" i="1" lang="en-US" sz="1400" u="none" cap="none" strike="noStrike">
                <a:solidFill>
                  <a:srgbClr val="93A6C4"/>
                </a:solidFill>
                <a:latin typeface="Calibri"/>
                <a:ea typeface="Calibri"/>
                <a:cs typeface="Calibri"/>
                <a:sym typeface="Calibri"/>
              </a:rPr>
              <a:t>Target: 192.168.29.101, a Metasploitable2 VM on the isolated lab network (6 live hosts found on 192.168.29.0/24).</a:t>
            </a:r>
            <a:endParaRPr b="0" i="0" sz="1400" u="none" cap="none" strike="noStrike">
              <a:solidFill>
                <a:schemeClr val="dk1"/>
              </a:solidFill>
              <a:latin typeface="Calibri"/>
              <a:ea typeface="Calibri"/>
              <a:cs typeface="Calibri"/>
              <a:sym typeface="Calibri"/>
            </a:endParaRPr>
          </a:p>
        </p:txBody>
      </p:sp>
      <p:sp>
        <p:nvSpPr>
          <p:cNvPr id="517" name="Google Shape;517;p17"/>
          <p:cNvSpPr/>
          <p:nvPr/>
        </p:nvSpPr>
        <p:spPr>
          <a:xfrm>
            <a:off x="530352" y="1993392"/>
            <a:ext cx="7351776" cy="4120250"/>
          </a:xfrm>
          <a:prstGeom prst="rect">
            <a:avLst/>
          </a:prstGeom>
          <a:solidFill>
            <a:srgbClr val="26344F"/>
          </a:solidFill>
          <a:ln cap="flat" cmpd="sng" w="12700">
            <a:solidFill>
              <a:srgbClr val="26344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mage44.png" id="518" name="Google Shape;518;p17"/>
          <p:cNvPicPr preferRelativeResize="0"/>
          <p:nvPr/>
        </p:nvPicPr>
        <p:blipFill rotWithShape="1">
          <a:blip r:embed="rId3">
            <a:alphaModFix/>
          </a:blip>
          <a:srcRect b="0" l="0" r="0" t="0"/>
          <a:stretch/>
        </p:blipFill>
        <p:spPr>
          <a:xfrm>
            <a:off x="548640" y="2011680"/>
            <a:ext cx="7315200" cy="4083674"/>
          </a:xfrm>
          <a:prstGeom prst="rect">
            <a:avLst/>
          </a:prstGeom>
          <a:noFill/>
          <a:ln>
            <a:noFill/>
          </a:ln>
        </p:spPr>
      </p:pic>
      <p:sp>
        <p:nvSpPr>
          <p:cNvPr id="519" name="Google Shape;519;p17"/>
          <p:cNvSpPr txBox="1"/>
          <p:nvPr/>
        </p:nvSpPr>
        <p:spPr>
          <a:xfrm>
            <a:off x="548640" y="6141074"/>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050"/>
              <a:buFont typeface="Calibri"/>
              <a:buNone/>
            </a:pPr>
            <a:r>
              <a:rPr b="0" i="1" lang="en-US" sz="1050" u="none" cap="none" strike="noStrike">
                <a:solidFill>
                  <a:srgbClr val="93A6C4"/>
                </a:solidFill>
                <a:latin typeface="Calibri"/>
                <a:ea typeface="Calibri"/>
                <a:cs typeface="Calibri"/>
                <a:sym typeface="Calibri"/>
              </a:rPr>
              <a:t>Generated HTML report: cover page and headline metrics</a:t>
            </a:r>
            <a:endParaRPr b="0" i="0" sz="1050" u="none" cap="none" strike="noStrike">
              <a:solidFill>
                <a:schemeClr val="dk1"/>
              </a:solidFill>
              <a:latin typeface="Calibri"/>
              <a:ea typeface="Calibri"/>
              <a:cs typeface="Calibri"/>
              <a:sym typeface="Calibri"/>
            </a:endParaRPr>
          </a:p>
        </p:txBody>
      </p:sp>
      <p:sp>
        <p:nvSpPr>
          <p:cNvPr id="520" name="Google Shape;520;p17"/>
          <p:cNvSpPr/>
          <p:nvPr/>
        </p:nvSpPr>
        <p:spPr>
          <a:xfrm>
            <a:off x="8183880" y="2011680"/>
            <a:ext cx="3456432" cy="932688"/>
          </a:xfrm>
          <a:prstGeom prst="roundRect">
            <a:avLst>
              <a:gd fmla="val 7843"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1" name="Google Shape;521;p17"/>
          <p:cNvSpPr txBox="1"/>
          <p:nvPr/>
        </p:nvSpPr>
        <p:spPr>
          <a:xfrm>
            <a:off x="8366760" y="2011680"/>
            <a:ext cx="1097280" cy="9326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600"/>
              <a:buFont typeface="Cambria"/>
              <a:buNone/>
            </a:pPr>
            <a:r>
              <a:rPr b="1" i="0" lang="en-US" sz="3600" u="none" cap="none" strike="noStrike">
                <a:solidFill>
                  <a:srgbClr val="F2F6FC"/>
                </a:solidFill>
                <a:latin typeface="Cambria"/>
                <a:ea typeface="Cambria"/>
                <a:cs typeface="Cambria"/>
                <a:sym typeface="Cambria"/>
              </a:rPr>
              <a:t>22</a:t>
            </a:r>
            <a:endParaRPr b="0" i="0" sz="3600" u="none" cap="none" strike="noStrike">
              <a:solidFill>
                <a:schemeClr val="dk1"/>
              </a:solidFill>
              <a:latin typeface="Calibri"/>
              <a:ea typeface="Calibri"/>
              <a:cs typeface="Calibri"/>
              <a:sym typeface="Calibri"/>
            </a:endParaRPr>
          </a:p>
        </p:txBody>
      </p:sp>
      <p:sp>
        <p:nvSpPr>
          <p:cNvPr id="522" name="Google Shape;522;p17"/>
          <p:cNvSpPr txBox="1"/>
          <p:nvPr/>
        </p:nvSpPr>
        <p:spPr>
          <a:xfrm>
            <a:off x="9418320" y="2011680"/>
            <a:ext cx="2103120" cy="9326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open ports / services identified</a:t>
            </a:r>
            <a:endParaRPr b="0" i="0" sz="1250" u="none" cap="none" strike="noStrike">
              <a:solidFill>
                <a:schemeClr val="dk1"/>
              </a:solidFill>
              <a:latin typeface="Calibri"/>
              <a:ea typeface="Calibri"/>
              <a:cs typeface="Calibri"/>
              <a:sym typeface="Calibri"/>
            </a:endParaRPr>
          </a:p>
        </p:txBody>
      </p:sp>
      <p:sp>
        <p:nvSpPr>
          <p:cNvPr id="523" name="Google Shape;523;p17"/>
          <p:cNvSpPr/>
          <p:nvPr/>
        </p:nvSpPr>
        <p:spPr>
          <a:xfrm>
            <a:off x="8183880" y="3081528"/>
            <a:ext cx="3456432" cy="932688"/>
          </a:xfrm>
          <a:prstGeom prst="roundRect">
            <a:avLst>
              <a:gd fmla="val 7843"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4" name="Google Shape;524;p17"/>
          <p:cNvSpPr txBox="1"/>
          <p:nvPr/>
        </p:nvSpPr>
        <p:spPr>
          <a:xfrm>
            <a:off x="8366760" y="3081528"/>
            <a:ext cx="1097280" cy="9326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600"/>
              <a:buFont typeface="Cambria"/>
              <a:buNone/>
            </a:pPr>
            <a:r>
              <a:rPr b="1" i="0" lang="en-US" sz="3600" u="none" cap="none" strike="noStrike">
                <a:solidFill>
                  <a:srgbClr val="F2F6FC"/>
                </a:solidFill>
                <a:latin typeface="Cambria"/>
                <a:ea typeface="Cambria"/>
                <a:cs typeface="Cambria"/>
                <a:sym typeface="Cambria"/>
              </a:rPr>
              <a:t>20</a:t>
            </a:r>
            <a:endParaRPr b="0" i="0" sz="3600" u="none" cap="none" strike="noStrike">
              <a:solidFill>
                <a:schemeClr val="dk1"/>
              </a:solidFill>
              <a:latin typeface="Calibri"/>
              <a:ea typeface="Calibri"/>
              <a:cs typeface="Calibri"/>
              <a:sym typeface="Calibri"/>
            </a:endParaRPr>
          </a:p>
        </p:txBody>
      </p:sp>
      <p:sp>
        <p:nvSpPr>
          <p:cNvPr id="525" name="Google Shape;525;p17"/>
          <p:cNvSpPr txBox="1"/>
          <p:nvPr/>
        </p:nvSpPr>
        <p:spPr>
          <a:xfrm>
            <a:off x="9418320" y="3081528"/>
            <a:ext cx="2103120" cy="9326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candidate CVEs from version matching (Phase 4)</a:t>
            </a:r>
            <a:endParaRPr b="0" i="0" sz="1250" u="none" cap="none" strike="noStrike">
              <a:solidFill>
                <a:schemeClr val="dk1"/>
              </a:solidFill>
              <a:latin typeface="Calibri"/>
              <a:ea typeface="Calibri"/>
              <a:cs typeface="Calibri"/>
              <a:sym typeface="Calibri"/>
            </a:endParaRPr>
          </a:p>
        </p:txBody>
      </p:sp>
      <p:sp>
        <p:nvSpPr>
          <p:cNvPr id="526" name="Google Shape;526;p17"/>
          <p:cNvSpPr/>
          <p:nvPr/>
        </p:nvSpPr>
        <p:spPr>
          <a:xfrm>
            <a:off x="8183880" y="4151376"/>
            <a:ext cx="3456432" cy="932688"/>
          </a:xfrm>
          <a:prstGeom prst="roundRect">
            <a:avLst>
              <a:gd fmla="val 7843"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7" name="Google Shape;527;p17"/>
          <p:cNvSpPr txBox="1"/>
          <p:nvPr/>
        </p:nvSpPr>
        <p:spPr>
          <a:xfrm>
            <a:off x="8366760" y="4151376"/>
            <a:ext cx="1097280" cy="9326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3600"/>
              <a:buFont typeface="Cambria"/>
              <a:buNone/>
            </a:pPr>
            <a:r>
              <a:rPr b="1" i="0" lang="en-US" sz="3600" u="none" cap="none" strike="noStrike">
                <a:solidFill>
                  <a:srgbClr val="00E39B"/>
                </a:solidFill>
                <a:latin typeface="Cambria"/>
                <a:ea typeface="Cambria"/>
                <a:cs typeface="Cambria"/>
                <a:sym typeface="Cambria"/>
              </a:rPr>
              <a:t>15</a:t>
            </a:r>
            <a:endParaRPr b="0" i="0" sz="3600" u="none" cap="none" strike="noStrike">
              <a:solidFill>
                <a:schemeClr val="dk1"/>
              </a:solidFill>
              <a:latin typeface="Calibri"/>
              <a:ea typeface="Calibri"/>
              <a:cs typeface="Calibri"/>
              <a:sym typeface="Calibri"/>
            </a:endParaRPr>
          </a:p>
        </p:txBody>
      </p:sp>
      <p:sp>
        <p:nvSpPr>
          <p:cNvPr id="528" name="Google Shape;528;p17"/>
          <p:cNvSpPr txBox="1"/>
          <p:nvPr/>
        </p:nvSpPr>
        <p:spPr>
          <a:xfrm>
            <a:off x="9418320" y="4151376"/>
            <a:ext cx="2103120" cy="9326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CVEs confirmed with live protocol evidence</a:t>
            </a:r>
            <a:endParaRPr b="0" i="0" sz="1250" u="none" cap="none" strike="noStrike">
              <a:solidFill>
                <a:schemeClr val="dk1"/>
              </a:solidFill>
              <a:latin typeface="Calibri"/>
              <a:ea typeface="Calibri"/>
              <a:cs typeface="Calibri"/>
              <a:sym typeface="Calibri"/>
            </a:endParaRPr>
          </a:p>
        </p:txBody>
      </p:sp>
      <p:sp>
        <p:nvSpPr>
          <p:cNvPr id="529" name="Google Shape;529;p17"/>
          <p:cNvSpPr/>
          <p:nvPr/>
        </p:nvSpPr>
        <p:spPr>
          <a:xfrm>
            <a:off x="8183880" y="5221224"/>
            <a:ext cx="3456432" cy="932688"/>
          </a:xfrm>
          <a:prstGeom prst="roundRect">
            <a:avLst>
              <a:gd fmla="val 7843"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0" name="Google Shape;530;p17"/>
          <p:cNvSpPr txBox="1"/>
          <p:nvPr/>
        </p:nvSpPr>
        <p:spPr>
          <a:xfrm>
            <a:off x="8366760" y="5221224"/>
            <a:ext cx="1097280" cy="9326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B454"/>
              </a:buClr>
              <a:buSzPts val="3600"/>
              <a:buFont typeface="Cambria"/>
              <a:buNone/>
            </a:pPr>
            <a:r>
              <a:rPr b="1" i="0" lang="en-US" sz="3600" u="none" cap="none" strike="noStrike">
                <a:solidFill>
                  <a:srgbClr val="FFB454"/>
                </a:solidFill>
                <a:latin typeface="Cambria"/>
                <a:ea typeface="Cambria"/>
                <a:cs typeface="Cambria"/>
                <a:sym typeface="Cambria"/>
              </a:rPr>
              <a:t>5</a:t>
            </a:r>
            <a:endParaRPr b="0" i="0" sz="3600" u="none" cap="none" strike="noStrike">
              <a:solidFill>
                <a:schemeClr val="dk1"/>
              </a:solidFill>
              <a:latin typeface="Calibri"/>
              <a:ea typeface="Calibri"/>
              <a:cs typeface="Calibri"/>
              <a:sym typeface="Calibri"/>
            </a:endParaRPr>
          </a:p>
        </p:txBody>
      </p:sp>
      <p:sp>
        <p:nvSpPr>
          <p:cNvPr id="531" name="Google Shape;531;p17"/>
          <p:cNvSpPr txBox="1"/>
          <p:nvPr/>
        </p:nvSpPr>
        <p:spPr>
          <a:xfrm>
            <a:off x="9418320" y="5221224"/>
            <a:ext cx="2103120" cy="9326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CVEs left at version-only confidence</a:t>
            </a:r>
            <a:endParaRPr b="0" i="0" sz="1250" u="none" cap="none" strike="noStrike">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536" name="Shape 536"/>
        <p:cNvGrpSpPr/>
        <p:nvPr/>
      </p:nvGrpSpPr>
      <p:grpSpPr>
        <a:xfrm>
          <a:off x="0" y="0"/>
          <a:ext cx="0" cy="0"/>
          <a:chOff x="0" y="0"/>
          <a:chExt cx="0" cy="0"/>
        </a:xfrm>
      </p:grpSpPr>
      <p:sp>
        <p:nvSpPr>
          <p:cNvPr id="537" name="Google Shape;537;p18"/>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RESULTS BY RESEARCH QUESTION</a:t>
            </a:r>
            <a:endParaRPr b="0" i="0" sz="1300" u="none" cap="none" strike="noStrike">
              <a:solidFill>
                <a:schemeClr val="dk1"/>
              </a:solidFill>
              <a:latin typeface="Calibri"/>
              <a:ea typeface="Calibri"/>
              <a:cs typeface="Calibri"/>
              <a:sym typeface="Calibri"/>
            </a:endParaRPr>
          </a:p>
        </p:txBody>
      </p:sp>
      <p:sp>
        <p:nvSpPr>
          <p:cNvPr id="538" name="Google Shape;538;p18"/>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2800"/>
              <a:buFont typeface="Cambria"/>
              <a:buNone/>
            </a:pPr>
            <a:r>
              <a:rPr b="1" i="0" lang="en-US" sz="2800" u="none" cap="none" strike="noStrike">
                <a:solidFill>
                  <a:srgbClr val="F2F6FC"/>
                </a:solidFill>
                <a:latin typeface="Cambria"/>
                <a:ea typeface="Cambria"/>
                <a:cs typeface="Cambria"/>
                <a:sym typeface="Cambria"/>
              </a:rPr>
              <a:t>RQ1: Contextual Gain   |   RQ2: Evidence Weighting</a:t>
            </a:r>
            <a:endParaRPr b="0" i="0" sz="2800" u="none" cap="none" strike="noStrike">
              <a:solidFill>
                <a:schemeClr val="dk1"/>
              </a:solidFill>
              <a:latin typeface="Calibri"/>
              <a:ea typeface="Calibri"/>
              <a:cs typeface="Calibri"/>
              <a:sym typeface="Calibri"/>
            </a:endParaRPr>
          </a:p>
        </p:txBody>
      </p:sp>
      <p:sp>
        <p:nvSpPr>
          <p:cNvPr id="539" name="Google Shape;539;p18"/>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540" name="Google Shape;540;p18"/>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16 / 24</a:t>
            </a:r>
            <a:endParaRPr b="0" i="0" sz="900" u="none" cap="none" strike="noStrike">
              <a:solidFill>
                <a:schemeClr val="dk1"/>
              </a:solidFill>
              <a:latin typeface="Calibri"/>
              <a:ea typeface="Calibri"/>
              <a:cs typeface="Calibri"/>
              <a:sym typeface="Calibri"/>
            </a:endParaRPr>
          </a:p>
        </p:txBody>
      </p:sp>
      <p:sp>
        <p:nvSpPr>
          <p:cNvPr id="541" name="Google Shape;541;p18"/>
          <p:cNvSpPr/>
          <p:nvPr/>
        </p:nvSpPr>
        <p:spPr>
          <a:xfrm>
            <a:off x="548640" y="1691640"/>
            <a:ext cx="5394960" cy="4572000"/>
          </a:xfrm>
          <a:prstGeom prst="roundRect">
            <a:avLst>
              <a:gd fmla="val 1600"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2" name="Google Shape;542;p18"/>
          <p:cNvSpPr txBox="1"/>
          <p:nvPr/>
        </p:nvSpPr>
        <p:spPr>
          <a:xfrm>
            <a:off x="822960" y="1874520"/>
            <a:ext cx="9144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200"/>
              <a:buFont typeface="Calibri"/>
              <a:buNone/>
            </a:pPr>
            <a:r>
              <a:rPr b="1" i="0" lang="en-US" sz="1200" u="none" cap="none" strike="noStrike">
                <a:solidFill>
                  <a:srgbClr val="00E39B"/>
                </a:solidFill>
                <a:latin typeface="Calibri"/>
                <a:ea typeface="Calibri"/>
                <a:cs typeface="Calibri"/>
                <a:sym typeface="Calibri"/>
              </a:rPr>
              <a:t>RQ1</a:t>
            </a:r>
            <a:endParaRPr b="0" i="0" sz="1200" u="none" cap="none" strike="noStrike">
              <a:solidFill>
                <a:schemeClr val="dk1"/>
              </a:solidFill>
              <a:latin typeface="Calibri"/>
              <a:ea typeface="Calibri"/>
              <a:cs typeface="Calibri"/>
              <a:sym typeface="Calibri"/>
            </a:endParaRPr>
          </a:p>
        </p:txBody>
      </p:sp>
      <p:sp>
        <p:nvSpPr>
          <p:cNvPr id="543" name="Google Shape;543;p18"/>
          <p:cNvSpPr/>
          <p:nvPr/>
        </p:nvSpPr>
        <p:spPr>
          <a:xfrm>
            <a:off x="3977640" y="1856232"/>
            <a:ext cx="1618671" cy="274320"/>
          </a:xfrm>
          <a:prstGeom prst="roundRect">
            <a:avLst>
              <a:gd fmla="val 50000" name="adj"/>
            </a:avLst>
          </a:prstGeom>
          <a:solidFill>
            <a:srgbClr val="0F3B2F"/>
          </a:solidFill>
          <a:ln cap="flat" cmpd="sng" w="9525">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4" name="Google Shape;544;p18"/>
          <p:cNvSpPr txBox="1"/>
          <p:nvPr/>
        </p:nvSpPr>
        <p:spPr>
          <a:xfrm>
            <a:off x="3977640" y="1856232"/>
            <a:ext cx="1618671"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050"/>
              <a:buFont typeface="Calibri"/>
              <a:buNone/>
            </a:pPr>
            <a:r>
              <a:rPr b="1" i="0" lang="en-US" sz="1050" u="none" cap="none" strike="noStrike">
                <a:solidFill>
                  <a:srgbClr val="00E39B"/>
                </a:solidFill>
                <a:latin typeface="Calibri"/>
                <a:ea typeface="Calibri"/>
                <a:cs typeface="Calibri"/>
                <a:sym typeface="Calibri"/>
              </a:rPr>
              <a:t>Answered (1 host)</a:t>
            </a:r>
            <a:endParaRPr b="0" i="0" sz="1050" u="none" cap="none" strike="noStrike">
              <a:solidFill>
                <a:schemeClr val="dk1"/>
              </a:solidFill>
              <a:latin typeface="Calibri"/>
              <a:ea typeface="Calibri"/>
              <a:cs typeface="Calibri"/>
              <a:sym typeface="Calibri"/>
            </a:endParaRPr>
          </a:p>
        </p:txBody>
      </p:sp>
      <p:sp>
        <p:nvSpPr>
          <p:cNvPr id="545" name="Google Shape;545;p18"/>
          <p:cNvSpPr txBox="1"/>
          <p:nvPr/>
        </p:nvSpPr>
        <p:spPr>
          <a:xfrm>
            <a:off x="822960" y="2194560"/>
            <a:ext cx="493776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Phase 5 added evidence a port scan cannot give</a:t>
            </a:r>
            <a:endParaRPr b="0" i="0" sz="1500" u="none" cap="none" strike="noStrike">
              <a:solidFill>
                <a:schemeClr val="dk1"/>
              </a:solidFill>
              <a:latin typeface="Calibri"/>
              <a:ea typeface="Calibri"/>
              <a:cs typeface="Calibri"/>
              <a:sym typeface="Calibri"/>
            </a:endParaRPr>
          </a:p>
        </p:txBody>
      </p:sp>
      <p:sp>
        <p:nvSpPr>
          <p:cNvPr id="546" name="Google Shape;546;p18"/>
          <p:cNvSpPr txBox="1"/>
          <p:nvPr/>
        </p:nvSpPr>
        <p:spPr>
          <a:xfrm>
            <a:off x="822960" y="2743200"/>
            <a:ext cx="4892040" cy="3429000"/>
          </a:xfrm>
          <a:prstGeom prst="rect">
            <a:avLst/>
          </a:prstGeom>
          <a:noFill/>
          <a:ln>
            <a:noFill/>
          </a:ln>
        </p:spPr>
        <p:txBody>
          <a:bodyPr anchorCtr="0" anchor="t" bIns="0" lIns="0" spcFirstLastPara="1" rIns="0" wrap="square" tIns="0">
            <a:noAutofit/>
          </a:bodyPr>
          <a:lstStyle/>
          <a:p>
            <a:pPr indent="-342900" lvl="0" marL="342900" marR="0" rtl="0" algn="l">
              <a:spcBef>
                <a:spcPts val="0"/>
              </a:spcBef>
              <a:spcAft>
                <a:spcPts val="0"/>
              </a:spcAft>
              <a:buClr>
                <a:srgbClr val="F2F6FC"/>
              </a:buClr>
              <a:buSzPts val="1400"/>
              <a:buFont typeface="Calibri"/>
              <a:buChar char="▪"/>
            </a:pPr>
            <a:r>
              <a:rPr b="1" i="0" lang="en-US" sz="1400" u="none" cap="none" strike="noStrike">
                <a:solidFill>
                  <a:srgbClr val="F2F6FC"/>
                </a:solidFill>
                <a:latin typeface="Calibri"/>
                <a:ea typeface="Calibri"/>
                <a:cs typeface="Calibri"/>
                <a:sym typeface="Calibri"/>
              </a:rPr>
              <a:t>FTP 21/tcp: </a:t>
            </a:r>
            <a:r>
              <a:rPr b="0" i="0" lang="en-US" sz="1400" u="none" cap="none" strike="noStrike">
                <a:solidFill>
                  <a:srgbClr val="93A6C4"/>
                </a:solidFill>
                <a:latin typeface="Calibri"/>
                <a:ea typeface="Calibri"/>
                <a:cs typeface="Calibri"/>
                <a:sym typeface="Calibri"/>
              </a:rPr>
              <a:t>anonymous login succeeded, directory listed.</a:t>
            </a:r>
            <a:endParaRPr b="0" i="0" sz="1400" u="none" cap="none" strike="noStrike">
              <a:solidFill>
                <a:schemeClr val="dk1"/>
              </a:solidFill>
              <a:latin typeface="Calibri"/>
              <a:ea typeface="Calibri"/>
              <a:cs typeface="Calibri"/>
              <a:sym typeface="Calibri"/>
            </a:endParaRPr>
          </a:p>
          <a:p>
            <a:pPr indent="-342900" lvl="0" marL="342900" marR="0" rtl="0" algn="l">
              <a:spcBef>
                <a:spcPts val="1000"/>
              </a:spcBef>
              <a:spcAft>
                <a:spcPts val="0"/>
              </a:spcAft>
              <a:buClr>
                <a:srgbClr val="F2F6FC"/>
              </a:buClr>
              <a:buSzPts val="1400"/>
              <a:buFont typeface="Calibri"/>
              <a:buChar char="▪"/>
            </a:pPr>
            <a:r>
              <a:rPr b="1" i="0" lang="en-US" sz="1400" u="none" cap="none" strike="noStrike">
                <a:solidFill>
                  <a:srgbClr val="F2F6FC"/>
                </a:solidFill>
                <a:latin typeface="Calibri"/>
                <a:ea typeface="Calibri"/>
                <a:cs typeface="Calibri"/>
                <a:sym typeface="Calibri"/>
              </a:rPr>
              <a:t>SSH 22/tcp: </a:t>
            </a:r>
            <a:r>
              <a:rPr b="0" i="0" lang="en-US" sz="1400" u="none" cap="none" strike="noStrike">
                <a:solidFill>
                  <a:srgbClr val="93A6C4"/>
                </a:solidFill>
                <a:latin typeface="Calibri"/>
                <a:ea typeface="Calibri"/>
                <a:cs typeface="Calibri"/>
                <a:sym typeface="Calibri"/>
              </a:rPr>
              <a:t>weak algorithms offered (diffie-hellman-group1-sha1, arcfour, 3des-cbc, none).</a:t>
            </a:r>
            <a:endParaRPr b="0" i="0" sz="1400" u="none" cap="none" strike="noStrike">
              <a:solidFill>
                <a:schemeClr val="dk1"/>
              </a:solidFill>
              <a:latin typeface="Calibri"/>
              <a:ea typeface="Calibri"/>
              <a:cs typeface="Calibri"/>
              <a:sym typeface="Calibri"/>
            </a:endParaRPr>
          </a:p>
          <a:p>
            <a:pPr indent="-342900" lvl="0" marL="342900" marR="0" rtl="0" algn="l">
              <a:spcBef>
                <a:spcPts val="1000"/>
              </a:spcBef>
              <a:spcAft>
                <a:spcPts val="0"/>
              </a:spcAft>
              <a:buClr>
                <a:srgbClr val="F2F6FC"/>
              </a:buClr>
              <a:buSzPts val="1400"/>
              <a:buFont typeface="Calibri"/>
              <a:buChar char="▪"/>
            </a:pPr>
            <a:r>
              <a:rPr b="1" i="0" lang="en-US" sz="1400" u="none" cap="none" strike="noStrike">
                <a:solidFill>
                  <a:srgbClr val="F2F6FC"/>
                </a:solidFill>
                <a:latin typeface="Calibri"/>
                <a:ea typeface="Calibri"/>
                <a:cs typeface="Calibri"/>
                <a:sym typeface="Calibri"/>
              </a:rPr>
              <a:t>HTTP 80/tcp: </a:t>
            </a:r>
            <a:r>
              <a:rPr b="0" i="0" lang="en-US" sz="1400" u="none" cap="none" strike="noStrike">
                <a:solidFill>
                  <a:srgbClr val="93A6C4"/>
                </a:solidFill>
                <a:latin typeface="Calibri"/>
                <a:ea typeface="Calibri"/>
                <a:cs typeface="Calibri"/>
                <a:sym typeface="Calibri"/>
              </a:rPr>
              <a:t>version disclosure and missing security headers (HSTS, X-Frame-Options, CSP).</a:t>
            </a:r>
            <a:endParaRPr b="0" i="0" sz="1400" u="none" cap="none" strike="noStrike">
              <a:solidFill>
                <a:schemeClr val="dk1"/>
              </a:solidFill>
              <a:latin typeface="Calibri"/>
              <a:ea typeface="Calibri"/>
              <a:cs typeface="Calibri"/>
              <a:sym typeface="Calibri"/>
            </a:endParaRPr>
          </a:p>
          <a:p>
            <a:pPr indent="-342900" lvl="0" marL="342900" marR="0" rtl="0" algn="l">
              <a:spcBef>
                <a:spcPts val="1000"/>
              </a:spcBef>
              <a:spcAft>
                <a:spcPts val="0"/>
              </a:spcAft>
              <a:buClr>
                <a:srgbClr val="93A6C4"/>
              </a:buClr>
              <a:buSzPts val="1400"/>
              <a:buFont typeface="Calibri"/>
              <a:buChar char="▪"/>
            </a:pPr>
            <a:r>
              <a:rPr b="0" i="0" lang="en-US" sz="1400" u="none" cap="none" strike="noStrike">
                <a:solidFill>
                  <a:srgbClr val="93A6C4"/>
                </a:solidFill>
                <a:latin typeface="Calibri"/>
                <a:ea typeface="Calibri"/>
                <a:cs typeface="Calibri"/>
                <a:sym typeface="Calibri"/>
              </a:rPr>
              <a:t>Telnet and SMTP have no investigator yet, so ASIF says so instead of guessing.</a:t>
            </a:r>
            <a:endParaRPr b="0" i="0" sz="1400" u="none" cap="none" strike="noStrike">
              <a:solidFill>
                <a:schemeClr val="dk1"/>
              </a:solidFill>
              <a:latin typeface="Calibri"/>
              <a:ea typeface="Calibri"/>
              <a:cs typeface="Calibri"/>
              <a:sym typeface="Calibri"/>
            </a:endParaRPr>
          </a:p>
          <a:p>
            <a:pPr indent="-342900" lvl="0" marL="342900" marR="0" rtl="0" algn="l">
              <a:spcBef>
                <a:spcPts val="1000"/>
              </a:spcBef>
              <a:spcAft>
                <a:spcPts val="0"/>
              </a:spcAft>
              <a:buClr>
                <a:srgbClr val="93A6C4"/>
              </a:buClr>
              <a:buSzPts val="1400"/>
              <a:buFont typeface="Calibri"/>
              <a:buChar char="▪"/>
            </a:pPr>
            <a:r>
              <a:rPr b="0" i="0" lang="en-US" sz="1400" u="none" cap="none" strike="noStrike">
                <a:solidFill>
                  <a:srgbClr val="93A6C4"/>
                </a:solidFill>
                <a:latin typeface="Calibri"/>
                <a:ea typeface="Calibri"/>
                <a:cs typeface="Calibri"/>
                <a:sym typeface="Calibri"/>
              </a:rPr>
              <a:t>One host: this shows the method works, not the size of the gain.</a:t>
            </a:r>
            <a:endParaRPr b="0" i="0" sz="1400" u="none" cap="none" strike="noStrike">
              <a:solidFill>
                <a:schemeClr val="dk1"/>
              </a:solidFill>
              <a:latin typeface="Calibri"/>
              <a:ea typeface="Calibri"/>
              <a:cs typeface="Calibri"/>
              <a:sym typeface="Calibri"/>
            </a:endParaRPr>
          </a:p>
        </p:txBody>
      </p:sp>
      <p:sp>
        <p:nvSpPr>
          <p:cNvPr id="547" name="Google Shape;547;p18"/>
          <p:cNvSpPr/>
          <p:nvPr/>
        </p:nvSpPr>
        <p:spPr>
          <a:xfrm>
            <a:off x="6245352" y="1691640"/>
            <a:ext cx="5394960" cy="4572000"/>
          </a:xfrm>
          <a:prstGeom prst="roundRect">
            <a:avLst>
              <a:gd fmla="val 1600"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8" name="Google Shape;548;p18"/>
          <p:cNvSpPr txBox="1"/>
          <p:nvPr/>
        </p:nvSpPr>
        <p:spPr>
          <a:xfrm>
            <a:off x="6519672" y="1874520"/>
            <a:ext cx="9144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200"/>
              <a:buFont typeface="Calibri"/>
              <a:buNone/>
            </a:pPr>
            <a:r>
              <a:rPr b="1" i="0" lang="en-US" sz="1200" u="none" cap="none" strike="noStrike">
                <a:solidFill>
                  <a:srgbClr val="00E39B"/>
                </a:solidFill>
                <a:latin typeface="Calibri"/>
                <a:ea typeface="Calibri"/>
                <a:cs typeface="Calibri"/>
                <a:sym typeface="Calibri"/>
              </a:rPr>
              <a:t>RQ2</a:t>
            </a:r>
            <a:endParaRPr b="0" i="0" sz="1200" u="none" cap="none" strike="noStrike">
              <a:solidFill>
                <a:schemeClr val="dk1"/>
              </a:solidFill>
              <a:latin typeface="Calibri"/>
              <a:ea typeface="Calibri"/>
              <a:cs typeface="Calibri"/>
              <a:sym typeface="Calibri"/>
            </a:endParaRPr>
          </a:p>
        </p:txBody>
      </p:sp>
      <p:sp>
        <p:nvSpPr>
          <p:cNvPr id="549" name="Google Shape;549;p18"/>
          <p:cNvSpPr/>
          <p:nvPr/>
        </p:nvSpPr>
        <p:spPr>
          <a:xfrm>
            <a:off x="9720072" y="1856232"/>
            <a:ext cx="1618671" cy="274320"/>
          </a:xfrm>
          <a:prstGeom prst="roundRect">
            <a:avLst>
              <a:gd fmla="val 50000" name="adj"/>
            </a:avLst>
          </a:prstGeom>
          <a:solidFill>
            <a:srgbClr val="0F3B2F"/>
          </a:solidFill>
          <a:ln cap="flat" cmpd="sng" w="9525">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0" name="Google Shape;550;p18"/>
          <p:cNvSpPr txBox="1"/>
          <p:nvPr/>
        </p:nvSpPr>
        <p:spPr>
          <a:xfrm>
            <a:off x="9720072" y="1856232"/>
            <a:ext cx="1618671"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050"/>
              <a:buFont typeface="Calibri"/>
              <a:buNone/>
            </a:pPr>
            <a:r>
              <a:rPr b="1" i="0" lang="en-US" sz="1050" u="none" cap="none" strike="noStrike">
                <a:solidFill>
                  <a:srgbClr val="00E39B"/>
                </a:solidFill>
                <a:latin typeface="Calibri"/>
                <a:ea typeface="Calibri"/>
                <a:cs typeface="Calibri"/>
                <a:sym typeface="Calibri"/>
              </a:rPr>
              <a:t>Answered (1 host)</a:t>
            </a:r>
            <a:endParaRPr b="0" i="0" sz="1050" u="none" cap="none" strike="noStrike">
              <a:solidFill>
                <a:schemeClr val="dk1"/>
              </a:solidFill>
              <a:latin typeface="Calibri"/>
              <a:ea typeface="Calibri"/>
              <a:cs typeface="Calibri"/>
              <a:sym typeface="Calibri"/>
            </a:endParaRPr>
          </a:p>
        </p:txBody>
      </p:sp>
      <p:sp>
        <p:nvSpPr>
          <p:cNvPr id="551" name="Google Shape;551;p18"/>
          <p:cNvSpPr txBox="1"/>
          <p:nvPr/>
        </p:nvSpPr>
        <p:spPr>
          <a:xfrm>
            <a:off x="6519672" y="2194560"/>
            <a:ext cx="493776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20 candidates → 15 confirmed, 5 version-only</a:t>
            </a:r>
            <a:endParaRPr b="0" i="0" sz="1500" u="none" cap="none" strike="noStrike">
              <a:solidFill>
                <a:schemeClr val="dk1"/>
              </a:solidFill>
              <a:latin typeface="Calibri"/>
              <a:ea typeface="Calibri"/>
              <a:cs typeface="Calibri"/>
              <a:sym typeface="Calibri"/>
            </a:endParaRPr>
          </a:p>
        </p:txBody>
      </p:sp>
      <p:sp>
        <p:nvSpPr>
          <p:cNvPr id="552" name="Google Shape;552;p18"/>
          <p:cNvSpPr/>
          <p:nvPr/>
        </p:nvSpPr>
        <p:spPr>
          <a:xfrm>
            <a:off x="6519672" y="2743200"/>
            <a:ext cx="1184148" cy="457200"/>
          </a:xfrm>
          <a:prstGeom prst="rect">
            <a:avLst/>
          </a:prstGeom>
          <a:solidFill>
            <a:srgbClr val="0C8F63"/>
          </a:solidFill>
          <a:ln cap="flat" cmpd="sng" w="9525">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3" name="Google Shape;553;p18"/>
          <p:cNvSpPr txBox="1"/>
          <p:nvPr/>
        </p:nvSpPr>
        <p:spPr>
          <a:xfrm>
            <a:off x="6519672" y="2743200"/>
            <a:ext cx="1184148" cy="4572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0000"/>
              </a:buClr>
              <a:buSzPts val="1400"/>
              <a:buFont typeface="Calibri"/>
              <a:buNone/>
            </a:pPr>
            <a:r>
              <a:rPr b="1" i="0" lang="en-US" sz="1400" u="none" cap="none" strike="noStrike">
                <a:solidFill>
                  <a:srgbClr val="000000"/>
                </a:solidFill>
                <a:latin typeface="Calibri"/>
                <a:ea typeface="Calibri"/>
                <a:cs typeface="Calibri"/>
                <a:sym typeface="Calibri"/>
              </a:rPr>
              <a:t>5</a:t>
            </a:r>
            <a:endParaRPr b="0" i="0" sz="1400" u="none" cap="none" strike="noStrike">
              <a:solidFill>
                <a:schemeClr val="dk1"/>
              </a:solidFill>
              <a:latin typeface="Calibri"/>
              <a:ea typeface="Calibri"/>
              <a:cs typeface="Calibri"/>
              <a:sym typeface="Calibri"/>
            </a:endParaRPr>
          </a:p>
        </p:txBody>
      </p:sp>
      <p:sp>
        <p:nvSpPr>
          <p:cNvPr id="554" name="Google Shape;554;p18"/>
          <p:cNvSpPr txBox="1"/>
          <p:nvPr/>
        </p:nvSpPr>
        <p:spPr>
          <a:xfrm>
            <a:off x="6519672" y="3236976"/>
            <a:ext cx="1211580"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000"/>
              <a:buFont typeface="Calibri"/>
              <a:buNone/>
            </a:pPr>
            <a:r>
              <a:rPr b="0" i="0" lang="en-US" sz="1000" u="none" cap="none" strike="noStrike">
                <a:solidFill>
                  <a:srgbClr val="93A6C4"/>
                </a:solidFill>
                <a:latin typeface="Calibri"/>
                <a:ea typeface="Calibri"/>
                <a:cs typeface="Calibri"/>
                <a:sym typeface="Calibri"/>
              </a:rPr>
              <a:t>SSH  22/tcp</a:t>
            </a:r>
            <a:endParaRPr b="0" i="0" sz="1000" u="none" cap="none" strike="noStrike">
              <a:solidFill>
                <a:schemeClr val="dk1"/>
              </a:solidFill>
              <a:latin typeface="Calibri"/>
              <a:ea typeface="Calibri"/>
              <a:cs typeface="Calibri"/>
              <a:sym typeface="Calibri"/>
            </a:endParaRPr>
          </a:p>
        </p:txBody>
      </p:sp>
      <p:sp>
        <p:nvSpPr>
          <p:cNvPr id="555" name="Google Shape;555;p18"/>
          <p:cNvSpPr/>
          <p:nvPr/>
        </p:nvSpPr>
        <p:spPr>
          <a:xfrm>
            <a:off x="7731252" y="2743200"/>
            <a:ext cx="2395728" cy="457200"/>
          </a:xfrm>
          <a:prstGeom prst="rect">
            <a:avLst/>
          </a:prstGeom>
          <a:solidFill>
            <a:srgbClr val="00E39B"/>
          </a:solidFill>
          <a:ln cap="flat" cmpd="sng" w="9525">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6" name="Google Shape;556;p18"/>
          <p:cNvSpPr txBox="1"/>
          <p:nvPr/>
        </p:nvSpPr>
        <p:spPr>
          <a:xfrm>
            <a:off x="7731252" y="2743200"/>
            <a:ext cx="2395728" cy="4572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0000"/>
              </a:buClr>
              <a:buSzPts val="1400"/>
              <a:buFont typeface="Calibri"/>
              <a:buNone/>
            </a:pPr>
            <a:r>
              <a:rPr b="1" i="0" lang="en-US" sz="1400" u="none" cap="none" strike="noStrike">
                <a:solidFill>
                  <a:srgbClr val="000000"/>
                </a:solidFill>
                <a:latin typeface="Calibri"/>
                <a:ea typeface="Calibri"/>
                <a:cs typeface="Calibri"/>
                <a:sym typeface="Calibri"/>
              </a:rPr>
              <a:t>10</a:t>
            </a:r>
            <a:endParaRPr b="0" i="0" sz="1400" u="none" cap="none" strike="noStrike">
              <a:solidFill>
                <a:schemeClr val="dk1"/>
              </a:solidFill>
              <a:latin typeface="Calibri"/>
              <a:ea typeface="Calibri"/>
              <a:cs typeface="Calibri"/>
              <a:sym typeface="Calibri"/>
            </a:endParaRPr>
          </a:p>
        </p:txBody>
      </p:sp>
      <p:sp>
        <p:nvSpPr>
          <p:cNvPr id="557" name="Google Shape;557;p18"/>
          <p:cNvSpPr txBox="1"/>
          <p:nvPr/>
        </p:nvSpPr>
        <p:spPr>
          <a:xfrm>
            <a:off x="7731252" y="3236976"/>
            <a:ext cx="2423160"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000"/>
              <a:buFont typeface="Calibri"/>
              <a:buNone/>
            </a:pPr>
            <a:r>
              <a:rPr b="0" i="0" lang="en-US" sz="1000" u="none" cap="none" strike="noStrike">
                <a:solidFill>
                  <a:srgbClr val="93A6C4"/>
                </a:solidFill>
                <a:latin typeface="Calibri"/>
                <a:ea typeface="Calibri"/>
                <a:cs typeface="Calibri"/>
                <a:sym typeface="Calibri"/>
              </a:rPr>
              <a:t>Apache / PHP  80/tcp</a:t>
            </a:r>
            <a:endParaRPr b="0" i="0" sz="1000" u="none" cap="none" strike="noStrike">
              <a:solidFill>
                <a:schemeClr val="dk1"/>
              </a:solidFill>
              <a:latin typeface="Calibri"/>
              <a:ea typeface="Calibri"/>
              <a:cs typeface="Calibri"/>
              <a:sym typeface="Calibri"/>
            </a:endParaRPr>
          </a:p>
        </p:txBody>
      </p:sp>
      <p:sp>
        <p:nvSpPr>
          <p:cNvPr id="558" name="Google Shape;558;p18"/>
          <p:cNvSpPr/>
          <p:nvPr/>
        </p:nvSpPr>
        <p:spPr>
          <a:xfrm>
            <a:off x="10154412" y="2743200"/>
            <a:ext cx="1184148" cy="457200"/>
          </a:xfrm>
          <a:prstGeom prst="rect">
            <a:avLst/>
          </a:prstGeom>
          <a:solidFill>
            <a:srgbClr val="3A2E1F"/>
          </a:solidFill>
          <a:ln cap="flat" cmpd="sng" w="9525">
            <a:solidFill>
              <a:srgbClr val="FFB45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9" name="Google Shape;559;p18"/>
          <p:cNvSpPr txBox="1"/>
          <p:nvPr/>
        </p:nvSpPr>
        <p:spPr>
          <a:xfrm>
            <a:off x="10154412" y="2743200"/>
            <a:ext cx="1184148" cy="4572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B454"/>
              </a:buClr>
              <a:buSzPts val="1400"/>
              <a:buFont typeface="Calibri"/>
              <a:buNone/>
            </a:pPr>
            <a:r>
              <a:rPr b="1" i="0" lang="en-US" sz="1400" u="none" cap="none" strike="noStrike">
                <a:solidFill>
                  <a:srgbClr val="FFB454"/>
                </a:solidFill>
                <a:latin typeface="Calibri"/>
                <a:ea typeface="Calibri"/>
                <a:cs typeface="Calibri"/>
                <a:sym typeface="Calibri"/>
              </a:rPr>
              <a:t>5</a:t>
            </a:r>
            <a:endParaRPr b="0" i="0" sz="1400" u="none" cap="none" strike="noStrike">
              <a:solidFill>
                <a:schemeClr val="dk1"/>
              </a:solidFill>
              <a:latin typeface="Calibri"/>
              <a:ea typeface="Calibri"/>
              <a:cs typeface="Calibri"/>
              <a:sym typeface="Calibri"/>
            </a:endParaRPr>
          </a:p>
        </p:txBody>
      </p:sp>
      <p:sp>
        <p:nvSpPr>
          <p:cNvPr id="560" name="Google Shape;560;p18"/>
          <p:cNvSpPr txBox="1"/>
          <p:nvPr/>
        </p:nvSpPr>
        <p:spPr>
          <a:xfrm>
            <a:off x="10154412" y="3236976"/>
            <a:ext cx="1211580"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000"/>
              <a:buFont typeface="Calibri"/>
              <a:buNone/>
            </a:pPr>
            <a:r>
              <a:rPr b="0" i="0" lang="en-US" sz="1000" u="none" cap="none" strike="noStrike">
                <a:solidFill>
                  <a:srgbClr val="93A6C4"/>
                </a:solidFill>
                <a:latin typeface="Calibri"/>
                <a:ea typeface="Calibri"/>
                <a:cs typeface="Calibri"/>
                <a:sym typeface="Calibri"/>
              </a:rPr>
              <a:t>ProFTPD  2121/tcp</a:t>
            </a:r>
            <a:endParaRPr b="0" i="0" sz="1000" u="none" cap="none" strike="noStrike">
              <a:solidFill>
                <a:schemeClr val="dk1"/>
              </a:solidFill>
              <a:latin typeface="Calibri"/>
              <a:ea typeface="Calibri"/>
              <a:cs typeface="Calibri"/>
              <a:sym typeface="Calibri"/>
            </a:endParaRPr>
          </a:p>
        </p:txBody>
      </p:sp>
      <p:sp>
        <p:nvSpPr>
          <p:cNvPr id="561" name="Google Shape;561;p18"/>
          <p:cNvSpPr txBox="1"/>
          <p:nvPr/>
        </p:nvSpPr>
        <p:spPr>
          <a:xfrm>
            <a:off x="6519672" y="3657600"/>
            <a:ext cx="4892040" cy="2514600"/>
          </a:xfrm>
          <a:prstGeom prst="rect">
            <a:avLst/>
          </a:prstGeom>
          <a:noFill/>
          <a:ln>
            <a:noFill/>
          </a:ln>
        </p:spPr>
        <p:txBody>
          <a:bodyPr anchorCtr="0" anchor="t" bIns="0" lIns="0" spcFirstLastPara="1" rIns="0" wrap="square" tIns="0">
            <a:noAutofit/>
          </a:bodyPr>
          <a:lstStyle/>
          <a:p>
            <a:pPr indent="-342900" lvl="0" marL="342900" marR="0" rtl="0" algn="l">
              <a:spcBef>
                <a:spcPts val="0"/>
              </a:spcBef>
              <a:spcAft>
                <a:spcPts val="0"/>
              </a:spcAft>
              <a:buClr>
                <a:srgbClr val="93A6C4"/>
              </a:buClr>
              <a:buSzPts val="1400"/>
              <a:buFont typeface="Calibri"/>
              <a:buChar char="▪"/>
            </a:pPr>
            <a:r>
              <a:rPr b="0" i="0" lang="en-US" sz="1400" u="none" cap="none" strike="noStrike">
                <a:solidFill>
                  <a:srgbClr val="93A6C4"/>
                </a:solidFill>
                <a:latin typeface="Calibri"/>
                <a:ea typeface="Calibri"/>
                <a:cs typeface="Calibri"/>
                <a:sym typeface="Calibri"/>
              </a:rPr>
              <a:t>15 CVEs promoted to confirmed after Phase 6 matched them to live evidence on 22/tcp and 80/tcp.</a:t>
            </a:r>
            <a:endParaRPr b="0" i="0" sz="1400" u="none" cap="none" strike="noStrike">
              <a:solidFill>
                <a:schemeClr val="dk1"/>
              </a:solidFill>
              <a:latin typeface="Calibri"/>
              <a:ea typeface="Calibri"/>
              <a:cs typeface="Calibri"/>
              <a:sym typeface="Calibri"/>
            </a:endParaRPr>
          </a:p>
          <a:p>
            <a:pPr indent="-342900" lvl="0" marL="342900" marR="0" rtl="0" algn="l">
              <a:spcBef>
                <a:spcPts val="1000"/>
              </a:spcBef>
              <a:spcAft>
                <a:spcPts val="0"/>
              </a:spcAft>
              <a:buClr>
                <a:srgbClr val="93A6C4"/>
              </a:buClr>
              <a:buSzPts val="1400"/>
              <a:buFont typeface="Calibri"/>
              <a:buChar char="▪"/>
            </a:pPr>
            <a:r>
              <a:rPr b="0" i="0" lang="en-US" sz="1400" u="none" cap="none" strike="noStrike">
                <a:solidFill>
                  <a:srgbClr val="93A6C4"/>
                </a:solidFill>
                <a:latin typeface="Calibri"/>
                <a:ea typeface="Calibri"/>
                <a:cs typeface="Calibri"/>
                <a:sym typeface="Calibri"/>
              </a:rPr>
              <a:t>5 ProFTPD 1.3.1 CVEs stayed version-only: the banner was on 2121/tcp, but the FTP module only checked 21/tcp.</a:t>
            </a:r>
            <a:endParaRPr b="0" i="0" sz="1400" u="none" cap="none" strike="noStrike">
              <a:solidFill>
                <a:schemeClr val="dk1"/>
              </a:solidFill>
              <a:latin typeface="Calibri"/>
              <a:ea typeface="Calibri"/>
              <a:cs typeface="Calibri"/>
              <a:sym typeface="Calibri"/>
            </a:endParaRPr>
          </a:p>
          <a:p>
            <a:pPr indent="-342900" lvl="0" marL="342900" marR="0" rtl="0" algn="l">
              <a:spcBef>
                <a:spcPts val="1000"/>
              </a:spcBef>
              <a:spcAft>
                <a:spcPts val="0"/>
              </a:spcAft>
              <a:buClr>
                <a:srgbClr val="93A6C4"/>
              </a:buClr>
              <a:buSzPts val="1400"/>
              <a:buFont typeface="Calibri"/>
              <a:buChar char="▪"/>
            </a:pPr>
            <a:r>
              <a:rPr b="0" i="0" lang="en-US" sz="1400" u="none" cap="none" strike="noStrike">
                <a:solidFill>
                  <a:srgbClr val="93A6C4"/>
                </a:solidFill>
                <a:latin typeface="Calibri"/>
                <a:ea typeface="Calibri"/>
                <a:cs typeface="Calibri"/>
                <a:sym typeface="Calibri"/>
              </a:rPr>
              <a:t>Under-confirming is the intended, conservative behaviour, and it exposed a real port coverage gap.</a:t>
            </a:r>
            <a:endParaRPr b="0" i="0" sz="1400" u="none" cap="none" strike="noStrike">
              <a:solidFill>
                <a:schemeClr val="dk1"/>
              </a:solidFill>
              <a:latin typeface="Calibri"/>
              <a:ea typeface="Calibri"/>
              <a:cs typeface="Calibri"/>
              <a:sym typeface="Calibri"/>
            </a:endParaRPr>
          </a:p>
          <a:p>
            <a:pPr indent="-342900" lvl="0" marL="342900" marR="0" rtl="0" algn="l">
              <a:spcBef>
                <a:spcPts val="1000"/>
              </a:spcBef>
              <a:spcAft>
                <a:spcPts val="0"/>
              </a:spcAft>
              <a:buClr>
                <a:srgbClr val="93A6C4"/>
              </a:buClr>
              <a:buSzPts val="1400"/>
              <a:buFont typeface="Calibri"/>
              <a:buChar char="▪"/>
            </a:pPr>
            <a:r>
              <a:rPr b="0" i="0" lang="en-US" sz="1400" u="none" cap="none" strike="noStrike">
                <a:solidFill>
                  <a:srgbClr val="93A6C4"/>
                </a:solidFill>
                <a:latin typeface="Calibri"/>
                <a:ea typeface="Calibri"/>
                <a:cs typeface="Calibri"/>
                <a:sym typeface="Calibri"/>
              </a:rPr>
              <a:t>Anonymous FTP finding repeated by hand: same "230 Login successful".</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566" name="Shape 566"/>
        <p:cNvGrpSpPr/>
        <p:nvPr/>
      </p:nvGrpSpPr>
      <p:grpSpPr>
        <a:xfrm>
          <a:off x="0" y="0"/>
          <a:ext cx="0" cy="0"/>
          <a:chOff x="0" y="0"/>
          <a:chExt cx="0" cy="0"/>
        </a:xfrm>
      </p:grpSpPr>
      <p:sp>
        <p:nvSpPr>
          <p:cNvPr id="567" name="Google Shape;567;p19"/>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RESULTS BY RESEARCH QUESTION</a:t>
            </a:r>
            <a:endParaRPr b="0" i="0" sz="1300" u="none" cap="none" strike="noStrike">
              <a:solidFill>
                <a:schemeClr val="dk1"/>
              </a:solidFill>
              <a:latin typeface="Calibri"/>
              <a:ea typeface="Calibri"/>
              <a:cs typeface="Calibri"/>
              <a:sym typeface="Calibri"/>
            </a:endParaRPr>
          </a:p>
        </p:txBody>
      </p:sp>
      <p:sp>
        <p:nvSpPr>
          <p:cNvPr id="568" name="Google Shape;568;p19"/>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2800"/>
              <a:buFont typeface="Cambria"/>
              <a:buNone/>
            </a:pPr>
            <a:r>
              <a:rPr b="1" i="0" lang="en-US" sz="2800" u="none" cap="none" strike="noStrike">
                <a:solidFill>
                  <a:srgbClr val="F2F6FC"/>
                </a:solidFill>
                <a:latin typeface="Cambria"/>
                <a:ea typeface="Cambria"/>
                <a:cs typeface="Cambria"/>
                <a:sym typeface="Cambria"/>
              </a:rPr>
              <a:t>RQ3: Reporting   |   RQ4: Authorization</a:t>
            </a:r>
            <a:endParaRPr b="0" i="0" sz="2800" u="none" cap="none" strike="noStrike">
              <a:solidFill>
                <a:schemeClr val="dk1"/>
              </a:solidFill>
              <a:latin typeface="Calibri"/>
              <a:ea typeface="Calibri"/>
              <a:cs typeface="Calibri"/>
              <a:sym typeface="Calibri"/>
            </a:endParaRPr>
          </a:p>
        </p:txBody>
      </p:sp>
      <p:sp>
        <p:nvSpPr>
          <p:cNvPr id="569" name="Google Shape;569;p19"/>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570" name="Google Shape;570;p19"/>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17 / 24</a:t>
            </a:r>
            <a:endParaRPr b="0" i="0" sz="900" u="none" cap="none" strike="noStrike">
              <a:solidFill>
                <a:schemeClr val="dk1"/>
              </a:solidFill>
              <a:latin typeface="Calibri"/>
              <a:ea typeface="Calibri"/>
              <a:cs typeface="Calibri"/>
              <a:sym typeface="Calibri"/>
            </a:endParaRPr>
          </a:p>
        </p:txBody>
      </p:sp>
      <p:sp>
        <p:nvSpPr>
          <p:cNvPr id="571" name="Google Shape;571;p19"/>
          <p:cNvSpPr/>
          <p:nvPr/>
        </p:nvSpPr>
        <p:spPr>
          <a:xfrm>
            <a:off x="548640" y="1691640"/>
            <a:ext cx="5394960" cy="4572000"/>
          </a:xfrm>
          <a:prstGeom prst="roundRect">
            <a:avLst>
              <a:gd fmla="val 1600"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2" name="Google Shape;572;p19"/>
          <p:cNvSpPr txBox="1"/>
          <p:nvPr/>
        </p:nvSpPr>
        <p:spPr>
          <a:xfrm>
            <a:off x="822960" y="1874520"/>
            <a:ext cx="9144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200"/>
              <a:buFont typeface="Calibri"/>
              <a:buNone/>
            </a:pPr>
            <a:r>
              <a:rPr b="1" i="0" lang="en-US" sz="1200" u="none" cap="none" strike="noStrike">
                <a:solidFill>
                  <a:srgbClr val="00E39B"/>
                </a:solidFill>
                <a:latin typeface="Calibri"/>
                <a:ea typeface="Calibri"/>
                <a:cs typeface="Calibri"/>
                <a:sym typeface="Calibri"/>
              </a:rPr>
              <a:t>RQ3</a:t>
            </a:r>
            <a:endParaRPr b="0" i="0" sz="1200" u="none" cap="none" strike="noStrike">
              <a:solidFill>
                <a:schemeClr val="dk1"/>
              </a:solidFill>
              <a:latin typeface="Calibri"/>
              <a:ea typeface="Calibri"/>
              <a:cs typeface="Calibri"/>
              <a:sym typeface="Calibri"/>
            </a:endParaRPr>
          </a:p>
        </p:txBody>
      </p:sp>
      <p:sp>
        <p:nvSpPr>
          <p:cNvPr id="573" name="Google Shape;573;p19"/>
          <p:cNvSpPr/>
          <p:nvPr/>
        </p:nvSpPr>
        <p:spPr>
          <a:xfrm>
            <a:off x="4160520" y="1856232"/>
            <a:ext cx="1471270" cy="274320"/>
          </a:xfrm>
          <a:prstGeom prst="roundRect">
            <a:avLst>
              <a:gd fmla="val 50000" name="adj"/>
            </a:avLst>
          </a:prstGeom>
          <a:solidFill>
            <a:srgbClr val="3A2E1F"/>
          </a:solidFill>
          <a:ln cap="flat" cmpd="sng" w="9525">
            <a:solidFill>
              <a:srgbClr val="FFB45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4" name="Google Shape;574;p19"/>
          <p:cNvSpPr txBox="1"/>
          <p:nvPr/>
        </p:nvSpPr>
        <p:spPr>
          <a:xfrm>
            <a:off x="4160520" y="1856232"/>
            <a:ext cx="1471270"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B454"/>
              </a:buClr>
              <a:buSzPts val="1050"/>
              <a:buFont typeface="Calibri"/>
              <a:buNone/>
            </a:pPr>
            <a:r>
              <a:rPr b="1" i="0" lang="en-US" sz="1050" u="none" cap="none" strike="noStrike">
                <a:solidFill>
                  <a:srgbClr val="FFB454"/>
                </a:solidFill>
                <a:latin typeface="Calibri"/>
                <a:ea typeface="Calibri"/>
                <a:cs typeface="Calibri"/>
                <a:sym typeface="Calibri"/>
              </a:rPr>
              <a:t>Partly answered</a:t>
            </a:r>
            <a:endParaRPr b="0" i="0" sz="1050" u="none" cap="none" strike="noStrike">
              <a:solidFill>
                <a:schemeClr val="dk1"/>
              </a:solidFill>
              <a:latin typeface="Calibri"/>
              <a:ea typeface="Calibri"/>
              <a:cs typeface="Calibri"/>
              <a:sym typeface="Calibri"/>
            </a:endParaRPr>
          </a:p>
        </p:txBody>
      </p:sp>
      <p:sp>
        <p:nvSpPr>
          <p:cNvPr id="575" name="Google Shape;575;p19"/>
          <p:cNvSpPr txBox="1"/>
          <p:nvPr/>
        </p:nvSpPr>
        <p:spPr>
          <a:xfrm>
            <a:off x="822960" y="2194560"/>
            <a:ext cx="493776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Automated, evidence-linked reporting works</a:t>
            </a:r>
            <a:endParaRPr b="0" i="0" sz="1500" u="none" cap="none" strike="noStrike">
              <a:solidFill>
                <a:schemeClr val="dk1"/>
              </a:solidFill>
              <a:latin typeface="Calibri"/>
              <a:ea typeface="Calibri"/>
              <a:cs typeface="Calibri"/>
              <a:sym typeface="Calibri"/>
            </a:endParaRPr>
          </a:p>
        </p:txBody>
      </p:sp>
      <p:sp>
        <p:nvSpPr>
          <p:cNvPr id="576" name="Google Shape;576;p19"/>
          <p:cNvSpPr txBox="1"/>
          <p:nvPr/>
        </p:nvSpPr>
        <p:spPr>
          <a:xfrm>
            <a:off x="822960" y="2743200"/>
            <a:ext cx="4892040" cy="3429000"/>
          </a:xfrm>
          <a:prstGeom prst="rect">
            <a:avLst/>
          </a:prstGeom>
          <a:noFill/>
          <a:ln>
            <a:noFill/>
          </a:ln>
        </p:spPr>
        <p:txBody>
          <a:bodyPr anchorCtr="0" anchor="t" bIns="0" lIns="0" spcFirstLastPara="1" rIns="0" wrap="square" tIns="0">
            <a:noAutofit/>
          </a:bodyPr>
          <a:lstStyle/>
          <a:p>
            <a:pPr indent="-342900" lvl="0" marL="342900" marR="0" rtl="0" algn="l">
              <a:spcBef>
                <a:spcPts val="0"/>
              </a:spcBef>
              <a:spcAft>
                <a:spcPts val="0"/>
              </a:spcAft>
              <a:buClr>
                <a:srgbClr val="93A6C4"/>
              </a:buClr>
              <a:buSzPts val="1400"/>
              <a:buFont typeface="Calibri"/>
              <a:buChar char="▪"/>
            </a:pPr>
            <a:r>
              <a:rPr b="0" i="0" lang="en-US" sz="1400" u="none" cap="none" strike="noStrike">
                <a:solidFill>
                  <a:srgbClr val="93A6C4"/>
                </a:solidFill>
                <a:latin typeface="Calibri"/>
                <a:ea typeface="Calibri"/>
                <a:cs typeface="Calibri"/>
                <a:sym typeface="Calibri"/>
              </a:rPr>
              <a:t>One run produced JSON, plain-text and HTML reports, all following service → behaviour → CVE → confidence.</a:t>
            </a:r>
            <a:endParaRPr b="0" i="0" sz="1400" u="none" cap="none" strike="noStrike">
              <a:solidFill>
                <a:schemeClr val="dk1"/>
              </a:solidFill>
              <a:latin typeface="Calibri"/>
              <a:ea typeface="Calibri"/>
              <a:cs typeface="Calibri"/>
              <a:sym typeface="Calibri"/>
            </a:endParaRPr>
          </a:p>
          <a:p>
            <a:pPr indent="-342900" lvl="0" marL="342900" marR="0" rtl="0" algn="l">
              <a:spcBef>
                <a:spcPts val="1200"/>
              </a:spcBef>
              <a:spcAft>
                <a:spcPts val="0"/>
              </a:spcAft>
              <a:buClr>
                <a:srgbClr val="93A6C4"/>
              </a:buClr>
              <a:buSzPts val="1400"/>
              <a:buFont typeface="Calibri"/>
              <a:buChar char="▪"/>
            </a:pPr>
            <a:r>
              <a:rPr b="0" i="0" lang="en-US" sz="1400" u="none" cap="none" strike="noStrike">
                <a:solidFill>
                  <a:srgbClr val="93A6C4"/>
                </a:solidFill>
                <a:latin typeface="Calibri"/>
                <a:ea typeface="Calibri"/>
                <a:cs typeface="Calibri"/>
                <a:sym typeface="Calibri"/>
              </a:rPr>
              <a:t>Executive summary: 1 host, 22 open ports, 15 confirmed CVEs, with no manual compilation.</a:t>
            </a:r>
            <a:endParaRPr b="0" i="0" sz="1400" u="none" cap="none" strike="noStrike">
              <a:solidFill>
                <a:schemeClr val="dk1"/>
              </a:solidFill>
              <a:latin typeface="Calibri"/>
              <a:ea typeface="Calibri"/>
              <a:cs typeface="Calibri"/>
              <a:sym typeface="Calibri"/>
            </a:endParaRPr>
          </a:p>
          <a:p>
            <a:pPr indent="-342900" lvl="0" marL="342900" marR="0" rtl="0" algn="l">
              <a:spcBef>
                <a:spcPts val="1200"/>
              </a:spcBef>
              <a:spcAft>
                <a:spcPts val="0"/>
              </a:spcAft>
              <a:buClr>
                <a:srgbClr val="93A6C4"/>
              </a:buClr>
              <a:buSzPts val="1400"/>
              <a:buFont typeface="Calibri"/>
              <a:buChar char="▪"/>
            </a:pPr>
            <a:r>
              <a:rPr b="0" i="0" lang="en-US" sz="1400" u="none" cap="none" strike="noStrike">
                <a:solidFill>
                  <a:srgbClr val="93A6C4"/>
                </a:solidFill>
                <a:latin typeface="Calibri"/>
                <a:ea typeface="Calibri"/>
                <a:cs typeface="Calibri"/>
                <a:sym typeface="Calibri"/>
              </a:rPr>
              <a:t>All three formats come from one findings structure, so they cannot disagree on substance.</a:t>
            </a:r>
            <a:endParaRPr b="0" i="0" sz="1400" u="none" cap="none" strike="noStrike">
              <a:solidFill>
                <a:schemeClr val="dk1"/>
              </a:solidFill>
              <a:latin typeface="Calibri"/>
              <a:ea typeface="Calibri"/>
              <a:cs typeface="Calibri"/>
              <a:sym typeface="Calibri"/>
            </a:endParaRPr>
          </a:p>
          <a:p>
            <a:pPr indent="-342900" lvl="0" marL="342900" marR="0" rtl="0" algn="l">
              <a:spcBef>
                <a:spcPts val="1200"/>
              </a:spcBef>
              <a:spcAft>
                <a:spcPts val="0"/>
              </a:spcAft>
              <a:buClr>
                <a:srgbClr val="FFB454"/>
              </a:buClr>
              <a:buSzPts val="1400"/>
              <a:buFont typeface="Calibri"/>
              <a:buChar char="▪"/>
            </a:pPr>
            <a:r>
              <a:rPr b="1" i="0" lang="en-US" sz="1400" u="none" cap="none" strike="noStrike">
                <a:solidFill>
                  <a:srgbClr val="FFB454"/>
                </a:solidFill>
                <a:latin typeface="Calibri"/>
                <a:ea typeface="Calibri"/>
                <a:cs typeface="Calibri"/>
                <a:sym typeface="Calibri"/>
              </a:rPr>
              <a:t>Not shown yet: </a:t>
            </a:r>
            <a:r>
              <a:rPr b="0" i="0" lang="en-US" sz="1400" u="none" cap="none" strike="noStrike">
                <a:solidFill>
                  <a:srgbClr val="93A6C4"/>
                </a:solidFill>
                <a:latin typeface="Calibri"/>
                <a:ea typeface="Calibri"/>
                <a:cs typeface="Calibri"/>
                <a:sym typeface="Calibri"/>
              </a:rPr>
              <a:t>speed vs a manual OWASP-guided assessment; that comparison was not performed.</a:t>
            </a:r>
            <a:endParaRPr b="0" i="0" sz="1400" u="none" cap="none" strike="noStrike">
              <a:solidFill>
                <a:schemeClr val="dk1"/>
              </a:solidFill>
              <a:latin typeface="Calibri"/>
              <a:ea typeface="Calibri"/>
              <a:cs typeface="Calibri"/>
              <a:sym typeface="Calibri"/>
            </a:endParaRPr>
          </a:p>
        </p:txBody>
      </p:sp>
      <p:sp>
        <p:nvSpPr>
          <p:cNvPr id="577" name="Google Shape;577;p19"/>
          <p:cNvSpPr/>
          <p:nvPr/>
        </p:nvSpPr>
        <p:spPr>
          <a:xfrm>
            <a:off x="6245352" y="1691640"/>
            <a:ext cx="5394960" cy="4572000"/>
          </a:xfrm>
          <a:prstGeom prst="roundRect">
            <a:avLst>
              <a:gd fmla="val 1600"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8" name="Google Shape;578;p19"/>
          <p:cNvSpPr txBox="1"/>
          <p:nvPr/>
        </p:nvSpPr>
        <p:spPr>
          <a:xfrm>
            <a:off x="6519672" y="1874520"/>
            <a:ext cx="9144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200"/>
              <a:buFont typeface="Calibri"/>
              <a:buNone/>
            </a:pPr>
            <a:r>
              <a:rPr b="1" i="0" lang="en-US" sz="1200" u="none" cap="none" strike="noStrike">
                <a:solidFill>
                  <a:srgbClr val="00E39B"/>
                </a:solidFill>
                <a:latin typeface="Calibri"/>
                <a:ea typeface="Calibri"/>
                <a:cs typeface="Calibri"/>
                <a:sym typeface="Calibri"/>
              </a:rPr>
              <a:t>RQ4</a:t>
            </a:r>
            <a:endParaRPr b="0" i="0" sz="1200" u="none" cap="none" strike="noStrike">
              <a:solidFill>
                <a:schemeClr val="dk1"/>
              </a:solidFill>
              <a:latin typeface="Calibri"/>
              <a:ea typeface="Calibri"/>
              <a:cs typeface="Calibri"/>
              <a:sym typeface="Calibri"/>
            </a:endParaRPr>
          </a:p>
        </p:txBody>
      </p:sp>
      <p:sp>
        <p:nvSpPr>
          <p:cNvPr id="579" name="Google Shape;579;p19"/>
          <p:cNvSpPr/>
          <p:nvPr/>
        </p:nvSpPr>
        <p:spPr>
          <a:xfrm>
            <a:off x="9546336" y="1856232"/>
            <a:ext cx="1913473" cy="274320"/>
          </a:xfrm>
          <a:prstGeom prst="roundRect">
            <a:avLst>
              <a:gd fmla="val 50000" name="adj"/>
            </a:avLst>
          </a:prstGeom>
          <a:solidFill>
            <a:srgbClr val="0F3B2F"/>
          </a:solidFill>
          <a:ln cap="flat" cmpd="sng" w="9525">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0" name="Google Shape;580;p19"/>
          <p:cNvSpPr txBox="1"/>
          <p:nvPr/>
        </p:nvSpPr>
        <p:spPr>
          <a:xfrm>
            <a:off x="9546336" y="1856232"/>
            <a:ext cx="1913473"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050"/>
              <a:buFont typeface="Calibri"/>
              <a:buNone/>
            </a:pPr>
            <a:r>
              <a:rPr b="1" i="0" lang="en-US" sz="1050" u="none" cap="none" strike="noStrike">
                <a:solidFill>
                  <a:srgbClr val="00E39B"/>
                </a:solidFill>
                <a:latin typeface="Calibri"/>
                <a:ea typeface="Calibri"/>
                <a:cs typeface="Calibri"/>
                <a:sym typeface="Calibri"/>
              </a:rPr>
              <a:t>Answered, with limits</a:t>
            </a:r>
            <a:endParaRPr b="0" i="0" sz="1050" u="none" cap="none" strike="noStrike">
              <a:solidFill>
                <a:schemeClr val="dk1"/>
              </a:solidFill>
              <a:latin typeface="Calibri"/>
              <a:ea typeface="Calibri"/>
              <a:cs typeface="Calibri"/>
              <a:sym typeface="Calibri"/>
            </a:endParaRPr>
          </a:p>
        </p:txBody>
      </p:sp>
      <p:sp>
        <p:nvSpPr>
          <p:cNvPr id="581" name="Google Shape;581;p19"/>
          <p:cNvSpPr txBox="1"/>
          <p:nvPr/>
        </p:nvSpPr>
        <p:spPr>
          <a:xfrm>
            <a:off x="6519672" y="2194560"/>
            <a:ext cx="493776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00"/>
              <a:buFont typeface="Calibri"/>
              <a:buNone/>
            </a:pPr>
            <a:r>
              <a:rPr b="1" i="0" lang="en-US" sz="1500" u="none" cap="none" strike="noStrike">
                <a:solidFill>
                  <a:srgbClr val="F2F6FC"/>
                </a:solidFill>
                <a:latin typeface="Calibri"/>
                <a:ea typeface="Calibri"/>
                <a:cs typeface="Calibri"/>
                <a:sym typeface="Calibri"/>
              </a:rPr>
              <a:t>Authorization gate and audit trail work</a:t>
            </a:r>
            <a:endParaRPr b="0" i="0" sz="1500" u="none" cap="none" strike="noStrike">
              <a:solidFill>
                <a:schemeClr val="dk1"/>
              </a:solidFill>
              <a:latin typeface="Calibri"/>
              <a:ea typeface="Calibri"/>
              <a:cs typeface="Calibri"/>
              <a:sym typeface="Calibri"/>
            </a:endParaRPr>
          </a:p>
        </p:txBody>
      </p:sp>
      <p:sp>
        <p:nvSpPr>
          <p:cNvPr id="582" name="Google Shape;582;p19"/>
          <p:cNvSpPr txBox="1"/>
          <p:nvPr/>
        </p:nvSpPr>
        <p:spPr>
          <a:xfrm>
            <a:off x="6519672" y="2743200"/>
            <a:ext cx="4892040" cy="3429000"/>
          </a:xfrm>
          <a:prstGeom prst="rect">
            <a:avLst/>
          </a:prstGeom>
          <a:noFill/>
          <a:ln>
            <a:noFill/>
          </a:ln>
        </p:spPr>
        <p:txBody>
          <a:bodyPr anchorCtr="0" anchor="t" bIns="0" lIns="0" spcFirstLastPara="1" rIns="0" wrap="square" tIns="0">
            <a:noAutofit/>
          </a:bodyPr>
          <a:lstStyle/>
          <a:p>
            <a:pPr indent="-342900" lvl="0" marL="342900" marR="0" rtl="0" algn="l">
              <a:spcBef>
                <a:spcPts val="0"/>
              </a:spcBef>
              <a:spcAft>
                <a:spcPts val="0"/>
              </a:spcAft>
              <a:buClr>
                <a:srgbClr val="93A6C4"/>
              </a:buClr>
              <a:buSzPts val="1400"/>
              <a:buFont typeface="Calibri"/>
              <a:buChar char="▪"/>
            </a:pPr>
            <a:r>
              <a:rPr b="0" i="0" lang="en-US" sz="1400" u="none" cap="none" strike="noStrike">
                <a:solidFill>
                  <a:srgbClr val="93A6C4"/>
                </a:solidFill>
                <a:latin typeface="Calibri"/>
                <a:ea typeface="Calibri"/>
                <a:cs typeface="Calibri"/>
                <a:sym typeface="Calibri"/>
              </a:rPr>
              <a:t>The CLI blocks Phase 5 until the operator confirms authorization; the answer is logged with the run.</a:t>
            </a:r>
            <a:endParaRPr b="0" i="0" sz="1400" u="none" cap="none" strike="noStrike">
              <a:solidFill>
                <a:schemeClr val="dk1"/>
              </a:solidFill>
              <a:latin typeface="Calibri"/>
              <a:ea typeface="Calibri"/>
              <a:cs typeface="Calibri"/>
              <a:sym typeface="Calibri"/>
            </a:endParaRPr>
          </a:p>
          <a:p>
            <a:pPr indent="-342900" lvl="0" marL="342900" marR="0" rtl="0" algn="l">
              <a:spcBef>
                <a:spcPts val="1200"/>
              </a:spcBef>
              <a:spcAft>
                <a:spcPts val="0"/>
              </a:spcAft>
              <a:buClr>
                <a:srgbClr val="93A6C4"/>
              </a:buClr>
              <a:buSzPts val="1400"/>
              <a:buFont typeface="Calibri"/>
              <a:buChar char="▪"/>
            </a:pPr>
            <a:r>
              <a:rPr b="0" i="0" lang="en-US" sz="1400" u="none" cap="none" strike="noStrike">
                <a:solidFill>
                  <a:srgbClr val="93A6C4"/>
                </a:solidFill>
                <a:latin typeface="Calibri"/>
                <a:ea typeface="Calibri"/>
                <a:cs typeface="Calibri"/>
                <a:sym typeface="Calibri"/>
              </a:rPr>
              <a:t>One audit record per investigated port: module, actions taken and result.</a:t>
            </a:r>
            <a:endParaRPr b="0" i="0" sz="1400" u="none" cap="none" strike="noStrike">
              <a:solidFill>
                <a:schemeClr val="dk1"/>
              </a:solidFill>
              <a:latin typeface="Calibri"/>
              <a:ea typeface="Calibri"/>
              <a:cs typeface="Calibri"/>
              <a:sym typeface="Calibri"/>
            </a:endParaRPr>
          </a:p>
          <a:p>
            <a:pPr indent="-342900" lvl="0" marL="342900" marR="0" rtl="0" algn="l">
              <a:spcBef>
                <a:spcPts val="1200"/>
              </a:spcBef>
              <a:spcAft>
                <a:spcPts val="0"/>
              </a:spcAft>
              <a:buClr>
                <a:srgbClr val="FFB454"/>
              </a:buClr>
              <a:buSzPts val="1400"/>
              <a:buFont typeface="Calibri"/>
              <a:buChar char="▪"/>
            </a:pPr>
            <a:r>
              <a:rPr b="1" i="0" lang="en-US" sz="1400" u="none" cap="none" strike="noStrike">
                <a:solidFill>
                  <a:srgbClr val="FFB454"/>
                </a:solidFill>
                <a:latin typeface="Calibri"/>
                <a:ea typeface="Calibri"/>
                <a:cs typeface="Calibri"/>
                <a:sym typeface="Calibri"/>
              </a:rPr>
              <a:t>Limit: </a:t>
            </a:r>
            <a:r>
              <a:rPr b="0" i="0" lang="en-US" sz="1400" u="none" cap="none" strike="noStrike">
                <a:solidFill>
                  <a:srgbClr val="93A6C4"/>
                </a:solidFill>
                <a:latin typeface="Calibri"/>
                <a:ea typeface="Calibri"/>
                <a:cs typeface="Calibri"/>
                <a:sym typeface="Calibri"/>
              </a:rPr>
              <a:t>ASIF can record an acknowledgment, but cannot verify that the authorization is genuine.</a:t>
            </a:r>
            <a:endParaRPr b="0" i="0" sz="1400" u="none" cap="none" strike="noStrike">
              <a:solidFill>
                <a:schemeClr val="dk1"/>
              </a:solidFill>
              <a:latin typeface="Calibri"/>
              <a:ea typeface="Calibri"/>
              <a:cs typeface="Calibri"/>
              <a:sym typeface="Calibri"/>
            </a:endParaRPr>
          </a:p>
          <a:p>
            <a:pPr indent="-342900" lvl="0" marL="342900" marR="0" rtl="0" algn="l">
              <a:spcBef>
                <a:spcPts val="1200"/>
              </a:spcBef>
              <a:spcAft>
                <a:spcPts val="0"/>
              </a:spcAft>
              <a:buClr>
                <a:srgbClr val="93A6C4"/>
              </a:buClr>
              <a:buSzPts val="1400"/>
              <a:buFont typeface="Calibri"/>
              <a:buChar char="▪"/>
            </a:pPr>
            <a:r>
              <a:rPr b="0" i="0" lang="en-US" sz="1400" u="none" cap="none" strike="noStrike">
                <a:solidFill>
                  <a:srgbClr val="93A6C4"/>
                </a:solidFill>
                <a:latin typeface="Calibri"/>
                <a:ea typeface="Calibri"/>
                <a:cs typeface="Calibri"/>
                <a:sym typeface="Calibri"/>
              </a:rPr>
              <a:t>The "no" path was tested in unit tests, not in the evaluation run.</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587" name="Shape 587"/>
        <p:cNvGrpSpPr/>
        <p:nvPr/>
      </p:nvGrpSpPr>
      <p:grpSpPr>
        <a:xfrm>
          <a:off x="0" y="0"/>
          <a:ext cx="0" cy="0"/>
          <a:chOff x="0" y="0"/>
          <a:chExt cx="0" cy="0"/>
        </a:xfrm>
      </p:grpSpPr>
      <p:sp>
        <p:nvSpPr>
          <p:cNvPr id="588" name="Google Shape;588;p20"/>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EVALUATION</a:t>
            </a:r>
            <a:endParaRPr b="0" i="0" sz="1300" u="none" cap="none" strike="noStrike">
              <a:solidFill>
                <a:schemeClr val="dk1"/>
              </a:solidFill>
              <a:latin typeface="Calibri"/>
              <a:ea typeface="Calibri"/>
              <a:cs typeface="Calibri"/>
              <a:sym typeface="Calibri"/>
            </a:endParaRPr>
          </a:p>
        </p:txBody>
      </p:sp>
      <p:sp>
        <p:nvSpPr>
          <p:cNvPr id="589" name="Google Shape;589;p20"/>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ASIF vs Nmap vs OpenVAS</a:t>
            </a:r>
            <a:endParaRPr b="0" i="0" sz="3000" u="none" cap="none" strike="noStrike">
              <a:solidFill>
                <a:schemeClr val="dk1"/>
              </a:solidFill>
              <a:latin typeface="Calibri"/>
              <a:ea typeface="Calibri"/>
              <a:cs typeface="Calibri"/>
              <a:sym typeface="Calibri"/>
            </a:endParaRPr>
          </a:p>
        </p:txBody>
      </p:sp>
      <p:sp>
        <p:nvSpPr>
          <p:cNvPr id="590" name="Google Shape;590;p20"/>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591" name="Google Shape;591;p20"/>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18 / 24</a:t>
            </a:r>
            <a:endParaRPr b="0" i="0" sz="900" u="none" cap="none" strike="noStrike">
              <a:solidFill>
                <a:schemeClr val="dk1"/>
              </a:solidFill>
              <a:latin typeface="Calibri"/>
              <a:ea typeface="Calibri"/>
              <a:cs typeface="Calibri"/>
              <a:sym typeface="Calibri"/>
            </a:endParaRPr>
          </a:p>
        </p:txBody>
      </p:sp>
      <p:graphicFrame>
        <p:nvGraphicFramePr>
          <p:cNvPr id="592" name="Google Shape;592;p20"/>
          <p:cNvGraphicFramePr/>
          <p:nvPr/>
        </p:nvGraphicFramePr>
        <p:xfrm>
          <a:off x="548640" y="1691640"/>
          <a:ext cx="3000000" cy="3000000"/>
        </p:xfrm>
        <a:graphic>
          <a:graphicData uri="http://schemas.openxmlformats.org/drawingml/2006/table">
            <a:tbl>
              <a:tblPr>
                <a:noFill/>
                <a:tableStyleId>{EAEA5446-D6F3-4D75-9C20-0307A3125C8F}</a:tableStyleId>
              </a:tblPr>
              <a:tblGrid>
                <a:gridCol w="4206250"/>
                <a:gridCol w="2953500"/>
                <a:gridCol w="1965950"/>
                <a:gridCol w="1965950"/>
              </a:tblGrid>
              <a:tr h="475500">
                <a:tc>
                  <a:txBody>
                    <a:bodyPr/>
                    <a:lstStyle/>
                    <a:p>
                      <a:pPr indent="0" lvl="0" marL="0" marR="0" rtl="0" algn="l">
                        <a:spcBef>
                          <a:spcPts val="0"/>
                        </a:spcBef>
                        <a:spcAft>
                          <a:spcPts val="0"/>
                        </a:spcAft>
                        <a:buClr>
                          <a:srgbClr val="F2F6FC"/>
                        </a:buClr>
                        <a:buSzPts val="1300"/>
                        <a:buFont typeface="Calibri"/>
                        <a:buNone/>
                      </a:pPr>
                      <a:r>
                        <a:rPr b="1" lang="en-US" sz="1300" u="none" cap="none" strike="noStrike">
                          <a:solidFill>
                            <a:srgbClr val="F2F6FC"/>
                          </a:solidFill>
                          <a:latin typeface="Calibri"/>
                          <a:ea typeface="Calibri"/>
                          <a:cs typeface="Calibri"/>
                          <a:sym typeface="Calibri"/>
                        </a:rPr>
                        <a:t>Capability</a:t>
                      </a:r>
                      <a:endParaRPr sz="130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7233C"/>
                    </a:solidFill>
                  </a:tcPr>
                </a:tc>
                <a:tc>
                  <a:txBody>
                    <a:bodyPr/>
                    <a:lstStyle/>
                    <a:p>
                      <a:pPr indent="0" lvl="0" marL="0" marR="0" rtl="0" algn="ctr">
                        <a:spcBef>
                          <a:spcPts val="0"/>
                        </a:spcBef>
                        <a:spcAft>
                          <a:spcPts val="0"/>
                        </a:spcAft>
                        <a:buClr>
                          <a:srgbClr val="00E39B"/>
                        </a:buClr>
                        <a:buSzPts val="1300"/>
                        <a:buFont typeface="Calibri"/>
                        <a:buNone/>
                      </a:pPr>
                      <a:r>
                        <a:rPr b="1" lang="en-US" sz="1300" u="none" cap="none" strike="noStrike">
                          <a:solidFill>
                            <a:srgbClr val="00E39B"/>
                          </a:solidFill>
                          <a:latin typeface="Calibri"/>
                          <a:ea typeface="Calibri"/>
                          <a:cs typeface="Calibri"/>
                          <a:sym typeface="Calibri"/>
                        </a:rPr>
                        <a:t>ASIF</a:t>
                      </a:r>
                      <a:endParaRPr sz="130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7233C"/>
                    </a:solidFill>
                  </a:tcPr>
                </a:tc>
                <a:tc>
                  <a:txBody>
                    <a:bodyPr/>
                    <a:lstStyle/>
                    <a:p>
                      <a:pPr indent="0" lvl="0" marL="0" marR="0" rtl="0" algn="ctr">
                        <a:spcBef>
                          <a:spcPts val="0"/>
                        </a:spcBef>
                        <a:spcAft>
                          <a:spcPts val="0"/>
                        </a:spcAft>
                        <a:buClr>
                          <a:srgbClr val="F2F6FC"/>
                        </a:buClr>
                        <a:buSzPts val="1300"/>
                        <a:buFont typeface="Calibri"/>
                        <a:buNone/>
                      </a:pPr>
                      <a:r>
                        <a:rPr b="1" lang="en-US" sz="1300" u="none" cap="none" strike="noStrike">
                          <a:solidFill>
                            <a:srgbClr val="F2F6FC"/>
                          </a:solidFill>
                          <a:latin typeface="Calibri"/>
                          <a:ea typeface="Calibri"/>
                          <a:cs typeface="Calibri"/>
                          <a:sym typeface="Calibri"/>
                        </a:rPr>
                        <a:t>Nmap</a:t>
                      </a:r>
                      <a:endParaRPr sz="130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7233C"/>
                    </a:solidFill>
                  </a:tcPr>
                </a:tc>
                <a:tc>
                  <a:txBody>
                    <a:bodyPr/>
                    <a:lstStyle/>
                    <a:p>
                      <a:pPr indent="0" lvl="0" marL="0" marR="0" rtl="0" algn="ctr">
                        <a:spcBef>
                          <a:spcPts val="0"/>
                        </a:spcBef>
                        <a:spcAft>
                          <a:spcPts val="0"/>
                        </a:spcAft>
                        <a:buClr>
                          <a:srgbClr val="F2F6FC"/>
                        </a:buClr>
                        <a:buSzPts val="1300"/>
                        <a:buFont typeface="Calibri"/>
                        <a:buNone/>
                      </a:pPr>
                      <a:r>
                        <a:rPr b="1" lang="en-US" sz="1300" u="none" cap="none" strike="noStrike">
                          <a:solidFill>
                            <a:srgbClr val="F2F6FC"/>
                          </a:solidFill>
                          <a:latin typeface="Calibri"/>
                          <a:ea typeface="Calibri"/>
                          <a:cs typeface="Calibri"/>
                          <a:sym typeface="Calibri"/>
                        </a:rPr>
                        <a:t>OpenVAS</a:t>
                      </a:r>
                      <a:endParaRPr sz="130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7233C"/>
                    </a:solidFill>
                  </a:tcPr>
                </a:tc>
              </a:tr>
              <a:tr h="475500">
                <a:tc>
                  <a:txBody>
                    <a:bodyPr/>
                    <a:lstStyle/>
                    <a:p>
                      <a:pPr indent="0" lvl="0" marL="0" marR="0" rtl="0" algn="l">
                        <a:spcBef>
                          <a:spcPts val="0"/>
                        </a:spcBef>
                        <a:spcAft>
                          <a:spcPts val="0"/>
                        </a:spcAft>
                        <a:buClr>
                          <a:srgbClr val="F2F6FC"/>
                        </a:buClr>
                        <a:buSzPts val="1250"/>
                        <a:buFont typeface="Calibri"/>
                        <a:buNone/>
                      </a:pPr>
                      <a:r>
                        <a:rPr lang="en-US" sz="1250" u="none" cap="none" strike="noStrike">
                          <a:solidFill>
                            <a:srgbClr val="F2F6FC"/>
                          </a:solidFill>
                          <a:latin typeface="Calibri"/>
                          <a:ea typeface="Calibri"/>
                          <a:cs typeface="Calibri"/>
                          <a:sym typeface="Calibri"/>
                        </a:rPr>
                        <a:t>Open ports / services identified</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00E39B"/>
                        </a:buClr>
                        <a:buSzPts val="1250"/>
                        <a:buFont typeface="Calibri"/>
                        <a:buNone/>
                      </a:pPr>
                      <a:r>
                        <a:rPr b="1" lang="en-US" sz="1250" u="none" cap="none" strike="noStrike">
                          <a:solidFill>
                            <a:srgbClr val="00E39B"/>
                          </a:solidFill>
                          <a:latin typeface="Calibri"/>
                          <a:ea typeface="Calibri"/>
                          <a:cs typeface="Calibri"/>
                          <a:sym typeface="Calibri"/>
                        </a:rPr>
                        <a:t>22</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93A6C4"/>
                        </a:buClr>
                        <a:buSzPts val="1250"/>
                        <a:buFont typeface="Calibri"/>
                        <a:buNone/>
                      </a:pPr>
                      <a:r>
                        <a:rPr lang="en-US" sz="1250" u="none" cap="none" strike="noStrike">
                          <a:solidFill>
                            <a:srgbClr val="93A6C4"/>
                          </a:solidFill>
                          <a:latin typeface="Calibri"/>
                          <a:ea typeface="Calibri"/>
                          <a:cs typeface="Calibri"/>
                          <a:sym typeface="Calibri"/>
                        </a:rPr>
                        <a:t>22</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93A6C4"/>
                        </a:buClr>
                        <a:buSzPts val="1250"/>
                        <a:buFont typeface="Calibri"/>
                        <a:buNone/>
                      </a:pPr>
                      <a:r>
                        <a:rPr i="1" lang="en-US" sz="1250" u="none" cap="none" strike="noStrike">
                          <a:solidFill>
                            <a:srgbClr val="93A6C4"/>
                          </a:solidFill>
                          <a:latin typeface="Calibri"/>
                          <a:ea typeface="Calibri"/>
                          <a:cs typeface="Calibri"/>
                          <a:sym typeface="Calibri"/>
                        </a:rPr>
                        <a:t>Not run</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r>
              <a:tr h="475500">
                <a:tc>
                  <a:txBody>
                    <a:bodyPr/>
                    <a:lstStyle/>
                    <a:p>
                      <a:pPr indent="0" lvl="0" marL="0" marR="0" rtl="0" algn="l">
                        <a:spcBef>
                          <a:spcPts val="0"/>
                        </a:spcBef>
                        <a:spcAft>
                          <a:spcPts val="0"/>
                        </a:spcAft>
                        <a:buClr>
                          <a:srgbClr val="F2F6FC"/>
                        </a:buClr>
                        <a:buSzPts val="1250"/>
                        <a:buFont typeface="Calibri"/>
                        <a:buNone/>
                      </a:pPr>
                      <a:r>
                        <a:rPr lang="en-US" sz="1250" u="none" cap="none" strike="noStrike">
                          <a:solidFill>
                            <a:srgbClr val="F2F6FC"/>
                          </a:solidFill>
                          <a:latin typeface="Calibri"/>
                          <a:ea typeface="Calibri"/>
                          <a:cs typeface="Calibri"/>
                          <a:sym typeface="Calibri"/>
                        </a:rPr>
                        <a:t>Anonymous FTP access confirmed live</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00E39B"/>
                        </a:buClr>
                        <a:buSzPts val="1250"/>
                        <a:buFont typeface="Calibri"/>
                        <a:buNone/>
                      </a:pPr>
                      <a:r>
                        <a:rPr b="1" lang="en-US" sz="1250" u="none" cap="none" strike="noStrike">
                          <a:solidFill>
                            <a:srgbClr val="00E39B"/>
                          </a:solidFill>
                          <a:latin typeface="Calibri"/>
                          <a:ea typeface="Calibri"/>
                          <a:cs typeface="Calibri"/>
                          <a:sym typeface="Calibri"/>
                        </a:rPr>
                        <a:t>Yes</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93A6C4"/>
                        </a:buClr>
                        <a:buSzPts val="1250"/>
                        <a:buFont typeface="Calibri"/>
                        <a:buNone/>
                      </a:pPr>
                      <a:r>
                        <a:rPr lang="en-US" sz="1250" u="none" cap="none" strike="noStrike">
                          <a:solidFill>
                            <a:srgbClr val="93A6C4"/>
                          </a:solidFill>
                          <a:latin typeface="Calibri"/>
                          <a:ea typeface="Calibri"/>
                          <a:cs typeface="Calibri"/>
                          <a:sym typeface="Calibri"/>
                        </a:rPr>
                        <a:t>No</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93A6C4"/>
                        </a:buClr>
                        <a:buSzPts val="1250"/>
                        <a:buFont typeface="Calibri"/>
                        <a:buNone/>
                      </a:pPr>
                      <a:r>
                        <a:rPr i="1" lang="en-US" sz="1250" u="none" cap="none" strike="noStrike">
                          <a:solidFill>
                            <a:srgbClr val="93A6C4"/>
                          </a:solidFill>
                          <a:latin typeface="Calibri"/>
                          <a:ea typeface="Calibri"/>
                          <a:cs typeface="Calibri"/>
                          <a:sym typeface="Calibri"/>
                        </a:rPr>
                        <a:t>Not run</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r>
              <a:tr h="475500">
                <a:tc>
                  <a:txBody>
                    <a:bodyPr/>
                    <a:lstStyle/>
                    <a:p>
                      <a:pPr indent="0" lvl="0" marL="0" marR="0" rtl="0" algn="l">
                        <a:spcBef>
                          <a:spcPts val="0"/>
                        </a:spcBef>
                        <a:spcAft>
                          <a:spcPts val="0"/>
                        </a:spcAft>
                        <a:buClr>
                          <a:srgbClr val="F2F6FC"/>
                        </a:buClr>
                        <a:buSzPts val="1250"/>
                        <a:buFont typeface="Calibri"/>
                        <a:buNone/>
                      </a:pPr>
                      <a:r>
                        <a:rPr lang="en-US" sz="1250" u="none" cap="none" strike="noStrike">
                          <a:solidFill>
                            <a:srgbClr val="F2F6FC"/>
                          </a:solidFill>
                          <a:latin typeface="Calibri"/>
                          <a:ea typeface="Calibri"/>
                          <a:cs typeface="Calibri"/>
                          <a:sym typeface="Calibri"/>
                        </a:rPr>
                        <a:t>Weak SSH key-exchange algorithms flagged</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00E39B"/>
                        </a:buClr>
                        <a:buSzPts val="1250"/>
                        <a:buFont typeface="Calibri"/>
                        <a:buNone/>
                      </a:pPr>
                      <a:r>
                        <a:rPr b="1" lang="en-US" sz="1250" u="none" cap="none" strike="noStrike">
                          <a:solidFill>
                            <a:srgbClr val="00E39B"/>
                          </a:solidFill>
                          <a:latin typeface="Calibri"/>
                          <a:ea typeface="Calibri"/>
                          <a:cs typeface="Calibri"/>
                          <a:sym typeface="Calibri"/>
                        </a:rPr>
                        <a:t>Yes</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93A6C4"/>
                        </a:buClr>
                        <a:buSzPts val="1250"/>
                        <a:buFont typeface="Calibri"/>
                        <a:buNone/>
                      </a:pPr>
                      <a:r>
                        <a:rPr lang="en-US" sz="1250" u="none" cap="none" strike="noStrike">
                          <a:solidFill>
                            <a:srgbClr val="93A6C4"/>
                          </a:solidFill>
                          <a:latin typeface="Calibri"/>
                          <a:ea typeface="Calibri"/>
                          <a:cs typeface="Calibri"/>
                          <a:sym typeface="Calibri"/>
                        </a:rPr>
                        <a:t>No</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93A6C4"/>
                        </a:buClr>
                        <a:buSzPts val="1250"/>
                        <a:buFont typeface="Calibri"/>
                        <a:buNone/>
                      </a:pPr>
                      <a:r>
                        <a:rPr i="1" lang="en-US" sz="1250" u="none" cap="none" strike="noStrike">
                          <a:solidFill>
                            <a:srgbClr val="93A6C4"/>
                          </a:solidFill>
                          <a:latin typeface="Calibri"/>
                          <a:ea typeface="Calibri"/>
                          <a:cs typeface="Calibri"/>
                          <a:sym typeface="Calibri"/>
                        </a:rPr>
                        <a:t>Not run</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r>
              <a:tr h="475500">
                <a:tc>
                  <a:txBody>
                    <a:bodyPr/>
                    <a:lstStyle/>
                    <a:p>
                      <a:pPr indent="0" lvl="0" marL="0" marR="0" rtl="0" algn="l">
                        <a:spcBef>
                          <a:spcPts val="0"/>
                        </a:spcBef>
                        <a:spcAft>
                          <a:spcPts val="0"/>
                        </a:spcAft>
                        <a:buClr>
                          <a:srgbClr val="F2F6FC"/>
                        </a:buClr>
                        <a:buSzPts val="1250"/>
                        <a:buFont typeface="Calibri"/>
                        <a:buNone/>
                      </a:pPr>
                      <a:r>
                        <a:rPr lang="en-US" sz="1250" u="none" cap="none" strike="noStrike">
                          <a:solidFill>
                            <a:srgbClr val="F2F6FC"/>
                          </a:solidFill>
                          <a:latin typeface="Calibri"/>
                          <a:ea typeface="Calibri"/>
                          <a:cs typeface="Calibri"/>
                          <a:sym typeface="Calibri"/>
                        </a:rPr>
                        <a:t>Candidate CVEs generated from versions</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00E39B"/>
                        </a:buClr>
                        <a:buSzPts val="1250"/>
                        <a:buFont typeface="Calibri"/>
                        <a:buNone/>
                      </a:pPr>
                      <a:r>
                        <a:rPr b="1" lang="en-US" sz="1250" u="none" cap="none" strike="noStrike">
                          <a:solidFill>
                            <a:srgbClr val="00E39B"/>
                          </a:solidFill>
                          <a:latin typeface="Calibri"/>
                          <a:ea typeface="Calibri"/>
                          <a:cs typeface="Calibri"/>
                          <a:sym typeface="Calibri"/>
                        </a:rPr>
                        <a:t>20</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93A6C4"/>
                        </a:buClr>
                        <a:buSzPts val="1250"/>
                        <a:buFont typeface="Calibri"/>
                        <a:buNone/>
                      </a:pPr>
                      <a:r>
                        <a:rPr lang="en-US" sz="1250" u="none" cap="none" strike="noStrike">
                          <a:solidFill>
                            <a:srgbClr val="93A6C4"/>
                          </a:solidFill>
                          <a:latin typeface="Calibri"/>
                          <a:ea typeface="Calibri"/>
                          <a:cs typeface="Calibri"/>
                          <a:sym typeface="Calibri"/>
                        </a:rPr>
                        <a:t>N/A</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93A6C4"/>
                        </a:buClr>
                        <a:buSzPts val="1250"/>
                        <a:buFont typeface="Calibri"/>
                        <a:buNone/>
                      </a:pPr>
                      <a:r>
                        <a:rPr i="1" lang="en-US" sz="1250" u="none" cap="none" strike="noStrike">
                          <a:solidFill>
                            <a:srgbClr val="93A6C4"/>
                          </a:solidFill>
                          <a:latin typeface="Calibri"/>
                          <a:ea typeface="Calibri"/>
                          <a:cs typeface="Calibri"/>
                          <a:sym typeface="Calibri"/>
                        </a:rPr>
                        <a:t>Not run</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r>
              <a:tr h="475500">
                <a:tc>
                  <a:txBody>
                    <a:bodyPr/>
                    <a:lstStyle/>
                    <a:p>
                      <a:pPr indent="0" lvl="0" marL="0" marR="0" rtl="0" algn="l">
                        <a:spcBef>
                          <a:spcPts val="0"/>
                        </a:spcBef>
                        <a:spcAft>
                          <a:spcPts val="0"/>
                        </a:spcAft>
                        <a:buClr>
                          <a:srgbClr val="F2F6FC"/>
                        </a:buClr>
                        <a:buSzPts val="1250"/>
                        <a:buFont typeface="Calibri"/>
                        <a:buNone/>
                      </a:pPr>
                      <a:r>
                        <a:rPr lang="en-US" sz="1250" u="none" cap="none" strike="noStrike">
                          <a:solidFill>
                            <a:srgbClr val="F2F6FC"/>
                          </a:solidFill>
                          <a:latin typeface="Calibri"/>
                          <a:ea typeface="Calibri"/>
                          <a:cs typeface="Calibri"/>
                          <a:sym typeface="Calibri"/>
                        </a:rPr>
                        <a:t>CVEs confirmed with live evidence</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00E39B"/>
                        </a:buClr>
                        <a:buSzPts val="1250"/>
                        <a:buFont typeface="Calibri"/>
                        <a:buNone/>
                      </a:pPr>
                      <a:r>
                        <a:rPr b="1" lang="en-US" sz="1250" u="none" cap="none" strike="noStrike">
                          <a:solidFill>
                            <a:srgbClr val="00E39B"/>
                          </a:solidFill>
                          <a:latin typeface="Calibri"/>
                          <a:ea typeface="Calibri"/>
                          <a:cs typeface="Calibri"/>
                          <a:sym typeface="Calibri"/>
                        </a:rPr>
                        <a:t>15 confirmed / 5 version-only</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93A6C4"/>
                        </a:buClr>
                        <a:buSzPts val="1250"/>
                        <a:buFont typeface="Calibri"/>
                        <a:buNone/>
                      </a:pPr>
                      <a:r>
                        <a:rPr lang="en-US" sz="1250" u="none" cap="none" strike="noStrike">
                          <a:solidFill>
                            <a:srgbClr val="93A6C4"/>
                          </a:solidFill>
                          <a:latin typeface="Calibri"/>
                          <a:ea typeface="Calibri"/>
                          <a:cs typeface="Calibri"/>
                          <a:sym typeface="Calibri"/>
                        </a:rPr>
                        <a:t>N/A</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93A6C4"/>
                        </a:buClr>
                        <a:buSzPts val="1250"/>
                        <a:buFont typeface="Calibri"/>
                        <a:buNone/>
                      </a:pPr>
                      <a:r>
                        <a:rPr i="1" lang="en-US" sz="1250" u="none" cap="none" strike="noStrike">
                          <a:solidFill>
                            <a:srgbClr val="93A6C4"/>
                          </a:solidFill>
                          <a:latin typeface="Calibri"/>
                          <a:ea typeface="Calibri"/>
                          <a:cs typeface="Calibri"/>
                          <a:sym typeface="Calibri"/>
                        </a:rPr>
                        <a:t>Not run</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r>
              <a:tr h="475500">
                <a:tc>
                  <a:txBody>
                    <a:bodyPr/>
                    <a:lstStyle/>
                    <a:p>
                      <a:pPr indent="0" lvl="0" marL="0" marR="0" rtl="0" algn="l">
                        <a:spcBef>
                          <a:spcPts val="0"/>
                        </a:spcBef>
                        <a:spcAft>
                          <a:spcPts val="0"/>
                        </a:spcAft>
                        <a:buClr>
                          <a:srgbClr val="F2F6FC"/>
                        </a:buClr>
                        <a:buSzPts val="1250"/>
                        <a:buFont typeface="Calibri"/>
                        <a:buNone/>
                      </a:pPr>
                      <a:r>
                        <a:rPr lang="en-US" sz="1250" u="none" cap="none" strike="noStrike">
                          <a:solidFill>
                            <a:srgbClr val="F2F6FC"/>
                          </a:solidFill>
                          <a:latin typeface="Calibri"/>
                          <a:ea typeface="Calibri"/>
                          <a:cs typeface="Calibri"/>
                          <a:sym typeface="Calibri"/>
                        </a:rPr>
                        <a:t>Structured, evidence-linked report</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00E39B"/>
                        </a:buClr>
                        <a:buSzPts val="1250"/>
                        <a:buFont typeface="Calibri"/>
                        <a:buNone/>
                      </a:pPr>
                      <a:r>
                        <a:rPr b="1" lang="en-US" sz="1250" u="none" cap="none" strike="noStrike">
                          <a:solidFill>
                            <a:srgbClr val="00E39B"/>
                          </a:solidFill>
                          <a:latin typeface="Calibri"/>
                          <a:ea typeface="Calibri"/>
                          <a:cs typeface="Calibri"/>
                          <a:sym typeface="Calibri"/>
                        </a:rPr>
                        <a:t>Yes (JSON, text, HTML)</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93A6C4"/>
                        </a:buClr>
                        <a:buSzPts val="1250"/>
                        <a:buFont typeface="Calibri"/>
                        <a:buNone/>
                      </a:pPr>
                      <a:r>
                        <a:rPr lang="en-US" sz="1250" u="none" cap="none" strike="noStrike">
                          <a:solidFill>
                            <a:srgbClr val="93A6C4"/>
                          </a:solidFill>
                          <a:latin typeface="Calibri"/>
                          <a:ea typeface="Calibri"/>
                          <a:cs typeface="Calibri"/>
                          <a:sym typeface="Calibri"/>
                        </a:rPr>
                        <a:t>No</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c>
                  <a:txBody>
                    <a:bodyPr/>
                    <a:lstStyle/>
                    <a:p>
                      <a:pPr indent="0" lvl="0" marL="0" marR="0" rtl="0" algn="ctr">
                        <a:spcBef>
                          <a:spcPts val="0"/>
                        </a:spcBef>
                        <a:spcAft>
                          <a:spcPts val="0"/>
                        </a:spcAft>
                        <a:buClr>
                          <a:srgbClr val="93A6C4"/>
                        </a:buClr>
                        <a:buSzPts val="1250"/>
                        <a:buFont typeface="Calibri"/>
                        <a:buNone/>
                      </a:pPr>
                      <a:r>
                        <a:rPr i="1" lang="en-US" sz="1250" u="none" cap="none" strike="noStrike">
                          <a:solidFill>
                            <a:srgbClr val="93A6C4"/>
                          </a:solidFill>
                          <a:latin typeface="Calibri"/>
                          <a:ea typeface="Calibri"/>
                          <a:cs typeface="Calibri"/>
                          <a:sym typeface="Calibri"/>
                        </a:rPr>
                        <a:t>Not run</a:t>
                      </a:r>
                      <a:endParaRPr sz="1250" u="none" cap="none" strike="noStrike">
                        <a:latin typeface="Calibri"/>
                        <a:ea typeface="Calibri"/>
                        <a:cs typeface="Calibri"/>
                        <a:sym typeface="Calibri"/>
                      </a:endParaRPr>
                    </a:p>
                  </a:txBody>
                  <a:tcPr marT="0" marB="0" marR="137150" marL="137150" anchor="ctr">
                    <a:lnL cap="flat" cmpd="sng" w="9525">
                      <a:solidFill>
                        <a:srgbClr val="26344F"/>
                      </a:solidFill>
                      <a:prstDash val="solid"/>
                      <a:round/>
                      <a:headEnd len="sm" w="sm" type="none"/>
                      <a:tailEnd len="sm" w="sm" type="none"/>
                    </a:lnL>
                    <a:lnR cap="flat" cmpd="sng" w="9525">
                      <a:solidFill>
                        <a:srgbClr val="26344F"/>
                      </a:solidFill>
                      <a:prstDash val="solid"/>
                      <a:round/>
                      <a:headEnd len="sm" w="sm" type="none"/>
                      <a:tailEnd len="sm" w="sm" type="none"/>
                    </a:lnR>
                    <a:lnT cap="flat" cmpd="sng" w="9525">
                      <a:solidFill>
                        <a:srgbClr val="26344F"/>
                      </a:solidFill>
                      <a:prstDash val="solid"/>
                      <a:round/>
                      <a:headEnd len="sm" w="sm" type="none"/>
                      <a:tailEnd len="sm" w="sm" type="none"/>
                    </a:lnT>
                    <a:lnB cap="flat" cmpd="sng" w="9525">
                      <a:solidFill>
                        <a:srgbClr val="26344F"/>
                      </a:solidFill>
                      <a:prstDash val="solid"/>
                      <a:round/>
                      <a:headEnd len="sm" w="sm" type="none"/>
                      <a:tailEnd len="sm" w="sm" type="none"/>
                    </a:lnB>
                    <a:solidFill>
                      <a:srgbClr val="121C31"/>
                    </a:solidFill>
                  </a:tcPr>
                </a:tc>
              </a:tr>
            </a:tbl>
          </a:graphicData>
        </a:graphic>
      </p:graphicFrame>
      <p:sp>
        <p:nvSpPr>
          <p:cNvPr id="593" name="Google Shape;593;p20"/>
          <p:cNvSpPr/>
          <p:nvPr/>
        </p:nvSpPr>
        <p:spPr>
          <a:xfrm>
            <a:off x="548640" y="5257800"/>
            <a:ext cx="11091672" cy="1005840"/>
          </a:xfrm>
          <a:prstGeom prst="roundRect">
            <a:avLst>
              <a:gd fmla="val 7273" name="adj"/>
            </a:avLst>
          </a:prstGeom>
          <a:solidFill>
            <a:srgbClr val="17233C"/>
          </a:solidFill>
          <a:ln cap="flat" cmpd="sng" w="12700">
            <a:solidFill>
              <a:srgbClr val="26344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4" name="Google Shape;594;p20"/>
          <p:cNvSpPr txBox="1"/>
          <p:nvPr/>
        </p:nvSpPr>
        <p:spPr>
          <a:xfrm>
            <a:off x="822960" y="5257800"/>
            <a:ext cx="10607040" cy="10058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50"/>
              <a:buFont typeface="Calibri"/>
              <a:buNone/>
            </a:pPr>
            <a:r>
              <a:rPr b="1" i="0" lang="en-US" sz="1350" u="none" cap="none" strike="noStrike">
                <a:solidFill>
                  <a:srgbClr val="00E39B"/>
                </a:solidFill>
                <a:latin typeface="Calibri"/>
                <a:ea typeface="Calibri"/>
                <a:cs typeface="Calibri"/>
                <a:sym typeface="Calibri"/>
              </a:rPr>
              <a:t>Reading the table:  </a:t>
            </a:r>
            <a:r>
              <a:rPr b="0" i="0" lang="en-US" sz="1350" u="none" cap="none" strike="noStrike">
                <a:solidFill>
                  <a:srgbClr val="F2F6FC"/>
                </a:solidFill>
                <a:latin typeface="Calibri"/>
                <a:ea typeface="Calibri"/>
                <a:cs typeface="Calibri"/>
                <a:sym typeface="Calibri"/>
              </a:rPr>
              <a:t>the tools are complementary. Port counts match because the scan is the same; the difference is the protocol-aware rows. OpenVAS was not run, so its column is left empty rather than estimated.</a:t>
            </a:r>
            <a:endParaRPr b="0" i="0" sz="1350" u="none" cap="none" strike="noStrike">
              <a:solidFill>
                <a:schemeClr val="dk1"/>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599" name="Shape 599"/>
        <p:cNvGrpSpPr/>
        <p:nvPr/>
      </p:nvGrpSpPr>
      <p:grpSpPr>
        <a:xfrm>
          <a:off x="0" y="0"/>
          <a:ext cx="0" cy="0"/>
          <a:chOff x="0" y="0"/>
          <a:chExt cx="0" cy="0"/>
        </a:xfrm>
      </p:grpSpPr>
      <p:sp>
        <p:nvSpPr>
          <p:cNvPr id="600" name="Google Shape;600;p21"/>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LIMITATIONS</a:t>
            </a:r>
            <a:endParaRPr b="0" i="0" sz="1300" u="none" cap="none" strike="noStrike">
              <a:solidFill>
                <a:schemeClr val="dk1"/>
              </a:solidFill>
              <a:latin typeface="Calibri"/>
              <a:ea typeface="Calibri"/>
              <a:cs typeface="Calibri"/>
              <a:sym typeface="Calibri"/>
            </a:endParaRPr>
          </a:p>
        </p:txBody>
      </p:sp>
      <p:sp>
        <p:nvSpPr>
          <p:cNvPr id="601" name="Google Shape;601;p21"/>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Limitations and Constraints</a:t>
            </a:r>
            <a:endParaRPr b="0" i="0" sz="3000" u="none" cap="none" strike="noStrike">
              <a:solidFill>
                <a:schemeClr val="dk1"/>
              </a:solidFill>
              <a:latin typeface="Calibri"/>
              <a:ea typeface="Calibri"/>
              <a:cs typeface="Calibri"/>
              <a:sym typeface="Calibri"/>
            </a:endParaRPr>
          </a:p>
        </p:txBody>
      </p:sp>
      <p:sp>
        <p:nvSpPr>
          <p:cNvPr id="602" name="Google Shape;602;p21"/>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603" name="Google Shape;603;p21"/>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19 / 24</a:t>
            </a:r>
            <a:endParaRPr b="0" i="0" sz="900" u="none" cap="none" strike="noStrike">
              <a:solidFill>
                <a:schemeClr val="dk1"/>
              </a:solidFill>
              <a:latin typeface="Calibri"/>
              <a:ea typeface="Calibri"/>
              <a:cs typeface="Calibri"/>
              <a:sym typeface="Calibri"/>
            </a:endParaRPr>
          </a:p>
        </p:txBody>
      </p:sp>
      <p:sp>
        <p:nvSpPr>
          <p:cNvPr id="604" name="Google Shape;604;p21"/>
          <p:cNvSpPr/>
          <p:nvPr/>
        </p:nvSpPr>
        <p:spPr>
          <a:xfrm>
            <a:off x="548640" y="1691640"/>
            <a:ext cx="5394960" cy="1371600"/>
          </a:xfrm>
          <a:prstGeom prst="roundRect">
            <a:avLst>
              <a:gd fmla="val 5333"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5" name="Google Shape;605;p21"/>
          <p:cNvSpPr/>
          <p:nvPr/>
        </p:nvSpPr>
        <p:spPr>
          <a:xfrm>
            <a:off x="777240" y="2075688"/>
            <a:ext cx="566928" cy="566928"/>
          </a:xfrm>
          <a:prstGeom prst="ellipse">
            <a:avLst/>
          </a:prstGeom>
          <a:solidFill>
            <a:srgbClr val="3A2E1F"/>
          </a:solidFill>
          <a:ln cap="flat" cmpd="sng" w="12700">
            <a:solidFill>
              <a:srgbClr val="3A2E1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warn.png" id="606" name="Google Shape;606;p21"/>
          <p:cNvPicPr preferRelativeResize="0"/>
          <p:nvPr/>
        </p:nvPicPr>
        <p:blipFill rotWithShape="1">
          <a:blip r:embed="rId3">
            <a:alphaModFix/>
          </a:blip>
          <a:srcRect b="0" l="0" r="0" t="0"/>
          <a:stretch/>
        </p:blipFill>
        <p:spPr>
          <a:xfrm>
            <a:off x="904799" y="2203247"/>
            <a:ext cx="311810" cy="311810"/>
          </a:xfrm>
          <a:prstGeom prst="rect">
            <a:avLst/>
          </a:prstGeom>
          <a:noFill/>
          <a:ln>
            <a:noFill/>
          </a:ln>
        </p:spPr>
      </p:pic>
      <p:sp>
        <p:nvSpPr>
          <p:cNvPr id="607" name="Google Shape;607;p21"/>
          <p:cNvSpPr txBox="1"/>
          <p:nvPr/>
        </p:nvSpPr>
        <p:spPr>
          <a:xfrm>
            <a:off x="1554480" y="1847088"/>
            <a:ext cx="416052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B454"/>
              </a:buClr>
              <a:buSzPts val="1500"/>
              <a:buFont typeface="Calibri"/>
              <a:buNone/>
            </a:pPr>
            <a:r>
              <a:rPr b="1" i="0" lang="en-US" sz="1500" u="none" cap="none" strike="noStrike">
                <a:solidFill>
                  <a:srgbClr val="FFB454"/>
                </a:solidFill>
                <a:latin typeface="Calibri"/>
                <a:ea typeface="Calibri"/>
                <a:cs typeface="Calibri"/>
                <a:sym typeface="Calibri"/>
              </a:rPr>
              <a:t>Single host, single class</a:t>
            </a:r>
            <a:endParaRPr b="0" i="0" sz="1500" u="none" cap="none" strike="noStrike">
              <a:solidFill>
                <a:schemeClr val="dk1"/>
              </a:solidFill>
              <a:latin typeface="Calibri"/>
              <a:ea typeface="Calibri"/>
              <a:cs typeface="Calibri"/>
              <a:sym typeface="Calibri"/>
            </a:endParaRPr>
          </a:p>
        </p:txBody>
      </p:sp>
      <p:sp>
        <p:nvSpPr>
          <p:cNvPr id="608" name="Google Shape;608;p21"/>
          <p:cNvSpPr txBox="1"/>
          <p:nvPr/>
        </p:nvSpPr>
        <p:spPr>
          <a:xfrm>
            <a:off x="1554480" y="2240280"/>
            <a:ext cx="416052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One Metasploitable-class host, so no statistical claim can be made across different environments.</a:t>
            </a:r>
            <a:endParaRPr b="0" i="0" sz="1250" u="none" cap="none" strike="noStrike">
              <a:solidFill>
                <a:schemeClr val="dk1"/>
              </a:solidFill>
              <a:latin typeface="Calibri"/>
              <a:ea typeface="Calibri"/>
              <a:cs typeface="Calibri"/>
              <a:sym typeface="Calibri"/>
            </a:endParaRPr>
          </a:p>
        </p:txBody>
      </p:sp>
      <p:sp>
        <p:nvSpPr>
          <p:cNvPr id="609" name="Google Shape;609;p21"/>
          <p:cNvSpPr/>
          <p:nvPr/>
        </p:nvSpPr>
        <p:spPr>
          <a:xfrm>
            <a:off x="6245352" y="1691640"/>
            <a:ext cx="5394960" cy="1371600"/>
          </a:xfrm>
          <a:prstGeom prst="roundRect">
            <a:avLst>
              <a:gd fmla="val 5333"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0" name="Google Shape;610;p21"/>
          <p:cNvSpPr/>
          <p:nvPr/>
        </p:nvSpPr>
        <p:spPr>
          <a:xfrm>
            <a:off x="6473952" y="2075688"/>
            <a:ext cx="566928" cy="566928"/>
          </a:xfrm>
          <a:prstGeom prst="ellipse">
            <a:avLst/>
          </a:prstGeom>
          <a:solidFill>
            <a:srgbClr val="3A2E1F"/>
          </a:solidFill>
          <a:ln cap="flat" cmpd="sng" w="12700">
            <a:solidFill>
              <a:srgbClr val="3A2E1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clock.png" id="611" name="Google Shape;611;p21"/>
          <p:cNvPicPr preferRelativeResize="0"/>
          <p:nvPr/>
        </p:nvPicPr>
        <p:blipFill rotWithShape="1">
          <a:blip r:embed="rId4">
            <a:alphaModFix/>
          </a:blip>
          <a:srcRect b="0" l="0" r="0" t="0"/>
          <a:stretch/>
        </p:blipFill>
        <p:spPr>
          <a:xfrm>
            <a:off x="6601511" y="2203247"/>
            <a:ext cx="311810" cy="311810"/>
          </a:xfrm>
          <a:prstGeom prst="rect">
            <a:avLst/>
          </a:prstGeom>
          <a:noFill/>
          <a:ln>
            <a:noFill/>
          </a:ln>
        </p:spPr>
      </p:pic>
      <p:sp>
        <p:nvSpPr>
          <p:cNvPr id="612" name="Google Shape;612;p21"/>
          <p:cNvSpPr txBox="1"/>
          <p:nvPr/>
        </p:nvSpPr>
        <p:spPr>
          <a:xfrm>
            <a:off x="7251192" y="1847088"/>
            <a:ext cx="416052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B454"/>
              </a:buClr>
              <a:buSzPts val="1500"/>
              <a:buFont typeface="Calibri"/>
              <a:buNone/>
            </a:pPr>
            <a:r>
              <a:rPr b="1" i="0" lang="en-US" sz="1500" u="none" cap="none" strike="noStrike">
                <a:solidFill>
                  <a:srgbClr val="FFB454"/>
                </a:solidFill>
                <a:latin typeface="Calibri"/>
                <a:ea typeface="Calibri"/>
                <a:cs typeface="Calibri"/>
                <a:sym typeface="Calibri"/>
              </a:rPr>
              <a:t>Baseline comparison incomplete</a:t>
            </a:r>
            <a:endParaRPr b="0" i="0" sz="1500" u="none" cap="none" strike="noStrike">
              <a:solidFill>
                <a:schemeClr val="dk1"/>
              </a:solidFill>
              <a:latin typeface="Calibri"/>
              <a:ea typeface="Calibri"/>
              <a:cs typeface="Calibri"/>
              <a:sym typeface="Calibri"/>
            </a:endParaRPr>
          </a:p>
        </p:txBody>
      </p:sp>
      <p:sp>
        <p:nvSpPr>
          <p:cNvPr id="613" name="Google Shape;613;p21"/>
          <p:cNvSpPr txBox="1"/>
          <p:nvPr/>
        </p:nvSpPr>
        <p:spPr>
          <a:xfrm>
            <a:off x="7251192" y="2240280"/>
            <a:ext cx="416052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The multi-host, ground-truth comparison with OpenVAS was not completed; false-positive rate and time-to-report are unvalidated.</a:t>
            </a:r>
            <a:endParaRPr b="0" i="0" sz="1250" u="none" cap="none" strike="noStrike">
              <a:solidFill>
                <a:schemeClr val="dk1"/>
              </a:solidFill>
              <a:latin typeface="Calibri"/>
              <a:ea typeface="Calibri"/>
              <a:cs typeface="Calibri"/>
              <a:sym typeface="Calibri"/>
            </a:endParaRPr>
          </a:p>
        </p:txBody>
      </p:sp>
      <p:sp>
        <p:nvSpPr>
          <p:cNvPr id="614" name="Google Shape;614;p21"/>
          <p:cNvSpPr/>
          <p:nvPr/>
        </p:nvSpPr>
        <p:spPr>
          <a:xfrm>
            <a:off x="548640" y="3291840"/>
            <a:ext cx="5394960" cy="1371600"/>
          </a:xfrm>
          <a:prstGeom prst="roundRect">
            <a:avLst>
              <a:gd fmla="val 5333"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5" name="Google Shape;615;p21"/>
          <p:cNvSpPr/>
          <p:nvPr/>
        </p:nvSpPr>
        <p:spPr>
          <a:xfrm>
            <a:off x="777240" y="3675888"/>
            <a:ext cx="566928" cy="566928"/>
          </a:xfrm>
          <a:prstGeom prst="ellipse">
            <a:avLst/>
          </a:prstGeom>
          <a:solidFill>
            <a:srgbClr val="3A2E1F"/>
          </a:solidFill>
          <a:ln cap="flat" cmpd="sng" w="12700">
            <a:solidFill>
              <a:srgbClr val="3A2E1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plug.png" id="616" name="Google Shape;616;p21"/>
          <p:cNvPicPr preferRelativeResize="0"/>
          <p:nvPr/>
        </p:nvPicPr>
        <p:blipFill rotWithShape="1">
          <a:blip r:embed="rId5">
            <a:alphaModFix/>
          </a:blip>
          <a:srcRect b="0" l="0" r="0" t="0"/>
          <a:stretch/>
        </p:blipFill>
        <p:spPr>
          <a:xfrm>
            <a:off x="904799" y="3803447"/>
            <a:ext cx="311810" cy="311810"/>
          </a:xfrm>
          <a:prstGeom prst="rect">
            <a:avLst/>
          </a:prstGeom>
          <a:noFill/>
          <a:ln>
            <a:noFill/>
          </a:ln>
        </p:spPr>
      </p:pic>
      <p:sp>
        <p:nvSpPr>
          <p:cNvPr id="617" name="Google Shape;617;p21"/>
          <p:cNvSpPr txBox="1"/>
          <p:nvPr/>
        </p:nvSpPr>
        <p:spPr>
          <a:xfrm>
            <a:off x="1554480" y="3447288"/>
            <a:ext cx="416052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B454"/>
              </a:buClr>
              <a:buSzPts val="1500"/>
              <a:buFont typeface="Calibri"/>
              <a:buNone/>
            </a:pPr>
            <a:r>
              <a:rPr b="1" i="0" lang="en-US" sz="1500" u="none" cap="none" strike="noStrike">
                <a:solidFill>
                  <a:srgbClr val="FFB454"/>
                </a:solidFill>
                <a:latin typeface="Calibri"/>
                <a:ea typeface="Calibri"/>
                <a:cs typeface="Calibri"/>
                <a:sym typeface="Calibri"/>
              </a:rPr>
              <a:t>Non-standard port gap</a:t>
            </a:r>
            <a:endParaRPr b="0" i="0" sz="1500" u="none" cap="none" strike="noStrike">
              <a:solidFill>
                <a:schemeClr val="dk1"/>
              </a:solidFill>
              <a:latin typeface="Calibri"/>
              <a:ea typeface="Calibri"/>
              <a:cs typeface="Calibri"/>
              <a:sym typeface="Calibri"/>
            </a:endParaRPr>
          </a:p>
        </p:txBody>
      </p:sp>
      <p:sp>
        <p:nvSpPr>
          <p:cNvPr id="618" name="Google Shape;618;p21"/>
          <p:cNvSpPr txBox="1"/>
          <p:nvPr/>
        </p:nvSpPr>
        <p:spPr>
          <a:xfrm>
            <a:off x="1554480" y="3840480"/>
            <a:ext cx="416052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The FTP module missed the ProFTPD banner on port 2121, so non-standard ports can still be missed.</a:t>
            </a:r>
            <a:endParaRPr b="0" i="0" sz="1250" u="none" cap="none" strike="noStrike">
              <a:solidFill>
                <a:schemeClr val="dk1"/>
              </a:solidFill>
              <a:latin typeface="Calibri"/>
              <a:ea typeface="Calibri"/>
              <a:cs typeface="Calibri"/>
              <a:sym typeface="Calibri"/>
            </a:endParaRPr>
          </a:p>
        </p:txBody>
      </p:sp>
      <p:sp>
        <p:nvSpPr>
          <p:cNvPr id="619" name="Google Shape;619;p21"/>
          <p:cNvSpPr/>
          <p:nvPr/>
        </p:nvSpPr>
        <p:spPr>
          <a:xfrm>
            <a:off x="6245352" y="3291840"/>
            <a:ext cx="5394960" cy="1371600"/>
          </a:xfrm>
          <a:prstGeom prst="roundRect">
            <a:avLst>
              <a:gd fmla="val 5333"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0" name="Google Shape;620;p21"/>
          <p:cNvSpPr/>
          <p:nvPr/>
        </p:nvSpPr>
        <p:spPr>
          <a:xfrm>
            <a:off x="6473952" y="3675888"/>
            <a:ext cx="566928" cy="566928"/>
          </a:xfrm>
          <a:prstGeom prst="ellipse">
            <a:avLst/>
          </a:prstGeom>
          <a:solidFill>
            <a:srgbClr val="3A2E1F"/>
          </a:solidFill>
          <a:ln cap="flat" cmpd="sng" w="12700">
            <a:solidFill>
              <a:srgbClr val="3A2E1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shield.png" id="621" name="Google Shape;621;p21"/>
          <p:cNvPicPr preferRelativeResize="0"/>
          <p:nvPr/>
        </p:nvPicPr>
        <p:blipFill rotWithShape="1">
          <a:blip r:embed="rId6">
            <a:alphaModFix/>
          </a:blip>
          <a:srcRect b="0" l="0" r="0" t="0"/>
          <a:stretch/>
        </p:blipFill>
        <p:spPr>
          <a:xfrm>
            <a:off x="6601511" y="3803447"/>
            <a:ext cx="311810" cy="311810"/>
          </a:xfrm>
          <a:prstGeom prst="rect">
            <a:avLst/>
          </a:prstGeom>
          <a:noFill/>
          <a:ln>
            <a:noFill/>
          </a:ln>
        </p:spPr>
      </p:pic>
      <p:sp>
        <p:nvSpPr>
          <p:cNvPr id="622" name="Google Shape;622;p21"/>
          <p:cNvSpPr txBox="1"/>
          <p:nvPr/>
        </p:nvSpPr>
        <p:spPr>
          <a:xfrm>
            <a:off x="7251192" y="3447288"/>
            <a:ext cx="416052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B454"/>
              </a:buClr>
              <a:buSzPts val="1500"/>
              <a:buFont typeface="Calibri"/>
              <a:buNone/>
            </a:pPr>
            <a:r>
              <a:rPr b="1" i="0" lang="en-US" sz="1500" u="none" cap="none" strike="noStrike">
                <a:solidFill>
                  <a:srgbClr val="FFB454"/>
                </a:solidFill>
                <a:latin typeface="Calibri"/>
                <a:ea typeface="Calibri"/>
                <a:cs typeface="Calibri"/>
                <a:sym typeface="Calibri"/>
              </a:rPr>
              <a:t>Protocol coverage is bounded</a:t>
            </a:r>
            <a:endParaRPr b="0" i="0" sz="1500" u="none" cap="none" strike="noStrike">
              <a:solidFill>
                <a:schemeClr val="dk1"/>
              </a:solidFill>
              <a:latin typeface="Calibri"/>
              <a:ea typeface="Calibri"/>
              <a:cs typeface="Calibri"/>
              <a:sym typeface="Calibri"/>
            </a:endParaRPr>
          </a:p>
        </p:txBody>
      </p:sp>
      <p:sp>
        <p:nvSpPr>
          <p:cNvPr id="623" name="Google Shape;623;p21"/>
          <p:cNvSpPr txBox="1"/>
          <p:nvPr/>
        </p:nvSpPr>
        <p:spPr>
          <a:xfrm>
            <a:off x="7251192" y="3840480"/>
            <a:ext cx="416052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Only SSH, FTP, HTTP/S, SMB and DNS get protocol-aware checks; other services rely on version matching.</a:t>
            </a:r>
            <a:endParaRPr b="0" i="0" sz="1250" u="none" cap="none" strike="noStrike">
              <a:solidFill>
                <a:schemeClr val="dk1"/>
              </a:solidFill>
              <a:latin typeface="Calibri"/>
              <a:ea typeface="Calibri"/>
              <a:cs typeface="Calibri"/>
              <a:sym typeface="Calibri"/>
            </a:endParaRPr>
          </a:p>
        </p:txBody>
      </p:sp>
      <p:sp>
        <p:nvSpPr>
          <p:cNvPr id="624" name="Google Shape;624;p21"/>
          <p:cNvSpPr/>
          <p:nvPr/>
        </p:nvSpPr>
        <p:spPr>
          <a:xfrm>
            <a:off x="548640" y="4892040"/>
            <a:ext cx="5394960" cy="1371600"/>
          </a:xfrm>
          <a:prstGeom prst="roundRect">
            <a:avLst>
              <a:gd fmla="val 5333"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5" name="Google Shape;625;p21"/>
          <p:cNvSpPr/>
          <p:nvPr/>
        </p:nvSpPr>
        <p:spPr>
          <a:xfrm>
            <a:off x="777240" y="5276088"/>
            <a:ext cx="566928" cy="566928"/>
          </a:xfrm>
          <a:prstGeom prst="ellipse">
            <a:avLst/>
          </a:prstGeom>
          <a:solidFill>
            <a:srgbClr val="3A2E1F"/>
          </a:solidFill>
          <a:ln cap="flat" cmpd="sng" w="12700">
            <a:solidFill>
              <a:srgbClr val="3A2E1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route.png" id="626" name="Google Shape;626;p21"/>
          <p:cNvPicPr preferRelativeResize="0"/>
          <p:nvPr/>
        </p:nvPicPr>
        <p:blipFill rotWithShape="1">
          <a:blip r:embed="rId7">
            <a:alphaModFix/>
          </a:blip>
          <a:srcRect b="0" l="0" r="0" t="0"/>
          <a:stretch/>
        </p:blipFill>
        <p:spPr>
          <a:xfrm>
            <a:off x="904799" y="5403647"/>
            <a:ext cx="311810" cy="311810"/>
          </a:xfrm>
          <a:prstGeom prst="rect">
            <a:avLst/>
          </a:prstGeom>
          <a:noFill/>
          <a:ln>
            <a:noFill/>
          </a:ln>
        </p:spPr>
      </p:pic>
      <p:sp>
        <p:nvSpPr>
          <p:cNvPr id="627" name="Google Shape;627;p21"/>
          <p:cNvSpPr txBox="1"/>
          <p:nvPr/>
        </p:nvSpPr>
        <p:spPr>
          <a:xfrm>
            <a:off x="1554480" y="5047488"/>
            <a:ext cx="416052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B454"/>
              </a:buClr>
              <a:buSzPts val="1500"/>
              <a:buFont typeface="Calibri"/>
              <a:buNone/>
            </a:pPr>
            <a:r>
              <a:rPr b="1" i="0" lang="en-US" sz="1500" u="none" cap="none" strike="noStrike">
                <a:solidFill>
                  <a:srgbClr val="FFB454"/>
                </a:solidFill>
                <a:latin typeface="Calibri"/>
                <a:ea typeface="Calibri"/>
                <a:cs typeface="Calibri"/>
                <a:sym typeface="Calibri"/>
              </a:rPr>
              <a:t>Linear pipeline propagation</a:t>
            </a:r>
            <a:endParaRPr b="0" i="0" sz="1500" u="none" cap="none" strike="noStrike">
              <a:solidFill>
                <a:schemeClr val="dk1"/>
              </a:solidFill>
              <a:latin typeface="Calibri"/>
              <a:ea typeface="Calibri"/>
              <a:cs typeface="Calibri"/>
              <a:sym typeface="Calibri"/>
            </a:endParaRPr>
          </a:p>
        </p:txBody>
      </p:sp>
      <p:sp>
        <p:nvSpPr>
          <p:cNvPr id="628" name="Google Shape;628;p21"/>
          <p:cNvSpPr txBox="1"/>
          <p:nvPr/>
        </p:nvSpPr>
        <p:spPr>
          <a:xfrm>
            <a:off x="1554480" y="5440680"/>
            <a:ext cx="416052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An early error (e.g. a wrong CPE in Phase 3) can carry forward instead of being caught mid-pipeline.</a:t>
            </a:r>
            <a:endParaRPr b="0" i="0" sz="1250" u="none" cap="none" strike="noStrike">
              <a:solidFill>
                <a:schemeClr val="dk1"/>
              </a:solidFill>
              <a:latin typeface="Calibri"/>
              <a:ea typeface="Calibri"/>
              <a:cs typeface="Calibri"/>
              <a:sym typeface="Calibri"/>
            </a:endParaRPr>
          </a:p>
        </p:txBody>
      </p:sp>
      <p:sp>
        <p:nvSpPr>
          <p:cNvPr id="629" name="Google Shape;629;p21"/>
          <p:cNvSpPr/>
          <p:nvPr/>
        </p:nvSpPr>
        <p:spPr>
          <a:xfrm>
            <a:off x="6245352" y="4892040"/>
            <a:ext cx="5394960" cy="1371600"/>
          </a:xfrm>
          <a:prstGeom prst="roundRect">
            <a:avLst>
              <a:gd fmla="val 5333"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0" name="Google Shape;630;p21"/>
          <p:cNvSpPr/>
          <p:nvPr/>
        </p:nvSpPr>
        <p:spPr>
          <a:xfrm>
            <a:off x="6473952" y="5276088"/>
            <a:ext cx="566928" cy="566928"/>
          </a:xfrm>
          <a:prstGeom prst="ellipse">
            <a:avLst/>
          </a:prstGeom>
          <a:solidFill>
            <a:srgbClr val="3A2E1F"/>
          </a:solidFill>
          <a:ln cap="flat" cmpd="sng" w="12700">
            <a:solidFill>
              <a:srgbClr val="3A2E1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database.png" id="631" name="Google Shape;631;p21"/>
          <p:cNvPicPr preferRelativeResize="0"/>
          <p:nvPr/>
        </p:nvPicPr>
        <p:blipFill rotWithShape="1">
          <a:blip r:embed="rId8">
            <a:alphaModFix/>
          </a:blip>
          <a:srcRect b="0" l="0" r="0" t="0"/>
          <a:stretch/>
        </p:blipFill>
        <p:spPr>
          <a:xfrm>
            <a:off x="6601511" y="5403647"/>
            <a:ext cx="311810" cy="311810"/>
          </a:xfrm>
          <a:prstGeom prst="rect">
            <a:avLst/>
          </a:prstGeom>
          <a:noFill/>
          <a:ln>
            <a:noFill/>
          </a:ln>
        </p:spPr>
      </p:pic>
      <p:sp>
        <p:nvSpPr>
          <p:cNvPr id="632" name="Google Shape;632;p21"/>
          <p:cNvSpPr txBox="1"/>
          <p:nvPr/>
        </p:nvSpPr>
        <p:spPr>
          <a:xfrm>
            <a:off x="7251192" y="5047488"/>
            <a:ext cx="416052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B454"/>
              </a:buClr>
              <a:buSzPts val="1500"/>
              <a:buFont typeface="Calibri"/>
              <a:buNone/>
            </a:pPr>
            <a:r>
              <a:rPr b="1" i="0" lang="en-US" sz="1500" u="none" cap="none" strike="noStrike">
                <a:solidFill>
                  <a:srgbClr val="FFB454"/>
                </a:solidFill>
                <a:latin typeface="Calibri"/>
                <a:ea typeface="Calibri"/>
                <a:cs typeface="Calibri"/>
                <a:sym typeface="Calibri"/>
              </a:rPr>
              <a:t>External dependency</a:t>
            </a:r>
            <a:endParaRPr b="0" i="0" sz="1500" u="none" cap="none" strike="noStrike">
              <a:solidFill>
                <a:schemeClr val="dk1"/>
              </a:solidFill>
              <a:latin typeface="Calibri"/>
              <a:ea typeface="Calibri"/>
              <a:cs typeface="Calibri"/>
              <a:sym typeface="Calibri"/>
            </a:endParaRPr>
          </a:p>
        </p:txBody>
      </p:sp>
      <p:sp>
        <p:nvSpPr>
          <p:cNvPr id="633" name="Google Shape;633;p21"/>
          <p:cNvSpPr txBox="1"/>
          <p:nvPr/>
        </p:nvSpPr>
        <p:spPr>
          <a:xfrm>
            <a:off x="7251192" y="5440680"/>
            <a:ext cx="4160520" cy="73152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CVE correlation depends on the availability and currency of the NVD API.</a:t>
            </a:r>
            <a:endParaRPr b="0" i="0" sz="1250" u="none" cap="none" strike="noStrike">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638" name="Shape 638"/>
        <p:cNvGrpSpPr/>
        <p:nvPr/>
      </p:nvGrpSpPr>
      <p:grpSpPr>
        <a:xfrm>
          <a:off x="0" y="0"/>
          <a:ext cx="0" cy="0"/>
          <a:chOff x="0" y="0"/>
          <a:chExt cx="0" cy="0"/>
        </a:xfrm>
      </p:grpSpPr>
      <p:sp>
        <p:nvSpPr>
          <p:cNvPr id="639" name="Google Shape;639;p22"/>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CONCLUSION</a:t>
            </a:r>
            <a:endParaRPr b="0" i="0" sz="1300" u="none" cap="none" strike="noStrike">
              <a:solidFill>
                <a:schemeClr val="dk1"/>
              </a:solidFill>
              <a:latin typeface="Calibri"/>
              <a:ea typeface="Calibri"/>
              <a:cs typeface="Calibri"/>
              <a:sym typeface="Calibri"/>
            </a:endParaRPr>
          </a:p>
        </p:txBody>
      </p:sp>
      <p:sp>
        <p:nvSpPr>
          <p:cNvPr id="640" name="Google Shape;640;p22"/>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Conclusion</a:t>
            </a:r>
            <a:endParaRPr b="0" i="0" sz="3000" u="none" cap="none" strike="noStrike">
              <a:solidFill>
                <a:schemeClr val="dk1"/>
              </a:solidFill>
              <a:latin typeface="Calibri"/>
              <a:ea typeface="Calibri"/>
              <a:cs typeface="Calibri"/>
              <a:sym typeface="Calibri"/>
            </a:endParaRPr>
          </a:p>
        </p:txBody>
      </p:sp>
      <p:sp>
        <p:nvSpPr>
          <p:cNvPr id="641" name="Google Shape;641;p22"/>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642" name="Google Shape;642;p22"/>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20 / 24</a:t>
            </a:r>
            <a:endParaRPr b="0" i="0" sz="900" u="none" cap="none" strike="noStrike">
              <a:solidFill>
                <a:schemeClr val="dk1"/>
              </a:solidFill>
              <a:latin typeface="Calibri"/>
              <a:ea typeface="Calibri"/>
              <a:cs typeface="Calibri"/>
              <a:sym typeface="Calibri"/>
            </a:endParaRPr>
          </a:p>
        </p:txBody>
      </p:sp>
      <p:sp>
        <p:nvSpPr>
          <p:cNvPr id="643" name="Google Shape;643;p22"/>
          <p:cNvSpPr/>
          <p:nvPr/>
        </p:nvSpPr>
        <p:spPr>
          <a:xfrm>
            <a:off x="548640" y="1645920"/>
            <a:ext cx="11091672" cy="1051560"/>
          </a:xfrm>
          <a:prstGeom prst="roundRect">
            <a:avLst>
              <a:gd fmla="val 6957" name="adj"/>
            </a:avLst>
          </a:prstGeom>
          <a:solidFill>
            <a:srgbClr val="17233C"/>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4" name="Google Shape;644;p22"/>
          <p:cNvSpPr/>
          <p:nvPr/>
        </p:nvSpPr>
        <p:spPr>
          <a:xfrm>
            <a:off x="804672" y="1874520"/>
            <a:ext cx="603504" cy="60350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flag.png" id="645" name="Google Shape;645;p22"/>
          <p:cNvPicPr preferRelativeResize="0"/>
          <p:nvPr/>
        </p:nvPicPr>
        <p:blipFill rotWithShape="1">
          <a:blip r:embed="rId3">
            <a:alphaModFix/>
          </a:blip>
          <a:srcRect b="0" l="0" r="0" t="0"/>
          <a:stretch/>
        </p:blipFill>
        <p:spPr>
          <a:xfrm>
            <a:off x="940460" y="2010308"/>
            <a:ext cx="331927" cy="331927"/>
          </a:xfrm>
          <a:prstGeom prst="rect">
            <a:avLst/>
          </a:prstGeom>
          <a:noFill/>
          <a:ln>
            <a:noFill/>
          </a:ln>
        </p:spPr>
      </p:pic>
      <p:sp>
        <p:nvSpPr>
          <p:cNvPr id="646" name="Google Shape;646;p22"/>
          <p:cNvSpPr txBox="1"/>
          <p:nvPr/>
        </p:nvSpPr>
        <p:spPr>
          <a:xfrm>
            <a:off x="1645920" y="1645920"/>
            <a:ext cx="9784080" cy="10515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550"/>
              <a:buFont typeface="Cambria"/>
              <a:buNone/>
            </a:pPr>
            <a:r>
              <a:rPr b="0" i="0" lang="en-US" sz="1550" u="none" cap="none" strike="noStrike">
                <a:solidFill>
                  <a:srgbClr val="F2F6FC"/>
                </a:solidFill>
                <a:latin typeface="Cambria"/>
                <a:ea typeface="Cambria"/>
                <a:cs typeface="Cambria"/>
                <a:sym typeface="Cambria"/>
              </a:rPr>
              <a:t>Adding a protocol-aware investigation layer after discovery turns version-matched CVE candidates into evidence-backed, confidence-rated findings, safely and under an authorization gate.</a:t>
            </a:r>
            <a:endParaRPr b="0" i="0" sz="1550" u="none" cap="none" strike="noStrike">
              <a:solidFill>
                <a:schemeClr val="dk1"/>
              </a:solidFill>
              <a:latin typeface="Calibri"/>
              <a:ea typeface="Calibri"/>
              <a:cs typeface="Calibri"/>
              <a:sym typeface="Calibri"/>
            </a:endParaRPr>
          </a:p>
        </p:txBody>
      </p:sp>
      <p:sp>
        <p:nvSpPr>
          <p:cNvPr id="647" name="Google Shape;647;p22"/>
          <p:cNvSpPr/>
          <p:nvPr/>
        </p:nvSpPr>
        <p:spPr>
          <a:xfrm>
            <a:off x="548640" y="2880360"/>
            <a:ext cx="11091672" cy="566928"/>
          </a:xfrm>
          <a:prstGeom prst="roundRect">
            <a:avLst>
              <a:gd fmla="val 12903" name="adj"/>
            </a:avLst>
          </a:prstGeom>
          <a:solidFill>
            <a:srgbClr val="121C31"/>
          </a:solidFill>
          <a:ln cap="flat" cmpd="sng" w="12700">
            <a:solidFill>
              <a:srgbClr val="26344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8" name="Google Shape;648;p22"/>
          <p:cNvSpPr txBox="1"/>
          <p:nvPr/>
        </p:nvSpPr>
        <p:spPr>
          <a:xfrm>
            <a:off x="777240" y="2880360"/>
            <a:ext cx="73152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400"/>
              <a:buFont typeface="Calibri"/>
              <a:buNone/>
            </a:pPr>
            <a:r>
              <a:rPr b="1" i="0" lang="en-US" sz="1400" u="none" cap="none" strike="noStrike">
                <a:solidFill>
                  <a:srgbClr val="00E39B"/>
                </a:solidFill>
                <a:latin typeface="Calibri"/>
                <a:ea typeface="Calibri"/>
                <a:cs typeface="Calibri"/>
                <a:sym typeface="Calibri"/>
              </a:rPr>
              <a:t>RQ1</a:t>
            </a:r>
            <a:endParaRPr b="0" i="0" sz="1400" u="none" cap="none" strike="noStrike">
              <a:solidFill>
                <a:schemeClr val="dk1"/>
              </a:solidFill>
              <a:latin typeface="Calibri"/>
              <a:ea typeface="Calibri"/>
              <a:cs typeface="Calibri"/>
              <a:sym typeface="Calibri"/>
            </a:endParaRPr>
          </a:p>
        </p:txBody>
      </p:sp>
      <p:sp>
        <p:nvSpPr>
          <p:cNvPr id="649" name="Google Shape;649;p22"/>
          <p:cNvSpPr txBox="1"/>
          <p:nvPr/>
        </p:nvSpPr>
        <p:spPr>
          <a:xfrm>
            <a:off x="1508760" y="2880360"/>
            <a:ext cx="850392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Protocol checks found anonymous FTP, weak SSH algorithms and missing HTTP headers that the port scan did not show.</a:t>
            </a:r>
            <a:endParaRPr b="0" i="0" sz="1250" u="none" cap="none" strike="noStrike">
              <a:solidFill>
                <a:schemeClr val="dk1"/>
              </a:solidFill>
              <a:latin typeface="Calibri"/>
              <a:ea typeface="Calibri"/>
              <a:cs typeface="Calibri"/>
              <a:sym typeface="Calibri"/>
            </a:endParaRPr>
          </a:p>
        </p:txBody>
      </p:sp>
      <p:sp>
        <p:nvSpPr>
          <p:cNvPr id="650" name="Google Shape;650;p22"/>
          <p:cNvSpPr/>
          <p:nvPr/>
        </p:nvSpPr>
        <p:spPr>
          <a:xfrm>
            <a:off x="10332720" y="3026664"/>
            <a:ext cx="1143000" cy="274320"/>
          </a:xfrm>
          <a:prstGeom prst="roundRect">
            <a:avLst>
              <a:gd fmla="val 50000" name="adj"/>
            </a:avLst>
          </a:prstGeom>
          <a:solidFill>
            <a:srgbClr val="0F3B2F"/>
          </a:solidFill>
          <a:ln cap="flat" cmpd="sng" w="9525">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1" name="Google Shape;651;p22"/>
          <p:cNvSpPr txBox="1"/>
          <p:nvPr/>
        </p:nvSpPr>
        <p:spPr>
          <a:xfrm>
            <a:off x="10332720" y="3026664"/>
            <a:ext cx="1143000"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050"/>
              <a:buFont typeface="Calibri"/>
              <a:buNone/>
            </a:pPr>
            <a:r>
              <a:rPr b="1" i="0" lang="en-US" sz="1050" u="none" cap="none" strike="noStrike">
                <a:solidFill>
                  <a:srgbClr val="00E39B"/>
                </a:solidFill>
                <a:latin typeface="Calibri"/>
                <a:ea typeface="Calibri"/>
                <a:cs typeface="Calibri"/>
                <a:sym typeface="Calibri"/>
              </a:rPr>
              <a:t>Answered</a:t>
            </a:r>
            <a:endParaRPr b="0" i="0" sz="1050" u="none" cap="none" strike="noStrike">
              <a:solidFill>
                <a:schemeClr val="dk1"/>
              </a:solidFill>
              <a:latin typeface="Calibri"/>
              <a:ea typeface="Calibri"/>
              <a:cs typeface="Calibri"/>
              <a:sym typeface="Calibri"/>
            </a:endParaRPr>
          </a:p>
        </p:txBody>
      </p:sp>
      <p:sp>
        <p:nvSpPr>
          <p:cNvPr id="652" name="Google Shape;652;p22"/>
          <p:cNvSpPr/>
          <p:nvPr/>
        </p:nvSpPr>
        <p:spPr>
          <a:xfrm>
            <a:off x="548640" y="3538728"/>
            <a:ext cx="11091672" cy="566928"/>
          </a:xfrm>
          <a:prstGeom prst="roundRect">
            <a:avLst>
              <a:gd fmla="val 12903" name="adj"/>
            </a:avLst>
          </a:prstGeom>
          <a:solidFill>
            <a:srgbClr val="121C31"/>
          </a:solidFill>
          <a:ln cap="flat" cmpd="sng" w="12700">
            <a:solidFill>
              <a:srgbClr val="26344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3" name="Google Shape;653;p22"/>
          <p:cNvSpPr txBox="1"/>
          <p:nvPr/>
        </p:nvSpPr>
        <p:spPr>
          <a:xfrm>
            <a:off x="777240" y="3538728"/>
            <a:ext cx="73152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400"/>
              <a:buFont typeface="Calibri"/>
              <a:buNone/>
            </a:pPr>
            <a:r>
              <a:rPr b="1" i="0" lang="en-US" sz="1400" u="none" cap="none" strike="noStrike">
                <a:solidFill>
                  <a:srgbClr val="00E39B"/>
                </a:solidFill>
                <a:latin typeface="Calibri"/>
                <a:ea typeface="Calibri"/>
                <a:cs typeface="Calibri"/>
                <a:sym typeface="Calibri"/>
              </a:rPr>
              <a:t>RQ2</a:t>
            </a:r>
            <a:endParaRPr b="0" i="0" sz="1400" u="none" cap="none" strike="noStrike">
              <a:solidFill>
                <a:schemeClr val="dk1"/>
              </a:solidFill>
              <a:latin typeface="Calibri"/>
              <a:ea typeface="Calibri"/>
              <a:cs typeface="Calibri"/>
              <a:sym typeface="Calibri"/>
            </a:endParaRPr>
          </a:p>
        </p:txBody>
      </p:sp>
      <p:sp>
        <p:nvSpPr>
          <p:cNvPr id="654" name="Google Shape;654;p22"/>
          <p:cNvSpPr txBox="1"/>
          <p:nvPr/>
        </p:nvSpPr>
        <p:spPr>
          <a:xfrm>
            <a:off x="1508760" y="3538728"/>
            <a:ext cx="850392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Evidence confirmed 15 of 20 CVE candidates and correctly held 5 at version-only instead of overstating them.</a:t>
            </a:r>
            <a:endParaRPr b="0" i="0" sz="1250" u="none" cap="none" strike="noStrike">
              <a:solidFill>
                <a:schemeClr val="dk1"/>
              </a:solidFill>
              <a:latin typeface="Calibri"/>
              <a:ea typeface="Calibri"/>
              <a:cs typeface="Calibri"/>
              <a:sym typeface="Calibri"/>
            </a:endParaRPr>
          </a:p>
        </p:txBody>
      </p:sp>
      <p:sp>
        <p:nvSpPr>
          <p:cNvPr id="655" name="Google Shape;655;p22"/>
          <p:cNvSpPr/>
          <p:nvPr/>
        </p:nvSpPr>
        <p:spPr>
          <a:xfrm>
            <a:off x="10332720" y="3685032"/>
            <a:ext cx="1143000" cy="274320"/>
          </a:xfrm>
          <a:prstGeom prst="roundRect">
            <a:avLst>
              <a:gd fmla="val 50000" name="adj"/>
            </a:avLst>
          </a:prstGeom>
          <a:solidFill>
            <a:srgbClr val="0F3B2F"/>
          </a:solidFill>
          <a:ln cap="flat" cmpd="sng" w="9525">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6" name="Google Shape;656;p22"/>
          <p:cNvSpPr txBox="1"/>
          <p:nvPr/>
        </p:nvSpPr>
        <p:spPr>
          <a:xfrm>
            <a:off x="10332720" y="3685032"/>
            <a:ext cx="1143000"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050"/>
              <a:buFont typeface="Calibri"/>
              <a:buNone/>
            </a:pPr>
            <a:r>
              <a:rPr b="1" i="0" lang="en-US" sz="1050" u="none" cap="none" strike="noStrike">
                <a:solidFill>
                  <a:srgbClr val="00E39B"/>
                </a:solidFill>
                <a:latin typeface="Calibri"/>
                <a:ea typeface="Calibri"/>
                <a:cs typeface="Calibri"/>
                <a:sym typeface="Calibri"/>
              </a:rPr>
              <a:t>Answered</a:t>
            </a:r>
            <a:endParaRPr b="0" i="0" sz="1050" u="none" cap="none" strike="noStrike">
              <a:solidFill>
                <a:schemeClr val="dk1"/>
              </a:solidFill>
              <a:latin typeface="Calibri"/>
              <a:ea typeface="Calibri"/>
              <a:cs typeface="Calibri"/>
              <a:sym typeface="Calibri"/>
            </a:endParaRPr>
          </a:p>
        </p:txBody>
      </p:sp>
      <p:sp>
        <p:nvSpPr>
          <p:cNvPr id="657" name="Google Shape;657;p22"/>
          <p:cNvSpPr/>
          <p:nvPr/>
        </p:nvSpPr>
        <p:spPr>
          <a:xfrm>
            <a:off x="548640" y="4197096"/>
            <a:ext cx="11091672" cy="566928"/>
          </a:xfrm>
          <a:prstGeom prst="roundRect">
            <a:avLst>
              <a:gd fmla="val 12903" name="adj"/>
            </a:avLst>
          </a:prstGeom>
          <a:solidFill>
            <a:srgbClr val="121C31"/>
          </a:solidFill>
          <a:ln cap="flat" cmpd="sng" w="12700">
            <a:solidFill>
              <a:srgbClr val="26344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8" name="Google Shape;658;p22"/>
          <p:cNvSpPr txBox="1"/>
          <p:nvPr/>
        </p:nvSpPr>
        <p:spPr>
          <a:xfrm>
            <a:off x="777240" y="4197096"/>
            <a:ext cx="73152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400"/>
              <a:buFont typeface="Calibri"/>
              <a:buNone/>
            </a:pPr>
            <a:r>
              <a:rPr b="1" i="0" lang="en-US" sz="1400" u="none" cap="none" strike="noStrike">
                <a:solidFill>
                  <a:srgbClr val="00E39B"/>
                </a:solidFill>
                <a:latin typeface="Calibri"/>
                <a:ea typeface="Calibri"/>
                <a:cs typeface="Calibri"/>
                <a:sym typeface="Calibri"/>
              </a:rPr>
              <a:t>RQ3</a:t>
            </a:r>
            <a:endParaRPr b="0" i="0" sz="1400" u="none" cap="none" strike="noStrike">
              <a:solidFill>
                <a:schemeClr val="dk1"/>
              </a:solidFill>
              <a:latin typeface="Calibri"/>
              <a:ea typeface="Calibri"/>
              <a:cs typeface="Calibri"/>
              <a:sym typeface="Calibri"/>
            </a:endParaRPr>
          </a:p>
        </p:txBody>
      </p:sp>
      <p:sp>
        <p:nvSpPr>
          <p:cNvPr id="659" name="Google Shape;659;p22"/>
          <p:cNvSpPr txBox="1"/>
          <p:nvPr/>
        </p:nvSpPr>
        <p:spPr>
          <a:xfrm>
            <a:off x="1508760" y="4197096"/>
            <a:ext cx="850392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JSON, text and HTML reports generated automatically from one evidence chain; speed vs manual not yet measured.</a:t>
            </a:r>
            <a:endParaRPr b="0" i="0" sz="1250" u="none" cap="none" strike="noStrike">
              <a:solidFill>
                <a:schemeClr val="dk1"/>
              </a:solidFill>
              <a:latin typeface="Calibri"/>
              <a:ea typeface="Calibri"/>
              <a:cs typeface="Calibri"/>
              <a:sym typeface="Calibri"/>
            </a:endParaRPr>
          </a:p>
        </p:txBody>
      </p:sp>
      <p:sp>
        <p:nvSpPr>
          <p:cNvPr id="660" name="Google Shape;660;p22"/>
          <p:cNvSpPr/>
          <p:nvPr/>
        </p:nvSpPr>
        <p:spPr>
          <a:xfrm>
            <a:off x="10332720" y="4343400"/>
            <a:ext cx="1143000" cy="274320"/>
          </a:xfrm>
          <a:prstGeom prst="roundRect">
            <a:avLst>
              <a:gd fmla="val 50000" name="adj"/>
            </a:avLst>
          </a:prstGeom>
          <a:solidFill>
            <a:srgbClr val="3A2E1F"/>
          </a:solidFill>
          <a:ln cap="flat" cmpd="sng" w="9525">
            <a:solidFill>
              <a:srgbClr val="FFB454"/>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1" name="Google Shape;661;p22"/>
          <p:cNvSpPr txBox="1"/>
          <p:nvPr/>
        </p:nvSpPr>
        <p:spPr>
          <a:xfrm>
            <a:off x="10332720" y="4343400"/>
            <a:ext cx="1143000"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B454"/>
              </a:buClr>
              <a:buSzPts val="1050"/>
              <a:buFont typeface="Calibri"/>
              <a:buNone/>
            </a:pPr>
            <a:r>
              <a:rPr b="1" i="0" lang="en-US" sz="1050" u="none" cap="none" strike="noStrike">
                <a:solidFill>
                  <a:srgbClr val="FFB454"/>
                </a:solidFill>
                <a:latin typeface="Calibri"/>
                <a:ea typeface="Calibri"/>
                <a:cs typeface="Calibri"/>
                <a:sym typeface="Calibri"/>
              </a:rPr>
              <a:t>Partly</a:t>
            </a:r>
            <a:endParaRPr b="0" i="0" sz="1050" u="none" cap="none" strike="noStrike">
              <a:solidFill>
                <a:schemeClr val="dk1"/>
              </a:solidFill>
              <a:latin typeface="Calibri"/>
              <a:ea typeface="Calibri"/>
              <a:cs typeface="Calibri"/>
              <a:sym typeface="Calibri"/>
            </a:endParaRPr>
          </a:p>
        </p:txBody>
      </p:sp>
      <p:sp>
        <p:nvSpPr>
          <p:cNvPr id="662" name="Google Shape;662;p22"/>
          <p:cNvSpPr/>
          <p:nvPr/>
        </p:nvSpPr>
        <p:spPr>
          <a:xfrm>
            <a:off x="548640" y="4855464"/>
            <a:ext cx="11091672" cy="566928"/>
          </a:xfrm>
          <a:prstGeom prst="roundRect">
            <a:avLst>
              <a:gd fmla="val 12903" name="adj"/>
            </a:avLst>
          </a:prstGeom>
          <a:solidFill>
            <a:srgbClr val="121C31"/>
          </a:solidFill>
          <a:ln cap="flat" cmpd="sng" w="12700">
            <a:solidFill>
              <a:srgbClr val="26344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3" name="Google Shape;663;p22"/>
          <p:cNvSpPr txBox="1"/>
          <p:nvPr/>
        </p:nvSpPr>
        <p:spPr>
          <a:xfrm>
            <a:off x="777240" y="4855464"/>
            <a:ext cx="73152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400"/>
              <a:buFont typeface="Calibri"/>
              <a:buNone/>
            </a:pPr>
            <a:r>
              <a:rPr b="1" i="0" lang="en-US" sz="1400" u="none" cap="none" strike="noStrike">
                <a:solidFill>
                  <a:srgbClr val="00E39B"/>
                </a:solidFill>
                <a:latin typeface="Calibri"/>
                <a:ea typeface="Calibri"/>
                <a:cs typeface="Calibri"/>
                <a:sym typeface="Calibri"/>
              </a:rPr>
              <a:t>RQ4</a:t>
            </a:r>
            <a:endParaRPr b="0" i="0" sz="1400" u="none" cap="none" strike="noStrike">
              <a:solidFill>
                <a:schemeClr val="dk1"/>
              </a:solidFill>
              <a:latin typeface="Calibri"/>
              <a:ea typeface="Calibri"/>
              <a:cs typeface="Calibri"/>
              <a:sym typeface="Calibri"/>
            </a:endParaRPr>
          </a:p>
        </p:txBody>
      </p:sp>
      <p:sp>
        <p:nvSpPr>
          <p:cNvPr id="664" name="Google Shape;664;p22"/>
          <p:cNvSpPr txBox="1"/>
          <p:nvPr/>
        </p:nvSpPr>
        <p:spPr>
          <a:xfrm>
            <a:off x="1508760" y="4855464"/>
            <a:ext cx="8503920" cy="56692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250"/>
              <a:buFont typeface="Calibri"/>
              <a:buNone/>
            </a:pPr>
            <a:r>
              <a:rPr b="0" i="0" lang="en-US" sz="1250" u="none" cap="none" strike="noStrike">
                <a:solidFill>
                  <a:srgbClr val="F2F6FC"/>
                </a:solidFill>
                <a:latin typeface="Calibri"/>
                <a:ea typeface="Calibri"/>
                <a:cs typeface="Calibri"/>
                <a:sym typeface="Calibri"/>
              </a:rPr>
              <a:t>Authorization gate and per-port audit trail worked; legitimacy of the authorization cannot be verified by software.</a:t>
            </a:r>
            <a:endParaRPr b="0" i="0" sz="1250" u="none" cap="none" strike="noStrike">
              <a:solidFill>
                <a:schemeClr val="dk1"/>
              </a:solidFill>
              <a:latin typeface="Calibri"/>
              <a:ea typeface="Calibri"/>
              <a:cs typeface="Calibri"/>
              <a:sym typeface="Calibri"/>
            </a:endParaRPr>
          </a:p>
        </p:txBody>
      </p:sp>
      <p:sp>
        <p:nvSpPr>
          <p:cNvPr id="665" name="Google Shape;665;p22"/>
          <p:cNvSpPr/>
          <p:nvPr/>
        </p:nvSpPr>
        <p:spPr>
          <a:xfrm>
            <a:off x="10332720" y="5001768"/>
            <a:ext cx="1143000" cy="274320"/>
          </a:xfrm>
          <a:prstGeom prst="roundRect">
            <a:avLst>
              <a:gd fmla="val 50000" name="adj"/>
            </a:avLst>
          </a:prstGeom>
          <a:solidFill>
            <a:srgbClr val="0F3B2F"/>
          </a:solidFill>
          <a:ln cap="flat" cmpd="sng" w="9525">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6" name="Google Shape;666;p22"/>
          <p:cNvSpPr txBox="1"/>
          <p:nvPr/>
        </p:nvSpPr>
        <p:spPr>
          <a:xfrm>
            <a:off x="10332720" y="5001768"/>
            <a:ext cx="1143000"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050"/>
              <a:buFont typeface="Calibri"/>
              <a:buNone/>
            </a:pPr>
            <a:r>
              <a:rPr b="1" i="0" lang="en-US" sz="1050" u="none" cap="none" strike="noStrike">
                <a:solidFill>
                  <a:srgbClr val="00E39B"/>
                </a:solidFill>
                <a:latin typeface="Calibri"/>
                <a:ea typeface="Calibri"/>
                <a:cs typeface="Calibri"/>
                <a:sym typeface="Calibri"/>
              </a:rPr>
              <a:t>Answered</a:t>
            </a:r>
            <a:endParaRPr b="0" i="0" sz="1050" u="none" cap="none" strike="noStrike">
              <a:solidFill>
                <a:schemeClr val="dk1"/>
              </a:solidFill>
              <a:latin typeface="Calibri"/>
              <a:ea typeface="Calibri"/>
              <a:cs typeface="Calibri"/>
              <a:sym typeface="Calibri"/>
            </a:endParaRPr>
          </a:p>
        </p:txBody>
      </p:sp>
      <p:sp>
        <p:nvSpPr>
          <p:cNvPr id="667" name="Google Shape;667;p22"/>
          <p:cNvSpPr/>
          <p:nvPr/>
        </p:nvSpPr>
        <p:spPr>
          <a:xfrm>
            <a:off x="548640" y="5596128"/>
            <a:ext cx="5394960" cy="713232"/>
          </a:xfrm>
          <a:prstGeom prst="roundRect">
            <a:avLst>
              <a:gd fmla="val 10256" name="adj"/>
            </a:avLst>
          </a:prstGeom>
          <a:solidFill>
            <a:srgbClr val="121C31"/>
          </a:solidFill>
          <a:ln cap="flat" cmpd="sng" w="12700">
            <a:solidFill>
              <a:srgbClr val="26344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8" name="Google Shape;668;p22"/>
          <p:cNvSpPr txBox="1"/>
          <p:nvPr/>
        </p:nvSpPr>
        <p:spPr>
          <a:xfrm>
            <a:off x="777240" y="5596128"/>
            <a:ext cx="5029200" cy="713232"/>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250"/>
              <a:buFont typeface="Calibri"/>
              <a:buNone/>
            </a:pPr>
            <a:r>
              <a:rPr b="1" i="0" lang="en-US" sz="1250" u="none" cap="none" strike="noStrike">
                <a:solidFill>
                  <a:srgbClr val="00E39B"/>
                </a:solidFill>
                <a:latin typeface="Calibri"/>
                <a:ea typeface="Calibri"/>
                <a:cs typeface="Calibri"/>
                <a:sym typeface="Calibri"/>
              </a:rPr>
              <a:t>Main contribution: </a:t>
            </a:r>
            <a:r>
              <a:rPr b="0" i="0" lang="en-US" sz="1250" u="none" cap="none" strike="noStrike">
                <a:solidFill>
                  <a:srgbClr val="F2F6FC"/>
                </a:solidFill>
                <a:latin typeface="Calibri"/>
                <a:ea typeface="Calibri"/>
                <a:cs typeface="Calibri"/>
                <a:sym typeface="Calibri"/>
              </a:rPr>
              <a:t>severity (CVSS) and confidence (evidence) kept as two separate axes in every finding.</a:t>
            </a:r>
            <a:endParaRPr b="0" i="0" sz="1250" u="none" cap="none" strike="noStrike">
              <a:solidFill>
                <a:schemeClr val="dk1"/>
              </a:solidFill>
              <a:latin typeface="Calibri"/>
              <a:ea typeface="Calibri"/>
              <a:cs typeface="Calibri"/>
              <a:sym typeface="Calibri"/>
            </a:endParaRPr>
          </a:p>
        </p:txBody>
      </p:sp>
      <p:sp>
        <p:nvSpPr>
          <p:cNvPr id="669" name="Google Shape;669;p22"/>
          <p:cNvSpPr/>
          <p:nvPr/>
        </p:nvSpPr>
        <p:spPr>
          <a:xfrm>
            <a:off x="6245352" y="5596128"/>
            <a:ext cx="5394960" cy="713232"/>
          </a:xfrm>
          <a:prstGeom prst="roundRect">
            <a:avLst>
              <a:gd fmla="val 10256" name="adj"/>
            </a:avLst>
          </a:prstGeom>
          <a:solidFill>
            <a:srgbClr val="121C31"/>
          </a:solidFill>
          <a:ln cap="flat" cmpd="sng" w="12700">
            <a:solidFill>
              <a:srgbClr val="26344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0" name="Google Shape;670;p22"/>
          <p:cNvSpPr txBox="1"/>
          <p:nvPr/>
        </p:nvSpPr>
        <p:spPr>
          <a:xfrm>
            <a:off x="6473952" y="5596128"/>
            <a:ext cx="5029200" cy="713232"/>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B454"/>
              </a:buClr>
              <a:buSzPts val="1250"/>
              <a:buFont typeface="Calibri"/>
              <a:buNone/>
            </a:pPr>
            <a:r>
              <a:rPr b="1" i="0" lang="en-US" sz="1250" u="none" cap="none" strike="noStrike">
                <a:solidFill>
                  <a:srgbClr val="FFB454"/>
                </a:solidFill>
                <a:latin typeface="Calibri"/>
                <a:ea typeface="Calibri"/>
                <a:cs typeface="Calibri"/>
                <a:sym typeface="Calibri"/>
              </a:rPr>
              <a:t>Not yet proven: </a:t>
            </a:r>
            <a:r>
              <a:rPr b="0" i="0" lang="en-US" sz="1250" u="none" cap="none" strike="noStrike">
                <a:solidFill>
                  <a:srgbClr val="F2F6FC"/>
                </a:solidFill>
                <a:latin typeface="Calibri"/>
                <a:ea typeface="Calibri"/>
                <a:cs typeface="Calibri"/>
                <a:sym typeface="Calibri"/>
              </a:rPr>
              <a:t>scale, false-positive rate and time-to-report across many hosts.</a:t>
            </a:r>
            <a:endParaRPr b="0" i="0" sz="1250" u="none" cap="none" strike="noStrike">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675" name="Shape 675"/>
        <p:cNvGrpSpPr/>
        <p:nvPr/>
      </p:nvGrpSpPr>
      <p:grpSpPr>
        <a:xfrm>
          <a:off x="0" y="0"/>
          <a:ext cx="0" cy="0"/>
          <a:chOff x="0" y="0"/>
          <a:chExt cx="0" cy="0"/>
        </a:xfrm>
      </p:grpSpPr>
      <p:sp>
        <p:nvSpPr>
          <p:cNvPr id="676" name="Google Shape;676;p23"/>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FUTURE WORK</a:t>
            </a:r>
            <a:endParaRPr b="0" i="0" sz="1300" u="none" cap="none" strike="noStrike">
              <a:solidFill>
                <a:schemeClr val="dk1"/>
              </a:solidFill>
              <a:latin typeface="Calibri"/>
              <a:ea typeface="Calibri"/>
              <a:cs typeface="Calibri"/>
              <a:sym typeface="Calibri"/>
            </a:endParaRPr>
          </a:p>
        </p:txBody>
      </p:sp>
      <p:sp>
        <p:nvSpPr>
          <p:cNvPr id="677" name="Google Shape;677;p23"/>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What Comes Next</a:t>
            </a:r>
            <a:endParaRPr b="0" i="0" sz="3000" u="none" cap="none" strike="noStrike">
              <a:solidFill>
                <a:schemeClr val="dk1"/>
              </a:solidFill>
              <a:latin typeface="Calibri"/>
              <a:ea typeface="Calibri"/>
              <a:cs typeface="Calibri"/>
              <a:sym typeface="Calibri"/>
            </a:endParaRPr>
          </a:p>
        </p:txBody>
      </p:sp>
      <p:sp>
        <p:nvSpPr>
          <p:cNvPr id="678" name="Google Shape;678;p23"/>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679" name="Google Shape;679;p23"/>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21 / 24</a:t>
            </a:r>
            <a:endParaRPr b="0" i="0" sz="900" u="none" cap="none" strike="noStrike">
              <a:solidFill>
                <a:schemeClr val="dk1"/>
              </a:solidFill>
              <a:latin typeface="Calibri"/>
              <a:ea typeface="Calibri"/>
              <a:cs typeface="Calibri"/>
              <a:sym typeface="Calibri"/>
            </a:endParaRPr>
          </a:p>
        </p:txBody>
      </p:sp>
      <p:sp>
        <p:nvSpPr>
          <p:cNvPr id="680" name="Google Shape;680;p23"/>
          <p:cNvSpPr/>
          <p:nvPr/>
        </p:nvSpPr>
        <p:spPr>
          <a:xfrm>
            <a:off x="548640" y="1645920"/>
            <a:ext cx="11091672" cy="786384"/>
          </a:xfrm>
          <a:prstGeom prst="roundRect">
            <a:avLst>
              <a:gd fmla="val 9302" name="adj"/>
            </a:avLst>
          </a:prstGeom>
          <a:solidFill>
            <a:srgbClr val="17233C"/>
          </a:solidFill>
          <a:ln cap="flat" cmpd="sng" w="12700">
            <a:solidFill>
              <a:srgbClr val="00E39B"/>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1" name="Google Shape;681;p23"/>
          <p:cNvSpPr/>
          <p:nvPr/>
        </p:nvSpPr>
        <p:spPr>
          <a:xfrm>
            <a:off x="749808" y="1783080"/>
            <a:ext cx="512064" cy="51206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vial.png" id="682" name="Google Shape;682;p23"/>
          <p:cNvPicPr preferRelativeResize="0"/>
          <p:nvPr/>
        </p:nvPicPr>
        <p:blipFill rotWithShape="1">
          <a:blip r:embed="rId3">
            <a:alphaModFix/>
          </a:blip>
          <a:srcRect b="0" l="0" r="0" t="0"/>
          <a:stretch/>
        </p:blipFill>
        <p:spPr>
          <a:xfrm>
            <a:off x="865022" y="1898294"/>
            <a:ext cx="281635" cy="281635"/>
          </a:xfrm>
          <a:prstGeom prst="rect">
            <a:avLst/>
          </a:prstGeom>
          <a:noFill/>
          <a:ln>
            <a:noFill/>
          </a:ln>
        </p:spPr>
      </p:pic>
      <p:sp>
        <p:nvSpPr>
          <p:cNvPr id="683" name="Google Shape;683;p23"/>
          <p:cNvSpPr txBox="1"/>
          <p:nvPr/>
        </p:nvSpPr>
        <p:spPr>
          <a:xfrm>
            <a:off x="1463040" y="1645920"/>
            <a:ext cx="2560320" cy="7863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450"/>
              <a:buFont typeface="Calibri"/>
              <a:buNone/>
            </a:pPr>
            <a:r>
              <a:rPr b="1" i="0" lang="en-US" sz="1450" u="none" cap="none" strike="noStrike">
                <a:solidFill>
                  <a:srgbClr val="F2F6FC"/>
                </a:solidFill>
                <a:latin typeface="Calibri"/>
                <a:ea typeface="Calibri"/>
                <a:cs typeface="Calibri"/>
                <a:sym typeface="Calibri"/>
              </a:rPr>
              <a:t>Multi-host evaluation</a:t>
            </a:r>
            <a:endParaRPr b="0" i="0" sz="1450" u="none" cap="none" strike="noStrike">
              <a:solidFill>
                <a:schemeClr val="dk1"/>
              </a:solidFill>
              <a:latin typeface="Calibri"/>
              <a:ea typeface="Calibri"/>
              <a:cs typeface="Calibri"/>
              <a:sym typeface="Calibri"/>
            </a:endParaRPr>
          </a:p>
        </p:txBody>
      </p:sp>
      <p:sp>
        <p:nvSpPr>
          <p:cNvPr id="684" name="Google Shape;684;p23"/>
          <p:cNvSpPr txBox="1"/>
          <p:nvPr/>
        </p:nvSpPr>
        <p:spPr>
          <a:xfrm>
            <a:off x="4023360" y="1645920"/>
            <a:ext cx="6309360" cy="7863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Compare against a manually confirmed ground truth and an OpenVAS baseline on hosts with different hardening levels; measure false-positive rate and time-to-report.</a:t>
            </a:r>
            <a:endParaRPr b="0" i="0" sz="1250" u="none" cap="none" strike="noStrike">
              <a:solidFill>
                <a:schemeClr val="dk1"/>
              </a:solidFill>
              <a:latin typeface="Calibri"/>
              <a:ea typeface="Calibri"/>
              <a:cs typeface="Calibri"/>
              <a:sym typeface="Calibri"/>
            </a:endParaRPr>
          </a:p>
        </p:txBody>
      </p:sp>
      <p:sp>
        <p:nvSpPr>
          <p:cNvPr id="685" name="Google Shape;685;p23"/>
          <p:cNvSpPr/>
          <p:nvPr/>
        </p:nvSpPr>
        <p:spPr>
          <a:xfrm>
            <a:off x="10469880" y="1901952"/>
            <a:ext cx="1102766" cy="274320"/>
          </a:xfrm>
          <a:prstGeom prst="roundRect">
            <a:avLst>
              <a:gd fmla="val 50000" name="adj"/>
            </a:avLst>
          </a:prstGeom>
          <a:solidFill>
            <a:srgbClr val="0F3B2F"/>
          </a:solidFill>
          <a:ln cap="flat" cmpd="sng" w="9525">
            <a:solidFill>
              <a:srgbClr val="00E39B"/>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6" name="Google Shape;686;p23"/>
          <p:cNvSpPr txBox="1"/>
          <p:nvPr/>
        </p:nvSpPr>
        <p:spPr>
          <a:xfrm>
            <a:off x="10469880" y="1901952"/>
            <a:ext cx="1102766"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050"/>
              <a:buFont typeface="Calibri"/>
              <a:buNone/>
            </a:pPr>
            <a:r>
              <a:rPr b="1" i="0" lang="en-US" sz="1050" u="none" cap="none" strike="noStrike">
                <a:solidFill>
                  <a:srgbClr val="00E39B"/>
                </a:solidFill>
                <a:latin typeface="Calibri"/>
                <a:ea typeface="Calibri"/>
                <a:cs typeface="Calibri"/>
                <a:sym typeface="Calibri"/>
              </a:rPr>
              <a:t>Priority 1</a:t>
            </a:r>
            <a:endParaRPr b="0" i="0" sz="1050" u="none" cap="none" strike="noStrike">
              <a:solidFill>
                <a:schemeClr val="dk1"/>
              </a:solidFill>
              <a:latin typeface="Calibri"/>
              <a:ea typeface="Calibri"/>
              <a:cs typeface="Calibri"/>
              <a:sym typeface="Calibri"/>
            </a:endParaRPr>
          </a:p>
        </p:txBody>
      </p:sp>
      <p:sp>
        <p:nvSpPr>
          <p:cNvPr id="687" name="Google Shape;687;p23"/>
          <p:cNvSpPr/>
          <p:nvPr/>
        </p:nvSpPr>
        <p:spPr>
          <a:xfrm>
            <a:off x="548640" y="2560320"/>
            <a:ext cx="11091672" cy="786384"/>
          </a:xfrm>
          <a:prstGeom prst="roundRect">
            <a:avLst>
              <a:gd fmla="val 9302"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8" name="Google Shape;688;p23"/>
          <p:cNvSpPr/>
          <p:nvPr/>
        </p:nvSpPr>
        <p:spPr>
          <a:xfrm>
            <a:off x="749808" y="2697480"/>
            <a:ext cx="512064" cy="51206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plug.png" id="689" name="Google Shape;689;p23"/>
          <p:cNvPicPr preferRelativeResize="0"/>
          <p:nvPr/>
        </p:nvPicPr>
        <p:blipFill rotWithShape="1">
          <a:blip r:embed="rId4">
            <a:alphaModFix/>
          </a:blip>
          <a:srcRect b="0" l="0" r="0" t="0"/>
          <a:stretch/>
        </p:blipFill>
        <p:spPr>
          <a:xfrm>
            <a:off x="865022" y="2812694"/>
            <a:ext cx="281635" cy="281635"/>
          </a:xfrm>
          <a:prstGeom prst="rect">
            <a:avLst/>
          </a:prstGeom>
          <a:noFill/>
          <a:ln>
            <a:noFill/>
          </a:ln>
        </p:spPr>
      </p:pic>
      <p:sp>
        <p:nvSpPr>
          <p:cNvPr id="690" name="Google Shape;690;p23"/>
          <p:cNvSpPr txBox="1"/>
          <p:nvPr/>
        </p:nvSpPr>
        <p:spPr>
          <a:xfrm>
            <a:off x="1463040" y="2560320"/>
            <a:ext cx="2560320" cy="7863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450"/>
              <a:buFont typeface="Calibri"/>
              <a:buNone/>
            </a:pPr>
            <a:r>
              <a:rPr b="1" i="0" lang="en-US" sz="1450" u="none" cap="none" strike="noStrike">
                <a:solidFill>
                  <a:srgbClr val="F2F6FC"/>
                </a:solidFill>
                <a:latin typeface="Calibri"/>
                <a:ea typeface="Calibri"/>
                <a:cs typeface="Calibri"/>
                <a:sym typeface="Calibri"/>
              </a:rPr>
              <a:t>Non-standard ports</a:t>
            </a:r>
            <a:endParaRPr b="0" i="0" sz="1450" u="none" cap="none" strike="noStrike">
              <a:solidFill>
                <a:schemeClr val="dk1"/>
              </a:solidFill>
              <a:latin typeface="Calibri"/>
              <a:ea typeface="Calibri"/>
              <a:cs typeface="Calibri"/>
              <a:sym typeface="Calibri"/>
            </a:endParaRPr>
          </a:p>
        </p:txBody>
      </p:sp>
      <p:sp>
        <p:nvSpPr>
          <p:cNvPr id="691" name="Google Shape;691;p23"/>
          <p:cNvSpPr txBox="1"/>
          <p:nvPr/>
        </p:nvSpPr>
        <p:spPr>
          <a:xfrm>
            <a:off x="4023360" y="2560320"/>
            <a:ext cx="7406640" cy="7863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Make every protocol module check the ports found in Phase 2, not only the default port (fixes the ProFTPD 2121 case).</a:t>
            </a:r>
            <a:endParaRPr b="0" i="0" sz="1250" u="none" cap="none" strike="noStrike">
              <a:solidFill>
                <a:schemeClr val="dk1"/>
              </a:solidFill>
              <a:latin typeface="Calibri"/>
              <a:ea typeface="Calibri"/>
              <a:cs typeface="Calibri"/>
              <a:sym typeface="Calibri"/>
            </a:endParaRPr>
          </a:p>
        </p:txBody>
      </p:sp>
      <p:sp>
        <p:nvSpPr>
          <p:cNvPr id="692" name="Google Shape;692;p23"/>
          <p:cNvSpPr/>
          <p:nvPr/>
        </p:nvSpPr>
        <p:spPr>
          <a:xfrm>
            <a:off x="548640" y="3474720"/>
            <a:ext cx="11091672" cy="786384"/>
          </a:xfrm>
          <a:prstGeom prst="roundRect">
            <a:avLst>
              <a:gd fmla="val 9302"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3" name="Google Shape;693;p23"/>
          <p:cNvSpPr/>
          <p:nvPr/>
        </p:nvSpPr>
        <p:spPr>
          <a:xfrm>
            <a:off x="749808" y="3611880"/>
            <a:ext cx="512064" cy="51206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server.png" id="694" name="Google Shape;694;p23"/>
          <p:cNvPicPr preferRelativeResize="0"/>
          <p:nvPr/>
        </p:nvPicPr>
        <p:blipFill rotWithShape="1">
          <a:blip r:embed="rId5">
            <a:alphaModFix/>
          </a:blip>
          <a:srcRect b="0" l="0" r="0" t="0"/>
          <a:stretch/>
        </p:blipFill>
        <p:spPr>
          <a:xfrm>
            <a:off x="865022" y="3727094"/>
            <a:ext cx="281635" cy="281635"/>
          </a:xfrm>
          <a:prstGeom prst="rect">
            <a:avLst/>
          </a:prstGeom>
          <a:noFill/>
          <a:ln>
            <a:noFill/>
          </a:ln>
        </p:spPr>
      </p:pic>
      <p:sp>
        <p:nvSpPr>
          <p:cNvPr id="695" name="Google Shape;695;p23"/>
          <p:cNvSpPr txBox="1"/>
          <p:nvPr/>
        </p:nvSpPr>
        <p:spPr>
          <a:xfrm>
            <a:off x="1463040" y="3474720"/>
            <a:ext cx="2560320" cy="7863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450"/>
              <a:buFont typeface="Calibri"/>
              <a:buNone/>
            </a:pPr>
            <a:r>
              <a:rPr b="1" i="0" lang="en-US" sz="1450" u="none" cap="none" strike="noStrike">
                <a:solidFill>
                  <a:srgbClr val="F2F6FC"/>
                </a:solidFill>
                <a:latin typeface="Calibri"/>
                <a:ea typeface="Calibri"/>
                <a:cs typeface="Calibri"/>
                <a:sym typeface="Calibri"/>
              </a:rPr>
              <a:t>More protocols</a:t>
            </a:r>
            <a:endParaRPr b="0" i="0" sz="1450" u="none" cap="none" strike="noStrike">
              <a:solidFill>
                <a:schemeClr val="dk1"/>
              </a:solidFill>
              <a:latin typeface="Calibri"/>
              <a:ea typeface="Calibri"/>
              <a:cs typeface="Calibri"/>
              <a:sym typeface="Calibri"/>
            </a:endParaRPr>
          </a:p>
        </p:txBody>
      </p:sp>
      <p:sp>
        <p:nvSpPr>
          <p:cNvPr id="696" name="Google Shape;696;p23"/>
          <p:cNvSpPr txBox="1"/>
          <p:nvPr/>
        </p:nvSpPr>
        <p:spPr>
          <a:xfrm>
            <a:off x="4023360" y="3474720"/>
            <a:ext cx="7406640" cy="7863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Add modules for MySQL, PostgreSQL and message-queue services, which were open on the host but not covered.</a:t>
            </a:r>
            <a:endParaRPr b="0" i="0" sz="1250" u="none" cap="none" strike="noStrike">
              <a:solidFill>
                <a:schemeClr val="dk1"/>
              </a:solidFill>
              <a:latin typeface="Calibri"/>
              <a:ea typeface="Calibri"/>
              <a:cs typeface="Calibri"/>
              <a:sym typeface="Calibri"/>
            </a:endParaRPr>
          </a:p>
        </p:txBody>
      </p:sp>
      <p:sp>
        <p:nvSpPr>
          <p:cNvPr id="697" name="Google Shape;697;p23"/>
          <p:cNvSpPr/>
          <p:nvPr/>
        </p:nvSpPr>
        <p:spPr>
          <a:xfrm>
            <a:off x="548640" y="4389120"/>
            <a:ext cx="11091672" cy="786384"/>
          </a:xfrm>
          <a:prstGeom prst="roundRect">
            <a:avLst>
              <a:gd fmla="val 9302"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8" name="Google Shape;698;p23"/>
          <p:cNvSpPr/>
          <p:nvPr/>
        </p:nvSpPr>
        <p:spPr>
          <a:xfrm>
            <a:off x="749808" y="4526280"/>
            <a:ext cx="512064" cy="51206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tags.png" id="699" name="Google Shape;699;p23"/>
          <p:cNvPicPr preferRelativeResize="0"/>
          <p:nvPr/>
        </p:nvPicPr>
        <p:blipFill rotWithShape="1">
          <a:blip r:embed="rId6">
            <a:alphaModFix/>
          </a:blip>
          <a:srcRect b="0" l="0" r="0" t="0"/>
          <a:stretch/>
        </p:blipFill>
        <p:spPr>
          <a:xfrm>
            <a:off x="865022" y="4641494"/>
            <a:ext cx="281635" cy="281635"/>
          </a:xfrm>
          <a:prstGeom prst="rect">
            <a:avLst/>
          </a:prstGeom>
          <a:noFill/>
          <a:ln>
            <a:noFill/>
          </a:ln>
        </p:spPr>
      </p:pic>
      <p:sp>
        <p:nvSpPr>
          <p:cNvPr id="700" name="Google Shape;700;p23"/>
          <p:cNvSpPr txBox="1"/>
          <p:nvPr/>
        </p:nvSpPr>
        <p:spPr>
          <a:xfrm>
            <a:off x="1463040" y="4389120"/>
            <a:ext cx="2560320" cy="7863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450"/>
              <a:buFont typeface="Calibri"/>
              <a:buNone/>
            </a:pPr>
            <a:r>
              <a:rPr b="1" i="0" lang="en-US" sz="1450" u="none" cap="none" strike="noStrike">
                <a:solidFill>
                  <a:srgbClr val="F2F6FC"/>
                </a:solidFill>
                <a:latin typeface="Calibri"/>
                <a:ea typeface="Calibri"/>
                <a:cs typeface="Calibri"/>
                <a:sym typeface="Calibri"/>
              </a:rPr>
              <a:t>Smarter prioritization</a:t>
            </a:r>
            <a:endParaRPr b="0" i="0" sz="1450" u="none" cap="none" strike="noStrike">
              <a:solidFill>
                <a:schemeClr val="dk1"/>
              </a:solidFill>
              <a:latin typeface="Calibri"/>
              <a:ea typeface="Calibri"/>
              <a:cs typeface="Calibri"/>
              <a:sym typeface="Calibri"/>
            </a:endParaRPr>
          </a:p>
        </p:txBody>
      </p:sp>
      <p:sp>
        <p:nvSpPr>
          <p:cNvPr id="701" name="Google Shape;701;p23"/>
          <p:cNvSpPr txBox="1"/>
          <p:nvPr/>
        </p:nvSpPr>
        <p:spPr>
          <a:xfrm>
            <a:off x="4023360" y="4389120"/>
            <a:ext cx="7406640" cy="7863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Combine ASIF confidence with EPSS [16] and CISA KEV [17], and tag findings with CWE [21].</a:t>
            </a:r>
            <a:endParaRPr b="0" i="0" sz="1250" u="none" cap="none" strike="noStrike">
              <a:solidFill>
                <a:schemeClr val="dk1"/>
              </a:solidFill>
              <a:latin typeface="Calibri"/>
              <a:ea typeface="Calibri"/>
              <a:cs typeface="Calibri"/>
              <a:sym typeface="Calibri"/>
            </a:endParaRPr>
          </a:p>
        </p:txBody>
      </p:sp>
      <p:sp>
        <p:nvSpPr>
          <p:cNvPr id="702" name="Google Shape;702;p23"/>
          <p:cNvSpPr/>
          <p:nvPr/>
        </p:nvSpPr>
        <p:spPr>
          <a:xfrm>
            <a:off x="548640" y="5303520"/>
            <a:ext cx="11091672" cy="786384"/>
          </a:xfrm>
          <a:prstGeom prst="roundRect">
            <a:avLst>
              <a:gd fmla="val 9302"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3" name="Google Shape;703;p23"/>
          <p:cNvSpPr/>
          <p:nvPr/>
        </p:nvSpPr>
        <p:spPr>
          <a:xfrm>
            <a:off x="749808" y="5440680"/>
            <a:ext cx="512064" cy="512064"/>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forward.png" id="704" name="Google Shape;704;p23"/>
          <p:cNvPicPr preferRelativeResize="0"/>
          <p:nvPr/>
        </p:nvPicPr>
        <p:blipFill rotWithShape="1">
          <a:blip r:embed="rId7">
            <a:alphaModFix/>
          </a:blip>
          <a:srcRect b="0" l="0" r="0" t="0"/>
          <a:stretch/>
        </p:blipFill>
        <p:spPr>
          <a:xfrm>
            <a:off x="865022" y="5555894"/>
            <a:ext cx="281635" cy="281635"/>
          </a:xfrm>
          <a:prstGeom prst="rect">
            <a:avLst/>
          </a:prstGeom>
          <a:noFill/>
          <a:ln>
            <a:noFill/>
          </a:ln>
        </p:spPr>
      </p:pic>
      <p:sp>
        <p:nvSpPr>
          <p:cNvPr id="705" name="Google Shape;705;p23"/>
          <p:cNvSpPr txBox="1"/>
          <p:nvPr/>
        </p:nvSpPr>
        <p:spPr>
          <a:xfrm>
            <a:off x="1463040" y="5303520"/>
            <a:ext cx="2560320" cy="7863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450"/>
              <a:buFont typeface="Calibri"/>
              <a:buNone/>
            </a:pPr>
            <a:r>
              <a:rPr b="1" i="0" lang="en-US" sz="1450" u="none" cap="none" strike="noStrike">
                <a:solidFill>
                  <a:srgbClr val="F2F6FC"/>
                </a:solidFill>
                <a:latin typeface="Calibri"/>
                <a:ea typeface="Calibri"/>
                <a:cs typeface="Calibri"/>
                <a:sym typeface="Calibri"/>
              </a:rPr>
              <a:t>Parallel Phase 5</a:t>
            </a:r>
            <a:endParaRPr b="0" i="0" sz="1450" u="none" cap="none" strike="noStrike">
              <a:solidFill>
                <a:schemeClr val="dk1"/>
              </a:solidFill>
              <a:latin typeface="Calibri"/>
              <a:ea typeface="Calibri"/>
              <a:cs typeface="Calibri"/>
              <a:sym typeface="Calibri"/>
            </a:endParaRPr>
          </a:p>
        </p:txBody>
      </p:sp>
      <p:sp>
        <p:nvSpPr>
          <p:cNvPr id="706" name="Google Shape;706;p23"/>
          <p:cNvSpPr txBox="1"/>
          <p:nvPr/>
        </p:nvSpPr>
        <p:spPr>
          <a:xfrm>
            <a:off x="4023360" y="5303520"/>
            <a:ext cx="7406640" cy="786384"/>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1250"/>
              <a:buFont typeface="Calibri"/>
              <a:buNone/>
            </a:pPr>
            <a:r>
              <a:rPr b="0" i="0" lang="en-US" sz="1250" u="none" cap="none" strike="noStrike">
                <a:solidFill>
                  <a:srgbClr val="93A6C4"/>
                </a:solidFill>
                <a:latin typeface="Calibri"/>
                <a:ea typeface="Calibri"/>
                <a:cs typeface="Calibri"/>
                <a:sym typeface="Calibri"/>
              </a:rPr>
              <a:t>Run protocol modules in parallel across hosts while keeping per-host rate limits.</a:t>
            </a:r>
            <a:endParaRPr b="0" i="0" sz="1250" u="none" cap="none" strike="noStrike">
              <a:solidFill>
                <a:schemeClr val="dk1"/>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711" name="Shape 711"/>
        <p:cNvGrpSpPr/>
        <p:nvPr/>
      </p:nvGrpSpPr>
      <p:grpSpPr>
        <a:xfrm>
          <a:off x="0" y="0"/>
          <a:ext cx="0" cy="0"/>
          <a:chOff x="0" y="0"/>
          <a:chExt cx="0" cy="0"/>
        </a:xfrm>
      </p:grpSpPr>
      <p:sp>
        <p:nvSpPr>
          <p:cNvPr id="712" name="Google Shape;712;p24"/>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REFLECTION</a:t>
            </a:r>
            <a:endParaRPr b="0" i="0" sz="1300" u="none" cap="none" strike="noStrike">
              <a:solidFill>
                <a:schemeClr val="dk1"/>
              </a:solidFill>
              <a:latin typeface="Calibri"/>
              <a:ea typeface="Calibri"/>
              <a:cs typeface="Calibri"/>
              <a:sym typeface="Calibri"/>
            </a:endParaRPr>
          </a:p>
        </p:txBody>
      </p:sp>
      <p:sp>
        <p:nvSpPr>
          <p:cNvPr id="713" name="Google Shape;713;p24"/>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What This Project Taught Me</a:t>
            </a:r>
            <a:endParaRPr b="0" i="0" sz="3000" u="none" cap="none" strike="noStrike">
              <a:solidFill>
                <a:schemeClr val="dk1"/>
              </a:solidFill>
              <a:latin typeface="Calibri"/>
              <a:ea typeface="Calibri"/>
              <a:cs typeface="Calibri"/>
              <a:sym typeface="Calibri"/>
            </a:endParaRPr>
          </a:p>
        </p:txBody>
      </p:sp>
      <p:sp>
        <p:nvSpPr>
          <p:cNvPr id="714" name="Google Shape;714;p24"/>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715" name="Google Shape;715;p24"/>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22 / 24</a:t>
            </a:r>
            <a:endParaRPr b="0" i="0" sz="900" u="none" cap="none" strike="noStrike">
              <a:solidFill>
                <a:schemeClr val="dk1"/>
              </a:solidFill>
              <a:latin typeface="Calibri"/>
              <a:ea typeface="Calibri"/>
              <a:cs typeface="Calibri"/>
              <a:sym typeface="Calibri"/>
            </a:endParaRPr>
          </a:p>
        </p:txBody>
      </p:sp>
      <p:sp>
        <p:nvSpPr>
          <p:cNvPr id="716" name="Google Shape;716;p24"/>
          <p:cNvSpPr/>
          <p:nvPr/>
        </p:nvSpPr>
        <p:spPr>
          <a:xfrm>
            <a:off x="548640" y="1645920"/>
            <a:ext cx="11091672" cy="1097280"/>
          </a:xfrm>
          <a:prstGeom prst="roundRect">
            <a:avLst>
              <a:gd fmla="val 6667" name="adj"/>
            </a:avLst>
          </a:prstGeom>
          <a:solidFill>
            <a:srgbClr val="17233C"/>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7" name="Google Shape;717;p24"/>
          <p:cNvSpPr/>
          <p:nvPr/>
        </p:nvSpPr>
        <p:spPr>
          <a:xfrm>
            <a:off x="777240" y="1874520"/>
            <a:ext cx="640080" cy="64008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lightbulb.png" id="718" name="Google Shape;718;p24"/>
          <p:cNvPicPr preferRelativeResize="0"/>
          <p:nvPr/>
        </p:nvPicPr>
        <p:blipFill rotWithShape="1">
          <a:blip r:embed="rId3">
            <a:alphaModFix/>
          </a:blip>
          <a:srcRect b="0" l="0" r="0" t="0"/>
          <a:stretch/>
        </p:blipFill>
        <p:spPr>
          <a:xfrm>
            <a:off x="921258" y="2018538"/>
            <a:ext cx="352044" cy="352044"/>
          </a:xfrm>
          <a:prstGeom prst="rect">
            <a:avLst/>
          </a:prstGeom>
          <a:noFill/>
          <a:ln>
            <a:noFill/>
          </a:ln>
        </p:spPr>
      </p:pic>
      <p:sp>
        <p:nvSpPr>
          <p:cNvPr id="719" name="Google Shape;719;p24"/>
          <p:cNvSpPr txBox="1"/>
          <p:nvPr/>
        </p:nvSpPr>
        <p:spPr>
          <a:xfrm>
            <a:off x="1645920" y="1645920"/>
            <a:ext cx="9784080" cy="10972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1800"/>
              <a:buFont typeface="Cambria"/>
              <a:buNone/>
            </a:pPr>
            <a:r>
              <a:rPr b="1" i="1" lang="en-US" sz="1800" u="none" cap="none" strike="noStrike">
                <a:solidFill>
                  <a:srgbClr val="F2F6FC"/>
                </a:solidFill>
                <a:latin typeface="Cambria"/>
                <a:ea typeface="Cambria"/>
                <a:cs typeface="Cambria"/>
                <a:sym typeface="Cambria"/>
              </a:rPr>
              <a:t>"Good evidence for a finding matters more than the number of vulnerabilities found."</a:t>
            </a:r>
            <a:endParaRPr b="0" i="0" sz="1800" u="none" cap="none" strike="noStrike">
              <a:solidFill>
                <a:schemeClr val="dk1"/>
              </a:solidFill>
              <a:latin typeface="Calibri"/>
              <a:ea typeface="Calibri"/>
              <a:cs typeface="Calibri"/>
              <a:sym typeface="Calibri"/>
            </a:endParaRPr>
          </a:p>
        </p:txBody>
      </p:sp>
      <p:sp>
        <p:nvSpPr>
          <p:cNvPr id="720" name="Google Shape;720;p24"/>
          <p:cNvSpPr/>
          <p:nvPr/>
        </p:nvSpPr>
        <p:spPr>
          <a:xfrm>
            <a:off x="548640" y="3017520"/>
            <a:ext cx="3453689" cy="3246120"/>
          </a:xfrm>
          <a:prstGeom prst="roundRect">
            <a:avLst>
              <a:gd fmla="val 2254"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1" name="Google Shape;721;p24"/>
          <p:cNvSpPr txBox="1"/>
          <p:nvPr/>
        </p:nvSpPr>
        <p:spPr>
          <a:xfrm>
            <a:off x="822960" y="3200400"/>
            <a:ext cx="2905049"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600"/>
              <a:buFont typeface="Calibri"/>
              <a:buNone/>
            </a:pPr>
            <a:r>
              <a:rPr b="1" i="0" lang="en-US" sz="1600" u="none" cap="none" strike="noStrike">
                <a:solidFill>
                  <a:srgbClr val="00E39B"/>
                </a:solidFill>
                <a:latin typeface="Calibri"/>
                <a:ea typeface="Calibri"/>
                <a:cs typeface="Calibri"/>
                <a:sym typeface="Calibri"/>
              </a:rPr>
              <a:t>The turning point</a:t>
            </a:r>
            <a:endParaRPr b="0" i="0" sz="1600" u="none" cap="none" strike="noStrike">
              <a:solidFill>
                <a:schemeClr val="dk1"/>
              </a:solidFill>
              <a:latin typeface="Calibri"/>
              <a:ea typeface="Calibri"/>
              <a:cs typeface="Calibri"/>
              <a:sym typeface="Calibri"/>
            </a:endParaRPr>
          </a:p>
        </p:txBody>
      </p:sp>
      <p:sp>
        <p:nvSpPr>
          <p:cNvPr id="722" name="Google Shape;722;p24"/>
          <p:cNvSpPr txBox="1"/>
          <p:nvPr/>
        </p:nvSpPr>
        <p:spPr>
          <a:xfrm>
            <a:off x="822960" y="3703320"/>
            <a:ext cx="2905049" cy="24688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300"/>
              <a:buFont typeface="Calibri"/>
              <a:buNone/>
            </a:pPr>
            <a:r>
              <a:rPr b="0" i="0" lang="en-US" sz="1300" u="none" cap="none" strike="noStrike">
                <a:solidFill>
                  <a:srgbClr val="93A6C4"/>
                </a:solidFill>
                <a:latin typeface="Calibri"/>
                <a:ea typeface="Calibri"/>
                <a:cs typeface="Calibri"/>
                <a:sym typeface="Calibri"/>
              </a:rPr>
              <a:t>The 5 unconfirmed ProFTPD CVEs, next to the anonymous FTP login I verified by hand, made the difference between a candidate and an evidenced finding real for me.</a:t>
            </a:r>
            <a:endParaRPr b="0" i="0" sz="1300" u="none" cap="none" strike="noStrike">
              <a:solidFill>
                <a:schemeClr val="dk1"/>
              </a:solidFill>
              <a:latin typeface="Calibri"/>
              <a:ea typeface="Calibri"/>
              <a:cs typeface="Calibri"/>
              <a:sym typeface="Calibri"/>
            </a:endParaRPr>
          </a:p>
        </p:txBody>
      </p:sp>
      <p:sp>
        <p:nvSpPr>
          <p:cNvPr id="723" name="Google Shape;723;p24"/>
          <p:cNvSpPr/>
          <p:nvPr/>
        </p:nvSpPr>
        <p:spPr>
          <a:xfrm>
            <a:off x="4368089" y="3017520"/>
            <a:ext cx="3453689" cy="3246120"/>
          </a:xfrm>
          <a:prstGeom prst="roundRect">
            <a:avLst>
              <a:gd fmla="val 2254"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4" name="Google Shape;724;p24"/>
          <p:cNvSpPr txBox="1"/>
          <p:nvPr/>
        </p:nvSpPr>
        <p:spPr>
          <a:xfrm>
            <a:off x="4642409" y="3200400"/>
            <a:ext cx="2905049"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600"/>
              <a:buFont typeface="Calibri"/>
              <a:buNone/>
            </a:pPr>
            <a:r>
              <a:rPr b="1" i="0" lang="en-US" sz="1600" u="none" cap="none" strike="noStrike">
                <a:solidFill>
                  <a:srgbClr val="00E39B"/>
                </a:solidFill>
                <a:latin typeface="Calibri"/>
                <a:ea typeface="Calibri"/>
                <a:cs typeface="Calibri"/>
                <a:sym typeface="Calibri"/>
              </a:rPr>
              <a:t>What I would do differently</a:t>
            </a:r>
            <a:endParaRPr b="0" i="0" sz="1600" u="none" cap="none" strike="noStrike">
              <a:solidFill>
                <a:schemeClr val="dk1"/>
              </a:solidFill>
              <a:latin typeface="Calibri"/>
              <a:ea typeface="Calibri"/>
              <a:cs typeface="Calibri"/>
              <a:sym typeface="Calibri"/>
            </a:endParaRPr>
          </a:p>
        </p:txBody>
      </p:sp>
      <p:sp>
        <p:nvSpPr>
          <p:cNvPr id="725" name="Google Shape;725;p24"/>
          <p:cNvSpPr txBox="1"/>
          <p:nvPr/>
        </p:nvSpPr>
        <p:spPr>
          <a:xfrm>
            <a:off x="4642409" y="3703320"/>
            <a:ext cx="2905049" cy="24688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300"/>
              <a:buFont typeface="Calibri"/>
              <a:buNone/>
            </a:pPr>
            <a:r>
              <a:rPr b="0" i="0" lang="en-US" sz="1300" u="none" cap="none" strike="noStrike">
                <a:solidFill>
                  <a:srgbClr val="93A6C4"/>
                </a:solidFill>
                <a:latin typeface="Calibri"/>
                <a:ea typeface="Calibri"/>
                <a:cs typeface="Calibri"/>
                <a:sym typeface="Calibri"/>
              </a:rPr>
              <a:t>Finish one protocol from scan to report before the next, plan a checkpoint for the evidence schema, keep raw Nmap/OpenVAS output, and reset from clean lab snapshots.</a:t>
            </a:r>
            <a:endParaRPr b="0" i="0" sz="1300" u="none" cap="none" strike="noStrike">
              <a:solidFill>
                <a:schemeClr val="dk1"/>
              </a:solidFill>
              <a:latin typeface="Calibri"/>
              <a:ea typeface="Calibri"/>
              <a:cs typeface="Calibri"/>
              <a:sym typeface="Calibri"/>
            </a:endParaRPr>
          </a:p>
        </p:txBody>
      </p:sp>
      <p:sp>
        <p:nvSpPr>
          <p:cNvPr id="726" name="Google Shape;726;p24"/>
          <p:cNvSpPr/>
          <p:nvPr/>
        </p:nvSpPr>
        <p:spPr>
          <a:xfrm>
            <a:off x="8187538" y="3017520"/>
            <a:ext cx="3453689" cy="3246120"/>
          </a:xfrm>
          <a:prstGeom prst="roundRect">
            <a:avLst>
              <a:gd fmla="val 2254" name="adj"/>
            </a:avLst>
          </a:prstGeom>
          <a:solidFill>
            <a:srgbClr val="121C31"/>
          </a:solidFill>
          <a:ln cap="flat" cmpd="sng" w="12700">
            <a:solidFill>
              <a:srgbClr val="26344F"/>
            </a:solidFill>
            <a:prstDash val="solid"/>
            <a:round/>
            <a:headEnd len="sm" w="sm" type="none"/>
            <a:tailEnd len="sm" w="sm" type="none"/>
          </a:ln>
          <a:effectLst>
            <a:outerShdw blurRad="101600" rotWithShape="0" algn="bl" dir="5400000" dist="38100">
              <a:srgbClr val="000000">
                <a:alpha val="3490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7" name="Google Shape;727;p24"/>
          <p:cNvSpPr txBox="1"/>
          <p:nvPr/>
        </p:nvSpPr>
        <p:spPr>
          <a:xfrm>
            <a:off x="8461858" y="3200400"/>
            <a:ext cx="2905049"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600"/>
              <a:buFont typeface="Calibri"/>
              <a:buNone/>
            </a:pPr>
            <a:r>
              <a:rPr b="1" i="0" lang="en-US" sz="1600" u="none" cap="none" strike="noStrike">
                <a:solidFill>
                  <a:srgbClr val="00E39B"/>
                </a:solidFill>
                <a:latin typeface="Calibri"/>
                <a:ea typeface="Calibri"/>
                <a:cs typeface="Calibri"/>
                <a:sym typeface="Calibri"/>
              </a:rPr>
              <a:t>The bigger lesson</a:t>
            </a:r>
            <a:endParaRPr b="0" i="0" sz="1600" u="none" cap="none" strike="noStrike">
              <a:solidFill>
                <a:schemeClr val="dk1"/>
              </a:solidFill>
              <a:latin typeface="Calibri"/>
              <a:ea typeface="Calibri"/>
              <a:cs typeface="Calibri"/>
              <a:sym typeface="Calibri"/>
            </a:endParaRPr>
          </a:p>
        </p:txBody>
      </p:sp>
      <p:sp>
        <p:nvSpPr>
          <p:cNvPr id="728" name="Google Shape;728;p24"/>
          <p:cNvSpPr txBox="1"/>
          <p:nvPr/>
        </p:nvSpPr>
        <p:spPr>
          <a:xfrm>
            <a:off x="8461858" y="3703320"/>
            <a:ext cx="2905049" cy="246888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93A6C4"/>
              </a:buClr>
              <a:buSzPts val="1300"/>
              <a:buFont typeface="Calibri"/>
              <a:buNone/>
            </a:pPr>
            <a:r>
              <a:rPr b="0" i="0" lang="en-US" sz="1300" u="none" cap="none" strike="noStrike">
                <a:solidFill>
                  <a:srgbClr val="93A6C4"/>
                </a:solidFill>
                <a:latin typeface="Calibri"/>
                <a:ea typeface="Calibri"/>
                <a:cs typeface="Calibri"/>
                <a:sym typeface="Calibri"/>
              </a:rPr>
              <a:t>Automation is not about more alerts. Results must be interpretable and backed by evidence to actually help an analyst. Deciding what evidence may claim took longer than writing the code.</a:t>
            </a:r>
            <a:endParaRPr b="0" i="0" sz="1300" u="none" cap="none" strike="noStrike">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733" name="Shape 733"/>
        <p:cNvGrpSpPr/>
        <p:nvPr/>
      </p:nvGrpSpPr>
      <p:grpSpPr>
        <a:xfrm>
          <a:off x="0" y="0"/>
          <a:ext cx="0" cy="0"/>
          <a:chOff x="0" y="0"/>
          <a:chExt cx="0" cy="0"/>
        </a:xfrm>
      </p:grpSpPr>
      <p:sp>
        <p:nvSpPr>
          <p:cNvPr id="734" name="Google Shape;734;p25"/>
          <p:cNvSpPr txBox="1"/>
          <p:nvPr/>
        </p:nvSpPr>
        <p:spPr>
          <a:xfrm>
            <a:off x="548640" y="384048"/>
            <a:ext cx="7315200" cy="32004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00E39B"/>
              </a:buClr>
              <a:buSzPts val="1300"/>
              <a:buFont typeface="Calibri"/>
              <a:buNone/>
            </a:pPr>
            <a:r>
              <a:rPr b="1" i="0" lang="en-US" sz="1300" u="none" cap="none" strike="noStrike">
                <a:solidFill>
                  <a:srgbClr val="00E39B"/>
                </a:solidFill>
                <a:latin typeface="Calibri"/>
                <a:ea typeface="Calibri"/>
                <a:cs typeface="Calibri"/>
                <a:sym typeface="Calibri"/>
              </a:rPr>
              <a:t>REFERENCES</a:t>
            </a:r>
            <a:endParaRPr b="0" i="0" sz="1300" u="none" cap="none" strike="noStrike">
              <a:solidFill>
                <a:schemeClr val="dk1"/>
              </a:solidFill>
              <a:latin typeface="Calibri"/>
              <a:ea typeface="Calibri"/>
              <a:cs typeface="Calibri"/>
              <a:sym typeface="Calibri"/>
            </a:endParaRPr>
          </a:p>
        </p:txBody>
      </p:sp>
      <p:sp>
        <p:nvSpPr>
          <p:cNvPr id="735" name="Google Shape;735;p25"/>
          <p:cNvSpPr txBox="1"/>
          <p:nvPr/>
        </p:nvSpPr>
        <p:spPr>
          <a:xfrm>
            <a:off x="548640" y="658368"/>
            <a:ext cx="11064240" cy="8229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2F6FC"/>
              </a:buClr>
              <a:buSzPts val="3000"/>
              <a:buFont typeface="Cambria"/>
              <a:buNone/>
            </a:pPr>
            <a:r>
              <a:rPr b="1" i="0" lang="en-US" sz="3000" u="none" cap="none" strike="noStrike">
                <a:solidFill>
                  <a:srgbClr val="F2F6FC"/>
                </a:solidFill>
                <a:latin typeface="Cambria"/>
                <a:ea typeface="Cambria"/>
                <a:cs typeface="Cambria"/>
                <a:sym typeface="Cambria"/>
              </a:rPr>
              <a:t>References (IEEE)</a:t>
            </a:r>
            <a:endParaRPr b="0" i="0" sz="3000" u="none" cap="none" strike="noStrike">
              <a:solidFill>
                <a:schemeClr val="dk1"/>
              </a:solidFill>
              <a:latin typeface="Calibri"/>
              <a:ea typeface="Calibri"/>
              <a:cs typeface="Calibri"/>
              <a:sym typeface="Calibri"/>
            </a:endParaRPr>
          </a:p>
        </p:txBody>
      </p:sp>
      <p:sp>
        <p:nvSpPr>
          <p:cNvPr id="736" name="Google Shape;736;p25"/>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737" name="Google Shape;737;p25"/>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23 / 24</a:t>
            </a:r>
            <a:endParaRPr b="0" i="0" sz="900" u="none" cap="none" strike="noStrike">
              <a:solidFill>
                <a:schemeClr val="dk1"/>
              </a:solidFill>
              <a:latin typeface="Calibri"/>
              <a:ea typeface="Calibri"/>
              <a:cs typeface="Calibri"/>
              <a:sym typeface="Calibri"/>
            </a:endParaRPr>
          </a:p>
        </p:txBody>
      </p:sp>
      <p:sp>
        <p:nvSpPr>
          <p:cNvPr id="738" name="Google Shape;738;p25"/>
          <p:cNvSpPr txBox="1"/>
          <p:nvPr/>
        </p:nvSpPr>
        <p:spPr>
          <a:xfrm>
            <a:off x="548640" y="1508760"/>
            <a:ext cx="5440680" cy="4937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[1]  </a:t>
            </a:r>
            <a:r>
              <a:rPr b="0" i="0" lang="en-US" sz="950" u="none" cap="none" strike="noStrike">
                <a:solidFill>
                  <a:srgbClr val="93A6C4"/>
                </a:solidFill>
                <a:latin typeface="Calibri"/>
                <a:ea typeface="Calibri"/>
                <a:cs typeface="Calibri"/>
                <a:sym typeface="Calibri"/>
              </a:rPr>
              <a:t>National Institute of Standards and Technology, "NIST updates NVD operations to address record CVE growth," NIST News, Apr. 15, 2026. [Online]. Available: https://www.nist.gov/news-events/news/2026/04/nist-updates-nvd-operations-address-record-cve-growth</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[2]  </a:t>
            </a:r>
            <a:r>
              <a:rPr b="0" i="0" lang="en-US" sz="950" u="none" cap="none" strike="noStrike">
                <a:solidFill>
                  <a:srgbClr val="93A6C4"/>
                </a:solidFill>
                <a:latin typeface="Calibri"/>
                <a:ea typeface="Calibri"/>
                <a:cs typeface="Calibri"/>
                <a:sym typeface="Calibri"/>
              </a:rPr>
              <a:t>H. Holm, "Performance of automated network vulnerability scanning at remediating security issues," </a:t>
            </a:r>
            <a:r>
              <a:rPr b="0" i="1" lang="en-US" sz="950" u="none" cap="none" strike="noStrike">
                <a:solidFill>
                  <a:srgbClr val="93A6C4"/>
                </a:solidFill>
                <a:latin typeface="Calibri"/>
                <a:ea typeface="Calibri"/>
                <a:cs typeface="Calibri"/>
                <a:sym typeface="Calibri"/>
              </a:rPr>
              <a:t>Comput. Secur.</a:t>
            </a:r>
            <a:r>
              <a:rPr b="0" i="0" lang="en-US" sz="950" u="none" cap="none" strike="noStrike">
                <a:solidFill>
                  <a:srgbClr val="93A6C4"/>
                </a:solidFill>
                <a:latin typeface="Calibri"/>
                <a:ea typeface="Calibri"/>
                <a:cs typeface="Calibri"/>
                <a:sym typeface="Calibri"/>
              </a:rPr>
              <a:t>, vol. 31, no. 2, pp. 164–175, 2012.</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[3]  </a:t>
            </a:r>
            <a:r>
              <a:rPr b="0" i="0" lang="en-US" sz="950" u="none" cap="none" strike="noStrike">
                <a:solidFill>
                  <a:srgbClr val="93A6C4"/>
                </a:solidFill>
                <a:latin typeface="Calibri"/>
                <a:ea typeface="Calibri"/>
                <a:cs typeface="Calibri"/>
                <a:sym typeface="Calibri"/>
              </a:rPr>
              <a:t>G. F. Lyon, </a:t>
            </a:r>
            <a:r>
              <a:rPr b="0" i="1" lang="en-US" sz="950" u="none" cap="none" strike="noStrike">
                <a:solidFill>
                  <a:srgbClr val="93A6C4"/>
                </a:solidFill>
                <a:latin typeface="Calibri"/>
                <a:ea typeface="Calibri"/>
                <a:cs typeface="Calibri"/>
                <a:sym typeface="Calibri"/>
              </a:rPr>
              <a:t>Nmap Network Scanning: The Official Nmap Project Guide to Network Discovery and Security Scanning</a:t>
            </a:r>
            <a:r>
              <a:rPr b="0" i="0" lang="en-US" sz="950" u="none" cap="none" strike="noStrike">
                <a:solidFill>
                  <a:srgbClr val="93A6C4"/>
                </a:solidFill>
                <a:latin typeface="Calibri"/>
                <a:ea typeface="Calibri"/>
                <a:cs typeface="Calibri"/>
                <a:sym typeface="Calibri"/>
              </a:rPr>
              <a:t>. Sunnyvale, CA, USA: Insecure.Com LLC, 2009.</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[4]  </a:t>
            </a:r>
            <a:r>
              <a:rPr b="0" i="0" lang="en-US" sz="950" u="none" cap="none" strike="noStrike">
                <a:solidFill>
                  <a:srgbClr val="93A6C4"/>
                </a:solidFill>
                <a:latin typeface="Calibri"/>
                <a:ea typeface="Calibri"/>
                <a:cs typeface="Calibri"/>
                <a:sym typeface="Calibri"/>
              </a:rPr>
              <a:t>Greenbone AG, "OpenVAS – Open Vulnerability Assessment Scanner." Accessed: Aug. 2026. [Online]. Available: https://www.openvas.org</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[5]  </a:t>
            </a:r>
            <a:r>
              <a:rPr b="0" i="0" lang="en-US" sz="950" u="none" cap="none" strike="noStrike">
                <a:solidFill>
                  <a:srgbClr val="93A6C4"/>
                </a:solidFill>
                <a:latin typeface="Calibri"/>
                <a:ea typeface="Calibri"/>
                <a:cs typeface="Calibri"/>
                <a:sym typeface="Calibri"/>
              </a:rPr>
              <a:t>National Institute of Standards and Technology, "National Vulnerability Database (NVD)." Accessed: Aug. 2026. [Online]. Available: https://nvd.nist.gov</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[6]  </a:t>
            </a:r>
            <a:r>
              <a:rPr b="0" i="0" lang="en-US" sz="950" u="none" cap="none" strike="noStrike">
                <a:solidFill>
                  <a:srgbClr val="93A6C4"/>
                </a:solidFill>
                <a:latin typeface="Calibri"/>
                <a:ea typeface="Calibri"/>
                <a:cs typeface="Calibri"/>
                <a:sym typeface="Calibri"/>
              </a:rPr>
              <a:t>FIRST.Org, Inc., "Common Vulnerability Scoring System v3.1: Specification document," Forum of Incident Response and Security Teams, 2019.</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[7]  </a:t>
            </a:r>
            <a:r>
              <a:rPr b="0" i="0" lang="en-US" sz="950" u="none" cap="none" strike="noStrike">
                <a:solidFill>
                  <a:srgbClr val="93A6C4"/>
                </a:solidFill>
                <a:latin typeface="Calibri"/>
                <a:ea typeface="Calibri"/>
                <a:cs typeface="Calibri"/>
                <a:sym typeface="Calibri"/>
              </a:rPr>
              <a:t>K. Scarfone, M. Souppaya, A. Cody, and A. Orebaugh, "Technical guide to information security testing and assessment," NIST, Gaithersburg, MD, USA, SP 800-115, Sep. 2008.</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[8]  </a:t>
            </a:r>
            <a:r>
              <a:rPr b="0" i="0" lang="en-US" sz="950" u="none" cap="none" strike="noStrike">
                <a:solidFill>
                  <a:srgbClr val="93A6C4"/>
                </a:solidFill>
                <a:latin typeface="Calibri"/>
                <a:ea typeface="Calibri"/>
                <a:cs typeface="Calibri"/>
                <a:sym typeface="Calibri"/>
              </a:rPr>
              <a:t>T. Ylonen and C. Lonvick, Ed., "The Secure Shell (SSH) transport layer protocol," IETF, RFC 4253, Jan. 2006.</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[9]  </a:t>
            </a:r>
            <a:r>
              <a:rPr b="0" i="0" lang="en-US" sz="950" u="none" cap="none" strike="noStrike">
                <a:solidFill>
                  <a:srgbClr val="93A6C4"/>
                </a:solidFill>
                <a:latin typeface="Calibri"/>
                <a:ea typeface="Calibri"/>
                <a:cs typeface="Calibri"/>
                <a:sym typeface="Calibri"/>
              </a:rPr>
              <a:t>J. Postel and J. Reynolds, "File Transfer Protocol (FTP)," IETF, RFC 959, Oct. 1985.</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[10]  </a:t>
            </a:r>
            <a:r>
              <a:rPr b="0" i="0" lang="en-US" sz="950" u="none" cap="none" strike="noStrike">
                <a:solidFill>
                  <a:srgbClr val="93A6C4"/>
                </a:solidFill>
                <a:latin typeface="Calibri"/>
                <a:ea typeface="Calibri"/>
                <a:cs typeface="Calibri"/>
                <a:sym typeface="Calibri"/>
              </a:rPr>
              <a:t>P. Mockapetris, "Domain names – Implementation and specification," IETF, RFC 1035, Nov. 1987.</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[11]  </a:t>
            </a:r>
            <a:r>
              <a:rPr b="0" i="0" lang="en-US" sz="950" u="none" cap="none" strike="noStrike">
                <a:solidFill>
                  <a:srgbClr val="93A6C4"/>
                </a:solidFill>
                <a:latin typeface="Calibri"/>
                <a:ea typeface="Calibri"/>
                <a:cs typeface="Calibri"/>
                <a:sym typeface="Calibri"/>
              </a:rPr>
              <a:t>S. Roy, N. Sharmin, J. C. Acosta, C. Kiekintveld, and A. Laszka, "Survey and taxonomy of adversarial reconnaissance techniques," </a:t>
            </a:r>
            <a:r>
              <a:rPr b="0" i="1" lang="en-US" sz="950" u="none" cap="none" strike="noStrike">
                <a:solidFill>
                  <a:srgbClr val="93A6C4"/>
                </a:solidFill>
                <a:latin typeface="Calibri"/>
                <a:ea typeface="Calibri"/>
                <a:cs typeface="Calibri"/>
                <a:sym typeface="Calibri"/>
              </a:rPr>
              <a:t>ACM Comput. Surv.</a:t>
            </a:r>
            <a:r>
              <a:rPr b="0" i="0" lang="en-US" sz="950" u="none" cap="none" strike="noStrike">
                <a:solidFill>
                  <a:srgbClr val="93A6C4"/>
                </a:solidFill>
                <a:latin typeface="Calibri"/>
                <a:ea typeface="Calibri"/>
                <a:cs typeface="Calibri"/>
                <a:sym typeface="Calibri"/>
              </a:rPr>
              <a:t>, vol. 55, no. 6, Art. no. 112, 2023.</a:t>
            </a:r>
            <a:endParaRPr b="0" i="0" sz="950" u="none" cap="none" strike="noStrike">
              <a:solidFill>
                <a:schemeClr val="dk1"/>
              </a:solidFill>
              <a:latin typeface="Calibri"/>
              <a:ea typeface="Calibri"/>
              <a:cs typeface="Calibri"/>
              <a:sym typeface="Calibri"/>
            </a:endParaRPr>
          </a:p>
        </p:txBody>
      </p:sp>
      <p:sp>
        <p:nvSpPr>
          <p:cNvPr id="739" name="Google Shape;739;p25"/>
          <p:cNvSpPr txBox="1"/>
          <p:nvPr/>
        </p:nvSpPr>
        <p:spPr>
          <a:xfrm>
            <a:off x="6217920" y="1508760"/>
            <a:ext cx="5440680" cy="493776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[12]  </a:t>
            </a:r>
            <a:r>
              <a:rPr b="0" i="0" lang="en-US" sz="950" u="none" cap="none" strike="noStrike">
                <a:solidFill>
                  <a:srgbClr val="93A6C4"/>
                </a:solidFill>
                <a:latin typeface="Calibri"/>
                <a:ea typeface="Calibri"/>
                <a:cs typeface="Calibri"/>
                <a:sym typeface="Calibri"/>
              </a:rPr>
              <a:t>MITRE Corporation, "Common Vulnerabilities and Exposures (CVE)." Accessed: Aug. 2026. [Online]. Available: https://cve.mitre.org</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[13]  </a:t>
            </a:r>
            <a:r>
              <a:rPr b="0" i="0" lang="en-US" sz="950" u="none" cap="none" strike="noStrike">
                <a:solidFill>
                  <a:srgbClr val="93A6C4"/>
                </a:solidFill>
                <a:latin typeface="Calibri"/>
                <a:ea typeface="Calibri"/>
                <a:cs typeface="Calibri"/>
                <a:sym typeface="Calibri"/>
              </a:rPr>
              <a:t>L. A. Benthin Sanguino and R. Uetz, "Software vulnerability analysis using CPE and CVE," 2017, arXiv:1705.05347.</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[14]  </a:t>
            </a:r>
            <a:r>
              <a:rPr b="0" i="0" lang="en-US" sz="950" u="none" cap="none" strike="noStrike">
                <a:solidFill>
                  <a:srgbClr val="93A6C4"/>
                </a:solidFill>
                <a:latin typeface="Calibri"/>
                <a:ea typeface="Calibri"/>
                <a:cs typeface="Calibri"/>
                <a:sym typeface="Calibri"/>
              </a:rPr>
              <a:t>OWASP Foundation, "OWASP Web Security Testing Guide," v4.2, 2020. [Online]. Available: https://owasp.org/www-project-web-security-testing-guide/</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[15]  </a:t>
            </a:r>
            <a:r>
              <a:rPr b="0" i="0" lang="en-US" sz="950" u="none" cap="none" strike="noStrike">
                <a:solidFill>
                  <a:srgbClr val="93A6C4"/>
                </a:solidFill>
                <a:latin typeface="Calibri"/>
                <a:ea typeface="Calibri"/>
                <a:cs typeface="Calibri"/>
                <a:sym typeface="Calibri"/>
              </a:rPr>
              <a:t>Z. Chen, F. Kang, X. Xiong, and H. Shu, "A survey on penetration path planning in automated penetration testing," </a:t>
            </a:r>
            <a:r>
              <a:rPr b="0" i="1" lang="en-US" sz="950" u="none" cap="none" strike="noStrike">
                <a:solidFill>
                  <a:srgbClr val="93A6C4"/>
                </a:solidFill>
                <a:latin typeface="Calibri"/>
                <a:ea typeface="Calibri"/>
                <a:cs typeface="Calibri"/>
                <a:sym typeface="Calibri"/>
              </a:rPr>
              <a:t>Appl. Sci.</a:t>
            </a:r>
            <a:r>
              <a:rPr b="0" i="0" lang="en-US" sz="950" u="none" cap="none" strike="noStrike">
                <a:solidFill>
                  <a:srgbClr val="93A6C4"/>
                </a:solidFill>
                <a:latin typeface="Calibri"/>
                <a:ea typeface="Calibri"/>
                <a:cs typeface="Calibri"/>
                <a:sym typeface="Calibri"/>
              </a:rPr>
              <a:t>, vol. 14, no. 18, Art. no. 8355, 2024.</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[16]  </a:t>
            </a:r>
            <a:r>
              <a:rPr b="0" i="0" lang="en-US" sz="950" u="none" cap="none" strike="noStrike">
                <a:solidFill>
                  <a:srgbClr val="93A6C4"/>
                </a:solidFill>
                <a:latin typeface="Calibri"/>
                <a:ea typeface="Calibri"/>
                <a:cs typeface="Calibri"/>
                <a:sym typeface="Calibri"/>
              </a:rPr>
              <a:t>J. Jacobs, S. Romanosky, B. Edwards, M. Roytman, and I. Adjerid, "Exploit Prediction Scoring System (EPSS)," </a:t>
            </a:r>
            <a:r>
              <a:rPr b="0" i="1" lang="en-US" sz="950" u="none" cap="none" strike="noStrike">
                <a:solidFill>
                  <a:srgbClr val="93A6C4"/>
                </a:solidFill>
                <a:latin typeface="Calibri"/>
                <a:ea typeface="Calibri"/>
                <a:cs typeface="Calibri"/>
                <a:sym typeface="Calibri"/>
              </a:rPr>
              <a:t>Digit. Threats: Res. Pract.</a:t>
            </a:r>
            <a:r>
              <a:rPr b="0" i="0" lang="en-US" sz="950" u="none" cap="none" strike="noStrike">
                <a:solidFill>
                  <a:srgbClr val="93A6C4"/>
                </a:solidFill>
                <a:latin typeface="Calibri"/>
                <a:ea typeface="Calibri"/>
                <a:cs typeface="Calibri"/>
                <a:sym typeface="Calibri"/>
              </a:rPr>
              <a:t>, vol. 2, no. 3, 2021, doi: 10.1145/3436242.</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[17]  </a:t>
            </a:r>
            <a:r>
              <a:rPr b="0" i="0" lang="en-US" sz="950" u="none" cap="none" strike="noStrike">
                <a:solidFill>
                  <a:srgbClr val="93A6C4"/>
                </a:solidFill>
                <a:latin typeface="Calibri"/>
                <a:ea typeface="Calibri"/>
                <a:cs typeface="Calibri"/>
                <a:sym typeface="Calibri"/>
              </a:rPr>
              <a:t>Cybersecurity and Infrastructure Security Agency, "Known Exploited Vulnerabilities catalog." Accessed: Aug. 2026. [Online]. Available: https://www.cisa.gov/known-exploited-vulnerabilities-catalog</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[18]  </a:t>
            </a:r>
            <a:r>
              <a:rPr b="0" i="0" lang="en-US" sz="950" u="none" cap="none" strike="noStrike">
                <a:solidFill>
                  <a:srgbClr val="93A6C4"/>
                </a:solidFill>
                <a:latin typeface="Calibri"/>
                <a:ea typeface="Calibri"/>
                <a:cs typeface="Calibri"/>
                <a:sym typeface="Calibri"/>
              </a:rPr>
              <a:t>B. Jung, Y. Li, and T. Bechor, "CAVP: A context-aware vulnerability prioritization model," </a:t>
            </a:r>
            <a:r>
              <a:rPr b="0" i="1" lang="en-US" sz="950" u="none" cap="none" strike="noStrike">
                <a:solidFill>
                  <a:srgbClr val="93A6C4"/>
                </a:solidFill>
                <a:latin typeface="Calibri"/>
                <a:ea typeface="Calibri"/>
                <a:cs typeface="Calibri"/>
                <a:sym typeface="Calibri"/>
              </a:rPr>
              <a:t>Comput. Secur.</a:t>
            </a:r>
            <a:r>
              <a:rPr b="0" i="0" lang="en-US" sz="950" u="none" cap="none" strike="noStrike">
                <a:solidFill>
                  <a:srgbClr val="93A6C4"/>
                </a:solidFill>
                <a:latin typeface="Calibri"/>
                <a:ea typeface="Calibri"/>
                <a:cs typeface="Calibri"/>
                <a:sym typeface="Calibri"/>
              </a:rPr>
              <a:t>, vol. 116, Art. no. 102639, 2022, doi: 10.1016/j.cose.2022.102639.</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[19]  </a:t>
            </a:r>
            <a:r>
              <a:rPr b="0" i="1" lang="en-US" sz="950" u="none" cap="none" strike="noStrike">
                <a:solidFill>
                  <a:srgbClr val="93A6C4"/>
                </a:solidFill>
                <a:latin typeface="Calibri"/>
                <a:ea typeface="Calibri"/>
                <a:cs typeface="Calibri"/>
                <a:sym typeface="Calibri"/>
              </a:rPr>
              <a:t>Computer Misuse Act 1990</a:t>
            </a:r>
            <a:r>
              <a:rPr b="0" i="0" lang="en-US" sz="950" u="none" cap="none" strike="noStrike">
                <a:solidFill>
                  <a:srgbClr val="93A6C4"/>
                </a:solidFill>
                <a:latin typeface="Calibri"/>
                <a:ea typeface="Calibri"/>
                <a:cs typeface="Calibri"/>
                <a:sym typeface="Calibri"/>
              </a:rPr>
              <a:t>, c. 18. [Online]. Available: https://www.legislation.gov.uk/ukpga/1990/18/contents</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[20]  </a:t>
            </a:r>
            <a:r>
              <a:rPr b="0" i="0" lang="en-US" sz="950" u="none" cap="none" strike="noStrike">
                <a:solidFill>
                  <a:srgbClr val="93A6C4"/>
                </a:solidFill>
                <a:latin typeface="Calibri"/>
                <a:ea typeface="Calibri"/>
                <a:cs typeface="Calibri"/>
                <a:sym typeface="Calibri"/>
              </a:rPr>
              <a:t>A. Valenza, G. Costa, and A. Armando, "Never trust your victim: Weaponizing vulnerabilities in security scanners," in </a:t>
            </a:r>
            <a:r>
              <a:rPr b="0" i="1" lang="en-US" sz="950" u="none" cap="none" strike="noStrike">
                <a:solidFill>
                  <a:srgbClr val="93A6C4"/>
                </a:solidFill>
                <a:latin typeface="Calibri"/>
                <a:ea typeface="Calibri"/>
                <a:cs typeface="Calibri"/>
                <a:sym typeface="Calibri"/>
              </a:rPr>
              <a:t>Proc. 23rd Int. Symp. Res. Attacks, Intrusions Defenses (RAID)</a:t>
            </a:r>
            <a:r>
              <a:rPr b="0" i="0" lang="en-US" sz="950" u="none" cap="none" strike="noStrike">
                <a:solidFill>
                  <a:srgbClr val="93A6C4"/>
                </a:solidFill>
                <a:latin typeface="Calibri"/>
                <a:ea typeface="Calibri"/>
                <a:cs typeface="Calibri"/>
                <a:sym typeface="Calibri"/>
              </a:rPr>
              <a:t>, 2020, pp. 17–29.</a:t>
            </a:r>
            <a:endParaRPr b="0" i="0" sz="95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F2F6FC"/>
              </a:buClr>
              <a:buSzPts val="950"/>
              <a:buFont typeface="Calibri"/>
              <a:buNone/>
            </a:pPr>
            <a:r>
              <a:rPr b="1" i="0" lang="en-US" sz="950" u="none" cap="none" strike="noStrike">
                <a:solidFill>
                  <a:srgbClr val="F2F6FC"/>
                </a:solidFill>
                <a:latin typeface="Calibri"/>
                <a:ea typeface="Calibri"/>
                <a:cs typeface="Calibri"/>
                <a:sym typeface="Calibri"/>
              </a:rPr>
              <a:t>[21]  </a:t>
            </a:r>
            <a:r>
              <a:rPr b="0" i="0" lang="en-US" sz="950" u="none" cap="none" strike="noStrike">
                <a:solidFill>
                  <a:srgbClr val="93A6C4"/>
                </a:solidFill>
                <a:latin typeface="Calibri"/>
                <a:ea typeface="Calibri"/>
                <a:cs typeface="Calibri"/>
                <a:sym typeface="Calibri"/>
              </a:rPr>
              <a:t>MITRE Corporation, "Common Weakness Enumeration (CWE)." Accessed: Aug. 2026. [Online]. Available: https://cwe.mitre.org</a:t>
            </a:r>
            <a:endParaRPr b="0" i="0" sz="950" u="none" cap="none" strike="noStrike">
              <a:solidFill>
                <a:schemeClr val="dk1"/>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A1120"/>
        </a:solidFill>
      </p:bgPr>
    </p:bg>
    <p:spTree>
      <p:nvGrpSpPr>
        <p:cNvPr id="744" name="Shape 744"/>
        <p:cNvGrpSpPr/>
        <p:nvPr/>
      </p:nvGrpSpPr>
      <p:grpSpPr>
        <a:xfrm>
          <a:off x="0" y="0"/>
          <a:ext cx="0" cy="0"/>
          <a:chOff x="0" y="0"/>
          <a:chExt cx="0" cy="0"/>
        </a:xfrm>
      </p:grpSpPr>
      <p:sp>
        <p:nvSpPr>
          <p:cNvPr id="745" name="Google Shape;745;p26"/>
          <p:cNvSpPr txBox="1"/>
          <p:nvPr/>
        </p:nvSpPr>
        <p:spPr>
          <a:xfrm>
            <a:off x="457200" y="6519672"/>
            <a:ext cx="731520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ASIF  |  Autonomous Service Investigation Framework  |  Patel Aryan Kamleshbhai</a:t>
            </a:r>
            <a:endParaRPr b="0" i="0" sz="900" u="none" cap="none" strike="noStrike">
              <a:solidFill>
                <a:schemeClr val="dk1"/>
              </a:solidFill>
              <a:latin typeface="Calibri"/>
              <a:ea typeface="Calibri"/>
              <a:cs typeface="Calibri"/>
              <a:sym typeface="Calibri"/>
            </a:endParaRPr>
          </a:p>
        </p:txBody>
      </p:sp>
      <p:sp>
        <p:nvSpPr>
          <p:cNvPr id="746" name="Google Shape;746;p26"/>
          <p:cNvSpPr txBox="1"/>
          <p:nvPr/>
        </p:nvSpPr>
        <p:spPr>
          <a:xfrm>
            <a:off x="8988552" y="6519672"/>
            <a:ext cx="2743200" cy="274320"/>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93A6C4"/>
              </a:buClr>
              <a:buSzPts val="900"/>
              <a:buFont typeface="Calibri"/>
              <a:buNone/>
            </a:pPr>
            <a:r>
              <a:rPr b="0" i="0" lang="en-US" sz="900" u="none" cap="none" strike="noStrike">
                <a:solidFill>
                  <a:srgbClr val="93A6C4"/>
                </a:solidFill>
                <a:latin typeface="Calibri"/>
                <a:ea typeface="Calibri"/>
                <a:cs typeface="Calibri"/>
                <a:sym typeface="Calibri"/>
              </a:rPr>
              <a:t>24 / 24</a:t>
            </a:r>
            <a:endParaRPr b="0" i="0" sz="900" u="none" cap="none" strike="noStrike">
              <a:solidFill>
                <a:schemeClr val="dk1"/>
              </a:solidFill>
              <a:latin typeface="Calibri"/>
              <a:ea typeface="Calibri"/>
              <a:cs typeface="Calibri"/>
              <a:sym typeface="Calibri"/>
            </a:endParaRPr>
          </a:p>
        </p:txBody>
      </p:sp>
      <p:sp>
        <p:nvSpPr>
          <p:cNvPr id="747" name="Google Shape;747;p26"/>
          <p:cNvSpPr/>
          <p:nvPr/>
        </p:nvSpPr>
        <p:spPr>
          <a:xfrm>
            <a:off x="5669280" y="1874520"/>
            <a:ext cx="868680" cy="868680"/>
          </a:xfrm>
          <a:prstGeom prst="ellipse">
            <a:avLst/>
          </a:prstGeom>
          <a:solidFill>
            <a:srgbClr val="0C8F63"/>
          </a:solidFill>
          <a:ln cap="flat" cmpd="sng" w="12700">
            <a:solidFill>
              <a:srgbClr val="0C8F63"/>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icons/comments.png" id="748" name="Google Shape;748;p26"/>
          <p:cNvPicPr preferRelativeResize="0"/>
          <p:nvPr/>
        </p:nvPicPr>
        <p:blipFill rotWithShape="1">
          <a:blip r:embed="rId3">
            <a:alphaModFix/>
          </a:blip>
          <a:srcRect b="0" l="0" r="0" t="0"/>
          <a:stretch/>
        </p:blipFill>
        <p:spPr>
          <a:xfrm>
            <a:off x="5879592" y="2084832"/>
            <a:ext cx="457200" cy="457200"/>
          </a:xfrm>
          <a:prstGeom prst="rect">
            <a:avLst/>
          </a:prstGeom>
          <a:noFill/>
          <a:ln>
            <a:noFill/>
          </a:ln>
        </p:spPr>
      </p:pic>
      <p:sp>
        <p:nvSpPr>
          <p:cNvPr id="749" name="Google Shape;749;p26"/>
          <p:cNvSpPr txBox="1"/>
          <p:nvPr/>
        </p:nvSpPr>
        <p:spPr>
          <a:xfrm>
            <a:off x="1371600" y="2926080"/>
            <a:ext cx="9445752" cy="9144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2F6FC"/>
              </a:buClr>
              <a:buSzPts val="4400"/>
              <a:buFont typeface="Cambria"/>
              <a:buNone/>
            </a:pPr>
            <a:r>
              <a:rPr b="1" i="0" lang="en-US" sz="4400" u="none" cap="none" strike="noStrike">
                <a:solidFill>
                  <a:srgbClr val="F2F6FC"/>
                </a:solidFill>
                <a:latin typeface="Cambria"/>
                <a:ea typeface="Cambria"/>
                <a:cs typeface="Cambria"/>
                <a:sym typeface="Cambria"/>
              </a:rPr>
              <a:t>Thank You</a:t>
            </a:r>
            <a:endParaRPr b="0" i="0" sz="4400" u="none" cap="none" strike="noStrike">
              <a:solidFill>
                <a:schemeClr val="dk1"/>
              </a:solidFill>
              <a:latin typeface="Calibri"/>
              <a:ea typeface="Calibri"/>
              <a:cs typeface="Calibri"/>
              <a:sym typeface="Calibri"/>
            </a:endParaRPr>
          </a:p>
        </p:txBody>
      </p:sp>
      <p:sp>
        <p:nvSpPr>
          <p:cNvPr id="750" name="Google Shape;750;p26"/>
          <p:cNvSpPr txBox="1"/>
          <p:nvPr/>
        </p:nvSpPr>
        <p:spPr>
          <a:xfrm>
            <a:off x="1371600" y="3840480"/>
            <a:ext cx="9445752" cy="45720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00E39B"/>
              </a:buClr>
              <a:buSzPts val="1800"/>
              <a:buFont typeface="Cambria"/>
              <a:buNone/>
            </a:pPr>
            <a:r>
              <a:rPr b="0" i="1" lang="en-US" sz="1800" u="none" cap="none" strike="noStrike">
                <a:solidFill>
                  <a:srgbClr val="00E39B"/>
                </a:solidFill>
                <a:latin typeface="Cambria"/>
                <a:ea typeface="Cambria"/>
                <a:cs typeface="Cambria"/>
                <a:sym typeface="Cambria"/>
              </a:rPr>
              <a:t>Questions &amp; Discussion</a:t>
            </a:r>
            <a:endParaRPr b="0" i="0" sz="1800" u="none" cap="none" strike="noStrike">
              <a:solidFill>
                <a:schemeClr val="dk1"/>
              </a:solidFill>
              <a:latin typeface="Calibri"/>
              <a:ea typeface="Calibri"/>
              <a:cs typeface="Calibri"/>
              <a:sym typeface="Calibri"/>
            </a:endParaRPr>
          </a:p>
        </p:txBody>
      </p:sp>
      <p:sp>
        <p:nvSpPr>
          <p:cNvPr id="751" name="Google Shape;751;p26"/>
          <p:cNvSpPr txBox="1"/>
          <p:nvPr/>
        </p:nvSpPr>
        <p:spPr>
          <a:xfrm>
            <a:off x="1371600" y="4846320"/>
            <a:ext cx="9445752" cy="36576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93A6C4"/>
              </a:buClr>
              <a:buSzPts val="1200"/>
              <a:buFont typeface="Calibri"/>
              <a:buNone/>
            </a:pPr>
            <a:r>
              <a:rPr b="0" i="0" lang="en-US" sz="1200" u="none" cap="none" strike="noStrike">
                <a:solidFill>
                  <a:srgbClr val="93A6C4"/>
                </a:solidFill>
                <a:latin typeface="Calibri"/>
                <a:ea typeface="Calibri"/>
                <a:cs typeface="Calibri"/>
                <a:sym typeface="Calibri"/>
              </a:rPr>
              <a:t>Autonomous Service Investigation Framework   |   ACFA7003   |   Patel Aryan Kamleshbhai (2503854)</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