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70" r:id="rId4"/>
    <p:sldId id="271" r:id="rId5"/>
    <p:sldId id="272" r:id="rId6"/>
    <p:sldId id="273" r:id="rId7"/>
    <p:sldId id="274" r:id="rId8"/>
    <p:sldId id="275" r:id="rId9"/>
    <p:sldId id="276" r:id="rId10"/>
    <p:sldId id="277" r:id="rId11"/>
    <p:sldId id="278" r:id="rId12"/>
    <p:sldId id="280"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D94E86B-DF78-484B-8A44-64088815762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94E86B-DF78-484B-8A44-64088815762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94E86B-DF78-484B-8A44-64088815762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94E86B-DF78-484B-8A44-64088815762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94E86B-DF78-484B-8A44-64088815762A}" type="datetimeFigureOut">
              <a:rPr lang="en-GB" smtClean="0"/>
              <a:t>05/01/2022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94E86B-DF78-484B-8A44-64088815762A}" type="datetimeFigureOut">
              <a:rPr lang="en-GB" smtClean="0"/>
              <a:t>05/01/2022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4E86B-DF78-484B-8A44-64088815762A}" type="datetimeFigureOut">
              <a:rPr lang="en-GB" smtClean="0"/>
              <a:t>05/01/2022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94E86B-DF78-484B-8A44-64088815762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94E86B-DF78-484B-8A44-64088815762A}"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94E86B-DF78-484B-8A44-64088815762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94E86B-DF78-484B-8A44-64088815762A}"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0E8682-9178-432A-AE69-CCAF9FC1401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94E86B-DF78-484B-8A44-64088815762A}" type="datetimeFigureOut">
              <a:rPr lang="en-GB" smtClean="0"/>
              <a:t>05/01/2022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E8682-9178-432A-AE69-CCAF9FC1401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utism.org.uk/advice-and-guidance/professional-practice/lego-pilot" TargetMode="External"/><Relationship Id="rId2" Type="http://schemas.openxmlformats.org/officeDocument/2006/relationships/hyperlink" Target="https://www.lego.com/en-us/aboutus/news/2021/august/lego-group-build-talk"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292962143_LEGO-Based_Therapy_How_to_build_social_competence_through_LEGO-based_clubs_for_children_with_autism_and_related_conditions" TargetMode="External"/><Relationship Id="rId4" Type="http://schemas.openxmlformats.org/officeDocument/2006/relationships/hyperlink" Target="https://discovery.ucl.ac.uk/id/eprint/10096368/3/Dunsmuir_ECP%20Lego%20Therapy%20Paper%20-%20FINAL%20Nov%20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7200" b="1" dirty="0">
                <a:solidFill>
                  <a:schemeClr val="accent1">
                    <a:lumMod val="50000"/>
                  </a:schemeClr>
                </a:solidFill>
                <a:latin typeface="Arial Rounded MT Bold" pitchFamily="34" charset="0"/>
              </a:rPr>
              <a:t>Lego Therapy</a:t>
            </a:r>
          </a:p>
        </p:txBody>
      </p:sp>
      <p:sp>
        <p:nvSpPr>
          <p:cNvPr id="3" name="Subtitle 2"/>
          <p:cNvSpPr>
            <a:spLocks noGrp="1"/>
          </p:cNvSpPr>
          <p:nvPr>
            <p:ph type="subTitle" idx="1"/>
          </p:nvPr>
        </p:nvSpPr>
        <p:spPr/>
        <p:txBody>
          <a:bodyPr/>
          <a:lstStyle/>
          <a:p>
            <a:r>
              <a:rPr lang="en-GB" dirty="0"/>
              <a:t>Ruth Williams</a:t>
            </a:r>
          </a:p>
          <a:p>
            <a:r>
              <a:rPr lang="en-GB" dirty="0"/>
              <a:t>2022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980728"/>
            <a:ext cx="7632848" cy="5355312"/>
          </a:xfrm>
          <a:prstGeom prst="rect">
            <a:avLst/>
          </a:prstGeom>
          <a:noFill/>
        </p:spPr>
        <p:txBody>
          <a:bodyPr wrap="square" rtlCol="0">
            <a:spAutoFit/>
          </a:bodyPr>
          <a:lstStyle/>
          <a:p>
            <a:r>
              <a:rPr lang="en-GB" dirty="0">
                <a:solidFill>
                  <a:schemeClr val="accent1">
                    <a:lumMod val="50000"/>
                  </a:schemeClr>
                </a:solidFill>
                <a:latin typeface="Arial Rounded MT Bold" pitchFamily="34" charset="0"/>
              </a:rPr>
              <a:t>Today’s session is designed to provide you with the basic knowledge and skills so that you can independently continue to research into therapies using Lego. </a:t>
            </a:r>
          </a:p>
          <a:p>
            <a:endParaRPr lang="en-GB" dirty="0">
              <a:solidFill>
                <a:schemeClr val="accent1">
                  <a:lumMod val="50000"/>
                </a:schemeClr>
              </a:solidFill>
              <a:latin typeface="Arial Rounded MT Bold" pitchFamily="34" charset="0"/>
            </a:endParaRPr>
          </a:p>
          <a:p>
            <a:r>
              <a:rPr lang="en-GB" dirty="0">
                <a:solidFill>
                  <a:schemeClr val="accent1">
                    <a:lumMod val="50000"/>
                  </a:schemeClr>
                </a:solidFill>
                <a:latin typeface="Arial Rounded MT Bold" pitchFamily="34" charset="0"/>
              </a:rPr>
              <a:t>This session will mainly focus n the most commonly known style of Lego Therapy, however, we will discuss other ways in which the humble building block can be used to enhance pedagogy and improve development for children and young people.</a:t>
            </a:r>
          </a:p>
          <a:p>
            <a:endParaRPr lang="en-GB" dirty="0">
              <a:solidFill>
                <a:schemeClr val="accent1">
                  <a:lumMod val="50000"/>
                </a:schemeClr>
              </a:solidFill>
              <a:latin typeface="Arial Rounded MT Bold" pitchFamily="34" charset="0"/>
            </a:endParaRPr>
          </a:p>
          <a:p>
            <a:r>
              <a:rPr lang="en-GB" dirty="0">
                <a:solidFill>
                  <a:schemeClr val="accent1">
                    <a:lumMod val="50000"/>
                  </a:schemeClr>
                </a:solidFill>
                <a:latin typeface="Arial Rounded MT Bold" pitchFamily="34" charset="0"/>
              </a:rPr>
              <a:t>We will discuss the use of Lego in our settings and then have a go at own session. By using this hands on approach, we will be able to better understand the way each session should be run. </a:t>
            </a:r>
          </a:p>
          <a:p>
            <a:endParaRPr lang="en-GB" dirty="0">
              <a:solidFill>
                <a:schemeClr val="accent1">
                  <a:lumMod val="50000"/>
                </a:schemeClr>
              </a:solidFill>
              <a:latin typeface="Arial Rounded MT Bold" pitchFamily="34" charset="0"/>
            </a:endParaRPr>
          </a:p>
          <a:p>
            <a:r>
              <a:rPr lang="en-GB" dirty="0">
                <a:solidFill>
                  <a:schemeClr val="accent1">
                    <a:lumMod val="50000"/>
                  </a:schemeClr>
                </a:solidFill>
                <a:latin typeface="Arial Rounded MT Bold" pitchFamily="34" charset="0"/>
              </a:rPr>
              <a:t>John Dewey supported the idea of learning by doing, later being joined by Kolb, both believing that experiential learning had the biggest impact on an individual's progress and ability to  retain knowledge and concepts. </a:t>
            </a:r>
          </a:p>
          <a:p>
            <a:endParaRPr lang="en-GB" dirty="0">
              <a:solidFill>
                <a:schemeClr val="accent1">
                  <a:lumMod val="50000"/>
                </a:schemeClr>
              </a:solidFill>
              <a:latin typeface="Arial Rounded MT Bold" pitchFamily="34" charset="0"/>
            </a:endParaRPr>
          </a:p>
          <a:p>
            <a:r>
              <a:rPr lang="en-GB" dirty="0">
                <a:solidFill>
                  <a:schemeClr val="accent1">
                    <a:lumMod val="50000"/>
                  </a:schemeClr>
                </a:solidFill>
                <a:latin typeface="Arial Rounded MT Bold" pitchFamily="34" charset="0"/>
              </a:rPr>
              <a:t> </a:t>
            </a:r>
          </a:p>
        </p:txBody>
      </p:sp>
    </p:spTree>
    <p:extLst>
      <p:ext uri="{BB962C8B-B14F-4D97-AF65-F5344CB8AC3E}">
        <p14:creationId xmlns:p14="http://schemas.microsoft.com/office/powerpoint/2010/main" val="3736819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What is Lego Therapy?</a:t>
            </a:r>
          </a:p>
        </p:txBody>
      </p:sp>
      <p:sp>
        <p:nvSpPr>
          <p:cNvPr id="3" name="Content Placeholder 2"/>
          <p:cNvSpPr>
            <a:spLocks noGrp="1"/>
          </p:cNvSpPr>
          <p:nvPr>
            <p:ph idx="1"/>
          </p:nvPr>
        </p:nvSpPr>
        <p:spPr/>
        <p:txBody>
          <a:bodyPr>
            <a:normAutofit fontScale="77500" lnSpcReduction="20000"/>
          </a:bodyPr>
          <a:lstStyle/>
          <a:p>
            <a:r>
              <a:rPr lang="en-GB" dirty="0"/>
              <a:t>Lego therapy is a collaborative, play based intervention which is designed to engage and stimulate children and young people to develop a variety of skills and dispositions in a safe and calm environment. </a:t>
            </a:r>
          </a:p>
          <a:p>
            <a:r>
              <a:rPr lang="en-GB" dirty="0"/>
              <a:t>The intervention is supported and facilitated by a professional practitioner who has received training to deliver sessions. </a:t>
            </a:r>
          </a:p>
          <a:p>
            <a:r>
              <a:rPr lang="en-GB" dirty="0"/>
              <a:t>The therapy is designed to be delivered to children with additional learning needs, however, it has been found to be successful across different ages and abilities.</a:t>
            </a:r>
          </a:p>
          <a:p>
            <a:r>
              <a:rPr lang="en-GB" dirty="0"/>
              <a:t>Sessions are delivered in a group, following a set of rules designed to provide structure.</a:t>
            </a:r>
          </a:p>
        </p:txBody>
      </p:sp>
    </p:spTree>
    <p:extLst>
      <p:ext uri="{BB962C8B-B14F-4D97-AF65-F5344CB8AC3E}">
        <p14:creationId xmlns:p14="http://schemas.microsoft.com/office/powerpoint/2010/main" val="20092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Roles and responsibilities </a:t>
            </a:r>
          </a:p>
        </p:txBody>
      </p:sp>
      <p:sp>
        <p:nvSpPr>
          <p:cNvPr id="3" name="Content Placeholder 2"/>
          <p:cNvSpPr>
            <a:spLocks noGrp="1"/>
          </p:cNvSpPr>
          <p:nvPr>
            <p:ph idx="1"/>
          </p:nvPr>
        </p:nvSpPr>
        <p:spPr>
          <a:xfrm>
            <a:off x="457200" y="1600201"/>
            <a:ext cx="8229600" cy="1972816"/>
          </a:xfrm>
        </p:spPr>
        <p:txBody>
          <a:bodyPr/>
          <a:lstStyle/>
          <a:p>
            <a:r>
              <a:rPr lang="en-GB" dirty="0"/>
              <a:t>There are three roles in a session. </a:t>
            </a:r>
          </a:p>
          <a:p>
            <a:r>
              <a:rPr lang="en-GB" dirty="0"/>
              <a:t>These are Builder, Engineer and Supplier.</a:t>
            </a:r>
          </a:p>
          <a:p>
            <a:pPr>
              <a:buNone/>
            </a:pPr>
            <a:endParaRPr lang="en-GB" dirty="0"/>
          </a:p>
          <a:p>
            <a:endParaRPr lang="en-GB" dirty="0"/>
          </a:p>
        </p:txBody>
      </p:sp>
      <p:sp>
        <p:nvSpPr>
          <p:cNvPr id="14338" name="AutoShape 2" descr="Newsroom - About us - LEGO.com GB"/>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Newsroom - About us - LEGO.com GB"/>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4344" name="Picture 8" descr="Image of wooden LEGO minifigure"/>
          <p:cNvPicPr>
            <a:picLocks noChangeAspect="1" noChangeArrowheads="1"/>
          </p:cNvPicPr>
          <p:nvPr/>
        </p:nvPicPr>
        <p:blipFill>
          <a:blip r:embed="rId2" cstate="print"/>
          <a:srcRect/>
          <a:stretch>
            <a:fillRect/>
          </a:stretch>
        </p:blipFill>
        <p:spPr bwMode="auto">
          <a:xfrm>
            <a:off x="1979712" y="3068960"/>
            <a:ext cx="5076563" cy="3384376"/>
          </a:xfrm>
          <a:prstGeom prst="rect">
            <a:avLst/>
          </a:prstGeom>
          <a:noFill/>
        </p:spPr>
      </p:pic>
    </p:spTree>
    <p:extLst>
      <p:ext uri="{BB962C8B-B14F-4D97-AF65-F5344CB8AC3E}">
        <p14:creationId xmlns:p14="http://schemas.microsoft.com/office/powerpoint/2010/main" val="2718906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The Builder </a:t>
            </a:r>
          </a:p>
        </p:txBody>
      </p:sp>
      <p:pic>
        <p:nvPicPr>
          <p:cNvPr id="13313" name="Picture 1" descr="C:\Users\User\AppData\Local\Temp\Temp1_LEGO_Originals_minifigure-1.zip\LEGO Originals minifigure_clean model\LEGO Originals minifigure_figure sideway.jpg"/>
          <p:cNvPicPr>
            <a:picLocks noChangeAspect="1" noChangeArrowheads="1"/>
          </p:cNvPicPr>
          <p:nvPr/>
        </p:nvPicPr>
        <p:blipFill>
          <a:blip r:embed="rId2" cstate="print"/>
          <a:srcRect/>
          <a:stretch>
            <a:fillRect/>
          </a:stretch>
        </p:blipFill>
        <p:spPr bwMode="auto">
          <a:xfrm>
            <a:off x="-468560" y="2780928"/>
            <a:ext cx="3501646" cy="4316684"/>
          </a:xfrm>
          <a:prstGeom prst="rect">
            <a:avLst/>
          </a:prstGeom>
          <a:noFill/>
        </p:spPr>
      </p:pic>
      <p:sp>
        <p:nvSpPr>
          <p:cNvPr id="5" name="Rectangle 4"/>
          <p:cNvSpPr/>
          <p:nvPr/>
        </p:nvSpPr>
        <p:spPr>
          <a:xfrm>
            <a:off x="1331640" y="1340768"/>
            <a:ext cx="6624736" cy="830997"/>
          </a:xfrm>
          <a:prstGeom prst="rect">
            <a:avLst/>
          </a:prstGeom>
        </p:spPr>
        <p:txBody>
          <a:bodyPr wrap="square">
            <a:spAutoFit/>
          </a:bodyPr>
          <a:lstStyle/>
          <a:p>
            <a:r>
              <a:rPr lang="en-GB" sz="2400" dirty="0"/>
              <a:t>Receives pieces from the supplier, and places the pieces together when instructed by the engineer.</a:t>
            </a:r>
          </a:p>
        </p:txBody>
      </p:sp>
      <p:sp>
        <p:nvSpPr>
          <p:cNvPr id="6" name="Rounded Rectangular Callout 5"/>
          <p:cNvSpPr/>
          <p:nvPr/>
        </p:nvSpPr>
        <p:spPr>
          <a:xfrm>
            <a:off x="2483768" y="2276872"/>
            <a:ext cx="4176464" cy="1728192"/>
          </a:xfrm>
          <a:prstGeom prst="wedgeRoundRectCallout">
            <a:avLst>
              <a:gd name="adj1" fmla="val -73400"/>
              <a:gd name="adj2" fmla="val 425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“It’s my job to listen to the engineer and put the pieces together.”</a:t>
            </a:r>
          </a:p>
        </p:txBody>
      </p:sp>
    </p:spTree>
    <p:extLst>
      <p:ext uri="{BB962C8B-B14F-4D97-AF65-F5344CB8AC3E}">
        <p14:creationId xmlns:p14="http://schemas.microsoft.com/office/powerpoint/2010/main" val="2402979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The Engineer</a:t>
            </a:r>
          </a:p>
        </p:txBody>
      </p:sp>
      <p:pic>
        <p:nvPicPr>
          <p:cNvPr id="4" name="Picture 1" descr="C:\Users\User\AppData\Local\Temp\Temp1_LEGO_Originals_minifigure-1.zip\LEGO Originals minifigure_clean model\LEGO Originals minifigure_figure sideway.jpg"/>
          <p:cNvPicPr>
            <a:picLocks noChangeAspect="1" noChangeArrowheads="1"/>
          </p:cNvPicPr>
          <p:nvPr/>
        </p:nvPicPr>
        <p:blipFill>
          <a:blip r:embed="rId2" cstate="print"/>
          <a:srcRect/>
          <a:stretch>
            <a:fillRect/>
          </a:stretch>
        </p:blipFill>
        <p:spPr bwMode="auto">
          <a:xfrm>
            <a:off x="-612576" y="2708920"/>
            <a:ext cx="3501646" cy="4316684"/>
          </a:xfrm>
          <a:prstGeom prst="rect">
            <a:avLst/>
          </a:prstGeom>
          <a:noFill/>
        </p:spPr>
      </p:pic>
      <p:sp>
        <p:nvSpPr>
          <p:cNvPr id="5" name="Rounded Rectangular Callout 4"/>
          <p:cNvSpPr/>
          <p:nvPr/>
        </p:nvSpPr>
        <p:spPr>
          <a:xfrm>
            <a:off x="2483768" y="2276872"/>
            <a:ext cx="4176464" cy="1728192"/>
          </a:xfrm>
          <a:prstGeom prst="wedgeRoundRectCallout">
            <a:avLst>
              <a:gd name="adj1" fmla="val -73400"/>
              <a:gd name="adj2" fmla="val 425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“It’s my job to tell the supplier what we need and tell the builder what to do.”</a:t>
            </a:r>
          </a:p>
        </p:txBody>
      </p:sp>
      <p:sp>
        <p:nvSpPr>
          <p:cNvPr id="6" name="Rectangle 5"/>
          <p:cNvSpPr/>
          <p:nvPr/>
        </p:nvSpPr>
        <p:spPr>
          <a:xfrm>
            <a:off x="1331640" y="1340768"/>
            <a:ext cx="6624736" cy="830997"/>
          </a:xfrm>
          <a:prstGeom prst="rect">
            <a:avLst/>
          </a:prstGeom>
        </p:spPr>
        <p:txBody>
          <a:bodyPr wrap="square">
            <a:spAutoFit/>
          </a:bodyPr>
          <a:lstStyle/>
          <a:p>
            <a:r>
              <a:rPr lang="en-GB" sz="2400" dirty="0"/>
              <a:t>Holds the instructions, instructs the supplier to find pieces, tells the builder how to place the pieces.</a:t>
            </a:r>
          </a:p>
        </p:txBody>
      </p:sp>
    </p:spTree>
    <p:extLst>
      <p:ext uri="{BB962C8B-B14F-4D97-AF65-F5344CB8AC3E}">
        <p14:creationId xmlns:p14="http://schemas.microsoft.com/office/powerpoint/2010/main" val="704644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The Supplier</a:t>
            </a:r>
          </a:p>
        </p:txBody>
      </p:sp>
      <p:pic>
        <p:nvPicPr>
          <p:cNvPr id="4" name="Picture 1" descr="C:\Users\User\AppData\Local\Temp\Temp1_LEGO_Originals_minifigure-1.zip\LEGO Originals minifigure_clean model\LEGO Originals minifigure_figure sideway.jpg"/>
          <p:cNvPicPr>
            <a:picLocks noChangeAspect="1" noChangeArrowheads="1"/>
          </p:cNvPicPr>
          <p:nvPr/>
        </p:nvPicPr>
        <p:blipFill>
          <a:blip r:embed="rId2" cstate="print"/>
          <a:srcRect/>
          <a:stretch>
            <a:fillRect/>
          </a:stretch>
        </p:blipFill>
        <p:spPr bwMode="auto">
          <a:xfrm>
            <a:off x="-540568" y="2852936"/>
            <a:ext cx="3501646" cy="4316684"/>
          </a:xfrm>
          <a:prstGeom prst="rect">
            <a:avLst/>
          </a:prstGeom>
          <a:noFill/>
        </p:spPr>
      </p:pic>
      <p:sp>
        <p:nvSpPr>
          <p:cNvPr id="5" name="Rounded Rectangular Callout 4"/>
          <p:cNvSpPr/>
          <p:nvPr/>
        </p:nvSpPr>
        <p:spPr>
          <a:xfrm>
            <a:off x="2483768" y="2276872"/>
            <a:ext cx="4176464" cy="1728192"/>
          </a:xfrm>
          <a:prstGeom prst="wedgeRoundRectCallout">
            <a:avLst>
              <a:gd name="adj1" fmla="val -73400"/>
              <a:gd name="adj2" fmla="val 425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“It’s my job to listen to the engineer and find all the pieces for the builder.”</a:t>
            </a:r>
          </a:p>
        </p:txBody>
      </p:sp>
      <p:sp>
        <p:nvSpPr>
          <p:cNvPr id="6" name="Rectangle 5"/>
          <p:cNvSpPr/>
          <p:nvPr/>
        </p:nvSpPr>
        <p:spPr>
          <a:xfrm>
            <a:off x="1331640" y="1340768"/>
            <a:ext cx="6624736" cy="1200329"/>
          </a:xfrm>
          <a:prstGeom prst="rect">
            <a:avLst/>
          </a:prstGeom>
        </p:spPr>
        <p:txBody>
          <a:bodyPr wrap="square">
            <a:spAutoFit/>
          </a:bodyPr>
          <a:lstStyle/>
          <a:p>
            <a:r>
              <a:rPr lang="en-GB" sz="2400" dirty="0"/>
              <a:t>Sorts pieces and finds pieces when instructed by the engineer. Passes pieces to the builder. </a:t>
            </a:r>
          </a:p>
          <a:p>
            <a:endParaRPr lang="en-GB" sz="2400" b="1" dirty="0"/>
          </a:p>
        </p:txBody>
      </p:sp>
    </p:spTree>
    <p:extLst>
      <p:ext uri="{BB962C8B-B14F-4D97-AF65-F5344CB8AC3E}">
        <p14:creationId xmlns:p14="http://schemas.microsoft.com/office/powerpoint/2010/main" val="432763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The Language of Lego</a:t>
            </a:r>
          </a:p>
        </p:txBody>
      </p:sp>
      <p:pic>
        <p:nvPicPr>
          <p:cNvPr id="4" name="Picture 3" descr="legoshapes.jpg"/>
          <p:cNvPicPr>
            <a:picLocks noChangeAspect="1"/>
          </p:cNvPicPr>
          <p:nvPr/>
        </p:nvPicPr>
        <p:blipFill>
          <a:blip r:embed="rId2" cstate="print"/>
          <a:stretch>
            <a:fillRect/>
          </a:stretch>
        </p:blipFill>
        <p:spPr>
          <a:xfrm>
            <a:off x="323528" y="1772816"/>
            <a:ext cx="3888432" cy="4752528"/>
          </a:xfrm>
          <a:prstGeom prst="rect">
            <a:avLst/>
          </a:prstGeom>
        </p:spPr>
      </p:pic>
      <p:sp>
        <p:nvSpPr>
          <p:cNvPr id="5" name="TextBox 4"/>
          <p:cNvSpPr txBox="1"/>
          <p:nvPr/>
        </p:nvSpPr>
        <p:spPr>
          <a:xfrm>
            <a:off x="4644008" y="1844824"/>
            <a:ext cx="4248472" cy="4708981"/>
          </a:xfrm>
          <a:prstGeom prst="rect">
            <a:avLst/>
          </a:prstGeom>
          <a:solidFill>
            <a:schemeClr val="tx2">
              <a:lumMod val="20000"/>
              <a:lumOff val="80000"/>
            </a:schemeClr>
          </a:solidFill>
        </p:spPr>
        <p:txBody>
          <a:bodyPr wrap="square" rtlCol="0">
            <a:spAutoFit/>
          </a:bodyPr>
          <a:lstStyle/>
          <a:p>
            <a:r>
              <a:rPr lang="en-GB" sz="2000" dirty="0">
                <a:solidFill>
                  <a:schemeClr val="accent1">
                    <a:lumMod val="50000"/>
                  </a:schemeClr>
                </a:solidFill>
                <a:latin typeface="Arial Rounded MT Bold" pitchFamily="34" charset="0"/>
              </a:rPr>
              <a:t>It is worth considering how each Lego brick can be described. Different children will describe things in different ways, however, it is worth talking to a group of children about what they would like to call each piece. </a:t>
            </a:r>
          </a:p>
          <a:p>
            <a:endParaRPr lang="en-GB" sz="2000" dirty="0">
              <a:solidFill>
                <a:schemeClr val="accent1">
                  <a:lumMod val="50000"/>
                </a:schemeClr>
              </a:solidFill>
              <a:latin typeface="Arial Rounded MT Bold" pitchFamily="34" charset="0"/>
            </a:endParaRPr>
          </a:p>
          <a:p>
            <a:r>
              <a:rPr lang="en-GB" sz="2000" dirty="0">
                <a:solidFill>
                  <a:schemeClr val="accent1">
                    <a:lumMod val="50000"/>
                  </a:schemeClr>
                </a:solidFill>
                <a:latin typeface="Arial Rounded MT Bold" pitchFamily="34" charset="0"/>
              </a:rPr>
              <a:t>This is a wonderful opportunity for many skills to be developed, such as; language, communication, building relationships and trust as well as developing fine motor skills.  </a:t>
            </a:r>
          </a:p>
        </p:txBody>
      </p:sp>
    </p:spTree>
    <p:extLst>
      <p:ext uri="{BB962C8B-B14F-4D97-AF65-F5344CB8AC3E}">
        <p14:creationId xmlns:p14="http://schemas.microsoft.com/office/powerpoint/2010/main" val="575130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80728"/>
            <a:ext cx="8229600" cy="1143000"/>
          </a:xfrm>
        </p:spPr>
        <p:txBody>
          <a:bodyPr>
            <a:noAutofit/>
          </a:bodyPr>
          <a:lstStyle/>
          <a:p>
            <a:r>
              <a:rPr lang="en-GB" dirty="0">
                <a:solidFill>
                  <a:schemeClr val="accent1">
                    <a:lumMod val="50000"/>
                  </a:schemeClr>
                </a:solidFill>
                <a:latin typeface="Arial Rounded MT Bold" pitchFamily="34" charset="0"/>
              </a:rPr>
              <a:t>So? </a:t>
            </a:r>
            <a:br>
              <a:rPr lang="en-GB" dirty="0">
                <a:solidFill>
                  <a:schemeClr val="accent1">
                    <a:lumMod val="50000"/>
                  </a:schemeClr>
                </a:solidFill>
                <a:latin typeface="Arial Rounded MT Bold" pitchFamily="34" charset="0"/>
              </a:rPr>
            </a:br>
            <a:r>
              <a:rPr lang="en-GB" dirty="0">
                <a:solidFill>
                  <a:schemeClr val="accent1">
                    <a:lumMod val="50000"/>
                  </a:schemeClr>
                </a:solidFill>
                <a:latin typeface="Arial Rounded MT Bold" pitchFamily="34" charset="0"/>
              </a:rPr>
              <a:t>What skills were you using?</a:t>
            </a:r>
          </a:p>
        </p:txBody>
      </p:sp>
    </p:spTree>
    <p:extLst>
      <p:ext uri="{BB962C8B-B14F-4D97-AF65-F5344CB8AC3E}">
        <p14:creationId xmlns:p14="http://schemas.microsoft.com/office/powerpoint/2010/main" val="311608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latin typeface="Arial Rounded MT Bold" pitchFamily="34" charset="0"/>
              </a:rPr>
              <a:t>Skills</a:t>
            </a:r>
          </a:p>
        </p:txBody>
      </p:sp>
      <p:sp>
        <p:nvSpPr>
          <p:cNvPr id="3" name="Content Placeholder 2"/>
          <p:cNvSpPr>
            <a:spLocks noGrp="1"/>
          </p:cNvSpPr>
          <p:nvPr>
            <p:ph idx="1"/>
          </p:nvPr>
        </p:nvSpPr>
        <p:spPr/>
        <p:txBody>
          <a:bodyPr>
            <a:normAutofit lnSpcReduction="10000"/>
          </a:bodyPr>
          <a:lstStyle/>
          <a:p>
            <a:r>
              <a:rPr lang="en-GB" dirty="0">
                <a:solidFill>
                  <a:schemeClr val="accent1">
                    <a:lumMod val="50000"/>
                  </a:schemeClr>
                </a:solidFill>
              </a:rPr>
              <a:t>Language</a:t>
            </a:r>
          </a:p>
          <a:p>
            <a:r>
              <a:rPr lang="en-GB" dirty="0">
                <a:solidFill>
                  <a:schemeClr val="accent1">
                    <a:lumMod val="50000"/>
                  </a:schemeClr>
                </a:solidFill>
              </a:rPr>
              <a:t>Communication</a:t>
            </a:r>
          </a:p>
          <a:p>
            <a:r>
              <a:rPr lang="en-GB" dirty="0">
                <a:solidFill>
                  <a:schemeClr val="accent1">
                    <a:lumMod val="50000"/>
                  </a:schemeClr>
                </a:solidFill>
              </a:rPr>
              <a:t>Collaboration</a:t>
            </a:r>
          </a:p>
          <a:p>
            <a:r>
              <a:rPr lang="en-GB" dirty="0">
                <a:solidFill>
                  <a:schemeClr val="accent1">
                    <a:lumMod val="50000"/>
                  </a:schemeClr>
                </a:solidFill>
              </a:rPr>
              <a:t>Patience</a:t>
            </a:r>
          </a:p>
          <a:p>
            <a:r>
              <a:rPr lang="en-GB" dirty="0">
                <a:solidFill>
                  <a:schemeClr val="accent1">
                    <a:lumMod val="50000"/>
                  </a:schemeClr>
                </a:solidFill>
              </a:rPr>
              <a:t>Listening</a:t>
            </a:r>
          </a:p>
          <a:p>
            <a:r>
              <a:rPr lang="en-GB" dirty="0">
                <a:solidFill>
                  <a:schemeClr val="accent1">
                    <a:lumMod val="50000"/>
                  </a:schemeClr>
                </a:solidFill>
              </a:rPr>
              <a:t>Problem solving</a:t>
            </a:r>
          </a:p>
          <a:p>
            <a:r>
              <a:rPr lang="en-GB" dirty="0">
                <a:solidFill>
                  <a:schemeClr val="accent1">
                    <a:lumMod val="50000"/>
                  </a:schemeClr>
                </a:solidFill>
              </a:rPr>
              <a:t>Sharing ideas</a:t>
            </a:r>
          </a:p>
          <a:p>
            <a:r>
              <a:rPr lang="en-GB" dirty="0">
                <a:solidFill>
                  <a:schemeClr val="accent1">
                    <a:lumMod val="50000"/>
                  </a:schemeClr>
                </a:solidFill>
              </a:rPr>
              <a:t>The list goes on.................................</a:t>
            </a:r>
          </a:p>
        </p:txBody>
      </p:sp>
    </p:spTree>
    <p:extLst>
      <p:ext uri="{BB962C8B-B14F-4D97-AF65-F5344CB8AC3E}">
        <p14:creationId xmlns:p14="http://schemas.microsoft.com/office/powerpoint/2010/main" val="2975303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creen Shot 2016-02-25 at 21.07.43.png" descr="Screen Shot 2016-02-25 at 21.07.43.png"/>
          <p:cNvPicPr>
            <a:picLocks noGrp="1" noChangeAspect="1"/>
          </p:cNvPicPr>
          <p:nvPr>
            <p:ph idx="1"/>
          </p:nvPr>
        </p:nvPicPr>
        <p:blipFill>
          <a:blip r:embed="rId2" cstate="print"/>
          <a:stretch>
            <a:fillRect/>
          </a:stretch>
        </p:blipFill>
        <p:spPr>
          <a:xfrm>
            <a:off x="467544" y="188640"/>
            <a:ext cx="3635896" cy="3156043"/>
          </a:xfrm>
          <a:prstGeom prst="rect">
            <a:avLst/>
          </a:prstGeom>
          <a:ln w="12700">
            <a:miter lim="400000"/>
          </a:ln>
        </p:spPr>
      </p:pic>
      <p:pic>
        <p:nvPicPr>
          <p:cNvPr id="5" name="Screen Shot 2016-02-25 at 21.07.52.png" descr="Screen Shot 2016-02-25 at 21.07.52.png"/>
          <p:cNvPicPr>
            <a:picLocks noChangeAspect="1"/>
          </p:cNvPicPr>
          <p:nvPr/>
        </p:nvPicPr>
        <p:blipFill>
          <a:blip r:embed="rId3" cstate="print"/>
          <a:srcRect l="9828" r="11922"/>
          <a:stretch>
            <a:fillRect/>
          </a:stretch>
        </p:blipFill>
        <p:spPr>
          <a:xfrm>
            <a:off x="4860032" y="188640"/>
            <a:ext cx="3220162" cy="3238329"/>
          </a:xfrm>
          <a:prstGeom prst="rect">
            <a:avLst/>
          </a:prstGeom>
          <a:ln w="12700">
            <a:miter lim="400000"/>
          </a:ln>
        </p:spPr>
      </p:pic>
      <p:pic>
        <p:nvPicPr>
          <p:cNvPr id="6" name="Screen Shot 2016-02-25 at 21.08.11.png" descr="Screen Shot 2016-02-25 at 21.08.11.png"/>
          <p:cNvPicPr>
            <a:picLocks noChangeAspect="1"/>
          </p:cNvPicPr>
          <p:nvPr/>
        </p:nvPicPr>
        <p:blipFill>
          <a:blip r:embed="rId4" cstate="print"/>
          <a:srcRect t="1589"/>
          <a:stretch>
            <a:fillRect/>
          </a:stretch>
        </p:blipFill>
        <p:spPr>
          <a:xfrm>
            <a:off x="2843808" y="3501008"/>
            <a:ext cx="3816423" cy="3102476"/>
          </a:xfrm>
          <a:prstGeom prst="rect">
            <a:avLst/>
          </a:prstGeom>
          <a:ln w="12700">
            <a:miter lim="400000"/>
          </a:ln>
        </p:spPr>
      </p:pic>
    </p:spTree>
    <p:extLst>
      <p:ext uri="{BB962C8B-B14F-4D97-AF65-F5344CB8AC3E}">
        <p14:creationId xmlns:p14="http://schemas.microsoft.com/office/powerpoint/2010/main" val="816762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creen Shot 2016-02-25 at 21.15.23.png" descr="Screen Shot 2016-02-25 at 21.15.23.png"/>
          <p:cNvPicPr>
            <a:picLocks noGrp="1" noChangeAspect="1"/>
          </p:cNvPicPr>
          <p:nvPr>
            <p:ph idx="1"/>
          </p:nvPr>
        </p:nvPicPr>
        <p:blipFill>
          <a:blip r:embed="rId2" cstate="print"/>
          <a:stretch>
            <a:fillRect/>
          </a:stretch>
        </p:blipFill>
        <p:spPr>
          <a:xfrm>
            <a:off x="0" y="0"/>
            <a:ext cx="4514184" cy="4453835"/>
          </a:xfrm>
          <a:prstGeom prst="rect">
            <a:avLst/>
          </a:prstGeom>
          <a:ln w="12700">
            <a:miter lim="400000"/>
          </a:ln>
        </p:spPr>
      </p:pic>
      <p:pic>
        <p:nvPicPr>
          <p:cNvPr id="5" name="Screen Shot 2016-02-25 at 21.16.14.png" descr="Screen Shot 2016-02-25 at 21.16.14.png"/>
          <p:cNvPicPr>
            <a:picLocks noChangeAspect="1"/>
          </p:cNvPicPr>
          <p:nvPr/>
        </p:nvPicPr>
        <p:blipFill>
          <a:blip r:embed="rId3" cstate="print"/>
          <a:stretch>
            <a:fillRect/>
          </a:stretch>
        </p:blipFill>
        <p:spPr>
          <a:xfrm>
            <a:off x="4499992" y="2452963"/>
            <a:ext cx="4644008" cy="4405037"/>
          </a:xfrm>
          <a:prstGeom prst="rect">
            <a:avLst/>
          </a:prstGeom>
          <a:ln w="12700">
            <a:miter lim="400000"/>
          </a:ln>
        </p:spPr>
      </p:pic>
      <p:sp>
        <p:nvSpPr>
          <p:cNvPr id="6" name="TextBox 5"/>
          <p:cNvSpPr txBox="1"/>
          <p:nvPr/>
        </p:nvSpPr>
        <p:spPr>
          <a:xfrm>
            <a:off x="323528" y="4869160"/>
            <a:ext cx="3816424" cy="1200329"/>
          </a:xfrm>
          <a:prstGeom prst="rect">
            <a:avLst/>
          </a:prstGeom>
          <a:solidFill>
            <a:schemeClr val="accent1">
              <a:lumMod val="20000"/>
              <a:lumOff val="80000"/>
            </a:schemeClr>
          </a:solidFill>
        </p:spPr>
        <p:txBody>
          <a:bodyPr wrap="square" rtlCol="0">
            <a:spAutoFit/>
          </a:bodyPr>
          <a:lstStyle/>
          <a:p>
            <a:r>
              <a:rPr lang="en-GB" dirty="0">
                <a:solidFill>
                  <a:schemeClr val="accent1">
                    <a:lumMod val="50000"/>
                  </a:schemeClr>
                </a:solidFill>
                <a:latin typeface="Arial Rounded MT Bold" pitchFamily="34" charset="0"/>
              </a:rPr>
              <a:t>These are meant as a guide. Each setting will be different and will therefore have it’s own policies and procedures. </a:t>
            </a:r>
          </a:p>
        </p:txBody>
      </p:sp>
    </p:spTree>
    <p:extLst>
      <p:ext uri="{BB962C8B-B14F-4D97-AF65-F5344CB8AC3E}">
        <p14:creationId xmlns:p14="http://schemas.microsoft.com/office/powerpoint/2010/main" val="69675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196752"/>
            <a:ext cx="8229600" cy="4929411"/>
          </a:xfrm>
        </p:spPr>
        <p:txBody>
          <a:bodyPr>
            <a:normAutofit fontScale="62500" lnSpcReduction="20000"/>
          </a:bodyPr>
          <a:lstStyle/>
          <a:p>
            <a:r>
              <a:rPr lang="en-GB" dirty="0">
                <a:hlinkClick r:id="rId2"/>
              </a:rPr>
              <a:t>https://www.lego.com/en-us/aboutus/news/2021/august/lego-group-build-talk</a:t>
            </a:r>
            <a:r>
              <a:rPr lang="en-GB" dirty="0"/>
              <a:t> </a:t>
            </a:r>
          </a:p>
          <a:p>
            <a:endParaRPr lang="en-GB" dirty="0"/>
          </a:p>
          <a:p>
            <a:r>
              <a:rPr lang="en-GB" dirty="0">
                <a:hlinkClick r:id="rId3"/>
              </a:rPr>
              <a:t>https://www.autism.org.uk/advice-and-guidance/professional-practice/lego-pilot</a:t>
            </a:r>
            <a:r>
              <a:rPr lang="en-GB" dirty="0"/>
              <a:t> </a:t>
            </a:r>
          </a:p>
          <a:p>
            <a:endParaRPr lang="en-GB" dirty="0"/>
          </a:p>
          <a:p>
            <a:r>
              <a:rPr lang="en-GB" dirty="0">
                <a:hlinkClick r:id="rId4"/>
              </a:rPr>
              <a:t>https://discovery.ucl.ac.uk/id/eprint/10096368/3/Dunsmuir_ECP%20Lego%20Therapy%20Paper%20-%20FINAL%20Nov%202019.pdf</a:t>
            </a:r>
            <a:r>
              <a:rPr lang="en-GB" dirty="0"/>
              <a:t> </a:t>
            </a:r>
          </a:p>
          <a:p>
            <a:endParaRPr lang="en-GB" dirty="0"/>
          </a:p>
          <a:p>
            <a:r>
              <a:rPr lang="en-GB" dirty="0" err="1"/>
              <a:t>Legoff</a:t>
            </a:r>
            <a:r>
              <a:rPr lang="en-GB" dirty="0"/>
              <a:t>, Daniel &amp; </a:t>
            </a:r>
            <a:r>
              <a:rPr lang="en-GB" dirty="0" err="1"/>
              <a:t>Cuesta</a:t>
            </a:r>
            <a:r>
              <a:rPr lang="en-GB" dirty="0"/>
              <a:t>, Georgina &amp; Krauss, GW &amp; Cohen, Simon. (2014). LEGO-Based Therapy: How to build social competence through LEGO-based clubs for children with autism and related conditions. </a:t>
            </a:r>
          </a:p>
          <a:p>
            <a:r>
              <a:rPr lang="en-GB" dirty="0"/>
              <a:t>Available at: </a:t>
            </a:r>
            <a:r>
              <a:rPr lang="en-GB" dirty="0">
                <a:hlinkClick r:id="rId5"/>
              </a:rPr>
              <a:t>https://www.researchgate.net/publication/292962143_LEGO-Based_Therapy_How_to_build_social_competence_through_LEGO-based_clubs_for_children_with_autism_and_related_conditions</a:t>
            </a:r>
            <a:r>
              <a:rPr lang="en-GB" dirty="0"/>
              <a:t> </a:t>
            </a:r>
          </a:p>
          <a:p>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4623</TotalTime>
  <Words>666</Words>
  <Application>Microsoft Office PowerPoint</Application>
  <PresentationFormat>On-screen Show (4:3)</PresentationFormat>
  <Paragraphs>52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Arial Rounded MT Bold</vt:lpstr>
      <vt:lpstr>Calibri</vt:lpstr>
      <vt:lpstr>Office Theme</vt:lpstr>
      <vt:lpstr>Lego Therapy</vt:lpstr>
      <vt:lpstr>PowerPoint Presentation</vt:lpstr>
      <vt:lpstr>What is Lego Therapy?</vt:lpstr>
      <vt:lpstr>Roles and responsibilities </vt:lpstr>
      <vt:lpstr>The Builder </vt:lpstr>
      <vt:lpstr>The Engineer</vt:lpstr>
      <vt:lpstr>The Supplier</vt:lpstr>
      <vt:lpstr>The Language of Lego</vt:lpstr>
      <vt:lpstr>So?  What skills were you using?</vt:lpstr>
      <vt:lpstr>Skills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Lego Therapy</dc:title>
  <dc:creator>User</dc:creator>
  <cp:lastModifiedBy>Alison Rees-Edwards</cp:lastModifiedBy>
  <cp:revision>67</cp:revision>
  <dcterms:created xsi:type="dcterms:W3CDTF">2021-09-09T17:43:48Z</dcterms:created>
  <dcterms:modified xsi:type="dcterms:W3CDTF">2022-01-05T13:34:47Z</dcterms:modified>
</cp:coreProperties>
</file>