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9" r:id="rId5"/>
    <p:sldId id="266" r:id="rId6"/>
    <p:sldId id="261" r:id="rId7"/>
    <p:sldId id="263" r:id="rId8"/>
    <p:sldId id="265" r:id="rId9"/>
    <p:sldId id="264" r:id="rId10"/>
    <p:sldId id="267" r:id="rId11"/>
    <p:sldId id="258" r:id="rId12"/>
    <p:sldId id="271" r:id="rId13"/>
    <p:sldId id="270" r:id="rId14"/>
    <p:sldId id="274" r:id="rId15"/>
    <p:sldId id="272" r:id="rId16"/>
    <p:sldId id="273" r:id="rId17"/>
    <p:sldId id="275" r:id="rId18"/>
    <p:sldId id="276" r:id="rId19"/>
    <p:sldId id="278" r:id="rId20"/>
    <p:sldId id="277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2205" autoAdjust="0"/>
    <p:restoredTop sz="94660"/>
  </p:normalViewPr>
  <p:slideViewPr>
    <p:cSldViewPr>
      <p:cViewPr varScale="1">
        <p:scale>
          <a:sx n="116" d="100"/>
          <a:sy n="116" d="100"/>
        </p:scale>
        <p:origin x="1086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A84F0-4865-46FE-8DC1-727C10F47B9E}" type="datetimeFigureOut">
              <a:rPr lang="en-GB" smtClean="0"/>
              <a:t>12/11/2018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165D26-21F9-43E4-A862-E997502A07C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27101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A84F0-4865-46FE-8DC1-727C10F47B9E}" type="datetimeFigureOut">
              <a:rPr lang="en-GB" smtClean="0"/>
              <a:t>12/11/2018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165D26-21F9-43E4-A862-E997502A07C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69589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A84F0-4865-46FE-8DC1-727C10F47B9E}" type="datetimeFigureOut">
              <a:rPr lang="en-GB" smtClean="0"/>
              <a:t>12/11/2018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165D26-21F9-43E4-A862-E997502A07C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75392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A84F0-4865-46FE-8DC1-727C10F47B9E}" type="datetimeFigureOut">
              <a:rPr lang="en-GB" smtClean="0"/>
              <a:t>12/11/2018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165D26-21F9-43E4-A862-E997502A07C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18934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A84F0-4865-46FE-8DC1-727C10F47B9E}" type="datetimeFigureOut">
              <a:rPr lang="en-GB" smtClean="0"/>
              <a:t>12/11/2018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165D26-21F9-43E4-A862-E997502A07C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9694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A84F0-4865-46FE-8DC1-727C10F47B9E}" type="datetimeFigureOut">
              <a:rPr lang="en-GB" smtClean="0"/>
              <a:t>12/11/2018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165D26-21F9-43E4-A862-E997502A07C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38612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A84F0-4865-46FE-8DC1-727C10F47B9E}" type="datetimeFigureOut">
              <a:rPr lang="en-GB" smtClean="0"/>
              <a:t>12/11/2018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165D26-21F9-43E4-A862-E997502A07C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3438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A84F0-4865-46FE-8DC1-727C10F47B9E}" type="datetimeFigureOut">
              <a:rPr lang="en-GB" smtClean="0"/>
              <a:t>12/11/2018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165D26-21F9-43E4-A862-E997502A07C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41227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A84F0-4865-46FE-8DC1-727C10F47B9E}" type="datetimeFigureOut">
              <a:rPr lang="en-GB" smtClean="0"/>
              <a:t>12/11/2018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165D26-21F9-43E4-A862-E997502A07C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82268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A84F0-4865-46FE-8DC1-727C10F47B9E}" type="datetimeFigureOut">
              <a:rPr lang="en-GB" smtClean="0"/>
              <a:t>12/11/2018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165D26-21F9-43E4-A862-E997502A07C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26914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A84F0-4865-46FE-8DC1-727C10F47B9E}" type="datetimeFigureOut">
              <a:rPr lang="en-GB" smtClean="0"/>
              <a:t>12/11/2018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165D26-21F9-43E4-A862-E997502A07C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63901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7A84F0-4865-46FE-8DC1-727C10F47B9E}" type="datetimeFigureOut">
              <a:rPr lang="en-GB" smtClean="0"/>
              <a:t>12/11/2018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165D26-21F9-43E4-A862-E997502A07C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37348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725054"/>
            <a:ext cx="7772400" cy="2703946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Sports Events Management</a:t>
            </a:r>
            <a:endParaRPr lang="en-GB" sz="3100" b="1" dirty="0">
              <a:solidFill>
                <a:srgbClr val="FF0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5536" y="3140968"/>
            <a:ext cx="8208912" cy="3717032"/>
          </a:xfrm>
        </p:spPr>
        <p:txBody>
          <a:bodyPr>
            <a:normAutofit/>
          </a:bodyPr>
          <a:lstStyle/>
          <a:p>
            <a:endParaRPr lang="en-GB" dirty="0">
              <a:solidFill>
                <a:srgbClr val="0070C0"/>
              </a:solidFill>
            </a:endParaRPr>
          </a:p>
          <a:p>
            <a:r>
              <a:rPr lang="en-GB" sz="4000" b="1" dirty="0" smtClean="0">
                <a:solidFill>
                  <a:srgbClr val="0070C0"/>
                </a:solidFill>
              </a:rPr>
              <a:t>VOLVO OCEAN RACE</a:t>
            </a:r>
          </a:p>
          <a:p>
            <a:r>
              <a:rPr lang="en-GB" sz="4000" b="1" dirty="0" smtClean="0">
                <a:solidFill>
                  <a:srgbClr val="0070C0"/>
                </a:solidFill>
              </a:rPr>
              <a:t>CARDIFF 2018</a:t>
            </a:r>
            <a:endParaRPr lang="en-GB" sz="4000" b="1" dirty="0">
              <a:solidFill>
                <a:srgbClr val="0070C0"/>
              </a:solidFill>
            </a:endParaRPr>
          </a:p>
        </p:txBody>
      </p:sp>
      <p:pic>
        <p:nvPicPr>
          <p:cNvPr id="5" name="Picture 4" descr="UWTSD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730" y="135495"/>
            <a:ext cx="1406518" cy="5895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121632"/>
            <a:ext cx="1442556" cy="6034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11117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>
            <a:normAutofit fontScale="90000"/>
          </a:bodyPr>
          <a:lstStyle/>
          <a:p>
            <a:r>
              <a:rPr lang="en-GB" sz="6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VOLVO OCEAN RACE</a:t>
            </a:r>
            <a:endParaRPr lang="en-GB" sz="6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764704"/>
            <a:ext cx="9144000" cy="6093296"/>
          </a:xfrm>
        </p:spPr>
        <p:txBody>
          <a:bodyPr>
            <a:normAutofit fontScale="77500" lnSpcReduction="20000"/>
          </a:bodyPr>
          <a:lstStyle/>
          <a:p>
            <a:pPr marL="0" lvl="0" indent="0" fontAlgn="base">
              <a:spcAft>
                <a:spcPct val="0"/>
              </a:spcAft>
              <a:buClr>
                <a:srgbClr val="FFCC00"/>
              </a:buClr>
              <a:buNone/>
            </a:pPr>
            <a:r>
              <a:rPr lang="en-GB" sz="4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cs typeface="Arial"/>
              </a:rPr>
              <a:t>1969 Golden Globe Race –Robin Knox-Johnston</a:t>
            </a:r>
          </a:p>
          <a:p>
            <a:pPr lvl="0" fontAlgn="base">
              <a:spcAft>
                <a:spcPct val="0"/>
              </a:spcAft>
              <a:buClr>
                <a:srgbClr val="FFCC00"/>
              </a:buClr>
              <a:buFont typeface="Wingdings" panose="05000000000000000000" pitchFamily="2" charset="2"/>
              <a:buChar char="§"/>
            </a:pPr>
            <a:r>
              <a:rPr lang="en-GB" sz="4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cs typeface="Arial"/>
              </a:rPr>
              <a:t>1973 Whitbread Round The World Race </a:t>
            </a:r>
          </a:p>
          <a:p>
            <a:pPr lvl="0" fontAlgn="base">
              <a:spcAft>
                <a:spcPct val="0"/>
              </a:spcAft>
              <a:buClr>
                <a:srgbClr val="FFCC00"/>
              </a:buClr>
              <a:buFont typeface="Wingdings" panose="05000000000000000000" pitchFamily="2" charset="2"/>
              <a:buChar char="§"/>
            </a:pPr>
            <a:r>
              <a:rPr lang="en-GB" sz="4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cs typeface="Arial"/>
              </a:rPr>
              <a:t>19 Teams 27K over 4 legs</a:t>
            </a:r>
          </a:p>
          <a:p>
            <a:pPr lvl="0" fontAlgn="base">
              <a:spcAft>
                <a:spcPct val="0"/>
              </a:spcAft>
              <a:buClr>
                <a:srgbClr val="FFCC00"/>
              </a:buClr>
              <a:buFont typeface="Wingdings" panose="05000000000000000000" pitchFamily="2" charset="2"/>
              <a:buChar char="§"/>
            </a:pPr>
            <a:r>
              <a:rPr lang="en-GB" sz="4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cs typeface="Arial"/>
              </a:rPr>
              <a:t>1989-90 Maiden 1</a:t>
            </a:r>
            <a:r>
              <a:rPr lang="en-GB" sz="4800" b="1" baseline="300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cs typeface="Arial"/>
              </a:rPr>
              <a:t>st</a:t>
            </a:r>
            <a:r>
              <a:rPr lang="en-GB" sz="4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cs typeface="Arial"/>
              </a:rPr>
              <a:t> all girl crew</a:t>
            </a:r>
          </a:p>
          <a:p>
            <a:pPr lvl="0" fontAlgn="base">
              <a:spcAft>
                <a:spcPct val="0"/>
              </a:spcAft>
              <a:buClr>
                <a:srgbClr val="FFCC00"/>
              </a:buClr>
              <a:buFont typeface="Wingdings" panose="05000000000000000000" pitchFamily="2" charset="2"/>
              <a:buChar char="§"/>
            </a:pPr>
            <a:r>
              <a:rPr lang="en-GB" sz="4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cs typeface="Arial"/>
              </a:rPr>
              <a:t>Since then 4 all female crews</a:t>
            </a:r>
          </a:p>
          <a:p>
            <a:pPr lvl="0" fontAlgn="base">
              <a:spcAft>
                <a:spcPct val="0"/>
              </a:spcAft>
              <a:buClr>
                <a:srgbClr val="FFCC00"/>
              </a:buClr>
              <a:buFont typeface="Wingdings" panose="05000000000000000000" pitchFamily="2" charset="2"/>
              <a:buChar char="§"/>
            </a:pPr>
            <a:r>
              <a:rPr lang="en-GB" sz="4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cs typeface="Arial"/>
              </a:rPr>
              <a:t>2008-9 &amp; 2011-12 No female sailors</a:t>
            </a:r>
            <a:endParaRPr lang="en-GB" sz="4800" b="1" dirty="0">
              <a:solidFill>
                <a:srgbClr val="00B0F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/>
              <a:cs typeface="Arial"/>
            </a:endParaRPr>
          </a:p>
          <a:p>
            <a:pPr lvl="0" fontAlgn="base">
              <a:spcAft>
                <a:spcPct val="0"/>
              </a:spcAft>
              <a:buClr>
                <a:srgbClr val="FFCC00"/>
              </a:buClr>
              <a:buFont typeface="Wingdings" panose="05000000000000000000" pitchFamily="2" charset="2"/>
              <a:buChar char="§"/>
            </a:pPr>
            <a:r>
              <a:rPr lang="en-GB" sz="4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cs typeface="Arial"/>
              </a:rPr>
              <a:t>1997 -2018 Volvo Sponsorship</a:t>
            </a:r>
          </a:p>
          <a:p>
            <a:pPr lvl="0" fontAlgn="base">
              <a:spcAft>
                <a:spcPct val="0"/>
              </a:spcAft>
              <a:buClr>
                <a:srgbClr val="FFCC00"/>
              </a:buClr>
              <a:buFont typeface="Wingdings" panose="05000000000000000000" pitchFamily="2" charset="2"/>
              <a:buChar char="§"/>
            </a:pPr>
            <a:r>
              <a:rPr lang="en-GB" sz="4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cs typeface="Arial"/>
              </a:rPr>
              <a:t>2014 Volvo Ocean 65 </a:t>
            </a:r>
            <a:r>
              <a:rPr lang="en-GB" sz="4800" b="1" dirty="0" err="1" smtClean="0">
                <a:solidFill>
                  <a:srgbClr val="00B0F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cs typeface="Arial"/>
              </a:rPr>
              <a:t>Monohulls</a:t>
            </a:r>
            <a:endParaRPr lang="en-GB" sz="4800" b="1" dirty="0" smtClean="0">
              <a:solidFill>
                <a:srgbClr val="00B0F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/>
              <a:cs typeface="Arial"/>
            </a:endParaRPr>
          </a:p>
          <a:p>
            <a:pPr lvl="0" fontAlgn="base">
              <a:spcAft>
                <a:spcPct val="0"/>
              </a:spcAft>
              <a:buClr>
                <a:srgbClr val="FFCC00"/>
              </a:buClr>
              <a:buFont typeface="Wingdings" panose="05000000000000000000" pitchFamily="2" charset="2"/>
              <a:buChar char="§"/>
            </a:pPr>
            <a:r>
              <a:rPr lang="en-GB" sz="4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cs typeface="Arial"/>
              </a:rPr>
              <a:t>Refitted and reused in 2017</a:t>
            </a:r>
            <a:endParaRPr lang="en-GB" sz="4800" b="1" dirty="0">
              <a:solidFill>
                <a:srgbClr val="00B0F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/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4289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r>
              <a:rPr lang="en-GB" sz="7200" b="1" dirty="0" smtClean="0">
                <a:solidFill>
                  <a:srgbClr val="B7E7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cs typeface="Arial"/>
              </a:rPr>
              <a:t>The Race</a:t>
            </a:r>
            <a:endParaRPr lang="en-GB" sz="7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435280" cy="5589240"/>
          </a:xfrm>
        </p:spPr>
        <p:txBody>
          <a:bodyPr>
            <a:normAutofit fontScale="92500" lnSpcReduction="10000"/>
          </a:bodyPr>
          <a:lstStyle/>
          <a:p>
            <a:pPr lvl="0" fontAlgn="base">
              <a:spcAft>
                <a:spcPct val="0"/>
              </a:spcAft>
              <a:buClr>
                <a:srgbClr val="FFCC00"/>
              </a:buClr>
              <a:buFont typeface="Wingdings" panose="05000000000000000000" pitchFamily="2" charset="2"/>
              <a:buChar char="§"/>
            </a:pPr>
            <a:r>
              <a:rPr lang="en-GB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cs typeface="Arial"/>
              </a:rPr>
              <a:t>The Ultimate Test of Team and Human Adventure like no other</a:t>
            </a:r>
          </a:p>
          <a:p>
            <a:pPr lvl="0" fontAlgn="base">
              <a:spcAft>
                <a:spcPct val="0"/>
              </a:spcAft>
              <a:buClr>
                <a:srgbClr val="FFCC00"/>
              </a:buClr>
              <a:buFont typeface="Wingdings" panose="05000000000000000000" pitchFamily="2" charset="2"/>
              <a:buChar char="§"/>
            </a:pPr>
            <a:r>
              <a:rPr lang="en-GB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cs typeface="Arial"/>
              </a:rPr>
              <a:t>Longest and toughest professional sporting event</a:t>
            </a:r>
          </a:p>
          <a:p>
            <a:pPr lvl="0" fontAlgn="base">
              <a:spcAft>
                <a:spcPct val="0"/>
              </a:spcAft>
              <a:buClr>
                <a:srgbClr val="FFCC00"/>
              </a:buClr>
              <a:buFont typeface="Wingdings" panose="05000000000000000000" pitchFamily="2" charset="2"/>
              <a:buChar char="§"/>
            </a:pPr>
            <a:r>
              <a:rPr lang="en-GB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cs typeface="Arial"/>
              </a:rPr>
              <a:t>Top 3 world sailing event with Olympics and America’s Cup</a:t>
            </a:r>
          </a:p>
          <a:p>
            <a:pPr lvl="0" fontAlgn="base">
              <a:spcAft>
                <a:spcPct val="0"/>
              </a:spcAft>
              <a:buClr>
                <a:srgbClr val="FFCC00"/>
              </a:buClr>
              <a:buFont typeface="Wingdings" panose="05000000000000000000" pitchFamily="2" charset="2"/>
              <a:buChar char="§"/>
            </a:pPr>
            <a:r>
              <a:rPr lang="en-GB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cs typeface="Arial"/>
              </a:rPr>
              <a:t>4 </a:t>
            </a:r>
            <a:r>
              <a:rPr lang="en-GB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cs typeface="Arial"/>
              </a:rPr>
              <a:t>oceans, 6 </a:t>
            </a:r>
            <a:r>
              <a:rPr lang="en-GB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cs typeface="Arial"/>
              </a:rPr>
              <a:t>continents</a:t>
            </a:r>
            <a:endParaRPr lang="en-GB" dirty="0" smtClean="0">
              <a:solidFill>
                <a:srgbClr val="0070C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/>
              <a:cs typeface="Arial"/>
            </a:endParaRPr>
          </a:p>
          <a:p>
            <a:pPr lvl="0" fontAlgn="base">
              <a:spcAft>
                <a:spcPct val="0"/>
              </a:spcAft>
              <a:buClr>
                <a:srgbClr val="FFCC00"/>
              </a:buClr>
              <a:buFont typeface="Wingdings" panose="05000000000000000000" pitchFamily="2" charset="2"/>
              <a:buChar char="§"/>
            </a:pPr>
            <a:r>
              <a:rPr lang="en-GB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cs typeface="Arial"/>
              </a:rPr>
              <a:t>One Design Racing Introduced – Win by sailing harder and smarter than competition</a:t>
            </a:r>
          </a:p>
          <a:p>
            <a:pPr lvl="0" fontAlgn="base">
              <a:spcAft>
                <a:spcPct val="0"/>
              </a:spcAft>
              <a:buClr>
                <a:srgbClr val="FFCC00"/>
              </a:buClr>
              <a:buFont typeface="Wingdings" panose="05000000000000000000" pitchFamily="2" charset="2"/>
              <a:buChar char="§"/>
            </a:pPr>
            <a:r>
              <a:rPr lang="en-GB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cs typeface="Arial"/>
              </a:rPr>
              <a:t>Round the clock race v the elements</a:t>
            </a:r>
          </a:p>
          <a:p>
            <a:pPr lvl="0" fontAlgn="base">
              <a:spcAft>
                <a:spcPct val="0"/>
              </a:spcAft>
              <a:buClr>
                <a:srgbClr val="FFCC00"/>
              </a:buClr>
              <a:buFont typeface="Wingdings" panose="05000000000000000000" pitchFamily="2" charset="2"/>
              <a:buChar char="§"/>
            </a:pPr>
            <a:r>
              <a:rPr lang="en-GB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cs typeface="Arial"/>
              </a:rPr>
              <a:t>Issues of TV coverage – Role Models</a:t>
            </a:r>
          </a:p>
          <a:p>
            <a:pPr lvl="0" fontAlgn="base">
              <a:spcAft>
                <a:spcPct val="0"/>
              </a:spcAft>
              <a:buClr>
                <a:srgbClr val="FFCC00"/>
              </a:buClr>
              <a:buFont typeface="Wingdings" panose="05000000000000000000" pitchFamily="2" charset="2"/>
              <a:buChar char="§"/>
            </a:pPr>
            <a:endParaRPr lang="en-GB" dirty="0">
              <a:solidFill>
                <a:srgbClr val="0070C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/>
              <a:cs typeface="Arial"/>
            </a:endParaRPr>
          </a:p>
          <a:p>
            <a:pPr lvl="0" fontAlgn="base">
              <a:spcAft>
                <a:spcPct val="0"/>
              </a:spcAft>
              <a:buClr>
                <a:srgbClr val="FFCC00"/>
              </a:buClr>
              <a:buFont typeface="Wingdings" panose="05000000000000000000" pitchFamily="2" charset="2"/>
              <a:buChar char="§"/>
            </a:pPr>
            <a:endParaRPr lang="en-GB" dirty="0" smtClean="0">
              <a:solidFill>
                <a:srgbClr val="0070C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/>
              <a:cs typeface="Arial"/>
            </a:endParaRPr>
          </a:p>
          <a:p>
            <a:pPr lvl="0" fontAlgn="base">
              <a:spcAft>
                <a:spcPct val="0"/>
              </a:spcAft>
              <a:buClr>
                <a:srgbClr val="FFCC00"/>
              </a:buClr>
              <a:buFont typeface="Wingdings" panose="05000000000000000000" pitchFamily="2" charset="2"/>
              <a:buChar char="§"/>
            </a:pPr>
            <a:endParaRPr lang="en-GB" dirty="0" smtClean="0">
              <a:solidFill>
                <a:srgbClr val="0070C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/>
              <a:cs typeface="Arial"/>
            </a:endParaRPr>
          </a:p>
          <a:p>
            <a:pPr lvl="0" fontAlgn="base">
              <a:spcAft>
                <a:spcPct val="0"/>
              </a:spcAft>
              <a:buClr>
                <a:srgbClr val="FFCC00"/>
              </a:buClr>
              <a:buFont typeface="Wingdings" panose="05000000000000000000" pitchFamily="2" charset="2"/>
              <a:buChar char="§"/>
            </a:pPr>
            <a:endParaRPr lang="en-GB" dirty="0" smtClean="0">
              <a:solidFill>
                <a:srgbClr val="0070C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76070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Volvo Ocean 65 Boats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Introduced 2014-15</a:t>
            </a:r>
          </a:p>
          <a:p>
            <a:r>
              <a:rPr lang="en-GB" dirty="0" smtClean="0"/>
              <a:t>One Design – Revolutionised the Race </a:t>
            </a:r>
          </a:p>
          <a:p>
            <a:r>
              <a:rPr lang="en-GB" dirty="0" smtClean="0"/>
              <a:t>Closer Competition </a:t>
            </a:r>
          </a:p>
          <a:p>
            <a:r>
              <a:rPr lang="en-GB" dirty="0" smtClean="0"/>
              <a:t>Skills and Teamwork</a:t>
            </a:r>
          </a:p>
          <a:p>
            <a:r>
              <a:rPr lang="en-GB" dirty="0" smtClean="0"/>
              <a:t>Reduced Costs </a:t>
            </a:r>
          </a:p>
          <a:p>
            <a:r>
              <a:rPr lang="en-GB" dirty="0" smtClean="0"/>
              <a:t>Previously – Race organisers regulated designs. Design Teams used technology to design winning boats. Athletes take over and race.</a:t>
            </a:r>
          </a:p>
          <a:p>
            <a:r>
              <a:rPr lang="en-GB" dirty="0" smtClean="0"/>
              <a:t>Boatyard concept introduced  </a:t>
            </a:r>
          </a:p>
          <a:p>
            <a:r>
              <a:rPr lang="en-GB" dirty="0" smtClean="0"/>
              <a:t>Shared facility - take care of tuning, repair and maintenance of yachts competing</a:t>
            </a:r>
          </a:p>
          <a:p>
            <a:r>
              <a:rPr lang="en-GB" dirty="0" smtClean="0"/>
              <a:t>Open to the public – Host Ports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7546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2017 – 2018 Race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45,000 Nautical miles longest race </a:t>
            </a:r>
            <a:r>
              <a:rPr lang="en-GB" dirty="0" smtClean="0"/>
              <a:t>ever</a:t>
            </a:r>
          </a:p>
          <a:p>
            <a:r>
              <a:rPr lang="en-GB" dirty="0" smtClean="0"/>
              <a:t>12 host Cities</a:t>
            </a:r>
            <a:endParaRPr lang="en-GB" dirty="0" smtClean="0"/>
          </a:p>
          <a:p>
            <a:r>
              <a:rPr lang="en-GB" dirty="0" smtClean="0"/>
              <a:t>3 x as much racing in Southern Ocean - Excitement</a:t>
            </a:r>
          </a:p>
          <a:p>
            <a:r>
              <a:rPr lang="en-GB" dirty="0" smtClean="0"/>
              <a:t>Tracker</a:t>
            </a:r>
          </a:p>
          <a:p>
            <a:r>
              <a:rPr lang="en-GB" dirty="0" smtClean="0"/>
              <a:t>Race Blog</a:t>
            </a:r>
          </a:p>
          <a:p>
            <a:r>
              <a:rPr lang="en-GB" dirty="0" smtClean="0"/>
              <a:t>Drone – Daily Live Video</a:t>
            </a:r>
          </a:p>
          <a:p>
            <a:r>
              <a:rPr lang="en-GB" dirty="0" smtClean="0"/>
              <a:t>Raw Content – Live from </a:t>
            </a:r>
            <a:r>
              <a:rPr lang="en-GB" dirty="0" err="1" smtClean="0"/>
              <a:t>Heli</a:t>
            </a:r>
            <a:r>
              <a:rPr lang="en-GB" dirty="0" smtClean="0"/>
              <a:t> </a:t>
            </a:r>
          </a:p>
          <a:p>
            <a:r>
              <a:rPr lang="en-GB" dirty="0" smtClean="0"/>
              <a:t>Social Media</a:t>
            </a:r>
          </a:p>
          <a:p>
            <a:r>
              <a:rPr lang="en-GB" dirty="0" smtClean="0"/>
              <a:t>Team Websites</a:t>
            </a:r>
          </a:p>
          <a:p>
            <a:r>
              <a:rPr lang="en-GB" dirty="0" smtClean="0"/>
              <a:t>Media Hub</a:t>
            </a:r>
          </a:p>
          <a:p>
            <a:r>
              <a:rPr lang="en-GB" dirty="0" smtClean="0"/>
              <a:t>Merchandising and Branding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7981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2017/2018 Race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New rules</a:t>
            </a:r>
          </a:p>
          <a:p>
            <a:r>
              <a:rPr lang="en-GB" dirty="0" err="1" smtClean="0"/>
              <a:t>Insentivising</a:t>
            </a:r>
            <a:r>
              <a:rPr lang="en-GB" dirty="0" smtClean="0"/>
              <a:t> mixed crews (male and female)</a:t>
            </a:r>
          </a:p>
          <a:p>
            <a:r>
              <a:rPr lang="en-GB" dirty="0" smtClean="0"/>
              <a:t>Increase strategic innovation on the course</a:t>
            </a:r>
          </a:p>
          <a:p>
            <a:r>
              <a:rPr lang="en-GB" dirty="0" smtClean="0"/>
              <a:t>Newly imagined pit lane style experience in port</a:t>
            </a:r>
          </a:p>
          <a:p>
            <a:r>
              <a:rPr lang="en-GB" dirty="0" smtClean="0"/>
              <a:t>Increased live updates</a:t>
            </a:r>
          </a:p>
          <a:p>
            <a:r>
              <a:rPr lang="en-GB" dirty="0" smtClean="0"/>
              <a:t>Use of drones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289576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Innovation – New Rules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600200"/>
            <a:ext cx="9036496" cy="4525963"/>
          </a:xfrm>
        </p:spPr>
        <p:txBody>
          <a:bodyPr/>
          <a:lstStyle/>
          <a:p>
            <a:r>
              <a:rPr lang="en-GB" dirty="0" smtClean="0"/>
              <a:t>Increased flexibility of crews</a:t>
            </a:r>
          </a:p>
          <a:p>
            <a:r>
              <a:rPr lang="en-GB" dirty="0" smtClean="0"/>
              <a:t>Crews can be changed leg by leg</a:t>
            </a:r>
          </a:p>
          <a:p>
            <a:r>
              <a:rPr lang="en-GB" dirty="0" smtClean="0"/>
              <a:t>Greater focus on Southern Ocean</a:t>
            </a:r>
          </a:p>
          <a:p>
            <a:r>
              <a:rPr lang="en-GB" dirty="0" smtClean="0"/>
              <a:t>All male crew reduced from 8 to 7</a:t>
            </a:r>
          </a:p>
          <a:p>
            <a:r>
              <a:rPr lang="en-GB" dirty="0" smtClean="0"/>
              <a:t>Mixed crews can include 2 females to make up 10</a:t>
            </a:r>
          </a:p>
          <a:p>
            <a:r>
              <a:rPr lang="en-GB" dirty="0" smtClean="0"/>
              <a:t>All female crew = 11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5616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 Port Races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600200"/>
            <a:ext cx="9036496" cy="4525963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Scored Separately to Ocean Races</a:t>
            </a:r>
          </a:p>
          <a:p>
            <a:r>
              <a:rPr lang="en-GB" dirty="0" smtClean="0"/>
              <a:t>Short, action packed races</a:t>
            </a:r>
          </a:p>
          <a:p>
            <a:r>
              <a:rPr lang="en-GB" dirty="0" smtClean="0"/>
              <a:t>As close as possible to shore</a:t>
            </a:r>
          </a:p>
          <a:p>
            <a:r>
              <a:rPr lang="en-GB" dirty="0" smtClean="0"/>
              <a:t>Winning the start is key</a:t>
            </a:r>
          </a:p>
          <a:p>
            <a:r>
              <a:rPr lang="en-GB" dirty="0" smtClean="0"/>
              <a:t>Crews will be from previous or next leg</a:t>
            </a:r>
          </a:p>
          <a:p>
            <a:r>
              <a:rPr lang="en-GB" dirty="0" smtClean="0"/>
              <a:t>Any other crew changes have to approved by race </a:t>
            </a:r>
            <a:r>
              <a:rPr lang="en-GB" dirty="0" err="1" smtClean="0"/>
              <a:t>mgt</a:t>
            </a:r>
            <a:endParaRPr lang="en-GB" dirty="0" smtClean="0"/>
          </a:p>
          <a:p>
            <a:r>
              <a:rPr lang="en-GB" dirty="0" smtClean="0"/>
              <a:t>Scheduled in all host cities except Melbourne</a:t>
            </a:r>
          </a:p>
          <a:p>
            <a:r>
              <a:rPr lang="en-GB" dirty="0" smtClean="0"/>
              <a:t>HK – 2 races </a:t>
            </a:r>
            <a:r>
              <a:rPr lang="en-GB" dirty="0" err="1" smtClean="0"/>
              <a:t>inport</a:t>
            </a:r>
            <a:r>
              <a:rPr lang="en-GB" dirty="0" smtClean="0"/>
              <a:t> and Round Island points combined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711482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Legends Race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00200"/>
            <a:ext cx="8892480" cy="4525963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21 June 2018 previous boats will join race from </a:t>
            </a:r>
            <a:r>
              <a:rPr lang="en-GB" dirty="0" err="1" smtClean="0"/>
              <a:t>Gothenberg</a:t>
            </a:r>
            <a:r>
              <a:rPr lang="en-GB" dirty="0" smtClean="0"/>
              <a:t> to The Hague</a:t>
            </a:r>
          </a:p>
          <a:p>
            <a:r>
              <a:rPr lang="en-GB" dirty="0" smtClean="0"/>
              <a:t>Legendary Boats from 7 of the 13 Round the World Races</a:t>
            </a:r>
          </a:p>
          <a:p>
            <a:r>
              <a:rPr lang="en-GB" dirty="0"/>
              <a:t>F</a:t>
            </a:r>
            <a:r>
              <a:rPr lang="en-GB" dirty="0" smtClean="0"/>
              <a:t>irst mixed fleet of veteran racers in an  offshore race – Whitbread 60’s, Volvo 60’s and Open &amp;0’s </a:t>
            </a:r>
          </a:p>
          <a:p>
            <a:r>
              <a:rPr lang="en-GB" dirty="0" smtClean="0"/>
              <a:t>Overall winner judged on corrected time and some class racing</a:t>
            </a:r>
          </a:p>
          <a:p>
            <a:r>
              <a:rPr lang="en-GB" dirty="0" smtClean="0"/>
              <a:t>Each boat fitted with a </a:t>
            </a:r>
            <a:r>
              <a:rPr lang="en-GB" dirty="0" err="1" smtClean="0"/>
              <a:t>yellowbrick</a:t>
            </a:r>
            <a:r>
              <a:rPr lang="en-GB" dirty="0" smtClean="0"/>
              <a:t> tracker for fans to follow</a:t>
            </a:r>
          </a:p>
          <a:p>
            <a:r>
              <a:rPr lang="en-GB" dirty="0" smtClean="0"/>
              <a:t>Opportunity to get up close and personal at Gothenburg and The Hague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7708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2017 -2018 Teams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>
            <a:normAutofit fontScale="92500"/>
          </a:bodyPr>
          <a:lstStyle/>
          <a:p>
            <a:r>
              <a:rPr lang="en-GB" dirty="0" err="1" smtClean="0"/>
              <a:t>Dongfeng</a:t>
            </a:r>
            <a:r>
              <a:rPr lang="en-GB" dirty="0" smtClean="0"/>
              <a:t> – China, French Skipper, Mixed Crew</a:t>
            </a:r>
          </a:p>
          <a:p>
            <a:r>
              <a:rPr lang="en-GB" dirty="0" err="1" smtClean="0"/>
              <a:t>Mapfre</a:t>
            </a:r>
            <a:r>
              <a:rPr lang="en-GB" dirty="0" smtClean="0"/>
              <a:t> – Spain – Mixed Multi </a:t>
            </a:r>
            <a:r>
              <a:rPr lang="en-GB" dirty="0"/>
              <a:t>N</a:t>
            </a:r>
            <a:r>
              <a:rPr lang="en-GB" dirty="0" smtClean="0"/>
              <a:t>ational </a:t>
            </a:r>
            <a:r>
              <a:rPr lang="en-GB" dirty="0"/>
              <a:t>C</a:t>
            </a:r>
            <a:r>
              <a:rPr lang="en-GB" dirty="0" smtClean="0"/>
              <a:t>rew</a:t>
            </a:r>
          </a:p>
          <a:p>
            <a:r>
              <a:rPr lang="en-GB" dirty="0" smtClean="0"/>
              <a:t>Team Brunel – Netherlands – Experienced Crew</a:t>
            </a:r>
          </a:p>
          <a:p>
            <a:r>
              <a:rPr lang="en-GB" dirty="0" err="1" smtClean="0"/>
              <a:t>Akzo</a:t>
            </a:r>
            <a:r>
              <a:rPr lang="en-GB" dirty="0" smtClean="0"/>
              <a:t> Nobel – New Dutch Team </a:t>
            </a:r>
          </a:p>
          <a:p>
            <a:r>
              <a:rPr lang="en-GB" dirty="0" err="1" smtClean="0"/>
              <a:t>Vestas</a:t>
            </a:r>
            <a:r>
              <a:rPr lang="en-GB" dirty="0" smtClean="0"/>
              <a:t> 11</a:t>
            </a:r>
            <a:r>
              <a:rPr lang="en-GB" baseline="30000" dirty="0" smtClean="0"/>
              <a:t>th</a:t>
            </a:r>
            <a:r>
              <a:rPr lang="en-GB" dirty="0" smtClean="0"/>
              <a:t> Hour Racing – USA/ Denmark</a:t>
            </a:r>
          </a:p>
          <a:p>
            <a:r>
              <a:rPr lang="en-GB" dirty="0" smtClean="0"/>
              <a:t>Turn the Tide on Plastic – UN Mixed Youth Crew with Sustainability Message, Supported by Sky</a:t>
            </a:r>
          </a:p>
          <a:p>
            <a:r>
              <a:rPr lang="en-GB" dirty="0" smtClean="0"/>
              <a:t>Team Scallywag – Hong Kong – Experienced Skipper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3724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19256" cy="764704"/>
          </a:xfrm>
        </p:spPr>
        <p:txBody>
          <a:bodyPr>
            <a:normAutofit fontScale="90000"/>
          </a:bodyPr>
          <a:lstStyle/>
          <a:p>
            <a:r>
              <a:rPr lang="en-GB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cs typeface="Arial"/>
              </a:rPr>
              <a:t>Volvo Ocean Race Host Cities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92696"/>
            <a:ext cx="9144000" cy="6048672"/>
          </a:xfrm>
        </p:spPr>
        <p:txBody>
          <a:bodyPr>
            <a:normAutofit fontScale="85000" lnSpcReduction="20000"/>
          </a:bodyPr>
          <a:lstStyle/>
          <a:p>
            <a:pPr lvl="0" fontAlgn="base">
              <a:spcAft>
                <a:spcPct val="0"/>
              </a:spcAft>
              <a:buClr>
                <a:srgbClr val="FFCC00"/>
              </a:buClr>
              <a:buFont typeface="Wingdings" panose="05000000000000000000" pitchFamily="2" charset="2"/>
              <a:buChar char="§"/>
            </a:pPr>
            <a:r>
              <a:rPr lang="en-GB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cs typeface="Arial"/>
              </a:rPr>
              <a:t>Alicante – 4</a:t>
            </a:r>
            <a:r>
              <a:rPr lang="en-GB" b="1" baseline="300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cs typeface="Arial"/>
              </a:rPr>
              <a:t>th</a:t>
            </a:r>
            <a:r>
              <a:rPr lang="en-GB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cs typeface="Arial"/>
              </a:rPr>
              <a:t> time starting the race</a:t>
            </a:r>
          </a:p>
          <a:p>
            <a:pPr lvl="0" fontAlgn="base">
              <a:spcAft>
                <a:spcPct val="0"/>
              </a:spcAft>
              <a:buClr>
                <a:srgbClr val="FFCC00"/>
              </a:buClr>
              <a:buFont typeface="Wingdings" panose="05000000000000000000" pitchFamily="2" charset="2"/>
              <a:buChar char="§"/>
            </a:pPr>
            <a:r>
              <a:rPr lang="en-GB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cs typeface="Arial"/>
              </a:rPr>
              <a:t>Lisbon – 3</a:t>
            </a:r>
            <a:r>
              <a:rPr lang="en-GB" b="1" baseline="300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cs typeface="Arial"/>
              </a:rPr>
              <a:t>rd</a:t>
            </a:r>
            <a:r>
              <a:rPr lang="en-GB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cs typeface="Arial"/>
              </a:rPr>
              <a:t> consecutive time hosting</a:t>
            </a:r>
          </a:p>
          <a:p>
            <a:pPr lvl="0" fontAlgn="base">
              <a:spcAft>
                <a:spcPct val="0"/>
              </a:spcAft>
              <a:buClr>
                <a:srgbClr val="FFCC00"/>
              </a:buClr>
              <a:buFont typeface="Wingdings" panose="05000000000000000000" pitchFamily="2" charset="2"/>
              <a:buChar char="§"/>
            </a:pPr>
            <a:r>
              <a:rPr lang="en-GB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cs typeface="Arial"/>
              </a:rPr>
              <a:t>Cape Town – Regular host city since 1972</a:t>
            </a:r>
          </a:p>
          <a:p>
            <a:pPr lvl="0" fontAlgn="base">
              <a:spcAft>
                <a:spcPct val="0"/>
              </a:spcAft>
              <a:buClr>
                <a:srgbClr val="FFCC00"/>
              </a:buClr>
              <a:buFont typeface="Wingdings" panose="05000000000000000000" pitchFamily="2" charset="2"/>
              <a:buChar char="§"/>
            </a:pPr>
            <a:r>
              <a:rPr lang="en-GB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cs typeface="Arial"/>
              </a:rPr>
              <a:t>Melbourne – Surprise announcement – sports city</a:t>
            </a:r>
          </a:p>
          <a:p>
            <a:pPr lvl="0" fontAlgn="base">
              <a:spcAft>
                <a:spcPct val="0"/>
              </a:spcAft>
              <a:buClr>
                <a:srgbClr val="FFCC00"/>
              </a:buClr>
              <a:buFont typeface="Wingdings" panose="05000000000000000000" pitchFamily="2" charset="2"/>
              <a:buChar char="§"/>
            </a:pPr>
            <a:r>
              <a:rPr lang="en-GB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cs typeface="Arial"/>
              </a:rPr>
              <a:t>Hong Kong – </a:t>
            </a:r>
            <a:r>
              <a:rPr lang="en-GB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cs typeface="Arial"/>
              </a:rPr>
              <a:t>F</a:t>
            </a:r>
            <a:r>
              <a:rPr lang="en-GB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cs typeface="Arial"/>
              </a:rPr>
              <a:t>irst time host city</a:t>
            </a:r>
          </a:p>
          <a:p>
            <a:pPr lvl="0" fontAlgn="base">
              <a:spcAft>
                <a:spcPct val="0"/>
              </a:spcAft>
              <a:buClr>
                <a:srgbClr val="FFCC00"/>
              </a:buClr>
              <a:buFont typeface="Wingdings" panose="05000000000000000000" pitchFamily="2" charset="2"/>
              <a:buChar char="§"/>
            </a:pPr>
            <a:r>
              <a:rPr lang="en-GB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cs typeface="Arial"/>
              </a:rPr>
              <a:t>Guangzhou – 4 time hosted by a China city aiming to put China on Sailing map</a:t>
            </a:r>
          </a:p>
          <a:p>
            <a:pPr lvl="0" fontAlgn="base">
              <a:spcAft>
                <a:spcPct val="0"/>
              </a:spcAft>
              <a:buClr>
                <a:srgbClr val="FFCC00"/>
              </a:buClr>
              <a:buFont typeface="Wingdings" panose="05000000000000000000" pitchFamily="2" charset="2"/>
              <a:buChar char="§"/>
            </a:pPr>
            <a:r>
              <a:rPr lang="en-GB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cs typeface="Arial"/>
              </a:rPr>
              <a:t>Auckland – City of Sails – Regular since 1977</a:t>
            </a:r>
          </a:p>
          <a:p>
            <a:pPr lvl="0" fontAlgn="base">
              <a:spcAft>
                <a:spcPct val="0"/>
              </a:spcAft>
              <a:buClr>
                <a:srgbClr val="FFCC00"/>
              </a:buClr>
              <a:buFont typeface="Wingdings" panose="05000000000000000000" pitchFamily="2" charset="2"/>
              <a:buChar char="§"/>
            </a:pPr>
            <a:r>
              <a:rPr lang="en-GB" b="1" dirty="0" err="1" smtClean="0">
                <a:solidFill>
                  <a:srgbClr val="00B0F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cs typeface="Arial"/>
              </a:rPr>
              <a:t>Itajai</a:t>
            </a:r>
            <a:r>
              <a:rPr lang="en-GB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cs typeface="Arial"/>
              </a:rPr>
              <a:t> – Brazil – 1</a:t>
            </a:r>
            <a:r>
              <a:rPr lang="en-GB" b="1" baseline="300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cs typeface="Arial"/>
              </a:rPr>
              <a:t>st</a:t>
            </a:r>
            <a:r>
              <a:rPr lang="en-GB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cs typeface="Arial"/>
              </a:rPr>
              <a:t> hosted in 2011 but Brazil is regular host </a:t>
            </a:r>
            <a:endParaRPr lang="en-GB" b="1" dirty="0">
              <a:solidFill>
                <a:srgbClr val="00B0F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/>
              <a:cs typeface="Arial"/>
            </a:endParaRPr>
          </a:p>
          <a:p>
            <a:pPr lvl="0" fontAlgn="base">
              <a:spcAft>
                <a:spcPct val="0"/>
              </a:spcAft>
              <a:buClr>
                <a:srgbClr val="FFCC00"/>
              </a:buClr>
              <a:buFont typeface="Wingdings" panose="05000000000000000000" pitchFamily="2" charset="2"/>
              <a:buChar char="§"/>
            </a:pPr>
            <a:r>
              <a:rPr lang="en-GB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cs typeface="Arial"/>
              </a:rPr>
              <a:t>Newport – America’s Cup History – 2</a:t>
            </a:r>
            <a:r>
              <a:rPr lang="en-GB" b="1" baseline="300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cs typeface="Arial"/>
              </a:rPr>
              <a:t>nd</a:t>
            </a:r>
            <a:r>
              <a:rPr lang="en-GB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cs typeface="Arial"/>
              </a:rPr>
              <a:t> consecutive race  Hosting</a:t>
            </a:r>
          </a:p>
          <a:p>
            <a:pPr lvl="0" fontAlgn="base">
              <a:spcAft>
                <a:spcPct val="0"/>
              </a:spcAft>
              <a:buClr>
                <a:srgbClr val="FFCC00"/>
              </a:buClr>
              <a:buFont typeface="Wingdings" panose="05000000000000000000" pitchFamily="2" charset="2"/>
              <a:buChar char="§"/>
            </a:pPr>
            <a:r>
              <a:rPr lang="en-GB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cs typeface="Arial"/>
              </a:rPr>
              <a:t>Cardiff</a:t>
            </a:r>
          </a:p>
          <a:p>
            <a:pPr lvl="0" fontAlgn="base">
              <a:spcAft>
                <a:spcPct val="0"/>
              </a:spcAft>
              <a:buClr>
                <a:srgbClr val="FFCC00"/>
              </a:buClr>
              <a:buFont typeface="Wingdings" panose="05000000000000000000" pitchFamily="2" charset="2"/>
              <a:buChar char="§"/>
            </a:pPr>
            <a:r>
              <a:rPr lang="en-GB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cs typeface="Arial"/>
              </a:rPr>
              <a:t>Gothenburg – Home of Volvo </a:t>
            </a:r>
          </a:p>
          <a:p>
            <a:pPr lvl="0" fontAlgn="base">
              <a:spcAft>
                <a:spcPct val="0"/>
              </a:spcAft>
              <a:buClr>
                <a:srgbClr val="FFCC00"/>
              </a:buClr>
              <a:buFont typeface="Wingdings" panose="05000000000000000000" pitchFamily="2" charset="2"/>
              <a:buChar char="§"/>
            </a:pPr>
            <a:r>
              <a:rPr lang="en-GB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cs typeface="Arial"/>
              </a:rPr>
              <a:t>The Hague – 2014-15 1</a:t>
            </a:r>
            <a:r>
              <a:rPr lang="en-GB" b="1" baseline="300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cs typeface="Arial"/>
              </a:rPr>
              <a:t>st</a:t>
            </a:r>
            <a:r>
              <a:rPr lang="en-GB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cs typeface="Arial"/>
              </a:rPr>
              <a:t> hosted, unusual final host</a:t>
            </a:r>
          </a:p>
          <a:p>
            <a:pPr lvl="0" fontAlgn="base">
              <a:spcAft>
                <a:spcPct val="0"/>
              </a:spcAft>
              <a:buClr>
                <a:srgbClr val="FFCC00"/>
              </a:buClr>
              <a:buFont typeface="Wingdings" panose="05000000000000000000" pitchFamily="2" charset="2"/>
              <a:buChar char="§"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754404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Volvo Ocean Race Host Cities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en-GB" sz="4300" dirty="0">
                <a:solidFill>
                  <a:prstClr val="black"/>
                </a:solidFill>
              </a:rPr>
              <a:t>2013/2014 </a:t>
            </a:r>
            <a:r>
              <a:rPr lang="en-GB" sz="4300" dirty="0" smtClean="0">
                <a:solidFill>
                  <a:prstClr val="black"/>
                </a:solidFill>
              </a:rPr>
              <a:t> 2.4m </a:t>
            </a:r>
            <a:r>
              <a:rPr lang="en-GB" sz="4300" dirty="0">
                <a:solidFill>
                  <a:prstClr val="black"/>
                </a:solidFill>
              </a:rPr>
              <a:t>visited race villages to get first hand experience of race</a:t>
            </a:r>
          </a:p>
          <a:p>
            <a:pPr lvl="0"/>
            <a:r>
              <a:rPr lang="en-GB" sz="4300" dirty="0" smtClean="0">
                <a:solidFill>
                  <a:srgbClr val="FF0000"/>
                </a:solidFill>
              </a:rPr>
              <a:t>2017/18 Host City Aims</a:t>
            </a:r>
          </a:p>
          <a:p>
            <a:pPr lvl="0"/>
            <a:r>
              <a:rPr lang="en-GB" sz="4800" dirty="0" smtClean="0">
                <a:solidFill>
                  <a:prstClr val="black"/>
                </a:solidFill>
              </a:rPr>
              <a:t>Experience</a:t>
            </a:r>
            <a:endParaRPr lang="en-GB" sz="4800" dirty="0">
              <a:solidFill>
                <a:prstClr val="black"/>
              </a:solidFill>
            </a:endParaRPr>
          </a:p>
          <a:p>
            <a:pPr lvl="0"/>
            <a:r>
              <a:rPr lang="en-GB" sz="4800" dirty="0">
                <a:solidFill>
                  <a:prstClr val="black"/>
                </a:solidFill>
              </a:rPr>
              <a:t>Entertainment</a:t>
            </a:r>
          </a:p>
          <a:p>
            <a:pPr lvl="0"/>
            <a:r>
              <a:rPr lang="en-GB" sz="4800" dirty="0">
                <a:solidFill>
                  <a:prstClr val="black"/>
                </a:solidFill>
              </a:rPr>
              <a:t>Events</a:t>
            </a:r>
          </a:p>
          <a:p>
            <a:pPr lvl="0"/>
            <a:r>
              <a:rPr lang="en-GB" sz="4800" dirty="0">
                <a:solidFill>
                  <a:prstClr val="black"/>
                </a:solidFill>
              </a:rPr>
              <a:t>Education</a:t>
            </a:r>
          </a:p>
          <a:p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1274243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2068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Race Village Experience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764704"/>
            <a:ext cx="8964488" cy="5976664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Pontoon Experience</a:t>
            </a:r>
          </a:p>
          <a:p>
            <a:r>
              <a:rPr lang="en-GB" dirty="0" smtClean="0"/>
              <a:t>The Globe – Sustainability </a:t>
            </a:r>
          </a:p>
          <a:p>
            <a:r>
              <a:rPr lang="en-GB" dirty="0" smtClean="0"/>
              <a:t>Mascot – Wisdom the Albatross</a:t>
            </a:r>
          </a:p>
          <a:p>
            <a:r>
              <a:rPr lang="en-GB" dirty="0" smtClean="0"/>
              <a:t>Sky Studios</a:t>
            </a:r>
          </a:p>
          <a:p>
            <a:r>
              <a:rPr lang="en-GB" dirty="0" smtClean="0"/>
              <a:t>Wales Marine Centre</a:t>
            </a:r>
          </a:p>
          <a:p>
            <a:r>
              <a:rPr lang="en-GB" dirty="0" smtClean="0"/>
              <a:t>Race Boat Experience</a:t>
            </a:r>
          </a:p>
          <a:p>
            <a:r>
              <a:rPr lang="en-GB" dirty="0" smtClean="0"/>
              <a:t>Team Bases</a:t>
            </a:r>
          </a:p>
          <a:p>
            <a:r>
              <a:rPr lang="en-GB" dirty="0" smtClean="0"/>
              <a:t>Boatyard</a:t>
            </a:r>
          </a:p>
          <a:p>
            <a:r>
              <a:rPr lang="en-GB" dirty="0" smtClean="0"/>
              <a:t>Suppliers Corner</a:t>
            </a:r>
          </a:p>
          <a:p>
            <a:r>
              <a:rPr lang="en-GB" dirty="0" err="1" smtClean="0"/>
              <a:t>Musto</a:t>
            </a:r>
            <a:r>
              <a:rPr lang="en-GB" dirty="0" smtClean="0"/>
              <a:t> Grinding Challenge</a:t>
            </a:r>
          </a:p>
          <a:p>
            <a:r>
              <a:rPr lang="en-GB" dirty="0" smtClean="0"/>
              <a:t>History</a:t>
            </a:r>
          </a:p>
          <a:p>
            <a:r>
              <a:rPr lang="en-GB" dirty="0" smtClean="0"/>
              <a:t>Host City Panels</a:t>
            </a:r>
          </a:p>
          <a:p>
            <a:r>
              <a:rPr lang="en-GB" dirty="0" smtClean="0"/>
              <a:t>Sailors Terrace</a:t>
            </a:r>
          </a:p>
        </p:txBody>
      </p:sp>
    </p:spTree>
    <p:extLst>
      <p:ext uri="{BB962C8B-B14F-4D97-AF65-F5344CB8AC3E}">
        <p14:creationId xmlns:p14="http://schemas.microsoft.com/office/powerpoint/2010/main" val="1364725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Cardiff Volunteering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Applications Online – March</a:t>
            </a:r>
          </a:p>
          <a:p>
            <a:r>
              <a:rPr lang="en-GB" dirty="0" smtClean="0"/>
              <a:t>Cardiff Met Online System</a:t>
            </a:r>
          </a:p>
          <a:p>
            <a:r>
              <a:rPr lang="en-GB" dirty="0" smtClean="0"/>
              <a:t>Specialist Tasks</a:t>
            </a:r>
          </a:p>
          <a:p>
            <a:r>
              <a:rPr lang="en-GB" dirty="0" smtClean="0"/>
              <a:t>Volunteer Induction Event</a:t>
            </a:r>
          </a:p>
          <a:p>
            <a:r>
              <a:rPr lang="en-GB" dirty="0" smtClean="0"/>
              <a:t>Kit </a:t>
            </a:r>
          </a:p>
          <a:p>
            <a:r>
              <a:rPr lang="en-GB" dirty="0" smtClean="0"/>
              <a:t>No Training</a:t>
            </a:r>
          </a:p>
          <a:p>
            <a:r>
              <a:rPr lang="en-GB" dirty="0" smtClean="0"/>
              <a:t>Start of Shift Briefing</a:t>
            </a:r>
          </a:p>
          <a:p>
            <a:r>
              <a:rPr lang="en-GB" dirty="0" smtClean="0"/>
              <a:t>Allocations</a:t>
            </a:r>
          </a:p>
          <a:p>
            <a:r>
              <a:rPr lang="en-GB" dirty="0" smtClean="0"/>
              <a:t>Catering</a:t>
            </a:r>
          </a:p>
          <a:p>
            <a:r>
              <a:rPr lang="en-GB" dirty="0" smtClean="0"/>
              <a:t>Parking</a:t>
            </a:r>
          </a:p>
          <a:p>
            <a:r>
              <a:rPr lang="en-GB" dirty="0" smtClean="0"/>
              <a:t>Thank you!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5807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Sustainability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OCEAN SUMMIT</a:t>
            </a:r>
          </a:p>
          <a:p>
            <a:r>
              <a:rPr lang="en-GB" dirty="0" smtClean="0"/>
              <a:t>Bringing </a:t>
            </a:r>
            <a:r>
              <a:rPr lang="en-GB" dirty="0" err="1" smtClean="0"/>
              <a:t>Govt</a:t>
            </a:r>
            <a:r>
              <a:rPr lang="en-GB" dirty="0" smtClean="0"/>
              <a:t>, Industry, Scientists, Tourism and Sports together to find innovative solutions to the Ocean plastic pollution crisis</a:t>
            </a:r>
          </a:p>
          <a:p>
            <a:r>
              <a:rPr lang="en-GB" dirty="0" smtClean="0"/>
              <a:t>Series of 7 Ocean Summits at a range of stopovers</a:t>
            </a:r>
          </a:p>
          <a:p>
            <a:r>
              <a:rPr lang="en-GB" dirty="0" smtClean="0"/>
              <a:t>Key part of sustainability programme</a:t>
            </a:r>
          </a:p>
          <a:p>
            <a:r>
              <a:rPr lang="en-GB" dirty="0" smtClean="0"/>
              <a:t>Showcasing innovative solutions</a:t>
            </a:r>
          </a:p>
          <a:p>
            <a:r>
              <a:rPr lang="en-GB" dirty="0" err="1" smtClean="0"/>
              <a:t>Ongoing</a:t>
            </a:r>
            <a:r>
              <a:rPr lang="en-GB" dirty="0" smtClean="0"/>
              <a:t> race research - Data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6210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Summits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589240"/>
          </a:xfrm>
        </p:spPr>
        <p:txBody>
          <a:bodyPr>
            <a:normAutofit fontScale="55000" lnSpcReduction="20000"/>
          </a:bodyPr>
          <a:lstStyle/>
          <a:p>
            <a:r>
              <a:rPr lang="en-GB" dirty="0" smtClean="0"/>
              <a:t>ALCANTE</a:t>
            </a:r>
          </a:p>
          <a:p>
            <a:r>
              <a:rPr lang="en-GB" dirty="0" smtClean="0"/>
              <a:t>Spain joined UN Clean Seas Campaign</a:t>
            </a:r>
          </a:p>
          <a:p>
            <a:r>
              <a:rPr lang="en-GB" dirty="0" smtClean="0"/>
              <a:t>Education programme launched in Schools</a:t>
            </a:r>
          </a:p>
          <a:p>
            <a:r>
              <a:rPr lang="en-GB" dirty="0" smtClean="0"/>
              <a:t>CAPE TOWN</a:t>
            </a:r>
          </a:p>
          <a:p>
            <a:r>
              <a:rPr lang="en-GB" dirty="0" smtClean="0"/>
              <a:t>SA pledged to eliminate single use plastic bags and bottles and commitment to reduce plastic footprint via Clean Seas Pledge</a:t>
            </a:r>
          </a:p>
          <a:p>
            <a:r>
              <a:rPr lang="en-GB" dirty="0" smtClean="0"/>
              <a:t>HK</a:t>
            </a:r>
          </a:p>
          <a:p>
            <a:r>
              <a:rPr lang="en-GB" dirty="0" smtClean="0"/>
              <a:t>Pledge to reduce plastic at source, $HK20m to upgrade recycling</a:t>
            </a:r>
          </a:p>
          <a:p>
            <a:r>
              <a:rPr lang="en-GB" dirty="0" smtClean="0"/>
              <a:t>NEWPORT</a:t>
            </a:r>
          </a:p>
          <a:p>
            <a:r>
              <a:rPr lang="en-GB" dirty="0" smtClean="0"/>
              <a:t>1</a:t>
            </a:r>
            <a:r>
              <a:rPr lang="en-GB" baseline="30000" dirty="0" smtClean="0"/>
              <a:t>st</a:t>
            </a:r>
            <a:r>
              <a:rPr lang="en-GB" dirty="0" smtClean="0"/>
              <a:t> US state to Sign up to UN Clean Seas</a:t>
            </a:r>
          </a:p>
          <a:p>
            <a:r>
              <a:rPr lang="en-GB" dirty="0" smtClean="0"/>
              <a:t>Volvo – Switch to remove single use  plastics from offices worldwide</a:t>
            </a:r>
          </a:p>
          <a:p>
            <a:r>
              <a:rPr lang="en-GB" dirty="0" smtClean="0"/>
              <a:t>CARDIFF</a:t>
            </a:r>
          </a:p>
          <a:p>
            <a:r>
              <a:rPr lang="en-GB" dirty="0" smtClean="0"/>
              <a:t>Welsh </a:t>
            </a:r>
            <a:r>
              <a:rPr lang="en-GB" dirty="0" err="1" smtClean="0"/>
              <a:t>Govt</a:t>
            </a:r>
            <a:r>
              <a:rPr lang="en-GB" dirty="0" smtClean="0"/>
              <a:t> signed up to UN Clean Seas  alongside World Sailing and IOC</a:t>
            </a:r>
          </a:p>
          <a:p>
            <a:r>
              <a:rPr lang="en-GB" dirty="0" smtClean="0"/>
              <a:t>Drinking water would be made available along Welsh coast path to stop single use bottles. </a:t>
            </a:r>
          </a:p>
          <a:p>
            <a:r>
              <a:rPr lang="en-GB" dirty="0" smtClean="0"/>
              <a:t>Iceland Foods extended </a:t>
            </a:r>
            <a:r>
              <a:rPr lang="en-GB" dirty="0" err="1" smtClean="0"/>
              <a:t>instore</a:t>
            </a:r>
            <a:r>
              <a:rPr lang="en-GB" dirty="0" smtClean="0"/>
              <a:t> trial of refund return on plastic bottles</a:t>
            </a:r>
          </a:p>
          <a:p>
            <a:r>
              <a:rPr lang="en-GB" dirty="0" smtClean="0"/>
              <a:t>GOTHEBURG</a:t>
            </a:r>
          </a:p>
          <a:p>
            <a:r>
              <a:rPr lang="en-GB" dirty="0" smtClean="0"/>
              <a:t>Sweden </a:t>
            </a:r>
            <a:r>
              <a:rPr lang="en-GB" dirty="0" err="1" smtClean="0"/>
              <a:t>Govt</a:t>
            </a:r>
            <a:r>
              <a:rPr lang="en-GB" dirty="0" smtClean="0"/>
              <a:t> allocated 7.8M Euros to Ocean Health Projects</a:t>
            </a:r>
          </a:p>
          <a:p>
            <a:r>
              <a:rPr lang="en-GB" dirty="0" smtClean="0"/>
              <a:t>Volvo 25% of plastics to be used by 2025 to be recycled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3048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>
            <a:normAutofit/>
          </a:bodyPr>
          <a:lstStyle/>
          <a:p>
            <a:r>
              <a:rPr lang="en-GB" dirty="0" smtClean="0"/>
              <a:t>Schools Education Policy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836712"/>
            <a:ext cx="8784976" cy="5832648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Sustainability Strategy</a:t>
            </a:r>
          </a:p>
          <a:p>
            <a:r>
              <a:rPr lang="en-GB" dirty="0" smtClean="0"/>
              <a:t>Learning Resources</a:t>
            </a:r>
          </a:p>
          <a:p>
            <a:r>
              <a:rPr lang="en-GB" dirty="0" smtClean="0"/>
              <a:t>Turn the Tide on Plastics</a:t>
            </a:r>
          </a:p>
          <a:p>
            <a:r>
              <a:rPr lang="en-GB" dirty="0" smtClean="0"/>
              <a:t>UN Sustainable Development Goal 14 (Life Below the Water) </a:t>
            </a:r>
          </a:p>
          <a:p>
            <a:r>
              <a:rPr lang="en-GB" dirty="0" smtClean="0"/>
              <a:t>Aimed at children aged 6-12 years</a:t>
            </a:r>
          </a:p>
          <a:p>
            <a:r>
              <a:rPr lang="en-GB" dirty="0" smtClean="0"/>
              <a:t>Blue Planet </a:t>
            </a:r>
          </a:p>
          <a:p>
            <a:r>
              <a:rPr lang="en-GB" dirty="0" smtClean="0"/>
              <a:t>Topics – Race, Ocean Plastic </a:t>
            </a:r>
            <a:r>
              <a:rPr lang="en-GB" dirty="0" err="1" smtClean="0"/>
              <a:t>Pollution,How</a:t>
            </a:r>
            <a:r>
              <a:rPr lang="en-GB" dirty="0" smtClean="0"/>
              <a:t> to Reduce it and My positive Plastic Footprint</a:t>
            </a:r>
          </a:p>
          <a:p>
            <a:r>
              <a:rPr lang="en-GB" dirty="0" smtClean="0"/>
              <a:t>Resources – 7 languages</a:t>
            </a:r>
          </a:p>
          <a:p>
            <a:r>
              <a:rPr lang="en-GB" dirty="0" smtClean="0"/>
              <a:t>Multi Curriculums </a:t>
            </a:r>
          </a:p>
          <a:p>
            <a:r>
              <a:rPr lang="en-GB" dirty="0" smtClean="0"/>
              <a:t>Worksheets, lesson plans, evaluation quiz, Champion of the Seas Certificate and Topic Badges</a:t>
            </a:r>
          </a:p>
          <a:p>
            <a:r>
              <a:rPr lang="en-GB" dirty="0" smtClean="0"/>
              <a:t>Downloadable from Website</a:t>
            </a:r>
          </a:p>
          <a:p>
            <a:r>
              <a:rPr lang="en-GB" dirty="0" err="1" smtClean="0"/>
              <a:t>Boardgame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16242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Sustainability Strategy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dirty="0" smtClean="0"/>
              <a:t>MAXIMISE IMPACT</a:t>
            </a:r>
          </a:p>
          <a:p>
            <a:r>
              <a:rPr lang="en-GB" sz="4000" dirty="0" smtClean="0"/>
              <a:t>MINIMISE FOOTPRINT</a:t>
            </a:r>
          </a:p>
          <a:p>
            <a:r>
              <a:rPr lang="en-GB" sz="4000" dirty="0" smtClean="0"/>
              <a:t>LEAVE POSITIVE LEGACY</a:t>
            </a:r>
          </a:p>
          <a:p>
            <a:endParaRPr lang="en-GB" sz="4000" dirty="0"/>
          </a:p>
          <a:p>
            <a:r>
              <a:rPr lang="en-GB" sz="4000" dirty="0" smtClean="0"/>
              <a:t>SUSTAINABILITY PROGRESS AND UPDATES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6706098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Sustainable Event Production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Unique Platform</a:t>
            </a:r>
          </a:p>
          <a:p>
            <a:r>
              <a:rPr lang="en-GB" dirty="0" smtClean="0"/>
              <a:t>Benchmark</a:t>
            </a:r>
          </a:p>
          <a:p>
            <a:r>
              <a:rPr lang="en-GB" dirty="0" smtClean="0"/>
              <a:t>Minimise footprint</a:t>
            </a:r>
          </a:p>
          <a:p>
            <a:r>
              <a:rPr lang="en-GB" dirty="0" smtClean="0"/>
              <a:t>Engage Host Cities</a:t>
            </a:r>
          </a:p>
          <a:p>
            <a:r>
              <a:rPr lang="en-GB" dirty="0" smtClean="0"/>
              <a:t>Conserve water </a:t>
            </a:r>
            <a:r>
              <a:rPr lang="en-GB" smtClean="0"/>
              <a:t>and energy</a:t>
            </a:r>
            <a:endParaRPr lang="en-GB" dirty="0" smtClean="0"/>
          </a:p>
          <a:p>
            <a:r>
              <a:rPr lang="en-GB" dirty="0" smtClean="0"/>
              <a:t>Avoid Single use plastics</a:t>
            </a:r>
          </a:p>
          <a:p>
            <a:r>
              <a:rPr lang="en-GB" dirty="0" smtClean="0"/>
              <a:t>Event users guide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546804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LEGACY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WHAT DOES THE RACE LEAVE IN IT’S WAKE?</a:t>
            </a:r>
          </a:p>
          <a:p>
            <a:r>
              <a:rPr lang="en-GB" dirty="0" smtClean="0"/>
              <a:t>Inspire sailors, fans, partners, stakeholders, host cities and sponsors</a:t>
            </a:r>
          </a:p>
          <a:p>
            <a:r>
              <a:rPr lang="en-GB" dirty="0" smtClean="0"/>
              <a:t>Vision – Raise awareness</a:t>
            </a:r>
          </a:p>
          <a:p>
            <a:r>
              <a:rPr lang="en-GB" dirty="0" smtClean="0"/>
              <a:t>Engage</a:t>
            </a:r>
          </a:p>
          <a:p>
            <a:r>
              <a:rPr lang="en-GB" dirty="0" smtClean="0"/>
              <a:t>Action</a:t>
            </a:r>
          </a:p>
          <a:p>
            <a:r>
              <a:rPr lang="en-GB" dirty="0" smtClean="0"/>
              <a:t>Impact</a:t>
            </a:r>
          </a:p>
          <a:p>
            <a:r>
              <a:rPr lang="en-GB" dirty="0" smtClean="0"/>
              <a:t>Positive Legacy</a:t>
            </a:r>
          </a:p>
          <a:p>
            <a:r>
              <a:rPr lang="en-GB" dirty="0" smtClean="0"/>
              <a:t>Science Programme – gathering data – Results</a:t>
            </a:r>
          </a:p>
          <a:p>
            <a:r>
              <a:rPr lang="en-GB" dirty="0" smtClean="0"/>
              <a:t>Young People</a:t>
            </a:r>
          </a:p>
          <a:p>
            <a:r>
              <a:rPr lang="en-GB" dirty="0" smtClean="0"/>
              <a:t>Event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08239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1871</TotalTime>
  <Words>1038</Words>
  <Application>Microsoft Office PowerPoint</Application>
  <PresentationFormat>On-screen Show (4:3)</PresentationFormat>
  <Paragraphs>193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Wingdings</vt:lpstr>
      <vt:lpstr>Office Theme</vt:lpstr>
      <vt:lpstr>Sports Events Management</vt:lpstr>
      <vt:lpstr>VOLVO OCEAN RACE</vt:lpstr>
      <vt:lpstr>The Race</vt:lpstr>
      <vt:lpstr>Volvo Ocean 65 Boats</vt:lpstr>
      <vt:lpstr>2017 – 2018 Race</vt:lpstr>
      <vt:lpstr>2017/2018 Race</vt:lpstr>
      <vt:lpstr>Innovation – New Rules</vt:lpstr>
      <vt:lpstr>In Port Races</vt:lpstr>
      <vt:lpstr>Legends Race </vt:lpstr>
      <vt:lpstr>2017 -2018 Teams</vt:lpstr>
      <vt:lpstr>Volvo Ocean Race Host Cities</vt:lpstr>
      <vt:lpstr>Volvo Ocean Race Host Cities</vt:lpstr>
      <vt:lpstr>Race Village Experience</vt:lpstr>
      <vt:lpstr>Cardiff Volunteering</vt:lpstr>
      <vt:lpstr>Sustainability</vt:lpstr>
      <vt:lpstr>Summits</vt:lpstr>
      <vt:lpstr>Schools Education Policy</vt:lpstr>
      <vt:lpstr>Sustainability Strategy</vt:lpstr>
      <vt:lpstr>Sustainable Event Production</vt:lpstr>
      <vt:lpstr>LEGACY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Rio 2016</dc:title>
  <dc:creator>Administrator</dc:creator>
  <cp:lastModifiedBy>Jacqui Jones</cp:lastModifiedBy>
  <cp:revision>29</cp:revision>
  <dcterms:created xsi:type="dcterms:W3CDTF">2016-03-08T15:40:47Z</dcterms:created>
  <dcterms:modified xsi:type="dcterms:W3CDTF">2018-11-12T16:04:01Z</dcterms:modified>
</cp:coreProperties>
</file>