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slide+xml" PartName="/ppt/slides/slide12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</p:sldIdLst>
  <p:sldSz cx="18288000" cy="10287000"/>
  <p:notesSz cx="6858000" cy="9144000"/>
  <p:embeddedFontLst>
    <p:embeddedFont>
      <p:font typeface="Inter Bold" charset="1" panose="020B0802030000000004"/>
      <p:regular r:id="rId18"/>
    </p:embeddedFont>
    <p:embeddedFont>
      <p:font typeface="Inter" charset="1" panose="020B0502030000000004"/>
      <p:regular r:id="rId1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slides/slide11.xml" Type="http://schemas.openxmlformats.org/officeDocument/2006/relationships/slide"/><Relationship Id="rId17" Target="slides/slide12.xml" Type="http://schemas.openxmlformats.org/officeDocument/2006/relationships/slide"/><Relationship Id="rId18" Target="fonts/font18.fntdata" Type="http://schemas.openxmlformats.org/officeDocument/2006/relationships/font"/><Relationship Id="rId19" Target="fonts/font19.fntdata" Type="http://schemas.openxmlformats.org/officeDocument/2006/relationships/font"/><Relationship Id="rId2" Target="presProps.xml" Type="http://schemas.openxmlformats.org/officeDocument/2006/relationships/presProps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png" Type="http://schemas.openxmlformats.org/officeDocument/2006/relationships/image"/><Relationship Id="rId4" Target="../media/image3.sv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.png" Type="http://schemas.openxmlformats.org/officeDocument/2006/relationships/image"/><Relationship Id="rId3" Target="../media/image5.sv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Relationship Id="rId3" Target="../media/image7.svg" Type="http://schemas.openxmlformats.org/officeDocument/2006/relationships/image"/><Relationship Id="rId4" Target="../media/image8.png" Type="http://schemas.openxmlformats.org/officeDocument/2006/relationships/image"/><Relationship Id="rId5" Target="../media/image4.png" Type="http://schemas.openxmlformats.org/officeDocument/2006/relationships/image"/><Relationship Id="rId6" Target="../media/image5.sv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Relationship Id="rId3" Target="../media/image7.svg" Type="http://schemas.openxmlformats.org/officeDocument/2006/relationships/image"/><Relationship Id="rId4" Target="../media/image4.png" Type="http://schemas.openxmlformats.org/officeDocument/2006/relationships/image"/><Relationship Id="rId5" Target="../media/image5.sv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Relationship Id="rId3" Target="../media/image7.svg" Type="http://schemas.openxmlformats.org/officeDocument/2006/relationships/image"/><Relationship Id="rId4" Target="../media/image4.png" Type="http://schemas.openxmlformats.org/officeDocument/2006/relationships/image"/><Relationship Id="rId5" Target="../media/image5.sv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.png" Type="http://schemas.openxmlformats.org/officeDocument/2006/relationships/image"/><Relationship Id="rId3" Target="../media/image5.sv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Relationship Id="rId3" Target="../media/image7.svg" Type="http://schemas.openxmlformats.org/officeDocument/2006/relationships/image"/><Relationship Id="rId4" Target="../media/image4.png" Type="http://schemas.openxmlformats.org/officeDocument/2006/relationships/image"/><Relationship Id="rId5" Target="../media/image5.sv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Relationship Id="rId3" Target="../media/image7.svg" Type="http://schemas.openxmlformats.org/officeDocument/2006/relationships/image"/><Relationship Id="rId4" Target="../media/image9.png" Type="http://schemas.openxmlformats.org/officeDocument/2006/relationships/image"/><Relationship Id="rId5" Target="../media/image10.png" Type="http://schemas.openxmlformats.org/officeDocument/2006/relationships/image"/><Relationship Id="rId6" Target="../media/image11.svg" Type="http://schemas.openxmlformats.org/officeDocument/2006/relationships/image"/><Relationship Id="rId7" Target="../media/image4.png" Type="http://schemas.openxmlformats.org/officeDocument/2006/relationships/image"/><Relationship Id="rId8" Target="../media/image5.svg" Type="http://schemas.openxmlformats.org/officeDocument/2006/relationships/imag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.png" Type="http://schemas.openxmlformats.org/officeDocument/2006/relationships/image"/><Relationship Id="rId3" Target="../media/image5.svg" Type="http://schemas.openxmlformats.org/officeDocument/2006/relationships/image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Relationship Id="rId3" Target="../media/image7.svg" Type="http://schemas.openxmlformats.org/officeDocument/2006/relationships/image"/><Relationship Id="rId4" Target="../media/image12.png" Type="http://schemas.openxmlformats.org/officeDocument/2006/relationships/image"/><Relationship Id="rId5" Target="../media/image10.png" Type="http://schemas.openxmlformats.org/officeDocument/2006/relationships/image"/><Relationship Id="rId6" Target="../media/image11.svg" Type="http://schemas.openxmlformats.org/officeDocument/2006/relationships/image"/><Relationship Id="rId7" Target="../media/image4.png" Type="http://schemas.openxmlformats.org/officeDocument/2006/relationships/image"/><Relationship Id="rId8" Target="../media/image5.svg" Type="http://schemas.openxmlformats.org/officeDocument/2006/relationships/image"/></Relationships>
</file>

<file path=ppt/slides/_rels/slide1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.png" Type="http://schemas.openxmlformats.org/officeDocument/2006/relationships/image"/><Relationship Id="rId3" Target="../media/image5.svg" Type="http://schemas.openxmlformats.org/officeDocument/2006/relationships/image"/></Relationships>
</file>

<file path=ppt/slides/_rels/slide1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Relationship Id="rId3" Target="../media/image7.svg" Type="http://schemas.openxmlformats.org/officeDocument/2006/relationships/image"/><Relationship Id="rId4" Target="../media/image4.png" Type="http://schemas.openxmlformats.org/officeDocument/2006/relationships/image"/><Relationship Id="rId5" Target="../media/image5.svg" Type="http://schemas.openxmlformats.org/officeDocument/2006/relationships/image"/><Relationship Id="rId6" Target="../media/image13.pn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0" y="0"/>
            <a:ext cx="18288000" cy="10287000"/>
          </a:xfrm>
          <a:custGeom>
            <a:avLst/>
            <a:gdLst/>
            <a:ahLst/>
            <a:cxnLst/>
            <a:rect r="r" b="b" t="t" l="l"/>
            <a:pathLst>
              <a:path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-666" r="0" b="-666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7778578" y="3198855"/>
            <a:ext cx="9480722" cy="3889289"/>
            <a:chOff x="0" y="0"/>
            <a:chExt cx="2496980" cy="1024340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2496980" cy="1024340"/>
            </a:xfrm>
            <a:custGeom>
              <a:avLst/>
              <a:gdLst/>
              <a:ahLst/>
              <a:cxnLst/>
              <a:rect r="r" b="b" t="t" l="l"/>
              <a:pathLst>
                <a:path h="1024340" w="2496980">
                  <a:moveTo>
                    <a:pt x="41646" y="0"/>
                  </a:moveTo>
                  <a:lnTo>
                    <a:pt x="2455334" y="0"/>
                  </a:lnTo>
                  <a:cubicBezTo>
                    <a:pt x="2466379" y="0"/>
                    <a:pt x="2476972" y="4388"/>
                    <a:pt x="2484782" y="12198"/>
                  </a:cubicBezTo>
                  <a:cubicBezTo>
                    <a:pt x="2492592" y="20008"/>
                    <a:pt x="2496980" y="30601"/>
                    <a:pt x="2496980" y="41646"/>
                  </a:cubicBezTo>
                  <a:lnTo>
                    <a:pt x="2496980" y="982693"/>
                  </a:lnTo>
                  <a:cubicBezTo>
                    <a:pt x="2496980" y="993738"/>
                    <a:pt x="2492592" y="1004331"/>
                    <a:pt x="2484782" y="1012142"/>
                  </a:cubicBezTo>
                  <a:cubicBezTo>
                    <a:pt x="2476972" y="1019952"/>
                    <a:pt x="2466379" y="1024340"/>
                    <a:pt x="2455334" y="1024340"/>
                  </a:cubicBezTo>
                  <a:lnTo>
                    <a:pt x="41646" y="1024340"/>
                  </a:lnTo>
                  <a:cubicBezTo>
                    <a:pt x="30601" y="1024340"/>
                    <a:pt x="20008" y="1019952"/>
                    <a:pt x="12198" y="1012142"/>
                  </a:cubicBezTo>
                  <a:cubicBezTo>
                    <a:pt x="4388" y="1004331"/>
                    <a:pt x="0" y="993738"/>
                    <a:pt x="0" y="982693"/>
                  </a:cubicBezTo>
                  <a:lnTo>
                    <a:pt x="0" y="41646"/>
                  </a:lnTo>
                  <a:cubicBezTo>
                    <a:pt x="0" y="30601"/>
                    <a:pt x="4388" y="20008"/>
                    <a:pt x="12198" y="12198"/>
                  </a:cubicBezTo>
                  <a:cubicBezTo>
                    <a:pt x="20008" y="4388"/>
                    <a:pt x="30601" y="0"/>
                    <a:pt x="41646" y="0"/>
                  </a:cubicBezTo>
                  <a:close/>
                </a:path>
              </a:pathLst>
            </a:custGeom>
          </p:spPr>
        </p:sp>
        <p:sp>
          <p:nvSpPr>
            <p:cNvPr name="TextBox 5" id="5"/>
            <p:cNvSpPr txBox="true"/>
            <p:nvPr/>
          </p:nvSpPr>
          <p:spPr>
            <a:xfrm>
              <a:off x="0" y="-38100"/>
              <a:ext cx="2496980" cy="106244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TextBox 6" id="6"/>
          <p:cNvSpPr txBox="true"/>
          <p:nvPr/>
        </p:nvSpPr>
        <p:spPr>
          <a:xfrm rot="0">
            <a:off x="8182598" y="3468743"/>
            <a:ext cx="8672683" cy="322568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581"/>
              </a:lnSpc>
            </a:pPr>
            <a:r>
              <a:rPr lang="en-US" b="true" sz="6129">
                <a:gradFill>
                  <a:gsLst>
                    <a:gs pos="0">
                      <a:srgbClr val="FFF7AD">
                        <a:alpha val="100000"/>
                      </a:srgbClr>
                    </a:gs>
                    <a:gs pos="100000">
                      <a:srgbClr val="FFA9F9">
                        <a:alpha val="100000"/>
                      </a:srgbClr>
                    </a:gs>
                  </a:gsLst>
                  <a:lin ang="0"/>
                </a:gradFill>
                <a:latin typeface="Inter Bold"/>
                <a:ea typeface="Inter Bold"/>
                <a:cs typeface="Inter Bold"/>
                <a:sym typeface="Inter Bold"/>
              </a:rPr>
              <a:t>Full Beauty Salon</a:t>
            </a:r>
          </a:p>
          <a:p>
            <a:pPr algn="ctr">
              <a:lnSpc>
                <a:spcPts val="8581"/>
              </a:lnSpc>
            </a:pPr>
            <a:r>
              <a:rPr lang="en-US" b="true" sz="6129">
                <a:gradFill>
                  <a:gsLst>
                    <a:gs pos="0">
                      <a:srgbClr val="FFF7AD">
                        <a:alpha val="100000"/>
                      </a:srgbClr>
                    </a:gs>
                    <a:gs pos="100000">
                      <a:srgbClr val="FFA9F9">
                        <a:alpha val="100000"/>
                      </a:srgbClr>
                    </a:gs>
                  </a:gsLst>
                  <a:lin ang="0"/>
                </a:gradFill>
                <a:latin typeface="Inter Bold"/>
                <a:ea typeface="Inter Bold"/>
                <a:cs typeface="Inter Bold"/>
                <a:sym typeface="Inter Bold"/>
              </a:rPr>
              <a:t>Business Plan Presentation</a:t>
            </a:r>
          </a:p>
        </p:txBody>
      </p:sp>
      <p:sp>
        <p:nvSpPr>
          <p:cNvPr name="Freeform 7" id="7"/>
          <p:cNvSpPr/>
          <p:nvPr/>
        </p:nvSpPr>
        <p:spPr>
          <a:xfrm flipH="false" flipV="false" rot="0">
            <a:off x="14312011" y="7279174"/>
            <a:ext cx="2947289" cy="1612971"/>
          </a:xfrm>
          <a:custGeom>
            <a:avLst/>
            <a:gdLst/>
            <a:ahLst/>
            <a:cxnLst/>
            <a:rect r="r" b="b" t="t" l="l"/>
            <a:pathLst>
              <a:path h="1612971" w="2947289">
                <a:moveTo>
                  <a:pt x="0" y="0"/>
                </a:moveTo>
                <a:lnTo>
                  <a:pt x="2947289" y="0"/>
                </a:lnTo>
                <a:lnTo>
                  <a:pt x="2947289" y="1612971"/>
                </a:lnTo>
                <a:lnTo>
                  <a:pt x="0" y="161297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-5460123">
            <a:off x="717519" y="681038"/>
            <a:ext cx="2947289" cy="1612971"/>
          </a:xfrm>
          <a:custGeom>
            <a:avLst/>
            <a:gdLst/>
            <a:ahLst/>
            <a:cxnLst/>
            <a:rect r="r" b="b" t="t" l="l"/>
            <a:pathLst>
              <a:path h="1612971" w="2947289">
                <a:moveTo>
                  <a:pt x="0" y="0"/>
                </a:moveTo>
                <a:lnTo>
                  <a:pt x="2947289" y="0"/>
                </a:lnTo>
                <a:lnTo>
                  <a:pt x="2947289" y="1612971"/>
                </a:lnTo>
                <a:lnTo>
                  <a:pt x="0" y="1612971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839745" y="3152518"/>
            <a:ext cx="8115300" cy="2222672"/>
            <a:chOff x="0" y="0"/>
            <a:chExt cx="2137363" cy="585395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2137363" cy="585395"/>
            </a:xfrm>
            <a:custGeom>
              <a:avLst/>
              <a:gdLst/>
              <a:ahLst/>
              <a:cxnLst/>
              <a:rect r="r" b="b" t="t" l="l"/>
              <a:pathLst>
                <a:path h="585395" w="2137363">
                  <a:moveTo>
                    <a:pt x="48654" y="0"/>
                  </a:moveTo>
                  <a:lnTo>
                    <a:pt x="2088710" y="0"/>
                  </a:lnTo>
                  <a:cubicBezTo>
                    <a:pt x="2115580" y="0"/>
                    <a:pt x="2137363" y="21783"/>
                    <a:pt x="2137363" y="48654"/>
                  </a:cubicBezTo>
                  <a:lnTo>
                    <a:pt x="2137363" y="536741"/>
                  </a:lnTo>
                  <a:cubicBezTo>
                    <a:pt x="2137363" y="563612"/>
                    <a:pt x="2115580" y="585395"/>
                    <a:pt x="2088710" y="585395"/>
                  </a:cubicBezTo>
                  <a:lnTo>
                    <a:pt x="48654" y="585395"/>
                  </a:lnTo>
                  <a:cubicBezTo>
                    <a:pt x="21783" y="585395"/>
                    <a:pt x="0" y="563612"/>
                    <a:pt x="0" y="536741"/>
                  </a:cubicBezTo>
                  <a:lnTo>
                    <a:pt x="0" y="48654"/>
                  </a:lnTo>
                  <a:cubicBezTo>
                    <a:pt x="0" y="21783"/>
                    <a:pt x="21783" y="0"/>
                    <a:pt x="48654" y="0"/>
                  </a:cubicBezTo>
                  <a:close/>
                </a:path>
              </a:pathLst>
            </a:custGeom>
            <a:gradFill rotWithShape="true">
              <a:gsLst>
                <a:gs pos="0">
                  <a:srgbClr val="FFF7AD">
                    <a:alpha val="100000"/>
                  </a:srgbClr>
                </a:gs>
                <a:gs pos="100000">
                  <a:srgbClr val="FFA9F9">
                    <a:alpha val="100000"/>
                  </a:srgbClr>
                </a:gs>
              </a:gsLst>
              <a:lin ang="0"/>
            </a:gradFill>
          </p:spPr>
        </p:sp>
        <p:sp>
          <p:nvSpPr>
            <p:cNvPr name="TextBox 4" id="4"/>
            <p:cNvSpPr txBox="true"/>
            <p:nvPr/>
          </p:nvSpPr>
          <p:spPr>
            <a:xfrm>
              <a:off x="0" y="-47625"/>
              <a:ext cx="2137363" cy="63302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3499"/>
                </a:lnSpc>
              </a:pPr>
            </a:p>
          </p:txBody>
        </p:sp>
      </p:grpSp>
      <p:sp>
        <p:nvSpPr>
          <p:cNvPr name="Freeform 5" id="5"/>
          <p:cNvSpPr/>
          <p:nvPr/>
        </p:nvSpPr>
        <p:spPr>
          <a:xfrm flipH="false" flipV="false" rot="-5400000">
            <a:off x="6232782" y="7165495"/>
            <a:ext cx="2947289" cy="1612971"/>
          </a:xfrm>
          <a:custGeom>
            <a:avLst/>
            <a:gdLst/>
            <a:ahLst/>
            <a:cxnLst/>
            <a:rect r="r" b="b" t="t" l="l"/>
            <a:pathLst>
              <a:path h="1612971" w="2947289">
                <a:moveTo>
                  <a:pt x="0" y="0"/>
                </a:moveTo>
                <a:lnTo>
                  <a:pt x="2947289" y="0"/>
                </a:lnTo>
                <a:lnTo>
                  <a:pt x="2947289" y="1612971"/>
                </a:lnTo>
                <a:lnTo>
                  <a:pt x="0" y="161297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6" id="6"/>
          <p:cNvGrpSpPr/>
          <p:nvPr/>
        </p:nvGrpSpPr>
        <p:grpSpPr>
          <a:xfrm rot="0">
            <a:off x="839745" y="5838568"/>
            <a:ext cx="8115300" cy="2222672"/>
            <a:chOff x="0" y="0"/>
            <a:chExt cx="2137363" cy="585395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2137363" cy="585395"/>
            </a:xfrm>
            <a:custGeom>
              <a:avLst/>
              <a:gdLst/>
              <a:ahLst/>
              <a:cxnLst/>
              <a:rect r="r" b="b" t="t" l="l"/>
              <a:pathLst>
                <a:path h="585395" w="2137363">
                  <a:moveTo>
                    <a:pt x="48654" y="0"/>
                  </a:moveTo>
                  <a:lnTo>
                    <a:pt x="2088710" y="0"/>
                  </a:lnTo>
                  <a:cubicBezTo>
                    <a:pt x="2115580" y="0"/>
                    <a:pt x="2137363" y="21783"/>
                    <a:pt x="2137363" y="48654"/>
                  </a:cubicBezTo>
                  <a:lnTo>
                    <a:pt x="2137363" y="536741"/>
                  </a:lnTo>
                  <a:cubicBezTo>
                    <a:pt x="2137363" y="563612"/>
                    <a:pt x="2115580" y="585395"/>
                    <a:pt x="2088710" y="585395"/>
                  </a:cubicBezTo>
                  <a:lnTo>
                    <a:pt x="48654" y="585395"/>
                  </a:lnTo>
                  <a:cubicBezTo>
                    <a:pt x="21783" y="585395"/>
                    <a:pt x="0" y="563612"/>
                    <a:pt x="0" y="536741"/>
                  </a:cubicBezTo>
                  <a:lnTo>
                    <a:pt x="0" y="48654"/>
                  </a:lnTo>
                  <a:cubicBezTo>
                    <a:pt x="0" y="21783"/>
                    <a:pt x="21783" y="0"/>
                    <a:pt x="48654" y="0"/>
                  </a:cubicBezTo>
                  <a:close/>
                </a:path>
              </a:pathLst>
            </a:custGeom>
            <a:solidFill>
              <a:srgbClr val="E9E9E9"/>
            </a:solidFill>
          </p:spPr>
        </p:sp>
        <p:sp>
          <p:nvSpPr>
            <p:cNvPr name="TextBox 8" id="8"/>
            <p:cNvSpPr txBox="true"/>
            <p:nvPr/>
          </p:nvSpPr>
          <p:spPr>
            <a:xfrm>
              <a:off x="0" y="-47625"/>
              <a:ext cx="2137363" cy="63302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3499"/>
                </a:lnSpc>
              </a:pPr>
            </a:p>
          </p:txBody>
        </p:sp>
      </p:grpSp>
      <p:sp>
        <p:nvSpPr>
          <p:cNvPr name="TextBox 9" id="9"/>
          <p:cNvSpPr txBox="true"/>
          <p:nvPr/>
        </p:nvSpPr>
        <p:spPr>
          <a:xfrm rot="0">
            <a:off x="1028700" y="9210675"/>
            <a:ext cx="4583936" cy="4223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497"/>
              </a:lnSpc>
            </a:pPr>
            <a:r>
              <a:rPr lang="en-US" sz="2498">
                <a:solidFill>
                  <a:srgbClr val="111111"/>
                </a:solidFill>
                <a:latin typeface="Inter"/>
                <a:ea typeface="Inter"/>
                <a:cs typeface="Inter"/>
                <a:sym typeface="Inter"/>
              </a:rPr>
              <a:t>FULL BEAUTY SALON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12675364" y="9210675"/>
            <a:ext cx="4583936" cy="4223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3497"/>
              </a:lnSpc>
            </a:pPr>
            <a:r>
              <a:rPr lang="en-US" sz="2498">
                <a:solidFill>
                  <a:srgbClr val="111111"/>
                </a:solidFill>
                <a:latin typeface="Inter"/>
                <a:ea typeface="Inter"/>
                <a:cs typeface="Inter"/>
                <a:sym typeface="Inter"/>
              </a:rPr>
              <a:t>PAGE 02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1281877" y="3488553"/>
            <a:ext cx="5577115" cy="4223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497"/>
              </a:lnSpc>
            </a:pPr>
            <a:r>
              <a:rPr lang="en-US" b="true" sz="2498">
                <a:solidFill>
                  <a:srgbClr val="111111"/>
                </a:solidFill>
                <a:latin typeface="Inter Bold"/>
                <a:ea typeface="Inter Bold"/>
                <a:cs typeface="Inter Bold"/>
                <a:sym typeface="Inter Bold"/>
              </a:rPr>
              <a:t>BUSINESS CONCEPT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1298102" y="4131104"/>
            <a:ext cx="7198585" cy="86047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497"/>
              </a:lnSpc>
            </a:pPr>
            <a:r>
              <a:rPr lang="en-US" sz="2498">
                <a:solidFill>
                  <a:srgbClr val="111111"/>
                </a:solidFill>
                <a:latin typeface="Inter"/>
                <a:ea typeface="Inter"/>
                <a:cs typeface="Inter"/>
                <a:sym typeface="Inter"/>
              </a:rPr>
              <a:t>Modern full-service beauty salon in London offering hair, nails, and lash treatments.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1298102" y="6174603"/>
            <a:ext cx="5577115" cy="4223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497"/>
              </a:lnSpc>
            </a:pPr>
            <a:r>
              <a:rPr lang="en-US" b="true" sz="2498">
                <a:solidFill>
                  <a:srgbClr val="111111"/>
                </a:solidFill>
                <a:latin typeface="Inter Bold"/>
                <a:ea typeface="Inter Bold"/>
                <a:cs typeface="Inter Bold"/>
                <a:sym typeface="Inter Bold"/>
              </a:rPr>
              <a:t>STARTUP INVESTMENT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1314326" y="6817154"/>
            <a:ext cx="7198585" cy="86047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497"/>
              </a:lnSpc>
            </a:pPr>
            <a:r>
              <a:rPr lang="en-US" sz="2498">
                <a:solidFill>
                  <a:srgbClr val="111111"/>
                </a:solidFill>
                <a:latin typeface="Inter"/>
                <a:ea typeface="Inter"/>
                <a:cs typeface="Inter"/>
                <a:sym typeface="Inter"/>
              </a:rPr>
              <a:t>£40,000 initial investment covering equipment, renovation, and licensing.</a:t>
            </a:r>
          </a:p>
        </p:txBody>
      </p:sp>
      <p:sp>
        <p:nvSpPr>
          <p:cNvPr name="Freeform 15" id="15"/>
          <p:cNvSpPr/>
          <p:nvPr/>
        </p:nvSpPr>
        <p:spPr>
          <a:xfrm flipH="false" flipV="false" rot="0">
            <a:off x="15974611" y="4796582"/>
            <a:ext cx="2947289" cy="1612971"/>
          </a:xfrm>
          <a:custGeom>
            <a:avLst/>
            <a:gdLst/>
            <a:ahLst/>
            <a:cxnLst/>
            <a:rect r="r" b="b" t="t" l="l"/>
            <a:pathLst>
              <a:path h="1612971" w="2947289">
                <a:moveTo>
                  <a:pt x="0" y="0"/>
                </a:moveTo>
                <a:lnTo>
                  <a:pt x="2947289" y="0"/>
                </a:lnTo>
                <a:lnTo>
                  <a:pt x="2947289" y="1612971"/>
                </a:lnTo>
                <a:lnTo>
                  <a:pt x="0" y="161297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16" id="16"/>
          <p:cNvGrpSpPr/>
          <p:nvPr/>
        </p:nvGrpSpPr>
        <p:grpSpPr>
          <a:xfrm rot="0">
            <a:off x="9332955" y="3152518"/>
            <a:ext cx="8115300" cy="2222672"/>
            <a:chOff x="0" y="0"/>
            <a:chExt cx="2137363" cy="585395"/>
          </a:xfrm>
        </p:grpSpPr>
        <p:sp>
          <p:nvSpPr>
            <p:cNvPr name="Freeform 17" id="17"/>
            <p:cNvSpPr/>
            <p:nvPr/>
          </p:nvSpPr>
          <p:spPr>
            <a:xfrm flipH="false" flipV="false" rot="0">
              <a:off x="0" y="0"/>
              <a:ext cx="2137363" cy="585395"/>
            </a:xfrm>
            <a:custGeom>
              <a:avLst/>
              <a:gdLst/>
              <a:ahLst/>
              <a:cxnLst/>
              <a:rect r="r" b="b" t="t" l="l"/>
              <a:pathLst>
                <a:path h="585395" w="2137363">
                  <a:moveTo>
                    <a:pt x="48654" y="0"/>
                  </a:moveTo>
                  <a:lnTo>
                    <a:pt x="2088710" y="0"/>
                  </a:lnTo>
                  <a:cubicBezTo>
                    <a:pt x="2115580" y="0"/>
                    <a:pt x="2137363" y="21783"/>
                    <a:pt x="2137363" y="48654"/>
                  </a:cubicBezTo>
                  <a:lnTo>
                    <a:pt x="2137363" y="536741"/>
                  </a:lnTo>
                  <a:cubicBezTo>
                    <a:pt x="2137363" y="563612"/>
                    <a:pt x="2115580" y="585395"/>
                    <a:pt x="2088710" y="585395"/>
                  </a:cubicBezTo>
                  <a:lnTo>
                    <a:pt x="48654" y="585395"/>
                  </a:lnTo>
                  <a:cubicBezTo>
                    <a:pt x="21783" y="585395"/>
                    <a:pt x="0" y="563612"/>
                    <a:pt x="0" y="536741"/>
                  </a:cubicBezTo>
                  <a:lnTo>
                    <a:pt x="0" y="48654"/>
                  </a:lnTo>
                  <a:cubicBezTo>
                    <a:pt x="0" y="21783"/>
                    <a:pt x="21783" y="0"/>
                    <a:pt x="48654" y="0"/>
                  </a:cubicBezTo>
                  <a:close/>
                </a:path>
              </a:pathLst>
            </a:custGeom>
            <a:solidFill>
              <a:srgbClr val="E9E9E9"/>
            </a:solidFill>
          </p:spPr>
        </p:sp>
        <p:sp>
          <p:nvSpPr>
            <p:cNvPr name="TextBox 18" id="18"/>
            <p:cNvSpPr txBox="true"/>
            <p:nvPr/>
          </p:nvSpPr>
          <p:spPr>
            <a:xfrm>
              <a:off x="0" y="-47625"/>
              <a:ext cx="2137363" cy="63302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3499"/>
                </a:lnSpc>
              </a:pPr>
            </a:p>
          </p:txBody>
        </p:sp>
      </p:grpSp>
      <p:grpSp>
        <p:nvGrpSpPr>
          <p:cNvPr name="Group 19" id="19"/>
          <p:cNvGrpSpPr/>
          <p:nvPr/>
        </p:nvGrpSpPr>
        <p:grpSpPr>
          <a:xfrm rot="0">
            <a:off x="9332955" y="5838568"/>
            <a:ext cx="8115300" cy="2222672"/>
            <a:chOff x="0" y="0"/>
            <a:chExt cx="2137363" cy="585395"/>
          </a:xfrm>
        </p:grpSpPr>
        <p:sp>
          <p:nvSpPr>
            <p:cNvPr name="Freeform 20" id="20"/>
            <p:cNvSpPr/>
            <p:nvPr/>
          </p:nvSpPr>
          <p:spPr>
            <a:xfrm flipH="false" flipV="false" rot="0">
              <a:off x="0" y="0"/>
              <a:ext cx="2137363" cy="585395"/>
            </a:xfrm>
            <a:custGeom>
              <a:avLst/>
              <a:gdLst/>
              <a:ahLst/>
              <a:cxnLst/>
              <a:rect r="r" b="b" t="t" l="l"/>
              <a:pathLst>
                <a:path h="585395" w="2137363">
                  <a:moveTo>
                    <a:pt x="48654" y="0"/>
                  </a:moveTo>
                  <a:lnTo>
                    <a:pt x="2088710" y="0"/>
                  </a:lnTo>
                  <a:cubicBezTo>
                    <a:pt x="2115580" y="0"/>
                    <a:pt x="2137363" y="21783"/>
                    <a:pt x="2137363" y="48654"/>
                  </a:cubicBezTo>
                  <a:lnTo>
                    <a:pt x="2137363" y="536741"/>
                  </a:lnTo>
                  <a:cubicBezTo>
                    <a:pt x="2137363" y="563612"/>
                    <a:pt x="2115580" y="585395"/>
                    <a:pt x="2088710" y="585395"/>
                  </a:cubicBezTo>
                  <a:lnTo>
                    <a:pt x="48654" y="585395"/>
                  </a:lnTo>
                  <a:cubicBezTo>
                    <a:pt x="21783" y="585395"/>
                    <a:pt x="0" y="563612"/>
                    <a:pt x="0" y="536741"/>
                  </a:cubicBezTo>
                  <a:lnTo>
                    <a:pt x="0" y="48654"/>
                  </a:lnTo>
                  <a:cubicBezTo>
                    <a:pt x="0" y="21783"/>
                    <a:pt x="21783" y="0"/>
                    <a:pt x="48654" y="0"/>
                  </a:cubicBezTo>
                  <a:close/>
                </a:path>
              </a:pathLst>
            </a:custGeom>
            <a:solidFill>
              <a:srgbClr val="E9E9E9"/>
            </a:solidFill>
          </p:spPr>
        </p:sp>
        <p:sp>
          <p:nvSpPr>
            <p:cNvPr name="TextBox 21" id="21"/>
            <p:cNvSpPr txBox="true"/>
            <p:nvPr/>
          </p:nvSpPr>
          <p:spPr>
            <a:xfrm>
              <a:off x="0" y="-47625"/>
              <a:ext cx="2137363" cy="63302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3499"/>
                </a:lnSpc>
              </a:pPr>
            </a:p>
          </p:txBody>
        </p:sp>
      </p:grpSp>
      <p:sp>
        <p:nvSpPr>
          <p:cNvPr name="TextBox 22" id="22"/>
          <p:cNvSpPr txBox="true"/>
          <p:nvPr/>
        </p:nvSpPr>
        <p:spPr>
          <a:xfrm rot="0">
            <a:off x="9775088" y="3488553"/>
            <a:ext cx="5577115" cy="4223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497"/>
              </a:lnSpc>
            </a:pPr>
            <a:r>
              <a:rPr lang="en-US" b="true" sz="2498">
                <a:solidFill>
                  <a:srgbClr val="111111"/>
                </a:solidFill>
                <a:latin typeface="Inter Bold"/>
                <a:ea typeface="Inter Bold"/>
                <a:cs typeface="Inter Bold"/>
                <a:sym typeface="Inter Bold"/>
              </a:rPr>
              <a:t>TARGET MARKET</a:t>
            </a:r>
          </a:p>
        </p:txBody>
      </p:sp>
      <p:sp>
        <p:nvSpPr>
          <p:cNvPr name="TextBox 23" id="23"/>
          <p:cNvSpPr txBox="true"/>
          <p:nvPr/>
        </p:nvSpPr>
        <p:spPr>
          <a:xfrm rot="0">
            <a:off x="9791313" y="4131104"/>
            <a:ext cx="7198585" cy="86047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497"/>
              </a:lnSpc>
            </a:pPr>
            <a:r>
              <a:rPr lang="en-US" sz="2498">
                <a:solidFill>
                  <a:srgbClr val="111111"/>
                </a:solidFill>
                <a:latin typeface="Inter"/>
                <a:ea typeface="Inter"/>
                <a:cs typeface="Inter"/>
                <a:sym typeface="Inter"/>
              </a:rPr>
              <a:t>Young professionals, students, and local residents aged 18–45 in London.</a:t>
            </a:r>
          </a:p>
        </p:txBody>
      </p:sp>
      <p:sp>
        <p:nvSpPr>
          <p:cNvPr name="TextBox 24" id="24"/>
          <p:cNvSpPr txBox="true"/>
          <p:nvPr/>
        </p:nvSpPr>
        <p:spPr>
          <a:xfrm rot="0">
            <a:off x="9791313" y="6174603"/>
            <a:ext cx="5577115" cy="4223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497"/>
              </a:lnSpc>
            </a:pPr>
            <a:r>
              <a:rPr lang="en-US" b="true" sz="2498">
                <a:solidFill>
                  <a:srgbClr val="111111"/>
                </a:solidFill>
                <a:latin typeface="Inter Bold"/>
                <a:ea typeface="Inter Bold"/>
                <a:cs typeface="Inter Bold"/>
                <a:sym typeface="Inter Bold"/>
              </a:rPr>
              <a:t>PROFITABILITY GOAL</a:t>
            </a:r>
          </a:p>
        </p:txBody>
      </p:sp>
      <p:sp>
        <p:nvSpPr>
          <p:cNvPr name="TextBox 25" id="25"/>
          <p:cNvSpPr txBox="true"/>
          <p:nvPr/>
        </p:nvSpPr>
        <p:spPr>
          <a:xfrm rot="0">
            <a:off x="9807537" y="6817154"/>
            <a:ext cx="7198585" cy="86047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497"/>
              </a:lnSpc>
            </a:pPr>
            <a:r>
              <a:rPr lang="en-US" sz="2498">
                <a:solidFill>
                  <a:srgbClr val="111111"/>
                </a:solidFill>
                <a:latin typeface="Inter"/>
                <a:ea typeface="Inter"/>
                <a:cs typeface="Inter"/>
                <a:sym typeface="Inter"/>
              </a:rPr>
              <a:t>Achieve profitability within 2 years through quality service and strategic marketing.</a:t>
            </a:r>
          </a:p>
        </p:txBody>
      </p:sp>
      <p:sp>
        <p:nvSpPr>
          <p:cNvPr name="TextBox 26" id="26"/>
          <p:cNvSpPr txBox="true"/>
          <p:nvPr/>
        </p:nvSpPr>
        <p:spPr>
          <a:xfrm rot="0">
            <a:off x="1028700" y="1006218"/>
            <a:ext cx="16230600" cy="12986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3497"/>
              </a:lnSpc>
            </a:pPr>
            <a:r>
              <a:rPr lang="en-US" sz="2498">
                <a:solidFill>
                  <a:srgbClr val="111111"/>
                </a:solidFill>
                <a:latin typeface="Inter"/>
                <a:ea typeface="Inter"/>
                <a:cs typeface="Inter"/>
                <a:sym typeface="Inter"/>
              </a:rPr>
              <a:t>Executive Summary: Full Beauty Salon is a modern beauty destination in London, structured as a Private Limited Company. With a £40,000 startup investment, we aim to serve young professionals and students with premium hair, nail, and lash services.</a:t>
            </a:r>
          </a:p>
        </p:txBody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951260" y="1028700"/>
            <a:ext cx="2369408" cy="2369408"/>
          </a:xfrm>
          <a:custGeom>
            <a:avLst/>
            <a:gdLst/>
            <a:ahLst/>
            <a:cxnLst/>
            <a:rect r="r" b="b" t="t" l="l"/>
            <a:pathLst>
              <a:path h="2369408" w="2369408">
                <a:moveTo>
                  <a:pt x="0" y="0"/>
                </a:moveTo>
                <a:lnTo>
                  <a:pt x="2369408" y="0"/>
                </a:lnTo>
                <a:lnTo>
                  <a:pt x="2369408" y="2369408"/>
                </a:lnTo>
                <a:lnTo>
                  <a:pt x="0" y="236940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12906066" y="0"/>
            <a:ext cx="5381934" cy="7325230"/>
            <a:chOff x="0" y="0"/>
            <a:chExt cx="7175912" cy="9766973"/>
          </a:xfrm>
        </p:grpSpPr>
        <p:pic>
          <p:nvPicPr>
            <p:cNvPr name="Picture 4" id="4"/>
            <p:cNvPicPr>
              <a:picLocks noChangeAspect="true"/>
            </p:cNvPicPr>
            <p:nvPr/>
          </p:nvPicPr>
          <p:blipFill>
            <a:blip r:embed="rId4"/>
            <a:srcRect l="773" t="0" r="773" b="0"/>
            <a:stretch>
              <a:fillRect/>
            </a:stretch>
          </p:blipFill>
          <p:spPr>
            <a:xfrm flipH="false" flipV="false">
              <a:off x="0" y="0"/>
              <a:ext cx="7175912" cy="9766973"/>
            </a:xfrm>
            <a:prstGeom prst="rect">
              <a:avLst/>
            </a:prstGeom>
          </p:spPr>
        </p:pic>
      </p:grpSp>
      <p:sp>
        <p:nvSpPr>
          <p:cNvPr name="Freeform 5" id="5"/>
          <p:cNvSpPr/>
          <p:nvPr/>
        </p:nvSpPr>
        <p:spPr>
          <a:xfrm flipH="false" flipV="false" rot="0">
            <a:off x="15340711" y="6661336"/>
            <a:ext cx="2947289" cy="1612971"/>
          </a:xfrm>
          <a:custGeom>
            <a:avLst/>
            <a:gdLst/>
            <a:ahLst/>
            <a:cxnLst/>
            <a:rect r="r" b="b" t="t" l="l"/>
            <a:pathLst>
              <a:path h="1612971" w="2947289">
                <a:moveTo>
                  <a:pt x="0" y="0"/>
                </a:moveTo>
                <a:lnTo>
                  <a:pt x="2947289" y="0"/>
                </a:lnTo>
                <a:lnTo>
                  <a:pt x="2947289" y="1612971"/>
                </a:lnTo>
                <a:lnTo>
                  <a:pt x="0" y="1612971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6" id="6"/>
          <p:cNvSpPr txBox="true"/>
          <p:nvPr/>
        </p:nvSpPr>
        <p:spPr>
          <a:xfrm rot="0">
            <a:off x="1028700" y="3908682"/>
            <a:ext cx="10237573" cy="39274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499"/>
              </a:lnSpc>
            </a:pPr>
            <a:r>
              <a:rPr lang="en-US" sz="2499">
                <a:solidFill>
                  <a:srgbClr val="111111"/>
                </a:solidFill>
                <a:latin typeface="Inter"/>
                <a:ea typeface="Inter"/>
                <a:cs typeface="Inter"/>
                <a:sym typeface="Inter"/>
              </a:rPr>
              <a:t>Full Beauty Salon offers comprehensive beauty services in London, designed to meet all your aesthetic needs under one roof.</a:t>
            </a:r>
          </a:p>
          <a:p>
            <a:pPr algn="l" marL="0" indent="0" lvl="0">
              <a:lnSpc>
                <a:spcPts val="3499"/>
              </a:lnSpc>
            </a:pPr>
            <a:r>
              <a:rPr lang="en-US" sz="2499">
                <a:solidFill>
                  <a:srgbClr val="111111"/>
                </a:solidFill>
                <a:latin typeface="Inter"/>
                <a:ea typeface="Inter"/>
                <a:cs typeface="Inter"/>
                <a:sym typeface="Inter"/>
              </a:rPr>
              <a:t>Core Services: Professional haircuts, colouring, and styling; manicures, pedicures, and gel nails; eyebrow shaping and lash treatments.</a:t>
            </a:r>
          </a:p>
          <a:p>
            <a:pPr algn="l" marL="0" indent="0" lvl="0">
              <a:lnSpc>
                <a:spcPts val="3499"/>
              </a:lnSpc>
            </a:pPr>
            <a:r>
              <a:rPr lang="en-US" sz="2499">
                <a:solidFill>
                  <a:srgbClr val="111111"/>
                </a:solidFill>
                <a:latin typeface="Inter"/>
                <a:ea typeface="Inter"/>
                <a:cs typeface="Inter"/>
                <a:sym typeface="Inter"/>
              </a:rPr>
              <a:t>Customer Experience: Seamless online booking, relaxing modern interior design, and strict hygiene protocols for your peace of mind.</a:t>
            </a:r>
          </a:p>
          <a:p>
            <a:pPr algn="l" marL="0" indent="0" lvl="0">
              <a:lnSpc>
                <a:spcPts val="3499"/>
              </a:lnSpc>
            </a:pPr>
            <a:r>
              <a:rPr lang="en-US" sz="2499">
                <a:solidFill>
                  <a:srgbClr val="111111"/>
                </a:solidFill>
                <a:latin typeface="Inter"/>
                <a:ea typeface="Inter"/>
                <a:cs typeface="Inter"/>
                <a:sym typeface="Inter"/>
              </a:rPr>
              <a:t>Future Growth: Plans to expand service offerings and recruit specialist talent to enhance our portfolio.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1028700" y="9210675"/>
            <a:ext cx="4583936" cy="4223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497"/>
              </a:lnSpc>
            </a:pPr>
            <a:r>
              <a:rPr lang="en-US" sz="2498">
                <a:solidFill>
                  <a:srgbClr val="111111"/>
                </a:solidFill>
                <a:latin typeface="Inter"/>
                <a:ea typeface="Inter"/>
                <a:cs typeface="Inter"/>
                <a:sym typeface="Inter"/>
              </a:rPr>
              <a:t>FULL BEAUTY SALON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12675364" y="9210675"/>
            <a:ext cx="4583936" cy="4223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3497"/>
              </a:lnSpc>
            </a:pPr>
            <a:r>
              <a:rPr lang="en-US" sz="2498">
                <a:solidFill>
                  <a:srgbClr val="111111"/>
                </a:solidFill>
                <a:latin typeface="Inter"/>
                <a:ea typeface="Inter"/>
                <a:cs typeface="Inter"/>
                <a:sym typeface="Inter"/>
              </a:rPr>
              <a:t>PAGE 03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2135964" y="1384729"/>
            <a:ext cx="8538098" cy="121959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9953"/>
              </a:lnSpc>
            </a:pPr>
            <a:r>
              <a:rPr lang="en-US" b="true" sz="7109">
                <a:solidFill>
                  <a:srgbClr val="111111"/>
                </a:solidFill>
                <a:latin typeface="Inter Bold"/>
                <a:ea typeface="Inter Bold"/>
                <a:cs typeface="Inter Bold"/>
                <a:sym typeface="Inter Bold"/>
              </a:rPr>
              <a:t>Business Overview</a:t>
            </a:r>
          </a:p>
        </p:txBody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951260" y="1028700"/>
            <a:ext cx="2369408" cy="2369408"/>
          </a:xfrm>
          <a:custGeom>
            <a:avLst/>
            <a:gdLst/>
            <a:ahLst/>
            <a:cxnLst/>
            <a:rect r="r" b="b" t="t" l="l"/>
            <a:pathLst>
              <a:path h="2369408" w="2369408">
                <a:moveTo>
                  <a:pt x="0" y="0"/>
                </a:moveTo>
                <a:lnTo>
                  <a:pt x="2369408" y="0"/>
                </a:lnTo>
                <a:lnTo>
                  <a:pt x="2369408" y="2369408"/>
                </a:lnTo>
                <a:lnTo>
                  <a:pt x="0" y="236940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1028700" y="4881691"/>
            <a:ext cx="7905235" cy="3720156"/>
            <a:chOff x="0" y="0"/>
            <a:chExt cx="2082037" cy="979794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2082037" cy="979794"/>
            </a:xfrm>
            <a:custGeom>
              <a:avLst/>
              <a:gdLst/>
              <a:ahLst/>
              <a:cxnLst/>
              <a:rect r="r" b="b" t="t" l="l"/>
              <a:pathLst>
                <a:path h="979794" w="2082037">
                  <a:moveTo>
                    <a:pt x="49946" y="0"/>
                  </a:moveTo>
                  <a:lnTo>
                    <a:pt x="2032091" y="0"/>
                  </a:lnTo>
                  <a:cubicBezTo>
                    <a:pt x="2045338" y="0"/>
                    <a:pt x="2058042" y="5262"/>
                    <a:pt x="2067408" y="14629"/>
                  </a:cubicBezTo>
                  <a:cubicBezTo>
                    <a:pt x="2076775" y="23996"/>
                    <a:pt x="2082037" y="36700"/>
                    <a:pt x="2082037" y="49946"/>
                  </a:cubicBezTo>
                  <a:lnTo>
                    <a:pt x="2082037" y="929848"/>
                  </a:lnTo>
                  <a:cubicBezTo>
                    <a:pt x="2082037" y="943094"/>
                    <a:pt x="2076775" y="955798"/>
                    <a:pt x="2067408" y="965165"/>
                  </a:cubicBezTo>
                  <a:cubicBezTo>
                    <a:pt x="2058042" y="974532"/>
                    <a:pt x="2045338" y="979794"/>
                    <a:pt x="2032091" y="979794"/>
                  </a:cubicBezTo>
                  <a:lnTo>
                    <a:pt x="49946" y="979794"/>
                  </a:lnTo>
                  <a:cubicBezTo>
                    <a:pt x="36700" y="979794"/>
                    <a:pt x="23996" y="974532"/>
                    <a:pt x="14629" y="965165"/>
                  </a:cubicBezTo>
                  <a:cubicBezTo>
                    <a:pt x="5262" y="955798"/>
                    <a:pt x="0" y="943094"/>
                    <a:pt x="0" y="929848"/>
                  </a:cubicBezTo>
                  <a:lnTo>
                    <a:pt x="0" y="49946"/>
                  </a:lnTo>
                  <a:cubicBezTo>
                    <a:pt x="0" y="36700"/>
                    <a:pt x="5262" y="23996"/>
                    <a:pt x="14629" y="14629"/>
                  </a:cubicBezTo>
                  <a:cubicBezTo>
                    <a:pt x="23996" y="5262"/>
                    <a:pt x="36700" y="0"/>
                    <a:pt x="49946" y="0"/>
                  </a:cubicBezTo>
                  <a:close/>
                </a:path>
              </a:pathLst>
            </a:custGeom>
            <a:solidFill>
              <a:srgbClr val="E9E9E9"/>
            </a:solidFill>
          </p:spPr>
        </p:sp>
        <p:sp>
          <p:nvSpPr>
            <p:cNvPr name="TextBox 5" id="5"/>
            <p:cNvSpPr txBox="true"/>
            <p:nvPr/>
          </p:nvSpPr>
          <p:spPr>
            <a:xfrm>
              <a:off x="0" y="-47625"/>
              <a:ext cx="2082037" cy="1027419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3499"/>
                </a:lnSpc>
              </a:pPr>
            </a:p>
          </p:txBody>
        </p:sp>
      </p:grpSp>
      <p:grpSp>
        <p:nvGrpSpPr>
          <p:cNvPr name="Group 6" id="6"/>
          <p:cNvGrpSpPr/>
          <p:nvPr/>
        </p:nvGrpSpPr>
        <p:grpSpPr>
          <a:xfrm rot="0">
            <a:off x="9354065" y="4881691"/>
            <a:ext cx="7905235" cy="3720156"/>
            <a:chOff x="0" y="0"/>
            <a:chExt cx="2082037" cy="979794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2082037" cy="979794"/>
            </a:xfrm>
            <a:custGeom>
              <a:avLst/>
              <a:gdLst/>
              <a:ahLst/>
              <a:cxnLst/>
              <a:rect r="r" b="b" t="t" l="l"/>
              <a:pathLst>
                <a:path h="979794" w="2082037">
                  <a:moveTo>
                    <a:pt x="49946" y="0"/>
                  </a:moveTo>
                  <a:lnTo>
                    <a:pt x="2032091" y="0"/>
                  </a:lnTo>
                  <a:cubicBezTo>
                    <a:pt x="2045338" y="0"/>
                    <a:pt x="2058042" y="5262"/>
                    <a:pt x="2067408" y="14629"/>
                  </a:cubicBezTo>
                  <a:cubicBezTo>
                    <a:pt x="2076775" y="23996"/>
                    <a:pt x="2082037" y="36700"/>
                    <a:pt x="2082037" y="49946"/>
                  </a:cubicBezTo>
                  <a:lnTo>
                    <a:pt x="2082037" y="929848"/>
                  </a:lnTo>
                  <a:cubicBezTo>
                    <a:pt x="2082037" y="943094"/>
                    <a:pt x="2076775" y="955798"/>
                    <a:pt x="2067408" y="965165"/>
                  </a:cubicBezTo>
                  <a:cubicBezTo>
                    <a:pt x="2058042" y="974532"/>
                    <a:pt x="2045338" y="979794"/>
                    <a:pt x="2032091" y="979794"/>
                  </a:cubicBezTo>
                  <a:lnTo>
                    <a:pt x="49946" y="979794"/>
                  </a:lnTo>
                  <a:cubicBezTo>
                    <a:pt x="36700" y="979794"/>
                    <a:pt x="23996" y="974532"/>
                    <a:pt x="14629" y="965165"/>
                  </a:cubicBezTo>
                  <a:cubicBezTo>
                    <a:pt x="5262" y="955798"/>
                    <a:pt x="0" y="943094"/>
                    <a:pt x="0" y="929848"/>
                  </a:cubicBezTo>
                  <a:lnTo>
                    <a:pt x="0" y="49946"/>
                  </a:lnTo>
                  <a:cubicBezTo>
                    <a:pt x="0" y="36700"/>
                    <a:pt x="5262" y="23996"/>
                    <a:pt x="14629" y="14629"/>
                  </a:cubicBezTo>
                  <a:cubicBezTo>
                    <a:pt x="23996" y="5262"/>
                    <a:pt x="36700" y="0"/>
                    <a:pt x="49946" y="0"/>
                  </a:cubicBezTo>
                  <a:close/>
                </a:path>
              </a:pathLst>
            </a:custGeom>
            <a:solidFill>
              <a:srgbClr val="E9E9E9"/>
            </a:solidFill>
          </p:spPr>
        </p:sp>
        <p:sp>
          <p:nvSpPr>
            <p:cNvPr name="TextBox 8" id="8"/>
            <p:cNvSpPr txBox="true"/>
            <p:nvPr/>
          </p:nvSpPr>
          <p:spPr>
            <a:xfrm>
              <a:off x="0" y="-47625"/>
              <a:ext cx="2082037" cy="1027419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3499"/>
                </a:lnSpc>
              </a:pPr>
            </a:p>
          </p:txBody>
        </p:sp>
      </p:grpSp>
      <p:grpSp>
        <p:nvGrpSpPr>
          <p:cNvPr name="Group 9" id="9"/>
          <p:cNvGrpSpPr/>
          <p:nvPr/>
        </p:nvGrpSpPr>
        <p:grpSpPr>
          <a:xfrm rot="0">
            <a:off x="1800997" y="4187396"/>
            <a:ext cx="6360641" cy="1388591"/>
            <a:chOff x="0" y="0"/>
            <a:chExt cx="1675230" cy="365719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1675230" cy="365719"/>
            </a:xfrm>
            <a:custGeom>
              <a:avLst/>
              <a:gdLst/>
              <a:ahLst/>
              <a:cxnLst/>
              <a:rect r="r" b="b" t="t" l="l"/>
              <a:pathLst>
                <a:path h="365719" w="1675230">
                  <a:moveTo>
                    <a:pt x="62075" y="0"/>
                  </a:moveTo>
                  <a:lnTo>
                    <a:pt x="1613155" y="0"/>
                  </a:lnTo>
                  <a:cubicBezTo>
                    <a:pt x="1647439" y="0"/>
                    <a:pt x="1675230" y="27792"/>
                    <a:pt x="1675230" y="62075"/>
                  </a:cubicBezTo>
                  <a:lnTo>
                    <a:pt x="1675230" y="303644"/>
                  </a:lnTo>
                  <a:cubicBezTo>
                    <a:pt x="1675230" y="337927"/>
                    <a:pt x="1647439" y="365719"/>
                    <a:pt x="1613155" y="365719"/>
                  </a:cubicBezTo>
                  <a:lnTo>
                    <a:pt x="62075" y="365719"/>
                  </a:lnTo>
                  <a:cubicBezTo>
                    <a:pt x="27792" y="365719"/>
                    <a:pt x="0" y="337927"/>
                    <a:pt x="0" y="303644"/>
                  </a:cubicBezTo>
                  <a:lnTo>
                    <a:pt x="0" y="62075"/>
                  </a:lnTo>
                  <a:cubicBezTo>
                    <a:pt x="0" y="27792"/>
                    <a:pt x="27792" y="0"/>
                    <a:pt x="62075" y="0"/>
                  </a:cubicBezTo>
                  <a:close/>
                </a:path>
              </a:pathLst>
            </a:custGeom>
            <a:gradFill rotWithShape="true">
              <a:gsLst>
                <a:gs pos="0">
                  <a:srgbClr val="FFF7AD">
                    <a:alpha val="100000"/>
                  </a:srgbClr>
                </a:gs>
                <a:gs pos="100000">
                  <a:srgbClr val="FFA9F9">
                    <a:alpha val="100000"/>
                  </a:srgbClr>
                </a:gs>
              </a:gsLst>
              <a:lin ang="0"/>
            </a:gradFill>
          </p:spPr>
        </p:sp>
        <p:sp>
          <p:nvSpPr>
            <p:cNvPr name="TextBox 11" id="11"/>
            <p:cNvSpPr txBox="true"/>
            <p:nvPr/>
          </p:nvSpPr>
          <p:spPr>
            <a:xfrm>
              <a:off x="0" y="-47625"/>
              <a:ext cx="1675230" cy="413344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3499"/>
                </a:lnSpc>
              </a:pPr>
            </a:p>
          </p:txBody>
        </p:sp>
      </p:grpSp>
      <p:sp>
        <p:nvSpPr>
          <p:cNvPr name="TextBox 12" id="12"/>
          <p:cNvSpPr txBox="true"/>
          <p:nvPr/>
        </p:nvSpPr>
        <p:spPr>
          <a:xfrm rot="0">
            <a:off x="2135964" y="1441879"/>
            <a:ext cx="8538098" cy="144738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5797"/>
              </a:lnSpc>
            </a:pPr>
            <a:r>
              <a:rPr lang="en-US" b="true" sz="4141">
                <a:solidFill>
                  <a:srgbClr val="111111"/>
                </a:solidFill>
                <a:latin typeface="Inter Bold"/>
                <a:ea typeface="Inter Bold"/>
                <a:cs typeface="Inter Bold"/>
                <a:sym typeface="Inter Bold"/>
              </a:rPr>
              <a:t>Market Research &amp; PESTEL Analysis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1028700" y="9210675"/>
            <a:ext cx="4583936" cy="35708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2892"/>
              </a:lnSpc>
            </a:pPr>
            <a:r>
              <a:rPr lang="en-US" sz="2066">
                <a:solidFill>
                  <a:srgbClr val="111111"/>
                </a:solidFill>
                <a:latin typeface="Inter"/>
                <a:ea typeface="Inter"/>
                <a:cs typeface="Inter"/>
                <a:sym typeface="Inter"/>
              </a:rPr>
              <a:t>FULL BEAUTY SALON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12675364" y="9210675"/>
            <a:ext cx="4583936" cy="35708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2892"/>
              </a:lnSpc>
            </a:pPr>
            <a:r>
              <a:rPr lang="en-US" sz="2066">
                <a:solidFill>
                  <a:srgbClr val="111111"/>
                </a:solidFill>
                <a:latin typeface="Inter"/>
                <a:ea typeface="Inter"/>
                <a:cs typeface="Inter"/>
                <a:sym typeface="Inter"/>
              </a:rPr>
              <a:t>PAGE 04</a:t>
            </a:r>
          </a:p>
        </p:txBody>
      </p:sp>
      <p:grpSp>
        <p:nvGrpSpPr>
          <p:cNvPr name="Group 15" id="15"/>
          <p:cNvGrpSpPr/>
          <p:nvPr/>
        </p:nvGrpSpPr>
        <p:grpSpPr>
          <a:xfrm rot="0">
            <a:off x="10126362" y="4187396"/>
            <a:ext cx="6360641" cy="1388591"/>
            <a:chOff x="0" y="0"/>
            <a:chExt cx="1675230" cy="365719"/>
          </a:xfrm>
        </p:grpSpPr>
        <p:sp>
          <p:nvSpPr>
            <p:cNvPr name="Freeform 16" id="16"/>
            <p:cNvSpPr/>
            <p:nvPr/>
          </p:nvSpPr>
          <p:spPr>
            <a:xfrm flipH="false" flipV="false" rot="0">
              <a:off x="0" y="0"/>
              <a:ext cx="1675230" cy="365719"/>
            </a:xfrm>
            <a:custGeom>
              <a:avLst/>
              <a:gdLst/>
              <a:ahLst/>
              <a:cxnLst/>
              <a:rect r="r" b="b" t="t" l="l"/>
              <a:pathLst>
                <a:path h="365719" w="1675230">
                  <a:moveTo>
                    <a:pt x="62075" y="0"/>
                  </a:moveTo>
                  <a:lnTo>
                    <a:pt x="1613155" y="0"/>
                  </a:lnTo>
                  <a:cubicBezTo>
                    <a:pt x="1647439" y="0"/>
                    <a:pt x="1675230" y="27792"/>
                    <a:pt x="1675230" y="62075"/>
                  </a:cubicBezTo>
                  <a:lnTo>
                    <a:pt x="1675230" y="303644"/>
                  </a:lnTo>
                  <a:cubicBezTo>
                    <a:pt x="1675230" y="337927"/>
                    <a:pt x="1647439" y="365719"/>
                    <a:pt x="1613155" y="365719"/>
                  </a:cubicBezTo>
                  <a:lnTo>
                    <a:pt x="62075" y="365719"/>
                  </a:lnTo>
                  <a:cubicBezTo>
                    <a:pt x="27792" y="365719"/>
                    <a:pt x="0" y="337927"/>
                    <a:pt x="0" y="303644"/>
                  </a:cubicBezTo>
                  <a:lnTo>
                    <a:pt x="0" y="62075"/>
                  </a:lnTo>
                  <a:cubicBezTo>
                    <a:pt x="0" y="27792"/>
                    <a:pt x="27792" y="0"/>
                    <a:pt x="62075" y="0"/>
                  </a:cubicBezTo>
                  <a:close/>
                </a:path>
              </a:pathLst>
            </a:custGeom>
            <a:gradFill rotWithShape="true">
              <a:gsLst>
                <a:gs pos="0">
                  <a:srgbClr val="FFF7AD">
                    <a:alpha val="100000"/>
                  </a:srgbClr>
                </a:gs>
                <a:gs pos="100000">
                  <a:srgbClr val="FFA9F9">
                    <a:alpha val="100000"/>
                  </a:srgbClr>
                </a:gs>
              </a:gsLst>
              <a:lin ang="0"/>
            </a:gradFill>
          </p:spPr>
        </p:sp>
        <p:sp>
          <p:nvSpPr>
            <p:cNvPr name="TextBox 17" id="17"/>
            <p:cNvSpPr txBox="true"/>
            <p:nvPr/>
          </p:nvSpPr>
          <p:spPr>
            <a:xfrm>
              <a:off x="0" y="-47625"/>
              <a:ext cx="1675230" cy="413344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3499"/>
                </a:lnSpc>
              </a:pPr>
            </a:p>
          </p:txBody>
        </p:sp>
      </p:grpSp>
      <p:sp>
        <p:nvSpPr>
          <p:cNvPr name="TextBox 18" id="18"/>
          <p:cNvSpPr txBox="true"/>
          <p:nvPr/>
        </p:nvSpPr>
        <p:spPr>
          <a:xfrm rot="0">
            <a:off x="2192760" y="4595941"/>
            <a:ext cx="5577115" cy="44897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3603"/>
              </a:lnSpc>
            </a:pPr>
            <a:r>
              <a:rPr lang="en-US" b="true" sz="2573">
                <a:solidFill>
                  <a:srgbClr val="111111"/>
                </a:solidFill>
                <a:latin typeface="Inter Bold"/>
                <a:ea typeface="Inter Bold"/>
                <a:cs typeface="Inter Bold"/>
                <a:sym typeface="Inter Bold"/>
              </a:rPr>
              <a:t>UK BEAUTY INDUSTRY OVERVIEW</a:t>
            </a:r>
          </a:p>
        </p:txBody>
      </p:sp>
      <p:sp>
        <p:nvSpPr>
          <p:cNvPr name="TextBox 19" id="19"/>
          <p:cNvSpPr txBox="true"/>
          <p:nvPr/>
        </p:nvSpPr>
        <p:spPr>
          <a:xfrm rot="0">
            <a:off x="10518125" y="4595941"/>
            <a:ext cx="5577115" cy="44897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3603"/>
              </a:lnSpc>
            </a:pPr>
            <a:r>
              <a:rPr lang="en-US" b="true" sz="2573">
                <a:solidFill>
                  <a:srgbClr val="111111"/>
                </a:solidFill>
                <a:latin typeface="Inter Bold"/>
                <a:ea typeface="Inter Bold"/>
                <a:cs typeface="Inter Bold"/>
                <a:sym typeface="Inter Bold"/>
              </a:rPr>
              <a:t>PESTEL ANALYSIS</a:t>
            </a:r>
          </a:p>
        </p:txBody>
      </p:sp>
      <p:sp>
        <p:nvSpPr>
          <p:cNvPr name="TextBox 20" id="20"/>
          <p:cNvSpPr txBox="true"/>
          <p:nvPr/>
        </p:nvSpPr>
        <p:spPr>
          <a:xfrm rot="0">
            <a:off x="1320241" y="5880786"/>
            <a:ext cx="7322153" cy="144293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2892"/>
              </a:lnSpc>
            </a:pPr>
            <a:r>
              <a:rPr lang="en-US" sz="2066">
                <a:solidFill>
                  <a:srgbClr val="111111"/>
                </a:solidFill>
                <a:latin typeface="Inter"/>
                <a:ea typeface="Inter"/>
                <a:cs typeface="Inter"/>
                <a:sym typeface="Inter"/>
              </a:rPr>
              <a:t>Industry Value: £30.4 billion contribution to UK economy (2024)</a:t>
            </a:r>
          </a:p>
          <a:p>
            <a:pPr algn="ctr" marL="0" indent="0" lvl="0">
              <a:lnSpc>
                <a:spcPts val="2892"/>
              </a:lnSpc>
            </a:pPr>
            <a:r>
              <a:rPr lang="en-US" sz="2066">
                <a:solidFill>
                  <a:srgbClr val="111111"/>
                </a:solidFill>
                <a:latin typeface="Inter"/>
                <a:ea typeface="Inter"/>
                <a:cs typeface="Inter"/>
                <a:sym typeface="Inter"/>
              </a:rPr>
              <a:t>Employment: 266,000+ professionals in beauty services</a:t>
            </a:r>
          </a:p>
          <a:p>
            <a:pPr algn="ctr" marL="0" indent="0" lvl="0">
              <a:lnSpc>
                <a:spcPts val="2892"/>
              </a:lnSpc>
            </a:pPr>
            <a:r>
              <a:rPr lang="en-US" sz="2066">
                <a:solidFill>
                  <a:srgbClr val="111111"/>
                </a:solidFill>
                <a:latin typeface="Inter"/>
                <a:ea typeface="Inter"/>
                <a:cs typeface="Inter"/>
                <a:sym typeface="Inter"/>
              </a:rPr>
              <a:t>Market Size: £5.8 billion UK hair and beauty market</a:t>
            </a:r>
          </a:p>
        </p:txBody>
      </p:sp>
      <p:sp>
        <p:nvSpPr>
          <p:cNvPr name="TextBox 21" id="21"/>
          <p:cNvSpPr txBox="true"/>
          <p:nvPr/>
        </p:nvSpPr>
        <p:spPr>
          <a:xfrm rot="0">
            <a:off x="9645606" y="5846762"/>
            <a:ext cx="7322153" cy="216683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2892"/>
              </a:lnSpc>
            </a:pPr>
            <a:r>
              <a:rPr lang="en-US" sz="2066">
                <a:solidFill>
                  <a:srgbClr val="111111"/>
                </a:solidFill>
                <a:latin typeface="Inter"/>
                <a:ea typeface="Inter"/>
                <a:cs typeface="Inter"/>
                <a:sym typeface="Inter"/>
              </a:rPr>
              <a:t>Political: Health &amp; safety regulations</a:t>
            </a:r>
          </a:p>
          <a:p>
            <a:pPr algn="ctr" marL="0" indent="0" lvl="0">
              <a:lnSpc>
                <a:spcPts val="2892"/>
              </a:lnSpc>
            </a:pPr>
            <a:r>
              <a:rPr lang="en-US" sz="2066">
                <a:solidFill>
                  <a:srgbClr val="111111"/>
                </a:solidFill>
                <a:latin typeface="Inter"/>
                <a:ea typeface="Inter"/>
                <a:cs typeface="Inter"/>
                <a:sym typeface="Inter"/>
              </a:rPr>
              <a:t>Economic: Consumer spending trends</a:t>
            </a:r>
          </a:p>
          <a:p>
            <a:pPr algn="ctr" marL="0" indent="0" lvl="0">
              <a:lnSpc>
                <a:spcPts val="2892"/>
              </a:lnSpc>
            </a:pPr>
            <a:r>
              <a:rPr lang="en-US" sz="2066">
                <a:solidFill>
                  <a:srgbClr val="111111"/>
                </a:solidFill>
                <a:latin typeface="Inter"/>
                <a:ea typeface="Inter"/>
                <a:cs typeface="Inter"/>
                <a:sym typeface="Inter"/>
              </a:rPr>
              <a:t>Social: Rising self-care culture</a:t>
            </a:r>
          </a:p>
          <a:p>
            <a:pPr algn="ctr" marL="0" indent="0" lvl="0">
              <a:lnSpc>
                <a:spcPts val="2892"/>
              </a:lnSpc>
            </a:pPr>
            <a:r>
              <a:rPr lang="en-US" sz="2066">
                <a:solidFill>
                  <a:srgbClr val="111111"/>
                </a:solidFill>
                <a:latin typeface="Inter"/>
                <a:ea typeface="Inter"/>
                <a:cs typeface="Inter"/>
                <a:sym typeface="Inter"/>
              </a:rPr>
              <a:t>Technological: Online booking, digital marketing</a:t>
            </a:r>
          </a:p>
          <a:p>
            <a:pPr algn="ctr" marL="0" indent="0" lvl="0">
              <a:lnSpc>
                <a:spcPts val="2892"/>
              </a:lnSpc>
            </a:pPr>
            <a:r>
              <a:rPr lang="en-US" sz="2066">
                <a:solidFill>
                  <a:srgbClr val="111111"/>
                </a:solidFill>
                <a:latin typeface="Inter"/>
                <a:ea typeface="Inter"/>
                <a:cs typeface="Inter"/>
                <a:sym typeface="Inter"/>
              </a:rPr>
              <a:t>Environmental: Eco-friendly product demand</a:t>
            </a:r>
          </a:p>
          <a:p>
            <a:pPr algn="ctr" marL="0" indent="0" lvl="0">
              <a:lnSpc>
                <a:spcPts val="2892"/>
              </a:lnSpc>
            </a:pPr>
            <a:r>
              <a:rPr lang="en-US" sz="2066">
                <a:solidFill>
                  <a:srgbClr val="111111"/>
                </a:solidFill>
                <a:latin typeface="Inter"/>
                <a:ea typeface="Inter"/>
                <a:cs typeface="Inter"/>
                <a:sym typeface="Inter"/>
              </a:rPr>
              <a:t>Legal: UK business compliance requirements</a:t>
            </a:r>
          </a:p>
        </p:txBody>
      </p:sp>
      <p:sp>
        <p:nvSpPr>
          <p:cNvPr name="Freeform 22" id="22"/>
          <p:cNvSpPr/>
          <p:nvPr/>
        </p:nvSpPr>
        <p:spPr>
          <a:xfrm flipH="false" flipV="false" rot="0">
            <a:off x="15494114" y="600433"/>
            <a:ext cx="2947289" cy="1612971"/>
          </a:xfrm>
          <a:custGeom>
            <a:avLst/>
            <a:gdLst/>
            <a:ahLst/>
            <a:cxnLst/>
            <a:rect r="r" b="b" t="t" l="l"/>
            <a:pathLst>
              <a:path h="1612971" w="2947289">
                <a:moveTo>
                  <a:pt x="0" y="0"/>
                </a:moveTo>
                <a:lnTo>
                  <a:pt x="2947290" y="0"/>
                </a:lnTo>
                <a:lnTo>
                  <a:pt x="2947290" y="1612971"/>
                </a:lnTo>
                <a:lnTo>
                  <a:pt x="0" y="161297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951260" y="1028700"/>
            <a:ext cx="2369408" cy="2369408"/>
          </a:xfrm>
          <a:custGeom>
            <a:avLst/>
            <a:gdLst/>
            <a:ahLst/>
            <a:cxnLst/>
            <a:rect r="r" b="b" t="t" l="l"/>
            <a:pathLst>
              <a:path h="2369408" w="2369408">
                <a:moveTo>
                  <a:pt x="0" y="0"/>
                </a:moveTo>
                <a:lnTo>
                  <a:pt x="2369408" y="0"/>
                </a:lnTo>
                <a:lnTo>
                  <a:pt x="2369408" y="2369408"/>
                </a:lnTo>
                <a:lnTo>
                  <a:pt x="0" y="236940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1028700" y="4881691"/>
            <a:ext cx="7905235" cy="3720156"/>
            <a:chOff x="0" y="0"/>
            <a:chExt cx="2082037" cy="979794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2082037" cy="979794"/>
            </a:xfrm>
            <a:custGeom>
              <a:avLst/>
              <a:gdLst/>
              <a:ahLst/>
              <a:cxnLst/>
              <a:rect r="r" b="b" t="t" l="l"/>
              <a:pathLst>
                <a:path h="979794" w="2082037">
                  <a:moveTo>
                    <a:pt x="49946" y="0"/>
                  </a:moveTo>
                  <a:lnTo>
                    <a:pt x="2032091" y="0"/>
                  </a:lnTo>
                  <a:cubicBezTo>
                    <a:pt x="2045338" y="0"/>
                    <a:pt x="2058042" y="5262"/>
                    <a:pt x="2067408" y="14629"/>
                  </a:cubicBezTo>
                  <a:cubicBezTo>
                    <a:pt x="2076775" y="23996"/>
                    <a:pt x="2082037" y="36700"/>
                    <a:pt x="2082037" y="49946"/>
                  </a:cubicBezTo>
                  <a:lnTo>
                    <a:pt x="2082037" y="929848"/>
                  </a:lnTo>
                  <a:cubicBezTo>
                    <a:pt x="2082037" y="943094"/>
                    <a:pt x="2076775" y="955798"/>
                    <a:pt x="2067408" y="965165"/>
                  </a:cubicBezTo>
                  <a:cubicBezTo>
                    <a:pt x="2058042" y="974532"/>
                    <a:pt x="2045338" y="979794"/>
                    <a:pt x="2032091" y="979794"/>
                  </a:cubicBezTo>
                  <a:lnTo>
                    <a:pt x="49946" y="979794"/>
                  </a:lnTo>
                  <a:cubicBezTo>
                    <a:pt x="36700" y="979794"/>
                    <a:pt x="23996" y="974532"/>
                    <a:pt x="14629" y="965165"/>
                  </a:cubicBezTo>
                  <a:cubicBezTo>
                    <a:pt x="5262" y="955798"/>
                    <a:pt x="0" y="943094"/>
                    <a:pt x="0" y="929848"/>
                  </a:cubicBezTo>
                  <a:lnTo>
                    <a:pt x="0" y="49946"/>
                  </a:lnTo>
                  <a:cubicBezTo>
                    <a:pt x="0" y="36700"/>
                    <a:pt x="5262" y="23996"/>
                    <a:pt x="14629" y="14629"/>
                  </a:cubicBezTo>
                  <a:cubicBezTo>
                    <a:pt x="23996" y="5262"/>
                    <a:pt x="36700" y="0"/>
                    <a:pt x="49946" y="0"/>
                  </a:cubicBezTo>
                  <a:close/>
                </a:path>
              </a:pathLst>
            </a:custGeom>
            <a:solidFill>
              <a:srgbClr val="E9E9E9"/>
            </a:solidFill>
          </p:spPr>
        </p:sp>
        <p:sp>
          <p:nvSpPr>
            <p:cNvPr name="TextBox 5" id="5"/>
            <p:cNvSpPr txBox="true"/>
            <p:nvPr/>
          </p:nvSpPr>
          <p:spPr>
            <a:xfrm>
              <a:off x="0" y="-47625"/>
              <a:ext cx="2082037" cy="1027419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3499"/>
                </a:lnSpc>
              </a:pPr>
            </a:p>
          </p:txBody>
        </p:sp>
      </p:grpSp>
      <p:grpSp>
        <p:nvGrpSpPr>
          <p:cNvPr name="Group 6" id="6"/>
          <p:cNvGrpSpPr/>
          <p:nvPr/>
        </p:nvGrpSpPr>
        <p:grpSpPr>
          <a:xfrm rot="0">
            <a:off x="9354065" y="4881691"/>
            <a:ext cx="7905235" cy="3720156"/>
            <a:chOff x="0" y="0"/>
            <a:chExt cx="2082037" cy="979794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2082037" cy="979794"/>
            </a:xfrm>
            <a:custGeom>
              <a:avLst/>
              <a:gdLst/>
              <a:ahLst/>
              <a:cxnLst/>
              <a:rect r="r" b="b" t="t" l="l"/>
              <a:pathLst>
                <a:path h="979794" w="2082037">
                  <a:moveTo>
                    <a:pt x="49946" y="0"/>
                  </a:moveTo>
                  <a:lnTo>
                    <a:pt x="2032091" y="0"/>
                  </a:lnTo>
                  <a:cubicBezTo>
                    <a:pt x="2045338" y="0"/>
                    <a:pt x="2058042" y="5262"/>
                    <a:pt x="2067408" y="14629"/>
                  </a:cubicBezTo>
                  <a:cubicBezTo>
                    <a:pt x="2076775" y="23996"/>
                    <a:pt x="2082037" y="36700"/>
                    <a:pt x="2082037" y="49946"/>
                  </a:cubicBezTo>
                  <a:lnTo>
                    <a:pt x="2082037" y="929848"/>
                  </a:lnTo>
                  <a:cubicBezTo>
                    <a:pt x="2082037" y="943094"/>
                    <a:pt x="2076775" y="955798"/>
                    <a:pt x="2067408" y="965165"/>
                  </a:cubicBezTo>
                  <a:cubicBezTo>
                    <a:pt x="2058042" y="974532"/>
                    <a:pt x="2045338" y="979794"/>
                    <a:pt x="2032091" y="979794"/>
                  </a:cubicBezTo>
                  <a:lnTo>
                    <a:pt x="49946" y="979794"/>
                  </a:lnTo>
                  <a:cubicBezTo>
                    <a:pt x="36700" y="979794"/>
                    <a:pt x="23996" y="974532"/>
                    <a:pt x="14629" y="965165"/>
                  </a:cubicBezTo>
                  <a:cubicBezTo>
                    <a:pt x="5262" y="955798"/>
                    <a:pt x="0" y="943094"/>
                    <a:pt x="0" y="929848"/>
                  </a:cubicBezTo>
                  <a:lnTo>
                    <a:pt x="0" y="49946"/>
                  </a:lnTo>
                  <a:cubicBezTo>
                    <a:pt x="0" y="36700"/>
                    <a:pt x="5262" y="23996"/>
                    <a:pt x="14629" y="14629"/>
                  </a:cubicBezTo>
                  <a:cubicBezTo>
                    <a:pt x="23996" y="5262"/>
                    <a:pt x="36700" y="0"/>
                    <a:pt x="49946" y="0"/>
                  </a:cubicBezTo>
                  <a:close/>
                </a:path>
              </a:pathLst>
            </a:custGeom>
            <a:solidFill>
              <a:srgbClr val="E9E9E9"/>
            </a:solidFill>
          </p:spPr>
        </p:sp>
        <p:sp>
          <p:nvSpPr>
            <p:cNvPr name="TextBox 8" id="8"/>
            <p:cNvSpPr txBox="true"/>
            <p:nvPr/>
          </p:nvSpPr>
          <p:spPr>
            <a:xfrm>
              <a:off x="0" y="-47625"/>
              <a:ext cx="2082037" cy="1027419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3499"/>
                </a:lnSpc>
              </a:pPr>
            </a:p>
          </p:txBody>
        </p:sp>
      </p:grpSp>
      <p:grpSp>
        <p:nvGrpSpPr>
          <p:cNvPr name="Group 9" id="9"/>
          <p:cNvGrpSpPr/>
          <p:nvPr/>
        </p:nvGrpSpPr>
        <p:grpSpPr>
          <a:xfrm rot="0">
            <a:off x="1800997" y="4187396"/>
            <a:ext cx="6360641" cy="1388591"/>
            <a:chOff x="0" y="0"/>
            <a:chExt cx="1675230" cy="365719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1675230" cy="365719"/>
            </a:xfrm>
            <a:custGeom>
              <a:avLst/>
              <a:gdLst/>
              <a:ahLst/>
              <a:cxnLst/>
              <a:rect r="r" b="b" t="t" l="l"/>
              <a:pathLst>
                <a:path h="365719" w="1675230">
                  <a:moveTo>
                    <a:pt x="62075" y="0"/>
                  </a:moveTo>
                  <a:lnTo>
                    <a:pt x="1613155" y="0"/>
                  </a:lnTo>
                  <a:cubicBezTo>
                    <a:pt x="1647439" y="0"/>
                    <a:pt x="1675230" y="27792"/>
                    <a:pt x="1675230" y="62075"/>
                  </a:cubicBezTo>
                  <a:lnTo>
                    <a:pt x="1675230" y="303644"/>
                  </a:lnTo>
                  <a:cubicBezTo>
                    <a:pt x="1675230" y="337927"/>
                    <a:pt x="1647439" y="365719"/>
                    <a:pt x="1613155" y="365719"/>
                  </a:cubicBezTo>
                  <a:lnTo>
                    <a:pt x="62075" y="365719"/>
                  </a:lnTo>
                  <a:cubicBezTo>
                    <a:pt x="27792" y="365719"/>
                    <a:pt x="0" y="337927"/>
                    <a:pt x="0" y="303644"/>
                  </a:cubicBezTo>
                  <a:lnTo>
                    <a:pt x="0" y="62075"/>
                  </a:lnTo>
                  <a:cubicBezTo>
                    <a:pt x="0" y="27792"/>
                    <a:pt x="27792" y="0"/>
                    <a:pt x="62075" y="0"/>
                  </a:cubicBezTo>
                  <a:close/>
                </a:path>
              </a:pathLst>
            </a:custGeom>
            <a:gradFill rotWithShape="true">
              <a:gsLst>
                <a:gs pos="0">
                  <a:srgbClr val="FFF7AD">
                    <a:alpha val="100000"/>
                  </a:srgbClr>
                </a:gs>
                <a:gs pos="100000">
                  <a:srgbClr val="FFA9F9">
                    <a:alpha val="100000"/>
                  </a:srgbClr>
                </a:gs>
              </a:gsLst>
              <a:lin ang="0"/>
            </a:gradFill>
          </p:spPr>
        </p:sp>
        <p:sp>
          <p:nvSpPr>
            <p:cNvPr name="TextBox 11" id="11"/>
            <p:cNvSpPr txBox="true"/>
            <p:nvPr/>
          </p:nvSpPr>
          <p:spPr>
            <a:xfrm>
              <a:off x="0" y="-47625"/>
              <a:ext cx="1675230" cy="413344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3499"/>
                </a:lnSpc>
              </a:pPr>
            </a:p>
          </p:txBody>
        </p:sp>
      </p:grpSp>
      <p:sp>
        <p:nvSpPr>
          <p:cNvPr name="TextBox 12" id="12"/>
          <p:cNvSpPr txBox="true"/>
          <p:nvPr/>
        </p:nvSpPr>
        <p:spPr>
          <a:xfrm rot="0">
            <a:off x="2135964" y="1441879"/>
            <a:ext cx="8538098" cy="144738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5797"/>
              </a:lnSpc>
            </a:pPr>
            <a:r>
              <a:rPr lang="en-US" b="true" sz="4141">
                <a:solidFill>
                  <a:srgbClr val="111111"/>
                </a:solidFill>
                <a:latin typeface="Inter Bold"/>
                <a:ea typeface="Inter Bold"/>
                <a:cs typeface="Inter Bold"/>
                <a:sym typeface="Inter Bold"/>
              </a:rPr>
              <a:t>Competition &amp; Marketing Strategy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1028700" y="9210675"/>
            <a:ext cx="4583936" cy="4223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497"/>
              </a:lnSpc>
            </a:pPr>
            <a:r>
              <a:rPr lang="en-US" sz="2498">
                <a:solidFill>
                  <a:srgbClr val="111111"/>
                </a:solidFill>
                <a:latin typeface="Inter"/>
                <a:ea typeface="Inter"/>
                <a:cs typeface="Inter"/>
                <a:sym typeface="Inter"/>
              </a:rPr>
              <a:t>FULL BEAUTY SALON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12675364" y="9210675"/>
            <a:ext cx="4583936" cy="4223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3497"/>
              </a:lnSpc>
            </a:pPr>
            <a:r>
              <a:rPr lang="en-US" sz="2498">
                <a:solidFill>
                  <a:srgbClr val="111111"/>
                </a:solidFill>
                <a:latin typeface="Inter"/>
                <a:ea typeface="Inter"/>
                <a:cs typeface="Inter"/>
                <a:sym typeface="Inter"/>
              </a:rPr>
              <a:t>PAGE 05</a:t>
            </a:r>
          </a:p>
        </p:txBody>
      </p:sp>
      <p:grpSp>
        <p:nvGrpSpPr>
          <p:cNvPr name="Group 15" id="15"/>
          <p:cNvGrpSpPr/>
          <p:nvPr/>
        </p:nvGrpSpPr>
        <p:grpSpPr>
          <a:xfrm rot="0">
            <a:off x="10126362" y="4187396"/>
            <a:ext cx="6360641" cy="1388591"/>
            <a:chOff x="0" y="0"/>
            <a:chExt cx="1675230" cy="365719"/>
          </a:xfrm>
        </p:grpSpPr>
        <p:sp>
          <p:nvSpPr>
            <p:cNvPr name="Freeform 16" id="16"/>
            <p:cNvSpPr/>
            <p:nvPr/>
          </p:nvSpPr>
          <p:spPr>
            <a:xfrm flipH="false" flipV="false" rot="0">
              <a:off x="0" y="0"/>
              <a:ext cx="1675230" cy="365719"/>
            </a:xfrm>
            <a:custGeom>
              <a:avLst/>
              <a:gdLst/>
              <a:ahLst/>
              <a:cxnLst/>
              <a:rect r="r" b="b" t="t" l="l"/>
              <a:pathLst>
                <a:path h="365719" w="1675230">
                  <a:moveTo>
                    <a:pt x="62075" y="0"/>
                  </a:moveTo>
                  <a:lnTo>
                    <a:pt x="1613155" y="0"/>
                  </a:lnTo>
                  <a:cubicBezTo>
                    <a:pt x="1647439" y="0"/>
                    <a:pt x="1675230" y="27792"/>
                    <a:pt x="1675230" y="62075"/>
                  </a:cubicBezTo>
                  <a:lnTo>
                    <a:pt x="1675230" y="303644"/>
                  </a:lnTo>
                  <a:cubicBezTo>
                    <a:pt x="1675230" y="337927"/>
                    <a:pt x="1647439" y="365719"/>
                    <a:pt x="1613155" y="365719"/>
                  </a:cubicBezTo>
                  <a:lnTo>
                    <a:pt x="62075" y="365719"/>
                  </a:lnTo>
                  <a:cubicBezTo>
                    <a:pt x="27792" y="365719"/>
                    <a:pt x="0" y="337927"/>
                    <a:pt x="0" y="303644"/>
                  </a:cubicBezTo>
                  <a:lnTo>
                    <a:pt x="0" y="62075"/>
                  </a:lnTo>
                  <a:cubicBezTo>
                    <a:pt x="0" y="27792"/>
                    <a:pt x="27792" y="0"/>
                    <a:pt x="62075" y="0"/>
                  </a:cubicBezTo>
                  <a:close/>
                </a:path>
              </a:pathLst>
            </a:custGeom>
            <a:gradFill rotWithShape="true">
              <a:gsLst>
                <a:gs pos="0">
                  <a:srgbClr val="FFF7AD">
                    <a:alpha val="100000"/>
                  </a:srgbClr>
                </a:gs>
                <a:gs pos="100000">
                  <a:srgbClr val="FFA9F9">
                    <a:alpha val="100000"/>
                  </a:srgbClr>
                </a:gs>
              </a:gsLst>
              <a:lin ang="0"/>
            </a:gradFill>
          </p:spPr>
        </p:sp>
        <p:sp>
          <p:nvSpPr>
            <p:cNvPr name="TextBox 17" id="17"/>
            <p:cNvSpPr txBox="true"/>
            <p:nvPr/>
          </p:nvSpPr>
          <p:spPr>
            <a:xfrm>
              <a:off x="0" y="-47625"/>
              <a:ext cx="1675230" cy="413344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3499"/>
                </a:lnSpc>
              </a:pPr>
            </a:p>
          </p:txBody>
        </p:sp>
      </p:grpSp>
      <p:sp>
        <p:nvSpPr>
          <p:cNvPr name="TextBox 18" id="18"/>
          <p:cNvSpPr txBox="true"/>
          <p:nvPr/>
        </p:nvSpPr>
        <p:spPr>
          <a:xfrm rot="0">
            <a:off x="2192760" y="4595941"/>
            <a:ext cx="5577115" cy="50487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4197"/>
              </a:lnSpc>
            </a:pPr>
            <a:r>
              <a:rPr lang="en-US" b="true" sz="2997">
                <a:solidFill>
                  <a:srgbClr val="111111"/>
                </a:solidFill>
                <a:latin typeface="Inter Bold"/>
                <a:ea typeface="Inter Bold"/>
                <a:cs typeface="Inter Bold"/>
                <a:sym typeface="Inter Bold"/>
              </a:rPr>
              <a:t>COMPETITIVE STRATEGY</a:t>
            </a:r>
          </a:p>
        </p:txBody>
      </p:sp>
      <p:sp>
        <p:nvSpPr>
          <p:cNvPr name="TextBox 19" id="19"/>
          <p:cNvSpPr txBox="true"/>
          <p:nvPr/>
        </p:nvSpPr>
        <p:spPr>
          <a:xfrm rot="0">
            <a:off x="10518125" y="4595941"/>
            <a:ext cx="5577115" cy="50487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4197"/>
              </a:lnSpc>
            </a:pPr>
            <a:r>
              <a:rPr lang="en-US" b="true" sz="2997">
                <a:solidFill>
                  <a:srgbClr val="111111"/>
                </a:solidFill>
                <a:latin typeface="Inter Bold"/>
                <a:ea typeface="Inter Bold"/>
                <a:cs typeface="Inter Bold"/>
                <a:sym typeface="Inter Bold"/>
              </a:rPr>
              <a:t>MARKETING APPROACH</a:t>
            </a:r>
          </a:p>
        </p:txBody>
      </p:sp>
      <p:sp>
        <p:nvSpPr>
          <p:cNvPr name="TextBox 20" id="20"/>
          <p:cNvSpPr txBox="true"/>
          <p:nvPr/>
        </p:nvSpPr>
        <p:spPr>
          <a:xfrm rot="0">
            <a:off x="1320241" y="5880786"/>
            <a:ext cx="7322153" cy="21749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3497"/>
              </a:lnSpc>
            </a:pPr>
            <a:r>
              <a:rPr lang="en-US" sz="2498">
                <a:solidFill>
                  <a:srgbClr val="111111"/>
                </a:solidFill>
                <a:latin typeface="Inter"/>
                <a:ea typeface="Inter"/>
                <a:cs typeface="Inter"/>
                <a:sym typeface="Inter"/>
              </a:rPr>
              <a:t>Standing out in London's competitive beauty sector through superior service quality, modern salon design, and competitive pricing. Active social media presence builds brand recognition and customer trust.</a:t>
            </a:r>
          </a:p>
        </p:txBody>
      </p:sp>
      <p:sp>
        <p:nvSpPr>
          <p:cNvPr name="TextBox 21" id="21"/>
          <p:cNvSpPr txBox="true"/>
          <p:nvPr/>
        </p:nvSpPr>
        <p:spPr>
          <a:xfrm rot="0">
            <a:off x="9645606" y="5846762"/>
            <a:ext cx="7322153" cy="21749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3497"/>
              </a:lnSpc>
            </a:pPr>
            <a:r>
              <a:rPr lang="en-US" sz="2498">
                <a:solidFill>
                  <a:srgbClr val="111111"/>
                </a:solidFill>
                <a:latin typeface="Inter"/>
                <a:ea typeface="Inter"/>
                <a:cs typeface="Inter"/>
                <a:sym typeface="Inter"/>
              </a:rPr>
              <a:t>Marketing Channels: Instagram, TikTok, online booking platforms. Promotions include opening discounts, referral programs, seasonal offers, and strategic influencer collaborations to drive awareness.</a:t>
            </a:r>
          </a:p>
        </p:txBody>
      </p:sp>
      <p:sp>
        <p:nvSpPr>
          <p:cNvPr name="Freeform 22" id="22"/>
          <p:cNvSpPr/>
          <p:nvPr/>
        </p:nvSpPr>
        <p:spPr>
          <a:xfrm flipH="false" flipV="false" rot="0">
            <a:off x="15494114" y="600433"/>
            <a:ext cx="2947289" cy="1612971"/>
          </a:xfrm>
          <a:custGeom>
            <a:avLst/>
            <a:gdLst/>
            <a:ahLst/>
            <a:cxnLst/>
            <a:rect r="r" b="b" t="t" l="l"/>
            <a:pathLst>
              <a:path h="1612971" w="2947289">
                <a:moveTo>
                  <a:pt x="0" y="0"/>
                </a:moveTo>
                <a:lnTo>
                  <a:pt x="2947290" y="0"/>
                </a:lnTo>
                <a:lnTo>
                  <a:pt x="2947290" y="1612971"/>
                </a:lnTo>
                <a:lnTo>
                  <a:pt x="0" y="161297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839745" y="3152518"/>
            <a:ext cx="8115300" cy="2222672"/>
            <a:chOff x="0" y="0"/>
            <a:chExt cx="2137363" cy="585395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2137363" cy="585395"/>
            </a:xfrm>
            <a:custGeom>
              <a:avLst/>
              <a:gdLst/>
              <a:ahLst/>
              <a:cxnLst/>
              <a:rect r="r" b="b" t="t" l="l"/>
              <a:pathLst>
                <a:path h="585395" w="2137363">
                  <a:moveTo>
                    <a:pt x="48654" y="0"/>
                  </a:moveTo>
                  <a:lnTo>
                    <a:pt x="2088710" y="0"/>
                  </a:lnTo>
                  <a:cubicBezTo>
                    <a:pt x="2115580" y="0"/>
                    <a:pt x="2137363" y="21783"/>
                    <a:pt x="2137363" y="48654"/>
                  </a:cubicBezTo>
                  <a:lnTo>
                    <a:pt x="2137363" y="536741"/>
                  </a:lnTo>
                  <a:cubicBezTo>
                    <a:pt x="2137363" y="563612"/>
                    <a:pt x="2115580" y="585395"/>
                    <a:pt x="2088710" y="585395"/>
                  </a:cubicBezTo>
                  <a:lnTo>
                    <a:pt x="48654" y="585395"/>
                  </a:lnTo>
                  <a:cubicBezTo>
                    <a:pt x="21783" y="585395"/>
                    <a:pt x="0" y="563612"/>
                    <a:pt x="0" y="536741"/>
                  </a:cubicBezTo>
                  <a:lnTo>
                    <a:pt x="0" y="48654"/>
                  </a:lnTo>
                  <a:cubicBezTo>
                    <a:pt x="0" y="21783"/>
                    <a:pt x="21783" y="0"/>
                    <a:pt x="48654" y="0"/>
                  </a:cubicBezTo>
                  <a:close/>
                </a:path>
              </a:pathLst>
            </a:custGeom>
            <a:gradFill rotWithShape="true">
              <a:gsLst>
                <a:gs pos="0">
                  <a:srgbClr val="FFF7AD">
                    <a:alpha val="100000"/>
                  </a:srgbClr>
                </a:gs>
                <a:gs pos="100000">
                  <a:srgbClr val="FFA9F9">
                    <a:alpha val="100000"/>
                  </a:srgbClr>
                </a:gs>
              </a:gsLst>
              <a:lin ang="0"/>
            </a:gradFill>
          </p:spPr>
        </p:sp>
        <p:sp>
          <p:nvSpPr>
            <p:cNvPr name="TextBox 4" id="4"/>
            <p:cNvSpPr txBox="true"/>
            <p:nvPr/>
          </p:nvSpPr>
          <p:spPr>
            <a:xfrm>
              <a:off x="0" y="-47625"/>
              <a:ext cx="2137363" cy="63302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3499"/>
                </a:lnSpc>
              </a:pPr>
            </a:p>
          </p:txBody>
        </p:sp>
      </p:grpSp>
      <p:sp>
        <p:nvSpPr>
          <p:cNvPr name="Freeform 5" id="5"/>
          <p:cNvSpPr/>
          <p:nvPr/>
        </p:nvSpPr>
        <p:spPr>
          <a:xfrm flipH="false" flipV="false" rot="-5400000">
            <a:off x="6232782" y="7165495"/>
            <a:ext cx="2947289" cy="1612971"/>
          </a:xfrm>
          <a:custGeom>
            <a:avLst/>
            <a:gdLst/>
            <a:ahLst/>
            <a:cxnLst/>
            <a:rect r="r" b="b" t="t" l="l"/>
            <a:pathLst>
              <a:path h="1612971" w="2947289">
                <a:moveTo>
                  <a:pt x="0" y="0"/>
                </a:moveTo>
                <a:lnTo>
                  <a:pt x="2947289" y="0"/>
                </a:lnTo>
                <a:lnTo>
                  <a:pt x="2947289" y="1612971"/>
                </a:lnTo>
                <a:lnTo>
                  <a:pt x="0" y="161297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6" id="6"/>
          <p:cNvGrpSpPr/>
          <p:nvPr/>
        </p:nvGrpSpPr>
        <p:grpSpPr>
          <a:xfrm rot="0">
            <a:off x="839745" y="5838568"/>
            <a:ext cx="8115300" cy="2222672"/>
            <a:chOff x="0" y="0"/>
            <a:chExt cx="2137363" cy="585395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2137363" cy="585395"/>
            </a:xfrm>
            <a:custGeom>
              <a:avLst/>
              <a:gdLst/>
              <a:ahLst/>
              <a:cxnLst/>
              <a:rect r="r" b="b" t="t" l="l"/>
              <a:pathLst>
                <a:path h="585395" w="2137363">
                  <a:moveTo>
                    <a:pt x="48654" y="0"/>
                  </a:moveTo>
                  <a:lnTo>
                    <a:pt x="2088710" y="0"/>
                  </a:lnTo>
                  <a:cubicBezTo>
                    <a:pt x="2115580" y="0"/>
                    <a:pt x="2137363" y="21783"/>
                    <a:pt x="2137363" y="48654"/>
                  </a:cubicBezTo>
                  <a:lnTo>
                    <a:pt x="2137363" y="536741"/>
                  </a:lnTo>
                  <a:cubicBezTo>
                    <a:pt x="2137363" y="563612"/>
                    <a:pt x="2115580" y="585395"/>
                    <a:pt x="2088710" y="585395"/>
                  </a:cubicBezTo>
                  <a:lnTo>
                    <a:pt x="48654" y="585395"/>
                  </a:lnTo>
                  <a:cubicBezTo>
                    <a:pt x="21783" y="585395"/>
                    <a:pt x="0" y="563612"/>
                    <a:pt x="0" y="536741"/>
                  </a:cubicBezTo>
                  <a:lnTo>
                    <a:pt x="0" y="48654"/>
                  </a:lnTo>
                  <a:cubicBezTo>
                    <a:pt x="0" y="21783"/>
                    <a:pt x="21783" y="0"/>
                    <a:pt x="48654" y="0"/>
                  </a:cubicBezTo>
                  <a:close/>
                </a:path>
              </a:pathLst>
            </a:custGeom>
            <a:solidFill>
              <a:srgbClr val="E9E9E9"/>
            </a:solidFill>
          </p:spPr>
        </p:sp>
        <p:sp>
          <p:nvSpPr>
            <p:cNvPr name="TextBox 8" id="8"/>
            <p:cNvSpPr txBox="true"/>
            <p:nvPr/>
          </p:nvSpPr>
          <p:spPr>
            <a:xfrm>
              <a:off x="0" y="-47625"/>
              <a:ext cx="2137363" cy="63302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3499"/>
                </a:lnSpc>
              </a:pPr>
            </a:p>
          </p:txBody>
        </p:sp>
      </p:grpSp>
      <p:sp>
        <p:nvSpPr>
          <p:cNvPr name="TextBox 9" id="9"/>
          <p:cNvSpPr txBox="true"/>
          <p:nvPr/>
        </p:nvSpPr>
        <p:spPr>
          <a:xfrm rot="0">
            <a:off x="1028700" y="9210675"/>
            <a:ext cx="4583936" cy="4223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497"/>
              </a:lnSpc>
            </a:pPr>
            <a:r>
              <a:rPr lang="en-US" sz="2498">
                <a:solidFill>
                  <a:srgbClr val="111111"/>
                </a:solidFill>
                <a:latin typeface="Inter"/>
                <a:ea typeface="Inter"/>
                <a:cs typeface="Inter"/>
                <a:sym typeface="Inter"/>
              </a:rPr>
              <a:t>FULL BEAUTY SALON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12675364" y="9210675"/>
            <a:ext cx="4583936" cy="4223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3497"/>
              </a:lnSpc>
            </a:pPr>
            <a:r>
              <a:rPr lang="en-US" sz="2498">
                <a:solidFill>
                  <a:srgbClr val="111111"/>
                </a:solidFill>
                <a:latin typeface="Inter"/>
                <a:ea typeface="Inter"/>
                <a:cs typeface="Inter"/>
                <a:sym typeface="Inter"/>
              </a:rPr>
              <a:t>PAGE 06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1281877" y="3488553"/>
            <a:ext cx="5577115" cy="4223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497"/>
              </a:lnSpc>
            </a:pPr>
            <a:r>
              <a:rPr lang="en-US" b="true" sz="2498">
                <a:solidFill>
                  <a:srgbClr val="111111"/>
                </a:solidFill>
                <a:latin typeface="Inter Bold"/>
                <a:ea typeface="Inter Bold"/>
                <a:cs typeface="Inter Bold"/>
                <a:sym typeface="Inter Bold"/>
              </a:rPr>
              <a:t>OWNER/SALON DIRECTOR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1298102" y="4131104"/>
            <a:ext cx="7198585" cy="80764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259"/>
              </a:lnSpc>
            </a:pPr>
            <a:r>
              <a:rPr lang="en-US" sz="2328">
                <a:solidFill>
                  <a:srgbClr val="111111"/>
                </a:solidFill>
                <a:latin typeface="Inter"/>
                <a:ea typeface="Inter"/>
                <a:cs typeface="Inter"/>
                <a:sym typeface="Inter"/>
              </a:rPr>
              <a:t>Oversees business strategy, financial management, marketing initiatives, and overall salon vision.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1298102" y="6174603"/>
            <a:ext cx="5577115" cy="4223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497"/>
              </a:lnSpc>
            </a:pPr>
            <a:r>
              <a:rPr lang="en-US" b="true" sz="2498">
                <a:solidFill>
                  <a:srgbClr val="111111"/>
                </a:solidFill>
                <a:latin typeface="Inter Bold"/>
                <a:ea typeface="Inter Bold"/>
                <a:cs typeface="Inter Bold"/>
                <a:sym typeface="Inter Bold"/>
              </a:rPr>
              <a:t>SALON MANAGER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1314326" y="6817154"/>
            <a:ext cx="7198585" cy="80764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259"/>
              </a:lnSpc>
            </a:pPr>
            <a:r>
              <a:rPr lang="en-US" sz="2328">
                <a:solidFill>
                  <a:srgbClr val="111111"/>
                </a:solidFill>
                <a:latin typeface="Inter"/>
                <a:ea typeface="Inter"/>
                <a:cs typeface="Inter"/>
                <a:sym typeface="Inter"/>
              </a:rPr>
              <a:t>Manages daily operations, staff scheduling, hygiene standards, and customer experience.</a:t>
            </a:r>
          </a:p>
        </p:txBody>
      </p:sp>
      <p:sp>
        <p:nvSpPr>
          <p:cNvPr name="Freeform 15" id="15"/>
          <p:cNvSpPr/>
          <p:nvPr/>
        </p:nvSpPr>
        <p:spPr>
          <a:xfrm flipH="false" flipV="false" rot="0">
            <a:off x="15974611" y="4796582"/>
            <a:ext cx="2947289" cy="1612971"/>
          </a:xfrm>
          <a:custGeom>
            <a:avLst/>
            <a:gdLst/>
            <a:ahLst/>
            <a:cxnLst/>
            <a:rect r="r" b="b" t="t" l="l"/>
            <a:pathLst>
              <a:path h="1612971" w="2947289">
                <a:moveTo>
                  <a:pt x="0" y="0"/>
                </a:moveTo>
                <a:lnTo>
                  <a:pt x="2947289" y="0"/>
                </a:lnTo>
                <a:lnTo>
                  <a:pt x="2947289" y="1612971"/>
                </a:lnTo>
                <a:lnTo>
                  <a:pt x="0" y="161297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16" id="16"/>
          <p:cNvGrpSpPr/>
          <p:nvPr/>
        </p:nvGrpSpPr>
        <p:grpSpPr>
          <a:xfrm rot="0">
            <a:off x="9332955" y="3152518"/>
            <a:ext cx="8115300" cy="2222672"/>
            <a:chOff x="0" y="0"/>
            <a:chExt cx="2137363" cy="585395"/>
          </a:xfrm>
        </p:grpSpPr>
        <p:sp>
          <p:nvSpPr>
            <p:cNvPr name="Freeform 17" id="17"/>
            <p:cNvSpPr/>
            <p:nvPr/>
          </p:nvSpPr>
          <p:spPr>
            <a:xfrm flipH="false" flipV="false" rot="0">
              <a:off x="0" y="0"/>
              <a:ext cx="2137363" cy="585395"/>
            </a:xfrm>
            <a:custGeom>
              <a:avLst/>
              <a:gdLst/>
              <a:ahLst/>
              <a:cxnLst/>
              <a:rect r="r" b="b" t="t" l="l"/>
              <a:pathLst>
                <a:path h="585395" w="2137363">
                  <a:moveTo>
                    <a:pt x="48654" y="0"/>
                  </a:moveTo>
                  <a:lnTo>
                    <a:pt x="2088710" y="0"/>
                  </a:lnTo>
                  <a:cubicBezTo>
                    <a:pt x="2115580" y="0"/>
                    <a:pt x="2137363" y="21783"/>
                    <a:pt x="2137363" y="48654"/>
                  </a:cubicBezTo>
                  <a:lnTo>
                    <a:pt x="2137363" y="536741"/>
                  </a:lnTo>
                  <a:cubicBezTo>
                    <a:pt x="2137363" y="563612"/>
                    <a:pt x="2115580" y="585395"/>
                    <a:pt x="2088710" y="585395"/>
                  </a:cubicBezTo>
                  <a:lnTo>
                    <a:pt x="48654" y="585395"/>
                  </a:lnTo>
                  <a:cubicBezTo>
                    <a:pt x="21783" y="585395"/>
                    <a:pt x="0" y="563612"/>
                    <a:pt x="0" y="536741"/>
                  </a:cubicBezTo>
                  <a:lnTo>
                    <a:pt x="0" y="48654"/>
                  </a:lnTo>
                  <a:cubicBezTo>
                    <a:pt x="0" y="21783"/>
                    <a:pt x="21783" y="0"/>
                    <a:pt x="48654" y="0"/>
                  </a:cubicBezTo>
                  <a:close/>
                </a:path>
              </a:pathLst>
            </a:custGeom>
            <a:solidFill>
              <a:srgbClr val="E9E9E9"/>
            </a:solidFill>
          </p:spPr>
        </p:sp>
        <p:sp>
          <p:nvSpPr>
            <p:cNvPr name="TextBox 18" id="18"/>
            <p:cNvSpPr txBox="true"/>
            <p:nvPr/>
          </p:nvSpPr>
          <p:spPr>
            <a:xfrm>
              <a:off x="0" y="-47625"/>
              <a:ext cx="2137363" cy="63302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3499"/>
                </a:lnSpc>
              </a:pPr>
            </a:p>
          </p:txBody>
        </p:sp>
      </p:grpSp>
      <p:grpSp>
        <p:nvGrpSpPr>
          <p:cNvPr name="Group 19" id="19"/>
          <p:cNvGrpSpPr/>
          <p:nvPr/>
        </p:nvGrpSpPr>
        <p:grpSpPr>
          <a:xfrm rot="0">
            <a:off x="9332955" y="5838568"/>
            <a:ext cx="8115300" cy="2222672"/>
            <a:chOff x="0" y="0"/>
            <a:chExt cx="2137363" cy="585395"/>
          </a:xfrm>
        </p:grpSpPr>
        <p:sp>
          <p:nvSpPr>
            <p:cNvPr name="Freeform 20" id="20"/>
            <p:cNvSpPr/>
            <p:nvPr/>
          </p:nvSpPr>
          <p:spPr>
            <a:xfrm flipH="false" flipV="false" rot="0">
              <a:off x="0" y="0"/>
              <a:ext cx="2137363" cy="585395"/>
            </a:xfrm>
            <a:custGeom>
              <a:avLst/>
              <a:gdLst/>
              <a:ahLst/>
              <a:cxnLst/>
              <a:rect r="r" b="b" t="t" l="l"/>
              <a:pathLst>
                <a:path h="585395" w="2137363">
                  <a:moveTo>
                    <a:pt x="48654" y="0"/>
                  </a:moveTo>
                  <a:lnTo>
                    <a:pt x="2088710" y="0"/>
                  </a:lnTo>
                  <a:cubicBezTo>
                    <a:pt x="2115580" y="0"/>
                    <a:pt x="2137363" y="21783"/>
                    <a:pt x="2137363" y="48654"/>
                  </a:cubicBezTo>
                  <a:lnTo>
                    <a:pt x="2137363" y="536741"/>
                  </a:lnTo>
                  <a:cubicBezTo>
                    <a:pt x="2137363" y="563612"/>
                    <a:pt x="2115580" y="585395"/>
                    <a:pt x="2088710" y="585395"/>
                  </a:cubicBezTo>
                  <a:lnTo>
                    <a:pt x="48654" y="585395"/>
                  </a:lnTo>
                  <a:cubicBezTo>
                    <a:pt x="21783" y="585395"/>
                    <a:pt x="0" y="563612"/>
                    <a:pt x="0" y="536741"/>
                  </a:cubicBezTo>
                  <a:lnTo>
                    <a:pt x="0" y="48654"/>
                  </a:lnTo>
                  <a:cubicBezTo>
                    <a:pt x="0" y="21783"/>
                    <a:pt x="21783" y="0"/>
                    <a:pt x="48654" y="0"/>
                  </a:cubicBezTo>
                  <a:close/>
                </a:path>
              </a:pathLst>
            </a:custGeom>
            <a:solidFill>
              <a:srgbClr val="E9E9E9"/>
            </a:solidFill>
          </p:spPr>
        </p:sp>
        <p:sp>
          <p:nvSpPr>
            <p:cNvPr name="TextBox 21" id="21"/>
            <p:cNvSpPr txBox="true"/>
            <p:nvPr/>
          </p:nvSpPr>
          <p:spPr>
            <a:xfrm>
              <a:off x="0" y="-47625"/>
              <a:ext cx="2137363" cy="63302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3499"/>
                </a:lnSpc>
              </a:pPr>
            </a:p>
          </p:txBody>
        </p:sp>
      </p:grpSp>
      <p:sp>
        <p:nvSpPr>
          <p:cNvPr name="TextBox 22" id="22"/>
          <p:cNvSpPr txBox="true"/>
          <p:nvPr/>
        </p:nvSpPr>
        <p:spPr>
          <a:xfrm rot="0">
            <a:off x="9775088" y="3488553"/>
            <a:ext cx="5577115" cy="4223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497"/>
              </a:lnSpc>
            </a:pPr>
            <a:r>
              <a:rPr lang="en-US" b="true" sz="2498">
                <a:solidFill>
                  <a:srgbClr val="111111"/>
                </a:solidFill>
                <a:latin typeface="Inter Bold"/>
                <a:ea typeface="Inter Bold"/>
                <a:cs typeface="Inter Bold"/>
                <a:sym typeface="Inter Bold"/>
              </a:rPr>
              <a:t>BEAUTY SPECIALISTS</a:t>
            </a:r>
          </a:p>
        </p:txBody>
      </p:sp>
      <p:sp>
        <p:nvSpPr>
          <p:cNvPr name="TextBox 23" id="23"/>
          <p:cNvSpPr txBox="true"/>
          <p:nvPr/>
        </p:nvSpPr>
        <p:spPr>
          <a:xfrm rot="0">
            <a:off x="9791313" y="4131104"/>
            <a:ext cx="7198585" cy="80764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259"/>
              </a:lnSpc>
            </a:pPr>
            <a:r>
              <a:rPr lang="en-US" sz="2328">
                <a:solidFill>
                  <a:srgbClr val="111111"/>
                </a:solidFill>
                <a:latin typeface="Inter"/>
                <a:ea typeface="Inter"/>
                <a:cs typeface="Inter"/>
                <a:sym typeface="Inter"/>
              </a:rPr>
              <a:t>Deliver professional hair, nail, eyebrow, and lash treatments to clients.</a:t>
            </a:r>
          </a:p>
        </p:txBody>
      </p:sp>
      <p:sp>
        <p:nvSpPr>
          <p:cNvPr name="TextBox 24" id="24"/>
          <p:cNvSpPr txBox="true"/>
          <p:nvPr/>
        </p:nvSpPr>
        <p:spPr>
          <a:xfrm rot="0">
            <a:off x="9791313" y="6174603"/>
            <a:ext cx="5577115" cy="4223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497"/>
              </a:lnSpc>
            </a:pPr>
            <a:r>
              <a:rPr lang="en-US" b="true" sz="2498">
                <a:solidFill>
                  <a:srgbClr val="111111"/>
                </a:solidFill>
                <a:latin typeface="Inter Bold"/>
                <a:ea typeface="Inter Bold"/>
                <a:cs typeface="Inter Bold"/>
                <a:sym typeface="Inter Bold"/>
              </a:rPr>
              <a:t>RECEPTIONIST</a:t>
            </a:r>
          </a:p>
        </p:txBody>
      </p:sp>
      <p:sp>
        <p:nvSpPr>
          <p:cNvPr name="TextBox 25" id="25"/>
          <p:cNvSpPr txBox="true"/>
          <p:nvPr/>
        </p:nvSpPr>
        <p:spPr>
          <a:xfrm rot="0">
            <a:off x="9807537" y="6817154"/>
            <a:ext cx="7198585" cy="80764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259"/>
              </a:lnSpc>
            </a:pPr>
            <a:r>
              <a:rPr lang="en-US" sz="2328">
                <a:solidFill>
                  <a:srgbClr val="111111"/>
                </a:solidFill>
                <a:latin typeface="Inter"/>
                <a:ea typeface="Inter"/>
                <a:cs typeface="Inter"/>
                <a:sym typeface="Inter"/>
              </a:rPr>
              <a:t>Handles bookings, payments, client communication, and front desk operations.</a:t>
            </a:r>
          </a:p>
        </p:txBody>
      </p:sp>
      <p:sp>
        <p:nvSpPr>
          <p:cNvPr name="TextBox 26" id="26"/>
          <p:cNvSpPr txBox="true"/>
          <p:nvPr/>
        </p:nvSpPr>
        <p:spPr>
          <a:xfrm rot="0">
            <a:off x="1028700" y="1006218"/>
            <a:ext cx="16230600" cy="121721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3259"/>
              </a:lnSpc>
            </a:pPr>
            <a:r>
              <a:rPr lang="en-US" sz="2328">
                <a:solidFill>
                  <a:srgbClr val="111111"/>
                </a:solidFill>
                <a:latin typeface="Inter"/>
                <a:ea typeface="Inter"/>
                <a:cs typeface="Inter"/>
                <a:sym typeface="Inter"/>
              </a:rPr>
              <a:t>Management &amp; Legal Structure</a:t>
            </a:r>
          </a:p>
          <a:p>
            <a:pPr algn="ctr" marL="0" indent="0" lvl="0">
              <a:lnSpc>
                <a:spcPts val="3259"/>
              </a:lnSpc>
            </a:pPr>
            <a:r>
              <a:rPr lang="en-US" sz="2328">
                <a:solidFill>
                  <a:srgbClr val="111111"/>
                </a:solidFill>
                <a:latin typeface="Inter"/>
                <a:ea typeface="Inter"/>
                <a:cs typeface="Inter"/>
                <a:sym typeface="Inter"/>
              </a:rPr>
              <a:t>Our salon operates as a Private Limited Company (Ltd), providing limited liability protection and appeal to potential investors. The team structure ensures clear responsibilities across strategy, operations, and service delivery.</a:t>
            </a:r>
          </a:p>
        </p:txBody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951260" y="1028700"/>
            <a:ext cx="2369408" cy="2369408"/>
          </a:xfrm>
          <a:custGeom>
            <a:avLst/>
            <a:gdLst/>
            <a:ahLst/>
            <a:cxnLst/>
            <a:rect r="r" b="b" t="t" l="l"/>
            <a:pathLst>
              <a:path h="2369408" w="2369408">
                <a:moveTo>
                  <a:pt x="0" y="0"/>
                </a:moveTo>
                <a:lnTo>
                  <a:pt x="2369408" y="0"/>
                </a:lnTo>
                <a:lnTo>
                  <a:pt x="2369408" y="2369408"/>
                </a:lnTo>
                <a:lnTo>
                  <a:pt x="0" y="236940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3" id="3"/>
          <p:cNvGrpSpPr/>
          <p:nvPr/>
        </p:nvGrpSpPr>
        <p:grpSpPr>
          <a:xfrm rot="0">
            <a:off x="1028700" y="4881691"/>
            <a:ext cx="7905235" cy="3720156"/>
            <a:chOff x="0" y="0"/>
            <a:chExt cx="2082037" cy="979794"/>
          </a:xfrm>
        </p:grpSpPr>
        <p:sp>
          <p:nvSpPr>
            <p:cNvPr name="Freeform 4" id="4"/>
            <p:cNvSpPr/>
            <p:nvPr/>
          </p:nvSpPr>
          <p:spPr>
            <a:xfrm flipH="false" flipV="false" rot="0">
              <a:off x="0" y="0"/>
              <a:ext cx="2082037" cy="979794"/>
            </a:xfrm>
            <a:custGeom>
              <a:avLst/>
              <a:gdLst/>
              <a:ahLst/>
              <a:cxnLst/>
              <a:rect r="r" b="b" t="t" l="l"/>
              <a:pathLst>
                <a:path h="979794" w="2082037">
                  <a:moveTo>
                    <a:pt x="49946" y="0"/>
                  </a:moveTo>
                  <a:lnTo>
                    <a:pt x="2032091" y="0"/>
                  </a:lnTo>
                  <a:cubicBezTo>
                    <a:pt x="2045338" y="0"/>
                    <a:pt x="2058042" y="5262"/>
                    <a:pt x="2067408" y="14629"/>
                  </a:cubicBezTo>
                  <a:cubicBezTo>
                    <a:pt x="2076775" y="23996"/>
                    <a:pt x="2082037" y="36700"/>
                    <a:pt x="2082037" y="49946"/>
                  </a:cubicBezTo>
                  <a:lnTo>
                    <a:pt x="2082037" y="929848"/>
                  </a:lnTo>
                  <a:cubicBezTo>
                    <a:pt x="2082037" y="943094"/>
                    <a:pt x="2076775" y="955798"/>
                    <a:pt x="2067408" y="965165"/>
                  </a:cubicBezTo>
                  <a:cubicBezTo>
                    <a:pt x="2058042" y="974532"/>
                    <a:pt x="2045338" y="979794"/>
                    <a:pt x="2032091" y="979794"/>
                  </a:cubicBezTo>
                  <a:lnTo>
                    <a:pt x="49946" y="979794"/>
                  </a:lnTo>
                  <a:cubicBezTo>
                    <a:pt x="36700" y="979794"/>
                    <a:pt x="23996" y="974532"/>
                    <a:pt x="14629" y="965165"/>
                  </a:cubicBezTo>
                  <a:cubicBezTo>
                    <a:pt x="5262" y="955798"/>
                    <a:pt x="0" y="943094"/>
                    <a:pt x="0" y="929848"/>
                  </a:cubicBezTo>
                  <a:lnTo>
                    <a:pt x="0" y="49946"/>
                  </a:lnTo>
                  <a:cubicBezTo>
                    <a:pt x="0" y="36700"/>
                    <a:pt x="5262" y="23996"/>
                    <a:pt x="14629" y="14629"/>
                  </a:cubicBezTo>
                  <a:cubicBezTo>
                    <a:pt x="23996" y="5262"/>
                    <a:pt x="36700" y="0"/>
                    <a:pt x="49946" y="0"/>
                  </a:cubicBezTo>
                  <a:close/>
                </a:path>
              </a:pathLst>
            </a:custGeom>
            <a:solidFill>
              <a:srgbClr val="E9E9E9"/>
            </a:solidFill>
          </p:spPr>
        </p:sp>
        <p:sp>
          <p:nvSpPr>
            <p:cNvPr name="TextBox 5" id="5"/>
            <p:cNvSpPr txBox="true"/>
            <p:nvPr/>
          </p:nvSpPr>
          <p:spPr>
            <a:xfrm>
              <a:off x="0" y="-47625"/>
              <a:ext cx="2082037" cy="1027419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3499"/>
                </a:lnSpc>
              </a:pPr>
            </a:p>
          </p:txBody>
        </p:sp>
      </p:grpSp>
      <p:grpSp>
        <p:nvGrpSpPr>
          <p:cNvPr name="Group 6" id="6"/>
          <p:cNvGrpSpPr/>
          <p:nvPr/>
        </p:nvGrpSpPr>
        <p:grpSpPr>
          <a:xfrm rot="0">
            <a:off x="9354065" y="4881691"/>
            <a:ext cx="7905235" cy="3720156"/>
            <a:chOff x="0" y="0"/>
            <a:chExt cx="2082037" cy="979794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2082037" cy="979794"/>
            </a:xfrm>
            <a:custGeom>
              <a:avLst/>
              <a:gdLst/>
              <a:ahLst/>
              <a:cxnLst/>
              <a:rect r="r" b="b" t="t" l="l"/>
              <a:pathLst>
                <a:path h="979794" w="2082037">
                  <a:moveTo>
                    <a:pt x="49946" y="0"/>
                  </a:moveTo>
                  <a:lnTo>
                    <a:pt x="2032091" y="0"/>
                  </a:lnTo>
                  <a:cubicBezTo>
                    <a:pt x="2045338" y="0"/>
                    <a:pt x="2058042" y="5262"/>
                    <a:pt x="2067408" y="14629"/>
                  </a:cubicBezTo>
                  <a:cubicBezTo>
                    <a:pt x="2076775" y="23996"/>
                    <a:pt x="2082037" y="36700"/>
                    <a:pt x="2082037" y="49946"/>
                  </a:cubicBezTo>
                  <a:lnTo>
                    <a:pt x="2082037" y="929848"/>
                  </a:lnTo>
                  <a:cubicBezTo>
                    <a:pt x="2082037" y="943094"/>
                    <a:pt x="2076775" y="955798"/>
                    <a:pt x="2067408" y="965165"/>
                  </a:cubicBezTo>
                  <a:cubicBezTo>
                    <a:pt x="2058042" y="974532"/>
                    <a:pt x="2045338" y="979794"/>
                    <a:pt x="2032091" y="979794"/>
                  </a:cubicBezTo>
                  <a:lnTo>
                    <a:pt x="49946" y="979794"/>
                  </a:lnTo>
                  <a:cubicBezTo>
                    <a:pt x="36700" y="979794"/>
                    <a:pt x="23996" y="974532"/>
                    <a:pt x="14629" y="965165"/>
                  </a:cubicBezTo>
                  <a:cubicBezTo>
                    <a:pt x="5262" y="955798"/>
                    <a:pt x="0" y="943094"/>
                    <a:pt x="0" y="929848"/>
                  </a:cubicBezTo>
                  <a:lnTo>
                    <a:pt x="0" y="49946"/>
                  </a:lnTo>
                  <a:cubicBezTo>
                    <a:pt x="0" y="36700"/>
                    <a:pt x="5262" y="23996"/>
                    <a:pt x="14629" y="14629"/>
                  </a:cubicBezTo>
                  <a:cubicBezTo>
                    <a:pt x="23996" y="5262"/>
                    <a:pt x="36700" y="0"/>
                    <a:pt x="49946" y="0"/>
                  </a:cubicBezTo>
                  <a:close/>
                </a:path>
              </a:pathLst>
            </a:custGeom>
            <a:solidFill>
              <a:srgbClr val="E9E9E9"/>
            </a:solidFill>
          </p:spPr>
        </p:sp>
        <p:sp>
          <p:nvSpPr>
            <p:cNvPr name="TextBox 8" id="8"/>
            <p:cNvSpPr txBox="true"/>
            <p:nvPr/>
          </p:nvSpPr>
          <p:spPr>
            <a:xfrm>
              <a:off x="0" y="-47625"/>
              <a:ext cx="2082037" cy="1027419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3499"/>
                </a:lnSpc>
              </a:pPr>
            </a:p>
          </p:txBody>
        </p:sp>
      </p:grpSp>
      <p:grpSp>
        <p:nvGrpSpPr>
          <p:cNvPr name="Group 9" id="9"/>
          <p:cNvGrpSpPr/>
          <p:nvPr/>
        </p:nvGrpSpPr>
        <p:grpSpPr>
          <a:xfrm rot="0">
            <a:off x="1800997" y="4187396"/>
            <a:ext cx="6360641" cy="1388591"/>
            <a:chOff x="0" y="0"/>
            <a:chExt cx="1675230" cy="365719"/>
          </a:xfrm>
        </p:grpSpPr>
        <p:sp>
          <p:nvSpPr>
            <p:cNvPr name="Freeform 10" id="10"/>
            <p:cNvSpPr/>
            <p:nvPr/>
          </p:nvSpPr>
          <p:spPr>
            <a:xfrm flipH="false" flipV="false" rot="0">
              <a:off x="0" y="0"/>
              <a:ext cx="1675230" cy="365719"/>
            </a:xfrm>
            <a:custGeom>
              <a:avLst/>
              <a:gdLst/>
              <a:ahLst/>
              <a:cxnLst/>
              <a:rect r="r" b="b" t="t" l="l"/>
              <a:pathLst>
                <a:path h="365719" w="1675230">
                  <a:moveTo>
                    <a:pt x="62075" y="0"/>
                  </a:moveTo>
                  <a:lnTo>
                    <a:pt x="1613155" y="0"/>
                  </a:lnTo>
                  <a:cubicBezTo>
                    <a:pt x="1647439" y="0"/>
                    <a:pt x="1675230" y="27792"/>
                    <a:pt x="1675230" y="62075"/>
                  </a:cubicBezTo>
                  <a:lnTo>
                    <a:pt x="1675230" y="303644"/>
                  </a:lnTo>
                  <a:cubicBezTo>
                    <a:pt x="1675230" y="337927"/>
                    <a:pt x="1647439" y="365719"/>
                    <a:pt x="1613155" y="365719"/>
                  </a:cubicBezTo>
                  <a:lnTo>
                    <a:pt x="62075" y="365719"/>
                  </a:lnTo>
                  <a:cubicBezTo>
                    <a:pt x="27792" y="365719"/>
                    <a:pt x="0" y="337927"/>
                    <a:pt x="0" y="303644"/>
                  </a:cubicBezTo>
                  <a:lnTo>
                    <a:pt x="0" y="62075"/>
                  </a:lnTo>
                  <a:cubicBezTo>
                    <a:pt x="0" y="27792"/>
                    <a:pt x="27792" y="0"/>
                    <a:pt x="62075" y="0"/>
                  </a:cubicBezTo>
                  <a:close/>
                </a:path>
              </a:pathLst>
            </a:custGeom>
            <a:gradFill rotWithShape="true">
              <a:gsLst>
                <a:gs pos="0">
                  <a:srgbClr val="FFF7AD">
                    <a:alpha val="100000"/>
                  </a:srgbClr>
                </a:gs>
                <a:gs pos="100000">
                  <a:srgbClr val="FFA9F9">
                    <a:alpha val="100000"/>
                  </a:srgbClr>
                </a:gs>
              </a:gsLst>
              <a:lin ang="0"/>
            </a:gradFill>
          </p:spPr>
        </p:sp>
        <p:sp>
          <p:nvSpPr>
            <p:cNvPr name="TextBox 11" id="11"/>
            <p:cNvSpPr txBox="true"/>
            <p:nvPr/>
          </p:nvSpPr>
          <p:spPr>
            <a:xfrm>
              <a:off x="0" y="-47625"/>
              <a:ext cx="1675230" cy="413344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3499"/>
                </a:lnSpc>
              </a:pPr>
            </a:p>
          </p:txBody>
        </p:sp>
      </p:grpSp>
      <p:sp>
        <p:nvSpPr>
          <p:cNvPr name="TextBox 12" id="12"/>
          <p:cNvSpPr txBox="true"/>
          <p:nvPr/>
        </p:nvSpPr>
        <p:spPr>
          <a:xfrm rot="0">
            <a:off x="2135964" y="1356154"/>
            <a:ext cx="8538098" cy="15336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12591"/>
              </a:lnSpc>
            </a:pPr>
            <a:r>
              <a:rPr lang="en-US" b="true" sz="8993">
                <a:solidFill>
                  <a:srgbClr val="111111"/>
                </a:solidFill>
                <a:latin typeface="Inter Bold"/>
                <a:ea typeface="Inter Bold"/>
                <a:cs typeface="Inter Bold"/>
                <a:sym typeface="Inter Bold"/>
              </a:rPr>
              <a:t>Financial Plan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1028700" y="9210675"/>
            <a:ext cx="4583936" cy="4223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497"/>
              </a:lnSpc>
            </a:pPr>
            <a:r>
              <a:rPr lang="en-US" sz="2498">
                <a:solidFill>
                  <a:srgbClr val="111111"/>
                </a:solidFill>
                <a:latin typeface="Inter"/>
                <a:ea typeface="Inter"/>
                <a:cs typeface="Inter"/>
                <a:sym typeface="Inter"/>
              </a:rPr>
              <a:t>FULL BEAUTY SALON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12675364" y="9210675"/>
            <a:ext cx="4583936" cy="4223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3497"/>
              </a:lnSpc>
            </a:pPr>
            <a:r>
              <a:rPr lang="en-US" sz="2498">
                <a:solidFill>
                  <a:srgbClr val="111111"/>
                </a:solidFill>
                <a:latin typeface="Inter"/>
                <a:ea typeface="Inter"/>
                <a:cs typeface="Inter"/>
                <a:sym typeface="Inter"/>
              </a:rPr>
              <a:t>PAGE 07</a:t>
            </a:r>
          </a:p>
        </p:txBody>
      </p:sp>
      <p:grpSp>
        <p:nvGrpSpPr>
          <p:cNvPr name="Group 15" id="15"/>
          <p:cNvGrpSpPr/>
          <p:nvPr/>
        </p:nvGrpSpPr>
        <p:grpSpPr>
          <a:xfrm rot="0">
            <a:off x="10126362" y="4187396"/>
            <a:ext cx="6360641" cy="1388591"/>
            <a:chOff x="0" y="0"/>
            <a:chExt cx="1675230" cy="365719"/>
          </a:xfrm>
        </p:grpSpPr>
        <p:sp>
          <p:nvSpPr>
            <p:cNvPr name="Freeform 16" id="16"/>
            <p:cNvSpPr/>
            <p:nvPr/>
          </p:nvSpPr>
          <p:spPr>
            <a:xfrm flipH="false" flipV="false" rot="0">
              <a:off x="0" y="0"/>
              <a:ext cx="1675230" cy="365719"/>
            </a:xfrm>
            <a:custGeom>
              <a:avLst/>
              <a:gdLst/>
              <a:ahLst/>
              <a:cxnLst/>
              <a:rect r="r" b="b" t="t" l="l"/>
              <a:pathLst>
                <a:path h="365719" w="1675230">
                  <a:moveTo>
                    <a:pt x="62075" y="0"/>
                  </a:moveTo>
                  <a:lnTo>
                    <a:pt x="1613155" y="0"/>
                  </a:lnTo>
                  <a:cubicBezTo>
                    <a:pt x="1647439" y="0"/>
                    <a:pt x="1675230" y="27792"/>
                    <a:pt x="1675230" y="62075"/>
                  </a:cubicBezTo>
                  <a:lnTo>
                    <a:pt x="1675230" y="303644"/>
                  </a:lnTo>
                  <a:cubicBezTo>
                    <a:pt x="1675230" y="337927"/>
                    <a:pt x="1647439" y="365719"/>
                    <a:pt x="1613155" y="365719"/>
                  </a:cubicBezTo>
                  <a:lnTo>
                    <a:pt x="62075" y="365719"/>
                  </a:lnTo>
                  <a:cubicBezTo>
                    <a:pt x="27792" y="365719"/>
                    <a:pt x="0" y="337927"/>
                    <a:pt x="0" y="303644"/>
                  </a:cubicBezTo>
                  <a:lnTo>
                    <a:pt x="0" y="62075"/>
                  </a:lnTo>
                  <a:cubicBezTo>
                    <a:pt x="0" y="27792"/>
                    <a:pt x="27792" y="0"/>
                    <a:pt x="62075" y="0"/>
                  </a:cubicBezTo>
                  <a:close/>
                </a:path>
              </a:pathLst>
            </a:custGeom>
            <a:gradFill rotWithShape="true">
              <a:gsLst>
                <a:gs pos="0">
                  <a:srgbClr val="FFF7AD">
                    <a:alpha val="100000"/>
                  </a:srgbClr>
                </a:gs>
                <a:gs pos="100000">
                  <a:srgbClr val="FFA9F9">
                    <a:alpha val="100000"/>
                  </a:srgbClr>
                </a:gs>
              </a:gsLst>
              <a:lin ang="0"/>
            </a:gradFill>
          </p:spPr>
        </p:sp>
        <p:sp>
          <p:nvSpPr>
            <p:cNvPr name="TextBox 17" id="17"/>
            <p:cNvSpPr txBox="true"/>
            <p:nvPr/>
          </p:nvSpPr>
          <p:spPr>
            <a:xfrm>
              <a:off x="0" y="-47625"/>
              <a:ext cx="1675230" cy="413344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3499"/>
                </a:lnSpc>
              </a:pPr>
            </a:p>
          </p:txBody>
        </p:sp>
      </p:grpSp>
      <p:sp>
        <p:nvSpPr>
          <p:cNvPr name="TextBox 18" id="18"/>
          <p:cNvSpPr txBox="true"/>
          <p:nvPr/>
        </p:nvSpPr>
        <p:spPr>
          <a:xfrm rot="0">
            <a:off x="2192760" y="4586416"/>
            <a:ext cx="5577115" cy="5156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4131"/>
              </a:lnSpc>
            </a:pPr>
            <a:r>
              <a:rPr lang="en-US" b="true" sz="2950">
                <a:solidFill>
                  <a:srgbClr val="111111"/>
                </a:solidFill>
                <a:latin typeface="Inter Bold"/>
                <a:ea typeface="Inter Bold"/>
                <a:cs typeface="Inter Bold"/>
                <a:sym typeface="Inter Bold"/>
              </a:rPr>
              <a:t>STARTUP COSTS – £33,000</a:t>
            </a:r>
          </a:p>
        </p:txBody>
      </p:sp>
      <p:sp>
        <p:nvSpPr>
          <p:cNvPr name="TextBox 19" id="19"/>
          <p:cNvSpPr txBox="true"/>
          <p:nvPr/>
        </p:nvSpPr>
        <p:spPr>
          <a:xfrm rot="0">
            <a:off x="10518125" y="4586416"/>
            <a:ext cx="5577115" cy="5156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4131"/>
              </a:lnSpc>
            </a:pPr>
            <a:r>
              <a:rPr lang="en-US" b="true" sz="2950">
                <a:solidFill>
                  <a:srgbClr val="111111"/>
                </a:solidFill>
                <a:latin typeface="Inter Bold"/>
                <a:ea typeface="Inter Bold"/>
                <a:cs typeface="Inter Bold"/>
                <a:sym typeface="Inter Bold"/>
              </a:rPr>
              <a:t>MONTHLY OPERATING COSTS</a:t>
            </a:r>
          </a:p>
        </p:txBody>
      </p:sp>
      <p:sp>
        <p:nvSpPr>
          <p:cNvPr name="TextBox 20" id="20"/>
          <p:cNvSpPr txBox="true"/>
          <p:nvPr/>
        </p:nvSpPr>
        <p:spPr>
          <a:xfrm rot="0">
            <a:off x="1320241" y="5880786"/>
            <a:ext cx="7322153" cy="21749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3497"/>
              </a:lnSpc>
            </a:pPr>
            <a:r>
              <a:rPr lang="en-US" sz="2498">
                <a:solidFill>
                  <a:srgbClr val="111111"/>
                </a:solidFill>
                <a:latin typeface="Inter"/>
                <a:ea typeface="Inter"/>
                <a:cs typeface="Inter"/>
                <a:sym typeface="Inter"/>
              </a:rPr>
              <a:t>• Furniture &amp; Fixtures: £12,000</a:t>
            </a:r>
          </a:p>
          <a:p>
            <a:pPr algn="ctr" marL="0" indent="0" lvl="0">
              <a:lnSpc>
                <a:spcPts val="3497"/>
              </a:lnSpc>
            </a:pPr>
            <a:r>
              <a:rPr lang="en-US" sz="2498">
                <a:solidFill>
                  <a:srgbClr val="111111"/>
                </a:solidFill>
                <a:latin typeface="Inter"/>
                <a:ea typeface="Inter"/>
                <a:cs typeface="Inter"/>
                <a:sym typeface="Inter"/>
              </a:rPr>
              <a:t>• Equipment: £8,000</a:t>
            </a:r>
          </a:p>
          <a:p>
            <a:pPr algn="ctr" marL="0" indent="0" lvl="0">
              <a:lnSpc>
                <a:spcPts val="3497"/>
              </a:lnSpc>
            </a:pPr>
            <a:r>
              <a:rPr lang="en-US" sz="2498">
                <a:solidFill>
                  <a:srgbClr val="111111"/>
                </a:solidFill>
                <a:latin typeface="Inter"/>
                <a:ea typeface="Inter"/>
                <a:cs typeface="Inter"/>
                <a:sym typeface="Inter"/>
              </a:rPr>
              <a:t>• Initial Products: £2,000</a:t>
            </a:r>
          </a:p>
          <a:p>
            <a:pPr algn="ctr" marL="0" indent="0" lvl="0">
              <a:lnSpc>
                <a:spcPts val="3497"/>
              </a:lnSpc>
            </a:pPr>
            <a:r>
              <a:rPr lang="en-US" sz="2498">
                <a:solidFill>
                  <a:srgbClr val="111111"/>
                </a:solidFill>
                <a:latin typeface="Inter"/>
                <a:ea typeface="Inter"/>
                <a:cs typeface="Inter"/>
                <a:sym typeface="Inter"/>
              </a:rPr>
              <a:t>• Renovation: £10,000</a:t>
            </a:r>
          </a:p>
          <a:p>
            <a:pPr algn="ctr" marL="0" indent="0" lvl="0">
              <a:lnSpc>
                <a:spcPts val="3497"/>
              </a:lnSpc>
            </a:pPr>
            <a:r>
              <a:rPr lang="en-US" sz="2498">
                <a:solidFill>
                  <a:srgbClr val="111111"/>
                </a:solidFill>
                <a:latin typeface="Inter"/>
                <a:ea typeface="Inter"/>
                <a:cs typeface="Inter"/>
                <a:sym typeface="Inter"/>
              </a:rPr>
              <a:t>• Licenses &amp; Permits: £1,000</a:t>
            </a:r>
          </a:p>
        </p:txBody>
      </p:sp>
      <p:sp>
        <p:nvSpPr>
          <p:cNvPr name="TextBox 21" id="21"/>
          <p:cNvSpPr txBox="true"/>
          <p:nvPr/>
        </p:nvSpPr>
        <p:spPr>
          <a:xfrm rot="0">
            <a:off x="9645606" y="5846762"/>
            <a:ext cx="7322153" cy="173677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3497"/>
              </a:lnSpc>
            </a:pPr>
            <a:r>
              <a:rPr lang="en-US" sz="2498">
                <a:solidFill>
                  <a:srgbClr val="111111"/>
                </a:solidFill>
                <a:latin typeface="Inter"/>
                <a:ea typeface="Inter"/>
                <a:cs typeface="Inter"/>
                <a:sym typeface="Inter"/>
              </a:rPr>
              <a:t>Fixed Costs: £8,800/month</a:t>
            </a:r>
          </a:p>
          <a:p>
            <a:pPr algn="ctr" marL="0" indent="0" lvl="0">
              <a:lnSpc>
                <a:spcPts val="3497"/>
              </a:lnSpc>
            </a:pPr>
            <a:r>
              <a:rPr lang="en-US" sz="2498">
                <a:solidFill>
                  <a:srgbClr val="111111"/>
                </a:solidFill>
                <a:latin typeface="Inter"/>
                <a:ea typeface="Inter"/>
                <a:cs typeface="Inter"/>
                <a:sym typeface="Inter"/>
              </a:rPr>
              <a:t>Rent, salaries, utilities, marketing, accounting</a:t>
            </a:r>
          </a:p>
          <a:p>
            <a:pPr algn="ctr" marL="0" indent="0" lvl="0">
              <a:lnSpc>
                <a:spcPts val="3497"/>
              </a:lnSpc>
            </a:pPr>
            <a:r>
              <a:rPr lang="en-US" sz="2498">
                <a:solidFill>
                  <a:srgbClr val="111111"/>
                </a:solidFill>
                <a:latin typeface="Inter"/>
                <a:ea typeface="Inter"/>
                <a:cs typeface="Inter"/>
                <a:sym typeface="Inter"/>
              </a:rPr>
              <a:t>Variable Costs: £1,200–£2,600/month</a:t>
            </a:r>
          </a:p>
          <a:p>
            <a:pPr algn="ctr" marL="0" indent="0" lvl="0">
              <a:lnSpc>
                <a:spcPts val="3497"/>
              </a:lnSpc>
            </a:pPr>
            <a:r>
              <a:rPr lang="en-US" sz="2498">
                <a:solidFill>
                  <a:srgbClr val="111111"/>
                </a:solidFill>
                <a:latin typeface="Inter"/>
                <a:ea typeface="Inter"/>
                <a:cs typeface="Inter"/>
                <a:sym typeface="Inter"/>
              </a:rPr>
              <a:t>Electricity, products, extra staffing</a:t>
            </a:r>
          </a:p>
        </p:txBody>
      </p:sp>
      <p:sp>
        <p:nvSpPr>
          <p:cNvPr name="Freeform 22" id="22"/>
          <p:cNvSpPr/>
          <p:nvPr/>
        </p:nvSpPr>
        <p:spPr>
          <a:xfrm flipH="false" flipV="false" rot="0">
            <a:off x="15494114" y="600433"/>
            <a:ext cx="2947289" cy="1612971"/>
          </a:xfrm>
          <a:custGeom>
            <a:avLst/>
            <a:gdLst/>
            <a:ahLst/>
            <a:cxnLst/>
            <a:rect r="r" b="b" t="t" l="l"/>
            <a:pathLst>
              <a:path h="1612971" w="2947289">
                <a:moveTo>
                  <a:pt x="0" y="0"/>
                </a:moveTo>
                <a:lnTo>
                  <a:pt x="2947290" y="0"/>
                </a:lnTo>
                <a:lnTo>
                  <a:pt x="2947290" y="1612971"/>
                </a:lnTo>
                <a:lnTo>
                  <a:pt x="0" y="161297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951260" y="1028700"/>
            <a:ext cx="2369408" cy="2369408"/>
          </a:xfrm>
          <a:custGeom>
            <a:avLst/>
            <a:gdLst/>
            <a:ahLst/>
            <a:cxnLst/>
            <a:rect r="r" b="b" t="t" l="l"/>
            <a:pathLst>
              <a:path h="2369408" w="2369408">
                <a:moveTo>
                  <a:pt x="0" y="0"/>
                </a:moveTo>
                <a:lnTo>
                  <a:pt x="2369408" y="0"/>
                </a:lnTo>
                <a:lnTo>
                  <a:pt x="2369408" y="2369408"/>
                </a:lnTo>
                <a:lnTo>
                  <a:pt x="0" y="236940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7516299" y="4254980"/>
            <a:ext cx="3233302" cy="3252406"/>
          </a:xfrm>
          <a:custGeom>
            <a:avLst/>
            <a:gdLst/>
            <a:ahLst/>
            <a:cxnLst/>
            <a:rect r="r" b="b" t="t" l="l"/>
            <a:pathLst>
              <a:path h="3252406" w="3233302">
                <a:moveTo>
                  <a:pt x="0" y="0"/>
                </a:moveTo>
                <a:lnTo>
                  <a:pt x="3233302" y="0"/>
                </a:lnTo>
                <a:lnTo>
                  <a:pt x="3233302" y="3252405"/>
                </a:lnTo>
                <a:lnTo>
                  <a:pt x="0" y="3252405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6828100" y="4213311"/>
            <a:ext cx="973932" cy="247135"/>
          </a:xfrm>
          <a:custGeom>
            <a:avLst/>
            <a:gdLst/>
            <a:ahLst/>
            <a:cxnLst/>
            <a:rect r="r" b="b" t="t" l="l"/>
            <a:pathLst>
              <a:path h="247135" w="973932">
                <a:moveTo>
                  <a:pt x="0" y="0"/>
                </a:moveTo>
                <a:lnTo>
                  <a:pt x="973932" y="0"/>
                </a:lnTo>
                <a:lnTo>
                  <a:pt x="973932" y="247135"/>
                </a:lnTo>
                <a:lnTo>
                  <a:pt x="0" y="247135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5" id="5"/>
          <p:cNvSpPr txBox="true"/>
          <p:nvPr/>
        </p:nvSpPr>
        <p:spPr>
          <a:xfrm rot="0">
            <a:off x="1028700" y="9210675"/>
            <a:ext cx="4583936" cy="39740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296"/>
              </a:lnSpc>
            </a:pPr>
            <a:r>
              <a:rPr lang="en-US" sz="2354">
                <a:solidFill>
                  <a:srgbClr val="111111"/>
                </a:solidFill>
                <a:latin typeface="Inter"/>
                <a:ea typeface="Inter"/>
                <a:cs typeface="Inter"/>
                <a:sym typeface="Inter"/>
              </a:rPr>
              <a:t>FULL BEAUTY SALON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2675364" y="9210675"/>
            <a:ext cx="4583936" cy="39740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3296"/>
              </a:lnSpc>
            </a:pPr>
            <a:r>
              <a:rPr lang="en-US" sz="2354">
                <a:solidFill>
                  <a:srgbClr val="111111"/>
                </a:solidFill>
                <a:latin typeface="Inter"/>
                <a:ea typeface="Inter"/>
                <a:cs typeface="Inter"/>
                <a:sym typeface="Inter"/>
              </a:rPr>
              <a:t>PAGE 08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2135964" y="1375204"/>
            <a:ext cx="8538098" cy="129455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10546"/>
              </a:lnSpc>
            </a:pPr>
            <a:r>
              <a:rPr lang="en-US" b="true" sz="7533">
                <a:solidFill>
                  <a:srgbClr val="111111"/>
                </a:solidFill>
                <a:latin typeface="Inter Bold"/>
                <a:ea typeface="Inter Bold"/>
                <a:cs typeface="Inter Bold"/>
                <a:sym typeface="Inter Bold"/>
              </a:rPr>
              <a:t>Financial Forecast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1003770" y="4101928"/>
            <a:ext cx="5577115" cy="4223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3497"/>
              </a:lnSpc>
            </a:pPr>
            <a:r>
              <a:rPr lang="en-US" b="true" sz="2498">
                <a:solidFill>
                  <a:srgbClr val="111111"/>
                </a:solidFill>
                <a:latin typeface="Inter Bold"/>
                <a:ea typeface="Inter Bold"/>
                <a:cs typeface="Inter Bold"/>
                <a:sym typeface="Inter Bold"/>
              </a:rPr>
              <a:t>JANUARY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704044" y="4744480"/>
            <a:ext cx="6124056" cy="121655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3296"/>
              </a:lnSpc>
            </a:pPr>
            <a:r>
              <a:rPr lang="en-US" sz="2354">
                <a:solidFill>
                  <a:srgbClr val="111111"/>
                </a:solidFill>
                <a:latin typeface="Inter"/>
                <a:ea typeface="Inter"/>
                <a:cs typeface="Inter"/>
                <a:sym typeface="Inter"/>
              </a:rPr>
              <a:t>Loss £5,000 – Initial launch phase with high setup costs and building customer base.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1003770" y="6447653"/>
            <a:ext cx="5577115" cy="4223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3497"/>
              </a:lnSpc>
            </a:pPr>
            <a:r>
              <a:rPr lang="en-US" b="true" sz="2498">
                <a:solidFill>
                  <a:srgbClr val="111111"/>
                </a:solidFill>
                <a:latin typeface="Inter Bold"/>
                <a:ea typeface="Inter Bold"/>
                <a:cs typeface="Inter Bold"/>
                <a:sym typeface="Inter Bold"/>
              </a:rPr>
              <a:t>FEBRUARY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704044" y="7090204"/>
            <a:ext cx="6124056" cy="80697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3296"/>
              </a:lnSpc>
            </a:pPr>
            <a:r>
              <a:rPr lang="en-US" sz="2354">
                <a:solidFill>
                  <a:srgbClr val="111111"/>
                </a:solidFill>
                <a:latin typeface="Inter"/>
                <a:ea typeface="Inter"/>
                <a:cs typeface="Inter"/>
                <a:sym typeface="Inter"/>
              </a:rPr>
              <a:t>Loss £3,750 – Growing awareness through marketing efforts, losses reducing steadily.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11760059" y="4101928"/>
            <a:ext cx="5577115" cy="4223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497"/>
              </a:lnSpc>
            </a:pPr>
            <a:r>
              <a:rPr lang="en-US" b="true" sz="2498">
                <a:solidFill>
                  <a:srgbClr val="111111"/>
                </a:solidFill>
                <a:latin typeface="Inter Bold"/>
                <a:ea typeface="Inter Bold"/>
                <a:cs typeface="Inter Bold"/>
                <a:sym typeface="Inter Bold"/>
              </a:rPr>
              <a:t>MARCH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11460334" y="4744480"/>
            <a:ext cx="6124056" cy="80697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296"/>
              </a:lnSpc>
            </a:pPr>
            <a:r>
              <a:rPr lang="en-US" sz="2354">
                <a:solidFill>
                  <a:srgbClr val="111111"/>
                </a:solidFill>
                <a:latin typeface="Inter"/>
                <a:ea typeface="Inter"/>
                <a:cs typeface="Inter"/>
                <a:sym typeface="Inter"/>
              </a:rPr>
              <a:t>Loss £2,500 – Repeat customers emerging, operational efficiency improving.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11760059" y="6447653"/>
            <a:ext cx="5577115" cy="4223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497"/>
              </a:lnSpc>
            </a:pPr>
            <a:r>
              <a:rPr lang="en-US" b="true" sz="2498">
                <a:solidFill>
                  <a:srgbClr val="111111"/>
                </a:solidFill>
                <a:latin typeface="Inter Bold"/>
                <a:ea typeface="Inter Bold"/>
                <a:cs typeface="Inter Bold"/>
                <a:sym typeface="Inter Bold"/>
              </a:rPr>
              <a:t>APRIL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11460334" y="7090204"/>
            <a:ext cx="6124056" cy="80697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296"/>
              </a:lnSpc>
            </a:pPr>
            <a:r>
              <a:rPr lang="en-US" sz="2354">
                <a:solidFill>
                  <a:srgbClr val="111111"/>
                </a:solidFill>
                <a:latin typeface="Inter"/>
                <a:ea typeface="Inter"/>
                <a:cs typeface="Inter"/>
                <a:sym typeface="Inter"/>
              </a:rPr>
              <a:t>Profit £100 – Break-even achieved! First month of positive returns.</a:t>
            </a:r>
          </a:p>
        </p:txBody>
      </p:sp>
      <p:sp>
        <p:nvSpPr>
          <p:cNvPr name="Freeform 16" id="16"/>
          <p:cNvSpPr/>
          <p:nvPr/>
        </p:nvSpPr>
        <p:spPr>
          <a:xfrm flipH="true" flipV="false" rot="0">
            <a:off x="10238752" y="4336878"/>
            <a:ext cx="973932" cy="247135"/>
          </a:xfrm>
          <a:custGeom>
            <a:avLst/>
            <a:gdLst/>
            <a:ahLst/>
            <a:cxnLst/>
            <a:rect r="r" b="b" t="t" l="l"/>
            <a:pathLst>
              <a:path h="247135" w="973932">
                <a:moveTo>
                  <a:pt x="973932" y="0"/>
                </a:moveTo>
                <a:lnTo>
                  <a:pt x="0" y="0"/>
                </a:lnTo>
                <a:lnTo>
                  <a:pt x="0" y="247135"/>
                </a:lnTo>
                <a:lnTo>
                  <a:pt x="973932" y="247135"/>
                </a:lnTo>
                <a:lnTo>
                  <a:pt x="973932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7" id="17"/>
          <p:cNvSpPr/>
          <p:nvPr/>
        </p:nvSpPr>
        <p:spPr>
          <a:xfrm flipH="false" flipV="false" rot="10142886">
            <a:off x="10253359" y="6800428"/>
            <a:ext cx="973932" cy="247135"/>
          </a:xfrm>
          <a:custGeom>
            <a:avLst/>
            <a:gdLst/>
            <a:ahLst/>
            <a:cxnLst/>
            <a:rect r="r" b="b" t="t" l="l"/>
            <a:pathLst>
              <a:path h="247135" w="973932">
                <a:moveTo>
                  <a:pt x="0" y="0"/>
                </a:moveTo>
                <a:lnTo>
                  <a:pt x="973932" y="0"/>
                </a:lnTo>
                <a:lnTo>
                  <a:pt x="973932" y="247135"/>
                </a:lnTo>
                <a:lnTo>
                  <a:pt x="0" y="247135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8" id="18"/>
          <p:cNvSpPr/>
          <p:nvPr/>
        </p:nvSpPr>
        <p:spPr>
          <a:xfrm flipH="true" flipV="false" rot="-9901628">
            <a:off x="6828100" y="6831781"/>
            <a:ext cx="973932" cy="247135"/>
          </a:xfrm>
          <a:custGeom>
            <a:avLst/>
            <a:gdLst/>
            <a:ahLst/>
            <a:cxnLst/>
            <a:rect r="r" b="b" t="t" l="l"/>
            <a:pathLst>
              <a:path h="247135" w="973932">
                <a:moveTo>
                  <a:pt x="973932" y="0"/>
                </a:moveTo>
                <a:lnTo>
                  <a:pt x="0" y="0"/>
                </a:lnTo>
                <a:lnTo>
                  <a:pt x="0" y="247135"/>
                </a:lnTo>
                <a:lnTo>
                  <a:pt x="973932" y="247135"/>
                </a:lnTo>
                <a:lnTo>
                  <a:pt x="973932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9" id="19"/>
          <p:cNvSpPr/>
          <p:nvPr/>
        </p:nvSpPr>
        <p:spPr>
          <a:xfrm flipH="false" flipV="false" rot="0">
            <a:off x="8765107" y="9055529"/>
            <a:ext cx="2947289" cy="1612971"/>
          </a:xfrm>
          <a:custGeom>
            <a:avLst/>
            <a:gdLst/>
            <a:ahLst/>
            <a:cxnLst/>
            <a:rect r="r" b="b" t="t" l="l"/>
            <a:pathLst>
              <a:path h="1612971" w="2947289">
                <a:moveTo>
                  <a:pt x="0" y="0"/>
                </a:moveTo>
                <a:lnTo>
                  <a:pt x="2947290" y="0"/>
                </a:lnTo>
                <a:lnTo>
                  <a:pt x="2947290" y="1612971"/>
                </a:lnTo>
                <a:lnTo>
                  <a:pt x="0" y="1612971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0" id="20"/>
          <p:cNvSpPr/>
          <p:nvPr/>
        </p:nvSpPr>
        <p:spPr>
          <a:xfrm flipH="false" flipV="false" rot="-5400000">
            <a:off x="15304260" y="619074"/>
            <a:ext cx="2947289" cy="1612971"/>
          </a:xfrm>
          <a:custGeom>
            <a:avLst/>
            <a:gdLst/>
            <a:ahLst/>
            <a:cxnLst/>
            <a:rect r="r" b="b" t="t" l="l"/>
            <a:pathLst>
              <a:path h="1612971" w="2947289">
                <a:moveTo>
                  <a:pt x="0" y="0"/>
                </a:moveTo>
                <a:lnTo>
                  <a:pt x="2947289" y="0"/>
                </a:lnTo>
                <a:lnTo>
                  <a:pt x="2947289" y="1612971"/>
                </a:lnTo>
                <a:lnTo>
                  <a:pt x="0" y="1612971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839745" y="3152518"/>
            <a:ext cx="8115300" cy="2222672"/>
            <a:chOff x="0" y="0"/>
            <a:chExt cx="2137363" cy="585395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2137363" cy="585395"/>
            </a:xfrm>
            <a:custGeom>
              <a:avLst/>
              <a:gdLst/>
              <a:ahLst/>
              <a:cxnLst/>
              <a:rect r="r" b="b" t="t" l="l"/>
              <a:pathLst>
                <a:path h="585395" w="2137363">
                  <a:moveTo>
                    <a:pt x="48654" y="0"/>
                  </a:moveTo>
                  <a:lnTo>
                    <a:pt x="2088710" y="0"/>
                  </a:lnTo>
                  <a:cubicBezTo>
                    <a:pt x="2115580" y="0"/>
                    <a:pt x="2137363" y="21783"/>
                    <a:pt x="2137363" y="48654"/>
                  </a:cubicBezTo>
                  <a:lnTo>
                    <a:pt x="2137363" y="536741"/>
                  </a:lnTo>
                  <a:cubicBezTo>
                    <a:pt x="2137363" y="563612"/>
                    <a:pt x="2115580" y="585395"/>
                    <a:pt x="2088710" y="585395"/>
                  </a:cubicBezTo>
                  <a:lnTo>
                    <a:pt x="48654" y="585395"/>
                  </a:lnTo>
                  <a:cubicBezTo>
                    <a:pt x="21783" y="585395"/>
                    <a:pt x="0" y="563612"/>
                    <a:pt x="0" y="536741"/>
                  </a:cubicBezTo>
                  <a:lnTo>
                    <a:pt x="0" y="48654"/>
                  </a:lnTo>
                  <a:cubicBezTo>
                    <a:pt x="0" y="21783"/>
                    <a:pt x="21783" y="0"/>
                    <a:pt x="48654" y="0"/>
                  </a:cubicBezTo>
                  <a:close/>
                </a:path>
              </a:pathLst>
            </a:custGeom>
            <a:gradFill rotWithShape="true">
              <a:gsLst>
                <a:gs pos="0">
                  <a:srgbClr val="FFF7AD">
                    <a:alpha val="100000"/>
                  </a:srgbClr>
                </a:gs>
                <a:gs pos="100000">
                  <a:srgbClr val="FFA9F9">
                    <a:alpha val="100000"/>
                  </a:srgbClr>
                </a:gs>
              </a:gsLst>
              <a:lin ang="0"/>
            </a:gradFill>
          </p:spPr>
        </p:sp>
        <p:sp>
          <p:nvSpPr>
            <p:cNvPr name="TextBox 4" id="4"/>
            <p:cNvSpPr txBox="true"/>
            <p:nvPr/>
          </p:nvSpPr>
          <p:spPr>
            <a:xfrm>
              <a:off x="0" y="-47625"/>
              <a:ext cx="2137363" cy="63302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3499"/>
                </a:lnSpc>
              </a:pPr>
            </a:p>
          </p:txBody>
        </p:sp>
      </p:grpSp>
      <p:sp>
        <p:nvSpPr>
          <p:cNvPr name="Freeform 5" id="5"/>
          <p:cNvSpPr/>
          <p:nvPr/>
        </p:nvSpPr>
        <p:spPr>
          <a:xfrm flipH="false" flipV="false" rot="-5400000">
            <a:off x="6232782" y="7165495"/>
            <a:ext cx="2947289" cy="1612971"/>
          </a:xfrm>
          <a:custGeom>
            <a:avLst/>
            <a:gdLst/>
            <a:ahLst/>
            <a:cxnLst/>
            <a:rect r="r" b="b" t="t" l="l"/>
            <a:pathLst>
              <a:path h="1612971" w="2947289">
                <a:moveTo>
                  <a:pt x="0" y="0"/>
                </a:moveTo>
                <a:lnTo>
                  <a:pt x="2947289" y="0"/>
                </a:lnTo>
                <a:lnTo>
                  <a:pt x="2947289" y="1612971"/>
                </a:lnTo>
                <a:lnTo>
                  <a:pt x="0" y="161297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6" id="6"/>
          <p:cNvGrpSpPr/>
          <p:nvPr/>
        </p:nvGrpSpPr>
        <p:grpSpPr>
          <a:xfrm rot="0">
            <a:off x="839745" y="5838568"/>
            <a:ext cx="8115300" cy="2222672"/>
            <a:chOff x="0" y="0"/>
            <a:chExt cx="2137363" cy="585395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2137363" cy="585395"/>
            </a:xfrm>
            <a:custGeom>
              <a:avLst/>
              <a:gdLst/>
              <a:ahLst/>
              <a:cxnLst/>
              <a:rect r="r" b="b" t="t" l="l"/>
              <a:pathLst>
                <a:path h="585395" w="2137363">
                  <a:moveTo>
                    <a:pt x="48654" y="0"/>
                  </a:moveTo>
                  <a:lnTo>
                    <a:pt x="2088710" y="0"/>
                  </a:lnTo>
                  <a:cubicBezTo>
                    <a:pt x="2115580" y="0"/>
                    <a:pt x="2137363" y="21783"/>
                    <a:pt x="2137363" y="48654"/>
                  </a:cubicBezTo>
                  <a:lnTo>
                    <a:pt x="2137363" y="536741"/>
                  </a:lnTo>
                  <a:cubicBezTo>
                    <a:pt x="2137363" y="563612"/>
                    <a:pt x="2115580" y="585395"/>
                    <a:pt x="2088710" y="585395"/>
                  </a:cubicBezTo>
                  <a:lnTo>
                    <a:pt x="48654" y="585395"/>
                  </a:lnTo>
                  <a:cubicBezTo>
                    <a:pt x="21783" y="585395"/>
                    <a:pt x="0" y="563612"/>
                    <a:pt x="0" y="536741"/>
                  </a:cubicBezTo>
                  <a:lnTo>
                    <a:pt x="0" y="48654"/>
                  </a:lnTo>
                  <a:cubicBezTo>
                    <a:pt x="0" y="21783"/>
                    <a:pt x="21783" y="0"/>
                    <a:pt x="48654" y="0"/>
                  </a:cubicBezTo>
                  <a:close/>
                </a:path>
              </a:pathLst>
            </a:custGeom>
            <a:solidFill>
              <a:srgbClr val="E9E9E9"/>
            </a:solidFill>
          </p:spPr>
        </p:sp>
        <p:sp>
          <p:nvSpPr>
            <p:cNvPr name="TextBox 8" id="8"/>
            <p:cNvSpPr txBox="true"/>
            <p:nvPr/>
          </p:nvSpPr>
          <p:spPr>
            <a:xfrm>
              <a:off x="0" y="-47625"/>
              <a:ext cx="2137363" cy="63302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3499"/>
                </a:lnSpc>
              </a:pPr>
            </a:p>
          </p:txBody>
        </p:sp>
      </p:grpSp>
      <p:sp>
        <p:nvSpPr>
          <p:cNvPr name="TextBox 9" id="9"/>
          <p:cNvSpPr txBox="true"/>
          <p:nvPr/>
        </p:nvSpPr>
        <p:spPr>
          <a:xfrm rot="0">
            <a:off x="1028700" y="9210675"/>
            <a:ext cx="4583936" cy="4223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497"/>
              </a:lnSpc>
            </a:pPr>
            <a:r>
              <a:rPr lang="en-US" sz="2498">
                <a:solidFill>
                  <a:srgbClr val="111111"/>
                </a:solidFill>
                <a:latin typeface="Inter"/>
                <a:ea typeface="Inter"/>
                <a:cs typeface="Inter"/>
                <a:sym typeface="Inter"/>
              </a:rPr>
              <a:t>FULL BEAUTY SALON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12675364" y="9210675"/>
            <a:ext cx="4583936" cy="4223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3497"/>
              </a:lnSpc>
            </a:pPr>
            <a:r>
              <a:rPr lang="en-US" sz="2498">
                <a:solidFill>
                  <a:srgbClr val="111111"/>
                </a:solidFill>
                <a:latin typeface="Inter"/>
                <a:ea typeface="Inter"/>
                <a:cs typeface="Inter"/>
                <a:sym typeface="Inter"/>
              </a:rPr>
              <a:t>PAGE 09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1281877" y="3488553"/>
            <a:ext cx="5577115" cy="4223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497"/>
              </a:lnSpc>
            </a:pPr>
            <a:r>
              <a:rPr lang="en-US" b="true" sz="2498">
                <a:solidFill>
                  <a:srgbClr val="111111"/>
                </a:solidFill>
                <a:latin typeface="Inter Bold"/>
                <a:ea typeface="Inter Bold"/>
                <a:cs typeface="Inter Bold"/>
                <a:sym typeface="Inter Bold"/>
              </a:rPr>
              <a:t>STARTUP INVESTMENT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1298102" y="4131104"/>
            <a:ext cx="7198585" cy="86047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497"/>
              </a:lnSpc>
            </a:pPr>
            <a:r>
              <a:rPr lang="en-US" sz="2498">
                <a:solidFill>
                  <a:srgbClr val="111111"/>
                </a:solidFill>
                <a:latin typeface="Inter"/>
                <a:ea typeface="Inter"/>
                <a:cs typeface="Inter"/>
                <a:sym typeface="Inter"/>
              </a:rPr>
              <a:t>Initial capital requirement of approximately £40,000 to cover all setup costs.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1298102" y="6174603"/>
            <a:ext cx="5577115" cy="4223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497"/>
              </a:lnSpc>
            </a:pPr>
            <a:r>
              <a:rPr lang="en-US" b="true" sz="2498">
                <a:solidFill>
                  <a:srgbClr val="111111"/>
                </a:solidFill>
                <a:latin typeface="Inter Bold"/>
                <a:ea typeface="Inter Bold"/>
                <a:cs typeface="Inter Bold"/>
                <a:sym typeface="Inter Bold"/>
              </a:rPr>
              <a:t>BREAK-EVEN PERIOD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1314326" y="6817154"/>
            <a:ext cx="7198585" cy="86047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497"/>
              </a:lnSpc>
            </a:pPr>
            <a:r>
              <a:rPr lang="en-US" sz="2498">
                <a:solidFill>
                  <a:srgbClr val="111111"/>
                </a:solidFill>
                <a:latin typeface="Inter"/>
                <a:ea typeface="Inter"/>
                <a:cs typeface="Inter"/>
                <a:sym typeface="Inter"/>
              </a:rPr>
              <a:t>Expected to reach profitability within 14–16 months of operation.</a:t>
            </a:r>
          </a:p>
        </p:txBody>
      </p:sp>
      <p:sp>
        <p:nvSpPr>
          <p:cNvPr name="Freeform 15" id="15"/>
          <p:cNvSpPr/>
          <p:nvPr/>
        </p:nvSpPr>
        <p:spPr>
          <a:xfrm flipH="false" flipV="false" rot="0">
            <a:off x="15974611" y="4796582"/>
            <a:ext cx="2947289" cy="1612971"/>
          </a:xfrm>
          <a:custGeom>
            <a:avLst/>
            <a:gdLst/>
            <a:ahLst/>
            <a:cxnLst/>
            <a:rect r="r" b="b" t="t" l="l"/>
            <a:pathLst>
              <a:path h="1612971" w="2947289">
                <a:moveTo>
                  <a:pt x="0" y="0"/>
                </a:moveTo>
                <a:lnTo>
                  <a:pt x="2947289" y="0"/>
                </a:lnTo>
                <a:lnTo>
                  <a:pt x="2947289" y="1612971"/>
                </a:lnTo>
                <a:lnTo>
                  <a:pt x="0" y="161297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16" id="16"/>
          <p:cNvGrpSpPr/>
          <p:nvPr/>
        </p:nvGrpSpPr>
        <p:grpSpPr>
          <a:xfrm rot="0">
            <a:off x="9332955" y="3152518"/>
            <a:ext cx="8115300" cy="2222672"/>
            <a:chOff x="0" y="0"/>
            <a:chExt cx="2137363" cy="585395"/>
          </a:xfrm>
        </p:grpSpPr>
        <p:sp>
          <p:nvSpPr>
            <p:cNvPr name="Freeform 17" id="17"/>
            <p:cNvSpPr/>
            <p:nvPr/>
          </p:nvSpPr>
          <p:spPr>
            <a:xfrm flipH="false" flipV="false" rot="0">
              <a:off x="0" y="0"/>
              <a:ext cx="2137363" cy="585395"/>
            </a:xfrm>
            <a:custGeom>
              <a:avLst/>
              <a:gdLst/>
              <a:ahLst/>
              <a:cxnLst/>
              <a:rect r="r" b="b" t="t" l="l"/>
              <a:pathLst>
                <a:path h="585395" w="2137363">
                  <a:moveTo>
                    <a:pt x="48654" y="0"/>
                  </a:moveTo>
                  <a:lnTo>
                    <a:pt x="2088710" y="0"/>
                  </a:lnTo>
                  <a:cubicBezTo>
                    <a:pt x="2115580" y="0"/>
                    <a:pt x="2137363" y="21783"/>
                    <a:pt x="2137363" y="48654"/>
                  </a:cubicBezTo>
                  <a:lnTo>
                    <a:pt x="2137363" y="536741"/>
                  </a:lnTo>
                  <a:cubicBezTo>
                    <a:pt x="2137363" y="563612"/>
                    <a:pt x="2115580" y="585395"/>
                    <a:pt x="2088710" y="585395"/>
                  </a:cubicBezTo>
                  <a:lnTo>
                    <a:pt x="48654" y="585395"/>
                  </a:lnTo>
                  <a:cubicBezTo>
                    <a:pt x="21783" y="585395"/>
                    <a:pt x="0" y="563612"/>
                    <a:pt x="0" y="536741"/>
                  </a:cubicBezTo>
                  <a:lnTo>
                    <a:pt x="0" y="48654"/>
                  </a:lnTo>
                  <a:cubicBezTo>
                    <a:pt x="0" y="21783"/>
                    <a:pt x="21783" y="0"/>
                    <a:pt x="48654" y="0"/>
                  </a:cubicBezTo>
                  <a:close/>
                </a:path>
              </a:pathLst>
            </a:custGeom>
            <a:solidFill>
              <a:srgbClr val="E9E9E9"/>
            </a:solidFill>
          </p:spPr>
        </p:sp>
        <p:sp>
          <p:nvSpPr>
            <p:cNvPr name="TextBox 18" id="18"/>
            <p:cNvSpPr txBox="true"/>
            <p:nvPr/>
          </p:nvSpPr>
          <p:spPr>
            <a:xfrm>
              <a:off x="0" y="-47625"/>
              <a:ext cx="2137363" cy="63302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3499"/>
                </a:lnSpc>
              </a:pPr>
            </a:p>
          </p:txBody>
        </p:sp>
      </p:grpSp>
      <p:grpSp>
        <p:nvGrpSpPr>
          <p:cNvPr name="Group 19" id="19"/>
          <p:cNvGrpSpPr/>
          <p:nvPr/>
        </p:nvGrpSpPr>
        <p:grpSpPr>
          <a:xfrm rot="0">
            <a:off x="9332955" y="5838568"/>
            <a:ext cx="8115300" cy="2222672"/>
            <a:chOff x="0" y="0"/>
            <a:chExt cx="2137363" cy="585395"/>
          </a:xfrm>
        </p:grpSpPr>
        <p:sp>
          <p:nvSpPr>
            <p:cNvPr name="Freeform 20" id="20"/>
            <p:cNvSpPr/>
            <p:nvPr/>
          </p:nvSpPr>
          <p:spPr>
            <a:xfrm flipH="false" flipV="false" rot="0">
              <a:off x="0" y="0"/>
              <a:ext cx="2137363" cy="585395"/>
            </a:xfrm>
            <a:custGeom>
              <a:avLst/>
              <a:gdLst/>
              <a:ahLst/>
              <a:cxnLst/>
              <a:rect r="r" b="b" t="t" l="l"/>
              <a:pathLst>
                <a:path h="585395" w="2137363">
                  <a:moveTo>
                    <a:pt x="48654" y="0"/>
                  </a:moveTo>
                  <a:lnTo>
                    <a:pt x="2088710" y="0"/>
                  </a:lnTo>
                  <a:cubicBezTo>
                    <a:pt x="2115580" y="0"/>
                    <a:pt x="2137363" y="21783"/>
                    <a:pt x="2137363" y="48654"/>
                  </a:cubicBezTo>
                  <a:lnTo>
                    <a:pt x="2137363" y="536741"/>
                  </a:lnTo>
                  <a:cubicBezTo>
                    <a:pt x="2137363" y="563612"/>
                    <a:pt x="2115580" y="585395"/>
                    <a:pt x="2088710" y="585395"/>
                  </a:cubicBezTo>
                  <a:lnTo>
                    <a:pt x="48654" y="585395"/>
                  </a:lnTo>
                  <a:cubicBezTo>
                    <a:pt x="21783" y="585395"/>
                    <a:pt x="0" y="563612"/>
                    <a:pt x="0" y="536741"/>
                  </a:cubicBezTo>
                  <a:lnTo>
                    <a:pt x="0" y="48654"/>
                  </a:lnTo>
                  <a:cubicBezTo>
                    <a:pt x="0" y="21783"/>
                    <a:pt x="21783" y="0"/>
                    <a:pt x="48654" y="0"/>
                  </a:cubicBezTo>
                  <a:close/>
                </a:path>
              </a:pathLst>
            </a:custGeom>
            <a:solidFill>
              <a:srgbClr val="E9E9E9"/>
            </a:solidFill>
          </p:spPr>
        </p:sp>
        <p:sp>
          <p:nvSpPr>
            <p:cNvPr name="TextBox 21" id="21"/>
            <p:cNvSpPr txBox="true"/>
            <p:nvPr/>
          </p:nvSpPr>
          <p:spPr>
            <a:xfrm>
              <a:off x="0" y="-47625"/>
              <a:ext cx="2137363" cy="63302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3499"/>
                </a:lnSpc>
              </a:pPr>
            </a:p>
          </p:txBody>
        </p:sp>
      </p:grpSp>
      <p:sp>
        <p:nvSpPr>
          <p:cNvPr name="TextBox 22" id="22"/>
          <p:cNvSpPr txBox="true"/>
          <p:nvPr/>
        </p:nvSpPr>
        <p:spPr>
          <a:xfrm rot="0">
            <a:off x="9775088" y="3488553"/>
            <a:ext cx="5577115" cy="4223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497"/>
              </a:lnSpc>
            </a:pPr>
            <a:r>
              <a:rPr lang="en-US" b="true" sz="2498">
                <a:solidFill>
                  <a:srgbClr val="111111"/>
                </a:solidFill>
                <a:latin typeface="Inter Bold"/>
                <a:ea typeface="Inter Bold"/>
                <a:cs typeface="Inter Bold"/>
                <a:sym typeface="Inter Bold"/>
              </a:rPr>
              <a:t>MONTHLY PROFIT TARGET</a:t>
            </a:r>
          </a:p>
        </p:txBody>
      </p:sp>
      <p:sp>
        <p:nvSpPr>
          <p:cNvPr name="TextBox 23" id="23"/>
          <p:cNvSpPr txBox="true"/>
          <p:nvPr/>
        </p:nvSpPr>
        <p:spPr>
          <a:xfrm rot="0">
            <a:off x="9791313" y="4131104"/>
            <a:ext cx="7198585" cy="86047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497"/>
              </a:lnSpc>
            </a:pPr>
            <a:r>
              <a:rPr lang="en-US" sz="2498">
                <a:solidFill>
                  <a:srgbClr val="111111"/>
                </a:solidFill>
                <a:latin typeface="Inter"/>
                <a:ea typeface="Inter"/>
                <a:cs typeface="Inter"/>
                <a:sym typeface="Inter"/>
              </a:rPr>
              <a:t>Projected stable monthly profit of £2,500–£3,000 after break-even point.</a:t>
            </a:r>
          </a:p>
        </p:txBody>
      </p:sp>
      <p:sp>
        <p:nvSpPr>
          <p:cNvPr name="TextBox 24" id="24"/>
          <p:cNvSpPr txBox="true"/>
          <p:nvPr/>
        </p:nvSpPr>
        <p:spPr>
          <a:xfrm rot="0">
            <a:off x="9791313" y="6174603"/>
            <a:ext cx="5577115" cy="4223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497"/>
              </a:lnSpc>
            </a:pPr>
            <a:r>
              <a:rPr lang="en-US" b="true" sz="2498">
                <a:solidFill>
                  <a:srgbClr val="111111"/>
                </a:solidFill>
                <a:latin typeface="Inter Bold"/>
                <a:ea typeface="Inter Bold"/>
                <a:cs typeface="Inter Bold"/>
                <a:sym typeface="Inter Bold"/>
              </a:rPr>
              <a:t>PATH TO PROFITABILITY</a:t>
            </a:r>
          </a:p>
        </p:txBody>
      </p:sp>
      <p:sp>
        <p:nvSpPr>
          <p:cNvPr name="TextBox 25" id="25"/>
          <p:cNvSpPr txBox="true"/>
          <p:nvPr/>
        </p:nvSpPr>
        <p:spPr>
          <a:xfrm rot="0">
            <a:off x="9807537" y="6817154"/>
            <a:ext cx="7198585" cy="86047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497"/>
              </a:lnSpc>
            </a:pPr>
            <a:r>
              <a:rPr lang="en-US" sz="2498">
                <a:solidFill>
                  <a:srgbClr val="111111"/>
                </a:solidFill>
                <a:latin typeface="Inter"/>
                <a:ea typeface="Inter"/>
                <a:cs typeface="Inter"/>
                <a:sym typeface="Inter"/>
              </a:rPr>
              <a:t>Consistent growth through quality service, loyal customers, and cost management.</a:t>
            </a:r>
          </a:p>
        </p:txBody>
      </p:sp>
      <p:sp>
        <p:nvSpPr>
          <p:cNvPr name="TextBox 26" id="26"/>
          <p:cNvSpPr txBox="true"/>
          <p:nvPr/>
        </p:nvSpPr>
        <p:spPr>
          <a:xfrm rot="0">
            <a:off x="1028700" y="1006218"/>
            <a:ext cx="16230600" cy="12986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3497"/>
              </a:lnSpc>
            </a:pPr>
            <a:r>
              <a:rPr lang="en-US" sz="2498">
                <a:solidFill>
                  <a:srgbClr val="111111"/>
                </a:solidFill>
                <a:latin typeface="Inter"/>
                <a:ea typeface="Inter"/>
                <a:cs typeface="Inter"/>
                <a:sym typeface="Inter"/>
              </a:rPr>
              <a:t>Break-Even Analysis</a:t>
            </a:r>
          </a:p>
          <a:p>
            <a:pPr algn="ctr" marL="0" indent="0" lvl="0">
              <a:lnSpc>
                <a:spcPts val="3497"/>
              </a:lnSpc>
            </a:pPr>
            <a:r>
              <a:rPr lang="en-US" sz="2498">
                <a:solidFill>
                  <a:srgbClr val="111111"/>
                </a:solidFill>
                <a:latin typeface="Inter"/>
                <a:ea typeface="Inter"/>
                <a:cs typeface="Inter"/>
                <a:sym typeface="Inter"/>
              </a:rPr>
              <a:t>Our financial projections demonstrate a clear path to profitability. With disciplined cost management and steady revenue growth, Full Beauty Salon is positioned to achieve sustainable returns for stakeholders.</a:t>
            </a:r>
          </a:p>
        </p:txBody>
      </p:sp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951260" y="1028700"/>
            <a:ext cx="2369408" cy="2369408"/>
          </a:xfrm>
          <a:custGeom>
            <a:avLst/>
            <a:gdLst/>
            <a:ahLst/>
            <a:cxnLst/>
            <a:rect r="r" b="b" t="t" l="l"/>
            <a:pathLst>
              <a:path h="2369408" w="2369408">
                <a:moveTo>
                  <a:pt x="0" y="0"/>
                </a:moveTo>
                <a:lnTo>
                  <a:pt x="2369408" y="0"/>
                </a:lnTo>
                <a:lnTo>
                  <a:pt x="2369408" y="2369408"/>
                </a:lnTo>
                <a:lnTo>
                  <a:pt x="0" y="236940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7425464" y="3473433"/>
            <a:ext cx="4138011" cy="4275372"/>
          </a:xfrm>
          <a:custGeom>
            <a:avLst/>
            <a:gdLst/>
            <a:ahLst/>
            <a:cxnLst/>
            <a:rect r="r" b="b" t="t" l="l"/>
            <a:pathLst>
              <a:path h="4275372" w="4138011">
                <a:moveTo>
                  <a:pt x="0" y="0"/>
                </a:moveTo>
                <a:lnTo>
                  <a:pt x="4138011" y="0"/>
                </a:lnTo>
                <a:lnTo>
                  <a:pt x="4138011" y="4275372"/>
                </a:lnTo>
                <a:lnTo>
                  <a:pt x="0" y="427537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6828100" y="4213311"/>
            <a:ext cx="973932" cy="247135"/>
          </a:xfrm>
          <a:custGeom>
            <a:avLst/>
            <a:gdLst/>
            <a:ahLst/>
            <a:cxnLst/>
            <a:rect r="r" b="b" t="t" l="l"/>
            <a:pathLst>
              <a:path h="247135" w="973932">
                <a:moveTo>
                  <a:pt x="0" y="0"/>
                </a:moveTo>
                <a:lnTo>
                  <a:pt x="973932" y="0"/>
                </a:lnTo>
                <a:lnTo>
                  <a:pt x="973932" y="247135"/>
                </a:lnTo>
                <a:lnTo>
                  <a:pt x="0" y="247135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5" id="5"/>
          <p:cNvSpPr txBox="true"/>
          <p:nvPr/>
        </p:nvSpPr>
        <p:spPr>
          <a:xfrm rot="0">
            <a:off x="1028700" y="9210675"/>
            <a:ext cx="4583936" cy="38920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222"/>
              </a:lnSpc>
            </a:pPr>
            <a:r>
              <a:rPr lang="en-US" sz="2301">
                <a:solidFill>
                  <a:srgbClr val="111111"/>
                </a:solidFill>
                <a:latin typeface="Inter"/>
                <a:ea typeface="Inter"/>
                <a:cs typeface="Inter"/>
                <a:sym typeface="Inter"/>
              </a:rPr>
              <a:t>FULL BEAUTY SALON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2675364" y="9210675"/>
            <a:ext cx="4583936" cy="38920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3222"/>
              </a:lnSpc>
            </a:pPr>
            <a:r>
              <a:rPr lang="en-US" sz="2301">
                <a:solidFill>
                  <a:srgbClr val="111111"/>
                </a:solidFill>
                <a:latin typeface="Inter"/>
                <a:ea typeface="Inter"/>
                <a:cs typeface="Inter"/>
                <a:sym typeface="Inter"/>
              </a:rPr>
              <a:t>PAGE 10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2135964" y="1394254"/>
            <a:ext cx="8538098" cy="113751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9227"/>
              </a:lnSpc>
            </a:pPr>
            <a:r>
              <a:rPr lang="en-US" b="true" sz="6591">
                <a:solidFill>
                  <a:srgbClr val="111111"/>
                </a:solidFill>
                <a:latin typeface="Inter Bold"/>
                <a:ea typeface="Inter Bold"/>
                <a:cs typeface="Inter Bold"/>
                <a:sym typeface="Inter Bold"/>
              </a:rPr>
              <a:t>Key Success Factors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1003770" y="4101928"/>
            <a:ext cx="5577115" cy="4223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3497"/>
              </a:lnSpc>
            </a:pPr>
            <a:r>
              <a:rPr lang="en-US" b="true" sz="2498">
                <a:solidFill>
                  <a:srgbClr val="111111"/>
                </a:solidFill>
                <a:latin typeface="Inter Bold"/>
                <a:ea typeface="Inter Bold"/>
                <a:cs typeface="Inter Bold"/>
                <a:sym typeface="Inter Bold"/>
              </a:rPr>
              <a:t>DIGITAL MARKETING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704044" y="4744480"/>
            <a:ext cx="6124056" cy="118930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3222"/>
              </a:lnSpc>
            </a:pPr>
            <a:r>
              <a:rPr lang="en-US" sz="2301">
                <a:solidFill>
                  <a:srgbClr val="111111"/>
                </a:solidFill>
                <a:latin typeface="Inter"/>
                <a:ea typeface="Inter"/>
                <a:cs typeface="Inter"/>
                <a:sym typeface="Inter"/>
              </a:rPr>
              <a:t>Strong presence on Instagram and TikTok to attract young professionals and build brand awareness.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1003770" y="6447653"/>
            <a:ext cx="5577115" cy="4223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3497"/>
              </a:lnSpc>
            </a:pPr>
            <a:r>
              <a:rPr lang="en-US" b="true" sz="2498">
                <a:solidFill>
                  <a:srgbClr val="111111"/>
                </a:solidFill>
                <a:latin typeface="Inter Bold"/>
                <a:ea typeface="Inter Bold"/>
                <a:cs typeface="Inter Bold"/>
                <a:sym typeface="Inter Bold"/>
              </a:rPr>
              <a:t>CUSTOMER LOYALTY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704044" y="7090204"/>
            <a:ext cx="6124056" cy="118930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3222"/>
              </a:lnSpc>
            </a:pPr>
            <a:r>
              <a:rPr lang="en-US" sz="2301">
                <a:solidFill>
                  <a:srgbClr val="111111"/>
                </a:solidFill>
                <a:latin typeface="Inter"/>
                <a:ea typeface="Inter"/>
                <a:cs typeface="Inter"/>
                <a:sym typeface="Inter"/>
              </a:rPr>
              <a:t>Personalised care and memorable experiences that encourage repeat visits and referrals.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11760059" y="4101928"/>
            <a:ext cx="5577115" cy="4223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497"/>
              </a:lnSpc>
            </a:pPr>
            <a:r>
              <a:rPr lang="en-US" b="true" sz="2498">
                <a:solidFill>
                  <a:srgbClr val="111111"/>
                </a:solidFill>
                <a:latin typeface="Inter Bold"/>
                <a:ea typeface="Inter Bold"/>
                <a:cs typeface="Inter Bold"/>
                <a:sym typeface="Inter Bold"/>
              </a:rPr>
              <a:t>SERVICE QUALITY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11460334" y="4744480"/>
            <a:ext cx="6124056" cy="78925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222"/>
              </a:lnSpc>
            </a:pPr>
            <a:r>
              <a:rPr lang="en-US" sz="2301">
                <a:solidFill>
                  <a:srgbClr val="111111"/>
                </a:solidFill>
                <a:latin typeface="Inter"/>
                <a:ea typeface="Inter"/>
                <a:cs typeface="Inter"/>
                <a:sym typeface="Inter"/>
              </a:rPr>
              <a:t>Consistent high-quality treatments with strict hygiene standards to build client trust.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11760059" y="6447653"/>
            <a:ext cx="5577115" cy="4223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497"/>
              </a:lnSpc>
            </a:pPr>
            <a:r>
              <a:rPr lang="en-US" b="true" sz="2498">
                <a:solidFill>
                  <a:srgbClr val="111111"/>
                </a:solidFill>
                <a:latin typeface="Inter Bold"/>
                <a:ea typeface="Inter Bold"/>
                <a:cs typeface="Inter Bold"/>
                <a:sym typeface="Inter Bold"/>
              </a:rPr>
              <a:t>STRATEGIC PRICING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11460334" y="7090204"/>
            <a:ext cx="6124056" cy="78925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222"/>
              </a:lnSpc>
            </a:pPr>
            <a:r>
              <a:rPr lang="en-US" sz="2301">
                <a:solidFill>
                  <a:srgbClr val="111111"/>
                </a:solidFill>
                <a:latin typeface="Inter"/>
                <a:ea typeface="Inter"/>
                <a:cs typeface="Inter"/>
                <a:sym typeface="Inter"/>
              </a:rPr>
              <a:t>Competitive pricing with opening discounts, referral programs, and seasonal promotions.</a:t>
            </a:r>
          </a:p>
        </p:txBody>
      </p:sp>
      <p:sp>
        <p:nvSpPr>
          <p:cNvPr name="Freeform 16" id="16"/>
          <p:cNvSpPr/>
          <p:nvPr/>
        </p:nvSpPr>
        <p:spPr>
          <a:xfrm flipH="true" flipV="false" rot="0">
            <a:off x="10238752" y="4336878"/>
            <a:ext cx="973932" cy="247135"/>
          </a:xfrm>
          <a:custGeom>
            <a:avLst/>
            <a:gdLst/>
            <a:ahLst/>
            <a:cxnLst/>
            <a:rect r="r" b="b" t="t" l="l"/>
            <a:pathLst>
              <a:path h="247135" w="973932">
                <a:moveTo>
                  <a:pt x="973932" y="0"/>
                </a:moveTo>
                <a:lnTo>
                  <a:pt x="0" y="0"/>
                </a:lnTo>
                <a:lnTo>
                  <a:pt x="0" y="247135"/>
                </a:lnTo>
                <a:lnTo>
                  <a:pt x="973932" y="247135"/>
                </a:lnTo>
                <a:lnTo>
                  <a:pt x="973932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7" id="17"/>
          <p:cNvSpPr/>
          <p:nvPr/>
        </p:nvSpPr>
        <p:spPr>
          <a:xfrm flipH="false" flipV="false" rot="10142886">
            <a:off x="10253359" y="6800428"/>
            <a:ext cx="973932" cy="247135"/>
          </a:xfrm>
          <a:custGeom>
            <a:avLst/>
            <a:gdLst/>
            <a:ahLst/>
            <a:cxnLst/>
            <a:rect r="r" b="b" t="t" l="l"/>
            <a:pathLst>
              <a:path h="247135" w="973932">
                <a:moveTo>
                  <a:pt x="0" y="0"/>
                </a:moveTo>
                <a:lnTo>
                  <a:pt x="973932" y="0"/>
                </a:lnTo>
                <a:lnTo>
                  <a:pt x="973932" y="247135"/>
                </a:lnTo>
                <a:lnTo>
                  <a:pt x="0" y="247135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8" id="18"/>
          <p:cNvSpPr/>
          <p:nvPr/>
        </p:nvSpPr>
        <p:spPr>
          <a:xfrm flipH="true" flipV="false" rot="-9901628">
            <a:off x="6828100" y="6831781"/>
            <a:ext cx="973932" cy="247135"/>
          </a:xfrm>
          <a:custGeom>
            <a:avLst/>
            <a:gdLst/>
            <a:ahLst/>
            <a:cxnLst/>
            <a:rect r="r" b="b" t="t" l="l"/>
            <a:pathLst>
              <a:path h="247135" w="973932">
                <a:moveTo>
                  <a:pt x="973932" y="0"/>
                </a:moveTo>
                <a:lnTo>
                  <a:pt x="0" y="0"/>
                </a:lnTo>
                <a:lnTo>
                  <a:pt x="0" y="247135"/>
                </a:lnTo>
                <a:lnTo>
                  <a:pt x="973932" y="247135"/>
                </a:lnTo>
                <a:lnTo>
                  <a:pt x="973932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9" id="19"/>
          <p:cNvSpPr/>
          <p:nvPr/>
        </p:nvSpPr>
        <p:spPr>
          <a:xfrm flipH="false" flipV="false" rot="0">
            <a:off x="8765107" y="9055529"/>
            <a:ext cx="2947289" cy="1612971"/>
          </a:xfrm>
          <a:custGeom>
            <a:avLst/>
            <a:gdLst/>
            <a:ahLst/>
            <a:cxnLst/>
            <a:rect r="r" b="b" t="t" l="l"/>
            <a:pathLst>
              <a:path h="1612971" w="2947289">
                <a:moveTo>
                  <a:pt x="0" y="0"/>
                </a:moveTo>
                <a:lnTo>
                  <a:pt x="2947290" y="0"/>
                </a:lnTo>
                <a:lnTo>
                  <a:pt x="2947290" y="1612971"/>
                </a:lnTo>
                <a:lnTo>
                  <a:pt x="0" y="1612971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0" id="20"/>
          <p:cNvSpPr/>
          <p:nvPr/>
        </p:nvSpPr>
        <p:spPr>
          <a:xfrm flipH="false" flipV="false" rot="-5400000">
            <a:off x="15304260" y="619074"/>
            <a:ext cx="2947289" cy="1612971"/>
          </a:xfrm>
          <a:custGeom>
            <a:avLst/>
            <a:gdLst/>
            <a:ahLst/>
            <a:cxnLst/>
            <a:rect r="r" b="b" t="t" l="l"/>
            <a:pathLst>
              <a:path h="1612971" w="2947289">
                <a:moveTo>
                  <a:pt x="0" y="0"/>
                </a:moveTo>
                <a:lnTo>
                  <a:pt x="2947289" y="0"/>
                </a:lnTo>
                <a:lnTo>
                  <a:pt x="2947289" y="1612971"/>
                </a:lnTo>
                <a:lnTo>
                  <a:pt x="0" y="1612971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1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839745" y="3152518"/>
            <a:ext cx="8115300" cy="2222672"/>
            <a:chOff x="0" y="0"/>
            <a:chExt cx="2137363" cy="585395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2137363" cy="585395"/>
            </a:xfrm>
            <a:custGeom>
              <a:avLst/>
              <a:gdLst/>
              <a:ahLst/>
              <a:cxnLst/>
              <a:rect r="r" b="b" t="t" l="l"/>
              <a:pathLst>
                <a:path h="585395" w="2137363">
                  <a:moveTo>
                    <a:pt x="48654" y="0"/>
                  </a:moveTo>
                  <a:lnTo>
                    <a:pt x="2088710" y="0"/>
                  </a:lnTo>
                  <a:cubicBezTo>
                    <a:pt x="2115580" y="0"/>
                    <a:pt x="2137363" y="21783"/>
                    <a:pt x="2137363" y="48654"/>
                  </a:cubicBezTo>
                  <a:lnTo>
                    <a:pt x="2137363" y="536741"/>
                  </a:lnTo>
                  <a:cubicBezTo>
                    <a:pt x="2137363" y="563612"/>
                    <a:pt x="2115580" y="585395"/>
                    <a:pt x="2088710" y="585395"/>
                  </a:cubicBezTo>
                  <a:lnTo>
                    <a:pt x="48654" y="585395"/>
                  </a:lnTo>
                  <a:cubicBezTo>
                    <a:pt x="21783" y="585395"/>
                    <a:pt x="0" y="563612"/>
                    <a:pt x="0" y="536741"/>
                  </a:cubicBezTo>
                  <a:lnTo>
                    <a:pt x="0" y="48654"/>
                  </a:lnTo>
                  <a:cubicBezTo>
                    <a:pt x="0" y="21783"/>
                    <a:pt x="21783" y="0"/>
                    <a:pt x="48654" y="0"/>
                  </a:cubicBezTo>
                  <a:close/>
                </a:path>
              </a:pathLst>
            </a:custGeom>
            <a:gradFill rotWithShape="true">
              <a:gsLst>
                <a:gs pos="0">
                  <a:srgbClr val="FFF7AD">
                    <a:alpha val="100000"/>
                  </a:srgbClr>
                </a:gs>
                <a:gs pos="100000">
                  <a:srgbClr val="FFA9F9">
                    <a:alpha val="100000"/>
                  </a:srgbClr>
                </a:gs>
              </a:gsLst>
              <a:lin ang="0"/>
            </a:gradFill>
          </p:spPr>
        </p:sp>
        <p:sp>
          <p:nvSpPr>
            <p:cNvPr name="TextBox 4" id="4"/>
            <p:cNvSpPr txBox="true"/>
            <p:nvPr/>
          </p:nvSpPr>
          <p:spPr>
            <a:xfrm>
              <a:off x="0" y="-47625"/>
              <a:ext cx="2137363" cy="63302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3499"/>
                </a:lnSpc>
              </a:pPr>
            </a:p>
          </p:txBody>
        </p:sp>
      </p:grpSp>
      <p:sp>
        <p:nvSpPr>
          <p:cNvPr name="Freeform 5" id="5"/>
          <p:cNvSpPr/>
          <p:nvPr/>
        </p:nvSpPr>
        <p:spPr>
          <a:xfrm flipH="false" flipV="false" rot="-5400000">
            <a:off x="6232782" y="7165495"/>
            <a:ext cx="2947289" cy="1612971"/>
          </a:xfrm>
          <a:custGeom>
            <a:avLst/>
            <a:gdLst/>
            <a:ahLst/>
            <a:cxnLst/>
            <a:rect r="r" b="b" t="t" l="l"/>
            <a:pathLst>
              <a:path h="1612971" w="2947289">
                <a:moveTo>
                  <a:pt x="0" y="0"/>
                </a:moveTo>
                <a:lnTo>
                  <a:pt x="2947289" y="0"/>
                </a:lnTo>
                <a:lnTo>
                  <a:pt x="2947289" y="1612971"/>
                </a:lnTo>
                <a:lnTo>
                  <a:pt x="0" y="161297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6" id="6"/>
          <p:cNvGrpSpPr/>
          <p:nvPr/>
        </p:nvGrpSpPr>
        <p:grpSpPr>
          <a:xfrm rot="0">
            <a:off x="839745" y="5838568"/>
            <a:ext cx="8115300" cy="2222672"/>
            <a:chOff x="0" y="0"/>
            <a:chExt cx="2137363" cy="585395"/>
          </a:xfrm>
        </p:grpSpPr>
        <p:sp>
          <p:nvSpPr>
            <p:cNvPr name="Freeform 7" id="7"/>
            <p:cNvSpPr/>
            <p:nvPr/>
          </p:nvSpPr>
          <p:spPr>
            <a:xfrm flipH="false" flipV="false" rot="0">
              <a:off x="0" y="0"/>
              <a:ext cx="2137363" cy="585395"/>
            </a:xfrm>
            <a:custGeom>
              <a:avLst/>
              <a:gdLst/>
              <a:ahLst/>
              <a:cxnLst/>
              <a:rect r="r" b="b" t="t" l="l"/>
              <a:pathLst>
                <a:path h="585395" w="2137363">
                  <a:moveTo>
                    <a:pt x="48654" y="0"/>
                  </a:moveTo>
                  <a:lnTo>
                    <a:pt x="2088710" y="0"/>
                  </a:lnTo>
                  <a:cubicBezTo>
                    <a:pt x="2115580" y="0"/>
                    <a:pt x="2137363" y="21783"/>
                    <a:pt x="2137363" y="48654"/>
                  </a:cubicBezTo>
                  <a:lnTo>
                    <a:pt x="2137363" y="536741"/>
                  </a:lnTo>
                  <a:cubicBezTo>
                    <a:pt x="2137363" y="563612"/>
                    <a:pt x="2115580" y="585395"/>
                    <a:pt x="2088710" y="585395"/>
                  </a:cubicBezTo>
                  <a:lnTo>
                    <a:pt x="48654" y="585395"/>
                  </a:lnTo>
                  <a:cubicBezTo>
                    <a:pt x="21783" y="585395"/>
                    <a:pt x="0" y="563612"/>
                    <a:pt x="0" y="536741"/>
                  </a:cubicBezTo>
                  <a:lnTo>
                    <a:pt x="0" y="48654"/>
                  </a:lnTo>
                  <a:cubicBezTo>
                    <a:pt x="0" y="21783"/>
                    <a:pt x="21783" y="0"/>
                    <a:pt x="48654" y="0"/>
                  </a:cubicBezTo>
                  <a:close/>
                </a:path>
              </a:pathLst>
            </a:custGeom>
            <a:solidFill>
              <a:srgbClr val="E9E9E9"/>
            </a:solidFill>
          </p:spPr>
        </p:sp>
        <p:sp>
          <p:nvSpPr>
            <p:cNvPr name="TextBox 8" id="8"/>
            <p:cNvSpPr txBox="true"/>
            <p:nvPr/>
          </p:nvSpPr>
          <p:spPr>
            <a:xfrm>
              <a:off x="0" y="-47625"/>
              <a:ext cx="2137363" cy="63302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3499"/>
                </a:lnSpc>
              </a:pPr>
            </a:p>
          </p:txBody>
        </p:sp>
      </p:grpSp>
      <p:sp>
        <p:nvSpPr>
          <p:cNvPr name="TextBox 9" id="9"/>
          <p:cNvSpPr txBox="true"/>
          <p:nvPr/>
        </p:nvSpPr>
        <p:spPr>
          <a:xfrm rot="0">
            <a:off x="1028700" y="9210675"/>
            <a:ext cx="4583936" cy="4223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497"/>
              </a:lnSpc>
            </a:pPr>
            <a:r>
              <a:rPr lang="en-US" sz="2498">
                <a:solidFill>
                  <a:srgbClr val="111111"/>
                </a:solidFill>
                <a:latin typeface="Inter"/>
                <a:ea typeface="Inter"/>
                <a:cs typeface="Inter"/>
                <a:sym typeface="Inter"/>
              </a:rPr>
              <a:t>FULL BEAUTY SALON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12675364" y="9210675"/>
            <a:ext cx="4583936" cy="4223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3497"/>
              </a:lnSpc>
            </a:pPr>
            <a:r>
              <a:rPr lang="en-US" sz="2498">
                <a:solidFill>
                  <a:srgbClr val="111111"/>
                </a:solidFill>
                <a:latin typeface="Inter"/>
                <a:ea typeface="Inter"/>
                <a:cs typeface="Inter"/>
                <a:sym typeface="Inter"/>
              </a:rPr>
              <a:t>PAGE 11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1281877" y="3488553"/>
            <a:ext cx="5577115" cy="4223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497"/>
              </a:lnSpc>
            </a:pPr>
            <a:r>
              <a:rPr lang="en-US" b="true" sz="2498">
                <a:solidFill>
                  <a:srgbClr val="111111"/>
                </a:solidFill>
                <a:latin typeface="Inter Bold"/>
                <a:ea typeface="Inter Bold"/>
                <a:cs typeface="Inter Bold"/>
                <a:sym typeface="Inter Bold"/>
              </a:rPr>
              <a:t>EXPANDED SERVICE PORTFOLIO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1298102" y="4121579"/>
            <a:ext cx="7198585" cy="85227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424"/>
              </a:lnSpc>
            </a:pPr>
            <a:r>
              <a:rPr lang="en-US" sz="2445">
                <a:solidFill>
                  <a:srgbClr val="111111"/>
                </a:solidFill>
                <a:latin typeface="Inter"/>
                <a:ea typeface="Inter"/>
                <a:cs typeface="Inter"/>
                <a:sym typeface="Inter"/>
              </a:rPr>
              <a:t>Introduce skincare treatments, facials, and full spa services to meet growing customer demand.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1298102" y="6174603"/>
            <a:ext cx="5577115" cy="4223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497"/>
              </a:lnSpc>
            </a:pPr>
            <a:r>
              <a:rPr lang="en-US" b="true" sz="2498">
                <a:solidFill>
                  <a:srgbClr val="111111"/>
                </a:solidFill>
                <a:latin typeface="Inter Bold"/>
                <a:ea typeface="Inter Bold"/>
                <a:cs typeface="Inter Bold"/>
                <a:sym typeface="Inter Bold"/>
              </a:rPr>
              <a:t>ECO-FRIENDLY PRODUCTS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1314326" y="6807629"/>
            <a:ext cx="7198585" cy="85227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424"/>
              </a:lnSpc>
            </a:pPr>
            <a:r>
              <a:rPr lang="en-US" sz="2445">
                <a:solidFill>
                  <a:srgbClr val="111111"/>
                </a:solidFill>
                <a:latin typeface="Inter"/>
                <a:ea typeface="Inter"/>
                <a:cs typeface="Inter"/>
                <a:sym typeface="Inter"/>
              </a:rPr>
              <a:t>Launch sustainable, cruelty-free product lines aligned with environmental values.</a:t>
            </a:r>
          </a:p>
        </p:txBody>
      </p:sp>
      <p:sp>
        <p:nvSpPr>
          <p:cNvPr name="Freeform 15" id="15"/>
          <p:cNvSpPr/>
          <p:nvPr/>
        </p:nvSpPr>
        <p:spPr>
          <a:xfrm flipH="false" flipV="false" rot="0">
            <a:off x="15974611" y="4796582"/>
            <a:ext cx="2947289" cy="1612971"/>
          </a:xfrm>
          <a:custGeom>
            <a:avLst/>
            <a:gdLst/>
            <a:ahLst/>
            <a:cxnLst/>
            <a:rect r="r" b="b" t="t" l="l"/>
            <a:pathLst>
              <a:path h="1612971" w="2947289">
                <a:moveTo>
                  <a:pt x="0" y="0"/>
                </a:moveTo>
                <a:lnTo>
                  <a:pt x="2947289" y="0"/>
                </a:lnTo>
                <a:lnTo>
                  <a:pt x="2947289" y="1612971"/>
                </a:lnTo>
                <a:lnTo>
                  <a:pt x="0" y="161297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16" id="16"/>
          <p:cNvGrpSpPr/>
          <p:nvPr/>
        </p:nvGrpSpPr>
        <p:grpSpPr>
          <a:xfrm rot="0">
            <a:off x="9332955" y="3152518"/>
            <a:ext cx="8115300" cy="2222672"/>
            <a:chOff x="0" y="0"/>
            <a:chExt cx="2137363" cy="585395"/>
          </a:xfrm>
        </p:grpSpPr>
        <p:sp>
          <p:nvSpPr>
            <p:cNvPr name="Freeform 17" id="17"/>
            <p:cNvSpPr/>
            <p:nvPr/>
          </p:nvSpPr>
          <p:spPr>
            <a:xfrm flipH="false" flipV="false" rot="0">
              <a:off x="0" y="0"/>
              <a:ext cx="2137363" cy="585395"/>
            </a:xfrm>
            <a:custGeom>
              <a:avLst/>
              <a:gdLst/>
              <a:ahLst/>
              <a:cxnLst/>
              <a:rect r="r" b="b" t="t" l="l"/>
              <a:pathLst>
                <a:path h="585395" w="2137363">
                  <a:moveTo>
                    <a:pt x="48654" y="0"/>
                  </a:moveTo>
                  <a:lnTo>
                    <a:pt x="2088710" y="0"/>
                  </a:lnTo>
                  <a:cubicBezTo>
                    <a:pt x="2115580" y="0"/>
                    <a:pt x="2137363" y="21783"/>
                    <a:pt x="2137363" y="48654"/>
                  </a:cubicBezTo>
                  <a:lnTo>
                    <a:pt x="2137363" y="536741"/>
                  </a:lnTo>
                  <a:cubicBezTo>
                    <a:pt x="2137363" y="563612"/>
                    <a:pt x="2115580" y="585395"/>
                    <a:pt x="2088710" y="585395"/>
                  </a:cubicBezTo>
                  <a:lnTo>
                    <a:pt x="48654" y="585395"/>
                  </a:lnTo>
                  <a:cubicBezTo>
                    <a:pt x="21783" y="585395"/>
                    <a:pt x="0" y="563612"/>
                    <a:pt x="0" y="536741"/>
                  </a:cubicBezTo>
                  <a:lnTo>
                    <a:pt x="0" y="48654"/>
                  </a:lnTo>
                  <a:cubicBezTo>
                    <a:pt x="0" y="21783"/>
                    <a:pt x="21783" y="0"/>
                    <a:pt x="48654" y="0"/>
                  </a:cubicBezTo>
                  <a:close/>
                </a:path>
              </a:pathLst>
            </a:custGeom>
            <a:solidFill>
              <a:srgbClr val="E9E9E9"/>
            </a:solidFill>
          </p:spPr>
        </p:sp>
        <p:sp>
          <p:nvSpPr>
            <p:cNvPr name="TextBox 18" id="18"/>
            <p:cNvSpPr txBox="true"/>
            <p:nvPr/>
          </p:nvSpPr>
          <p:spPr>
            <a:xfrm>
              <a:off x="0" y="-47625"/>
              <a:ext cx="2137363" cy="63302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3499"/>
                </a:lnSpc>
              </a:pPr>
            </a:p>
          </p:txBody>
        </p:sp>
      </p:grpSp>
      <p:grpSp>
        <p:nvGrpSpPr>
          <p:cNvPr name="Group 19" id="19"/>
          <p:cNvGrpSpPr/>
          <p:nvPr/>
        </p:nvGrpSpPr>
        <p:grpSpPr>
          <a:xfrm rot="0">
            <a:off x="9332955" y="5838568"/>
            <a:ext cx="8115300" cy="2222672"/>
            <a:chOff x="0" y="0"/>
            <a:chExt cx="2137363" cy="585395"/>
          </a:xfrm>
        </p:grpSpPr>
        <p:sp>
          <p:nvSpPr>
            <p:cNvPr name="Freeform 20" id="20"/>
            <p:cNvSpPr/>
            <p:nvPr/>
          </p:nvSpPr>
          <p:spPr>
            <a:xfrm flipH="false" flipV="false" rot="0">
              <a:off x="0" y="0"/>
              <a:ext cx="2137363" cy="585395"/>
            </a:xfrm>
            <a:custGeom>
              <a:avLst/>
              <a:gdLst/>
              <a:ahLst/>
              <a:cxnLst/>
              <a:rect r="r" b="b" t="t" l="l"/>
              <a:pathLst>
                <a:path h="585395" w="2137363">
                  <a:moveTo>
                    <a:pt x="48654" y="0"/>
                  </a:moveTo>
                  <a:lnTo>
                    <a:pt x="2088710" y="0"/>
                  </a:lnTo>
                  <a:cubicBezTo>
                    <a:pt x="2115580" y="0"/>
                    <a:pt x="2137363" y="21783"/>
                    <a:pt x="2137363" y="48654"/>
                  </a:cubicBezTo>
                  <a:lnTo>
                    <a:pt x="2137363" y="536741"/>
                  </a:lnTo>
                  <a:cubicBezTo>
                    <a:pt x="2137363" y="563612"/>
                    <a:pt x="2115580" y="585395"/>
                    <a:pt x="2088710" y="585395"/>
                  </a:cubicBezTo>
                  <a:lnTo>
                    <a:pt x="48654" y="585395"/>
                  </a:lnTo>
                  <a:cubicBezTo>
                    <a:pt x="21783" y="585395"/>
                    <a:pt x="0" y="563612"/>
                    <a:pt x="0" y="536741"/>
                  </a:cubicBezTo>
                  <a:lnTo>
                    <a:pt x="0" y="48654"/>
                  </a:lnTo>
                  <a:cubicBezTo>
                    <a:pt x="0" y="21783"/>
                    <a:pt x="21783" y="0"/>
                    <a:pt x="48654" y="0"/>
                  </a:cubicBezTo>
                  <a:close/>
                </a:path>
              </a:pathLst>
            </a:custGeom>
            <a:solidFill>
              <a:srgbClr val="E9E9E9"/>
            </a:solidFill>
          </p:spPr>
        </p:sp>
        <p:sp>
          <p:nvSpPr>
            <p:cNvPr name="TextBox 21" id="21"/>
            <p:cNvSpPr txBox="true"/>
            <p:nvPr/>
          </p:nvSpPr>
          <p:spPr>
            <a:xfrm>
              <a:off x="0" y="-47625"/>
              <a:ext cx="2137363" cy="633020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 marL="0" indent="0" lvl="0">
                <a:lnSpc>
                  <a:spcPts val="3499"/>
                </a:lnSpc>
              </a:pPr>
            </a:p>
          </p:txBody>
        </p:sp>
      </p:grpSp>
      <p:sp>
        <p:nvSpPr>
          <p:cNvPr name="TextBox 22" id="22"/>
          <p:cNvSpPr txBox="true"/>
          <p:nvPr/>
        </p:nvSpPr>
        <p:spPr>
          <a:xfrm rot="0">
            <a:off x="9775088" y="3488553"/>
            <a:ext cx="5577115" cy="4223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497"/>
              </a:lnSpc>
            </a:pPr>
            <a:r>
              <a:rPr lang="en-US" b="true" sz="2498">
                <a:solidFill>
                  <a:srgbClr val="111111"/>
                </a:solidFill>
                <a:latin typeface="Inter Bold"/>
                <a:ea typeface="Inter Bold"/>
                <a:cs typeface="Inter Bold"/>
                <a:sym typeface="Inter Bold"/>
              </a:rPr>
              <a:t>NEW LONDON LOCATIONS</a:t>
            </a:r>
          </a:p>
        </p:txBody>
      </p:sp>
      <p:sp>
        <p:nvSpPr>
          <p:cNvPr name="TextBox 23" id="23"/>
          <p:cNvSpPr txBox="true"/>
          <p:nvPr/>
        </p:nvSpPr>
        <p:spPr>
          <a:xfrm rot="0">
            <a:off x="9791313" y="4121579"/>
            <a:ext cx="7198585" cy="85227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424"/>
              </a:lnSpc>
            </a:pPr>
            <a:r>
              <a:rPr lang="en-US" sz="2445">
                <a:solidFill>
                  <a:srgbClr val="111111"/>
                </a:solidFill>
                <a:latin typeface="Inter"/>
                <a:ea typeface="Inter"/>
                <a:cs typeface="Inter"/>
                <a:sym typeface="Inter"/>
              </a:rPr>
              <a:t>Explore expansion to additional salon locations across high-demand London areas.</a:t>
            </a:r>
          </a:p>
        </p:txBody>
      </p:sp>
      <p:sp>
        <p:nvSpPr>
          <p:cNvPr name="TextBox 24" id="24"/>
          <p:cNvSpPr txBox="true"/>
          <p:nvPr/>
        </p:nvSpPr>
        <p:spPr>
          <a:xfrm rot="0">
            <a:off x="9791313" y="6174603"/>
            <a:ext cx="5577115" cy="4223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497"/>
              </a:lnSpc>
            </a:pPr>
            <a:r>
              <a:rPr lang="en-US" b="true" sz="2498">
                <a:solidFill>
                  <a:srgbClr val="111111"/>
                </a:solidFill>
                <a:latin typeface="Inter Bold"/>
                <a:ea typeface="Inter Bold"/>
                <a:cs typeface="Inter Bold"/>
                <a:sym typeface="Inter Bold"/>
              </a:rPr>
              <a:t>SUSTAINABLE GROWTH</a:t>
            </a:r>
          </a:p>
        </p:txBody>
      </p:sp>
      <p:sp>
        <p:nvSpPr>
          <p:cNvPr name="TextBox 25" id="25"/>
          <p:cNvSpPr txBox="true"/>
          <p:nvPr/>
        </p:nvSpPr>
        <p:spPr>
          <a:xfrm rot="0">
            <a:off x="9807537" y="6807629"/>
            <a:ext cx="7198585" cy="85227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424"/>
              </a:lnSpc>
            </a:pPr>
            <a:r>
              <a:rPr lang="en-US" sz="2445">
                <a:solidFill>
                  <a:srgbClr val="111111"/>
                </a:solidFill>
                <a:latin typeface="Inter"/>
                <a:ea typeface="Inter"/>
                <a:cs typeface="Inter"/>
                <a:sym typeface="Inter"/>
              </a:rPr>
              <a:t>Build long-term success through reinvestment, staff development, and customer loyalty.</a:t>
            </a:r>
          </a:p>
        </p:txBody>
      </p:sp>
      <p:sp>
        <p:nvSpPr>
          <p:cNvPr name="TextBox 26" id="26"/>
          <p:cNvSpPr txBox="true"/>
          <p:nvPr/>
        </p:nvSpPr>
        <p:spPr>
          <a:xfrm rot="0">
            <a:off x="1028700" y="996693"/>
            <a:ext cx="16230600" cy="128089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3424"/>
              </a:lnSpc>
            </a:pPr>
            <a:r>
              <a:rPr lang="en-US" sz="2445">
                <a:solidFill>
                  <a:srgbClr val="111111"/>
                </a:solidFill>
                <a:latin typeface="Inter"/>
                <a:ea typeface="Inter"/>
                <a:cs typeface="Inter"/>
                <a:sym typeface="Inter"/>
              </a:rPr>
              <a:t>Our vision extends beyond the initial launch. Full Beauty Salon is positioned for strategic growth through service diversification, sustainable practices, and geographic expansion across London's thriving beauty market.</a:t>
            </a:r>
          </a:p>
        </p:txBody>
      </p:sp>
    </p:spTree>
  </p:cSld>
  <p:clrMapOvr>
    <a:masterClrMapping/>
  </p:clrMapOvr>
</p:sld>
</file>

<file path=ppt/slides/slide1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028700" y="9210675"/>
            <a:ext cx="4583936" cy="4223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497"/>
              </a:lnSpc>
            </a:pPr>
            <a:r>
              <a:rPr lang="en-US" sz="2498">
                <a:solidFill>
                  <a:srgbClr val="111111"/>
                </a:solidFill>
                <a:latin typeface="Inter"/>
                <a:ea typeface="Inter"/>
                <a:cs typeface="Inter"/>
                <a:sym typeface="Inter"/>
              </a:rPr>
              <a:t>FULL BEAUTY SALON</a:t>
            </a:r>
          </a:p>
        </p:txBody>
      </p:sp>
      <p:sp>
        <p:nvSpPr>
          <p:cNvPr name="TextBox 3" id="3"/>
          <p:cNvSpPr txBox="true"/>
          <p:nvPr/>
        </p:nvSpPr>
        <p:spPr>
          <a:xfrm rot="0">
            <a:off x="12675364" y="9210675"/>
            <a:ext cx="4583936" cy="4223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r" marL="0" indent="0" lvl="0">
              <a:lnSpc>
                <a:spcPts val="3497"/>
              </a:lnSpc>
            </a:pPr>
            <a:r>
              <a:rPr lang="en-US" sz="2498">
                <a:solidFill>
                  <a:srgbClr val="111111"/>
                </a:solidFill>
                <a:latin typeface="Inter"/>
                <a:ea typeface="Inter"/>
                <a:cs typeface="Inter"/>
                <a:sym typeface="Inter"/>
              </a:rPr>
              <a:t>PAGE 12</a:t>
            </a:r>
          </a:p>
        </p:txBody>
      </p:sp>
      <p:sp>
        <p:nvSpPr>
          <p:cNvPr name="Freeform 4" id="4"/>
          <p:cNvSpPr/>
          <p:nvPr/>
        </p:nvSpPr>
        <p:spPr>
          <a:xfrm flipH="false" flipV="false" rot="0">
            <a:off x="951260" y="1028700"/>
            <a:ext cx="2369408" cy="2369408"/>
          </a:xfrm>
          <a:custGeom>
            <a:avLst/>
            <a:gdLst/>
            <a:ahLst/>
            <a:cxnLst/>
            <a:rect r="r" b="b" t="t" l="l"/>
            <a:pathLst>
              <a:path h="2369408" w="2369408">
                <a:moveTo>
                  <a:pt x="0" y="0"/>
                </a:moveTo>
                <a:lnTo>
                  <a:pt x="2369408" y="0"/>
                </a:lnTo>
                <a:lnTo>
                  <a:pt x="2369408" y="2369408"/>
                </a:lnTo>
                <a:lnTo>
                  <a:pt x="0" y="236940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5" id="5"/>
          <p:cNvSpPr txBox="true"/>
          <p:nvPr/>
        </p:nvSpPr>
        <p:spPr>
          <a:xfrm rot="0">
            <a:off x="2135964" y="1356154"/>
            <a:ext cx="8538098" cy="153368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12591"/>
              </a:lnSpc>
            </a:pPr>
            <a:r>
              <a:rPr lang="en-US" b="true" sz="8993">
                <a:solidFill>
                  <a:srgbClr val="111111"/>
                </a:solidFill>
                <a:latin typeface="Inter Bold"/>
                <a:ea typeface="Inter Bold"/>
                <a:cs typeface="Inter Bold"/>
                <a:sym typeface="Inter Bold"/>
              </a:rPr>
              <a:t>Thank You</a:t>
            </a:r>
          </a:p>
        </p:txBody>
      </p:sp>
      <p:sp>
        <p:nvSpPr>
          <p:cNvPr name="Freeform 6" id="6"/>
          <p:cNvSpPr/>
          <p:nvPr/>
        </p:nvSpPr>
        <p:spPr>
          <a:xfrm flipH="false" flipV="false" rot="0">
            <a:off x="13493687" y="7245976"/>
            <a:ext cx="2947289" cy="1612971"/>
          </a:xfrm>
          <a:custGeom>
            <a:avLst/>
            <a:gdLst/>
            <a:ahLst/>
            <a:cxnLst/>
            <a:rect r="r" b="b" t="t" l="l"/>
            <a:pathLst>
              <a:path h="1612971" w="2947289">
                <a:moveTo>
                  <a:pt x="0" y="0"/>
                </a:moveTo>
                <a:lnTo>
                  <a:pt x="2947290" y="0"/>
                </a:lnTo>
                <a:lnTo>
                  <a:pt x="2947290" y="1612971"/>
                </a:lnTo>
                <a:lnTo>
                  <a:pt x="0" y="161297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7" id="7"/>
          <p:cNvGrpSpPr/>
          <p:nvPr/>
        </p:nvGrpSpPr>
        <p:grpSpPr>
          <a:xfrm rot="0">
            <a:off x="12276365" y="1209"/>
            <a:ext cx="5381934" cy="7924216"/>
            <a:chOff x="0" y="0"/>
            <a:chExt cx="7175912" cy="10565622"/>
          </a:xfrm>
        </p:grpSpPr>
        <p:pic>
          <p:nvPicPr>
            <p:cNvPr name="Picture 8" id="8"/>
            <p:cNvPicPr>
              <a:picLocks noChangeAspect="true"/>
            </p:cNvPicPr>
            <p:nvPr/>
          </p:nvPicPr>
          <p:blipFill>
            <a:blip r:embed="rId6"/>
            <a:srcRect l="0" t="399" r="0" b="399"/>
            <a:stretch>
              <a:fillRect/>
            </a:stretch>
          </p:blipFill>
          <p:spPr>
            <a:xfrm flipH="false" flipV="false">
              <a:off x="0" y="0"/>
              <a:ext cx="7175912" cy="10565622"/>
            </a:xfrm>
            <a:prstGeom prst="rect">
              <a:avLst/>
            </a:prstGeom>
          </p:spPr>
        </p:pic>
      </p:grpSp>
      <p:sp>
        <p:nvSpPr>
          <p:cNvPr name="TextBox 9" id="9"/>
          <p:cNvSpPr txBox="true"/>
          <p:nvPr/>
        </p:nvSpPr>
        <p:spPr>
          <a:xfrm rot="0">
            <a:off x="2469764" y="4438881"/>
            <a:ext cx="6706209" cy="4223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497"/>
              </a:lnSpc>
            </a:pPr>
            <a:r>
              <a:rPr lang="en-US" b="true" sz="2498">
                <a:solidFill>
                  <a:srgbClr val="111111"/>
                </a:solidFill>
                <a:latin typeface="Inter Bold"/>
                <a:ea typeface="Inter Bold"/>
                <a:cs typeface="Inter Bold"/>
                <a:sym typeface="Inter Bold"/>
              </a:rPr>
              <a:t>We appreciate your time and attention!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2547204" y="5482962"/>
            <a:ext cx="3685278" cy="39547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216"/>
              </a:lnSpc>
              <a:spcBef>
                <a:spcPct val="0"/>
              </a:spcBef>
            </a:pPr>
            <a:r>
              <a:rPr lang="en-US" sz="2400" spc="-6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+44 20 7123 4567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2469764" y="6162412"/>
            <a:ext cx="3685278" cy="39547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3216"/>
              </a:lnSpc>
              <a:spcBef>
                <a:spcPct val="0"/>
              </a:spcBef>
            </a:pPr>
            <a:r>
              <a:rPr lang="en-US" sz="2400" spc="-6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www.fullbeautysalon.co.uk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2547204" y="6841862"/>
            <a:ext cx="4864717" cy="39547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216"/>
              </a:lnSpc>
              <a:spcBef>
                <a:spcPct val="0"/>
              </a:spcBef>
            </a:pPr>
            <a:r>
              <a:rPr lang="en-US" sz="2400" spc="-6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hello@fullbeautysalon.co.uk</a:t>
            </a:r>
          </a:p>
        </p:txBody>
      </p:sp>
      <p:sp>
        <p:nvSpPr>
          <p:cNvPr name="TextBox 13" id="13"/>
          <p:cNvSpPr txBox="true"/>
          <p:nvPr/>
        </p:nvSpPr>
        <p:spPr>
          <a:xfrm rot="0">
            <a:off x="2469764" y="7521312"/>
            <a:ext cx="6285744" cy="39547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3216"/>
              </a:lnSpc>
              <a:spcBef>
                <a:spcPct val="0"/>
              </a:spcBef>
            </a:pPr>
            <a:r>
              <a:rPr lang="en-US" sz="2400" spc="-60">
                <a:solidFill>
                  <a:srgbClr val="000000"/>
                </a:solidFill>
                <a:latin typeface="Inter"/>
                <a:ea typeface="Inter"/>
                <a:cs typeface="Inter"/>
                <a:sym typeface="Inter"/>
              </a:rPr>
              <a:t>London, United Kingdom</a:t>
            </a:r>
          </a:p>
        </p:txBody>
      </p:sp>
      <p:sp>
        <p:nvSpPr>
          <p:cNvPr name="Freeform 14" id="14"/>
          <p:cNvSpPr/>
          <p:nvPr/>
        </p:nvSpPr>
        <p:spPr>
          <a:xfrm flipH="false" flipV="false" rot="0">
            <a:off x="-1204882" y="4274105"/>
            <a:ext cx="2947289" cy="1612971"/>
          </a:xfrm>
          <a:custGeom>
            <a:avLst/>
            <a:gdLst/>
            <a:ahLst/>
            <a:cxnLst/>
            <a:rect r="r" b="b" t="t" l="l"/>
            <a:pathLst>
              <a:path h="1612971" w="2947289">
                <a:moveTo>
                  <a:pt x="0" y="0"/>
                </a:moveTo>
                <a:lnTo>
                  <a:pt x="2947289" y="0"/>
                </a:lnTo>
                <a:lnTo>
                  <a:pt x="2947289" y="1612971"/>
                </a:lnTo>
                <a:lnTo>
                  <a:pt x="0" y="161297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DAHFnf0R6_Y</dc:identifier>
  <dcterms:modified xsi:type="dcterms:W3CDTF">2011-08-01T06:04:30Z</dcterms:modified>
  <cp:revision>1</cp:revision>
  <dc:title>Full Beauty Salon Business Plan</dc:title>
</cp:coreProperties>
</file>