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2F3103-4DC0-EDC8-4176-CF8DB3CC5D59}" v="683" dt="2026-03-03T15:32:43.697"/>
    <p1510:client id="{EA2CC8D9-7915-3C9D-29EF-AF9962B5C6B1}" v="4" dt="2026-03-03T14:17:10.233"/>
    <p1510:client id="{EF283F46-D34F-244F-2C6F-DECED32FC74B}" v="162" dt="2026-03-03T16:13:52.1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 Tetteh (2321029)" userId="S::2321029@student.uwtsd.ac.uk::032c2b11-11f0-458f-86f4-f6d6ff498281" providerId="AD" clId="Web-{B69747FF-614B-716B-D32E-38F81EF240E7}"/>
    <pc:docChg chg="modSld">
      <pc:chgData name="Mary Tetteh (2321029)" userId="S::2321029@student.uwtsd.ac.uk::032c2b11-11f0-458f-86f4-f6d6ff498281" providerId="AD" clId="Web-{B69747FF-614B-716B-D32E-38F81EF240E7}" dt="2026-03-01T23:08:21.736" v="111" actId="1076"/>
      <pc:docMkLst>
        <pc:docMk/>
      </pc:docMkLst>
      <pc:sldChg chg="modSp">
        <pc:chgData name="Mary Tetteh (2321029)" userId="S::2321029@student.uwtsd.ac.uk::032c2b11-11f0-458f-86f4-f6d6ff498281" providerId="AD" clId="Web-{B69747FF-614B-716B-D32E-38F81EF240E7}" dt="2026-03-01T23:08:21.736" v="111" actId="1076"/>
        <pc:sldMkLst>
          <pc:docMk/>
          <pc:sldMk cId="2784099865" sldId="256"/>
        </pc:sldMkLst>
        <pc:spChg chg="mod">
          <ac:chgData name="Mary Tetteh (2321029)" userId="S::2321029@student.uwtsd.ac.uk::032c2b11-11f0-458f-86f4-f6d6ff498281" providerId="AD" clId="Web-{B69747FF-614B-716B-D32E-38F81EF240E7}" dt="2026-03-01T23:07:02.654" v="97" actId="20577"/>
          <ac:spMkLst>
            <pc:docMk/>
            <pc:sldMk cId="2784099865" sldId="256"/>
            <ac:spMk id="2" creationId="{F8457E19-4B04-08FC-CC5B-D294F124CA20}"/>
          </ac:spMkLst>
        </pc:spChg>
      </pc:sldChg>
    </pc:docChg>
  </pc:docChgLst>
  <pc:docChgLst>
    <pc:chgData name="Mary Tetteh (2321029)" userId="S::2321029@student.uwtsd.ac.uk::032c2b11-11f0-458f-86f4-f6d6ff498281" providerId="AD" clId="Web-{EF283F46-D34F-244F-2C6F-DECED32FC74B}"/>
    <pc:docChg chg="modSld">
      <pc:chgData name="Mary Tetteh (2321029)" userId="S::2321029@student.uwtsd.ac.uk::032c2b11-11f0-458f-86f4-f6d6ff498281" providerId="AD" clId="Web-{EF283F46-D34F-244F-2C6F-DECED32FC74B}" dt="2026-03-03T16:13:52.167" v="167" actId="20577"/>
      <pc:docMkLst>
        <pc:docMk/>
      </pc:docMkLst>
      <pc:sldChg chg="modSp">
        <pc:chgData name="Mary Tetteh (2321029)" userId="S::2321029@student.uwtsd.ac.uk::032c2b11-11f0-458f-86f4-f6d6ff498281" providerId="AD" clId="Web-{EF283F46-D34F-244F-2C6F-DECED32FC74B}" dt="2026-03-03T16:13:52.167" v="167" actId="20577"/>
        <pc:sldMkLst>
          <pc:docMk/>
          <pc:sldMk cId="2784099865" sldId="256"/>
        </pc:sldMkLst>
        <pc:spChg chg="mod">
          <ac:chgData name="Mary Tetteh (2321029)" userId="S::2321029@student.uwtsd.ac.uk::032c2b11-11f0-458f-86f4-f6d6ff498281" providerId="AD" clId="Web-{EF283F46-D34F-244F-2C6F-DECED32FC74B}" dt="2026-03-03T16:13:52.167" v="167" actId="20577"/>
          <ac:spMkLst>
            <pc:docMk/>
            <pc:sldMk cId="2784099865" sldId="256"/>
            <ac:spMk id="6" creationId="{587CB81A-C1B2-951A-9F72-1E5F6C4EBD8B}"/>
          </ac:spMkLst>
        </pc:spChg>
      </pc:sldChg>
    </pc:docChg>
  </pc:docChgLst>
  <pc:docChgLst>
    <pc:chgData name="Mary Tetteh (2321029)" userId="S::2321029@student.uwtsd.ac.uk::032c2b11-11f0-458f-86f4-f6d6ff498281" providerId="AD" clId="Web-{9A9EA9F8-8D1C-0241-9668-C11A2CB40AD4}"/>
    <pc:docChg chg="modSld">
      <pc:chgData name="Mary Tetteh (2321029)" userId="S::2321029@student.uwtsd.ac.uk::032c2b11-11f0-458f-86f4-f6d6ff498281" providerId="AD" clId="Web-{9A9EA9F8-8D1C-0241-9668-C11A2CB40AD4}" dt="2026-02-20T23:45:43.347" v="0" actId="1076"/>
      <pc:docMkLst>
        <pc:docMk/>
      </pc:docMkLst>
      <pc:sldChg chg="modSp">
        <pc:chgData name="Mary Tetteh (2321029)" userId="S::2321029@student.uwtsd.ac.uk::032c2b11-11f0-458f-86f4-f6d6ff498281" providerId="AD" clId="Web-{9A9EA9F8-8D1C-0241-9668-C11A2CB40AD4}" dt="2026-02-20T23:45:43.347" v="0" actId="1076"/>
        <pc:sldMkLst>
          <pc:docMk/>
          <pc:sldMk cId="2784099865" sldId="256"/>
        </pc:sldMkLst>
      </pc:sldChg>
    </pc:docChg>
  </pc:docChgLst>
  <pc:docChgLst>
    <pc:chgData name="Mary Tetteh (2321029)" userId="S::2321029@student.uwtsd.ac.uk::032c2b11-11f0-458f-86f4-f6d6ff498281" providerId="AD" clId="Web-{192F3103-4DC0-EDC8-4176-CF8DB3CC5D59}"/>
    <pc:docChg chg="mod addSld delSld modSld sldOrd addMainMaster delMainMaster">
      <pc:chgData name="Mary Tetteh (2321029)" userId="S::2321029@student.uwtsd.ac.uk::032c2b11-11f0-458f-86f4-f6d6ff498281" providerId="AD" clId="Web-{192F3103-4DC0-EDC8-4176-CF8DB3CC5D59}" dt="2026-03-03T15:32:43.697" v="685" actId="14100"/>
      <pc:docMkLst>
        <pc:docMk/>
      </pc:docMkLst>
      <pc:sldChg chg="modSp add del mod modClrScheme modShow chgLayout">
        <pc:chgData name="Mary Tetteh (2321029)" userId="S::2321029@student.uwtsd.ac.uk::032c2b11-11f0-458f-86f4-f6d6ff498281" providerId="AD" clId="Web-{192F3103-4DC0-EDC8-4176-CF8DB3CC5D59}" dt="2026-03-03T15:31:12.556" v="683" actId="20577"/>
        <pc:sldMkLst>
          <pc:docMk/>
          <pc:sldMk cId="2784099865" sldId="256"/>
        </pc:sldMkLst>
        <pc:spChg chg="mod ord">
          <ac:chgData name="Mary Tetteh (2321029)" userId="S::2321029@student.uwtsd.ac.uk::032c2b11-11f0-458f-86f4-f6d6ff498281" providerId="AD" clId="Web-{192F3103-4DC0-EDC8-4176-CF8DB3CC5D59}" dt="2026-03-03T15:26:05.319" v="665"/>
          <ac:spMkLst>
            <pc:docMk/>
            <pc:sldMk cId="2784099865" sldId="256"/>
            <ac:spMk id="2" creationId="{F8457E19-4B04-08FC-CC5B-D294F124CA20}"/>
          </ac:spMkLst>
        </pc:spChg>
        <pc:spChg chg="mod ord">
          <ac:chgData name="Mary Tetteh (2321029)" userId="S::2321029@student.uwtsd.ac.uk::032c2b11-11f0-458f-86f4-f6d6ff498281" providerId="AD" clId="Web-{192F3103-4DC0-EDC8-4176-CF8DB3CC5D59}" dt="2026-03-03T15:31:12.556" v="683" actId="20577"/>
          <ac:spMkLst>
            <pc:docMk/>
            <pc:sldMk cId="2784099865" sldId="256"/>
            <ac:spMk id="6" creationId="{587CB81A-C1B2-951A-9F72-1E5F6C4EBD8B}"/>
          </ac:spMkLst>
        </pc:spChg>
      </pc:sldChg>
      <pc:sldChg chg="modSp mod modClrScheme chgLayout">
        <pc:chgData name="Mary Tetteh (2321029)" userId="S::2321029@student.uwtsd.ac.uk::032c2b11-11f0-458f-86f4-f6d6ff498281" providerId="AD" clId="Web-{192F3103-4DC0-EDC8-4176-CF8DB3CC5D59}" dt="2026-03-03T15:26:05.319" v="665"/>
        <pc:sldMkLst>
          <pc:docMk/>
          <pc:sldMk cId="2026367882" sldId="257"/>
        </pc:sldMkLst>
        <pc:spChg chg="mod ord">
          <ac:chgData name="Mary Tetteh (2321029)" userId="S::2321029@student.uwtsd.ac.uk::032c2b11-11f0-458f-86f4-f6d6ff498281" providerId="AD" clId="Web-{192F3103-4DC0-EDC8-4176-CF8DB3CC5D59}" dt="2026-03-03T15:26:05.319" v="665"/>
          <ac:spMkLst>
            <pc:docMk/>
            <pc:sldMk cId="2026367882" sldId="257"/>
            <ac:spMk id="4" creationId="{7881E69D-855D-51DC-36BC-E373CAD3BB35}"/>
          </ac:spMkLst>
        </pc:spChg>
      </pc:sldChg>
      <pc:sldChg chg="modSp mod modClrScheme chgLayout">
        <pc:chgData name="Mary Tetteh (2321029)" userId="S::2321029@student.uwtsd.ac.uk::032c2b11-11f0-458f-86f4-f6d6ff498281" providerId="AD" clId="Web-{192F3103-4DC0-EDC8-4176-CF8DB3CC5D59}" dt="2026-03-03T15:26:05.319" v="665"/>
        <pc:sldMkLst>
          <pc:docMk/>
          <pc:sldMk cId="3461909480" sldId="258"/>
        </pc:sldMkLst>
        <pc:spChg chg="mod ord">
          <ac:chgData name="Mary Tetteh (2321029)" userId="S::2321029@student.uwtsd.ac.uk::032c2b11-11f0-458f-86f4-f6d6ff498281" providerId="AD" clId="Web-{192F3103-4DC0-EDC8-4176-CF8DB3CC5D59}" dt="2026-03-03T15:26:05.319" v="665"/>
          <ac:spMkLst>
            <pc:docMk/>
            <pc:sldMk cId="3461909480" sldId="258"/>
            <ac:spMk id="2" creationId="{8912DB12-C16C-D74F-C015-7A9FDF845655}"/>
          </ac:spMkLst>
        </pc:spChg>
      </pc:sldChg>
      <pc:sldChg chg="modSp mod modClrScheme chgLayout">
        <pc:chgData name="Mary Tetteh (2321029)" userId="S::2321029@student.uwtsd.ac.uk::032c2b11-11f0-458f-86f4-f6d6ff498281" providerId="AD" clId="Web-{192F3103-4DC0-EDC8-4176-CF8DB3CC5D59}" dt="2026-03-03T15:32:43.697" v="685" actId="14100"/>
        <pc:sldMkLst>
          <pc:docMk/>
          <pc:sldMk cId="2976332028" sldId="259"/>
        </pc:sldMkLst>
        <pc:spChg chg="mod ord">
          <ac:chgData name="Mary Tetteh (2321029)" userId="S::2321029@student.uwtsd.ac.uk::032c2b11-11f0-458f-86f4-f6d6ff498281" providerId="AD" clId="Web-{192F3103-4DC0-EDC8-4176-CF8DB3CC5D59}" dt="2026-03-03T15:26:05.319" v="665"/>
          <ac:spMkLst>
            <pc:docMk/>
            <pc:sldMk cId="2976332028" sldId="259"/>
            <ac:spMk id="3" creationId="{C9FB1ED4-9C9A-AE96-AB20-F766DDA1715D}"/>
          </ac:spMkLst>
        </pc:spChg>
        <pc:spChg chg="mod ord">
          <ac:chgData name="Mary Tetteh (2321029)" userId="S::2321029@student.uwtsd.ac.uk::032c2b11-11f0-458f-86f4-f6d6ff498281" providerId="AD" clId="Web-{192F3103-4DC0-EDC8-4176-CF8DB3CC5D59}" dt="2026-03-03T15:32:43.697" v="685" actId="14100"/>
          <ac:spMkLst>
            <pc:docMk/>
            <pc:sldMk cId="2976332028" sldId="259"/>
            <ac:spMk id="4" creationId="{F684C2E6-5677-ACD8-CC49-DC89C412DBC6}"/>
          </ac:spMkLst>
        </pc:spChg>
      </pc:sldChg>
      <pc:sldChg chg="modSp mod modClrScheme chgLayout">
        <pc:chgData name="Mary Tetteh (2321029)" userId="S::2321029@student.uwtsd.ac.uk::032c2b11-11f0-458f-86f4-f6d6ff498281" providerId="AD" clId="Web-{192F3103-4DC0-EDC8-4176-CF8DB3CC5D59}" dt="2026-03-03T15:26:05.319" v="665"/>
        <pc:sldMkLst>
          <pc:docMk/>
          <pc:sldMk cId="3624233764" sldId="260"/>
        </pc:sldMkLst>
        <pc:spChg chg="mod ord">
          <ac:chgData name="Mary Tetteh (2321029)" userId="S::2321029@student.uwtsd.ac.uk::032c2b11-11f0-458f-86f4-f6d6ff498281" providerId="AD" clId="Web-{192F3103-4DC0-EDC8-4176-CF8DB3CC5D59}" dt="2026-03-03T15:26:05.319" v="665"/>
          <ac:spMkLst>
            <pc:docMk/>
            <pc:sldMk cId="3624233764" sldId="260"/>
            <ac:spMk id="3" creationId="{535B4AD0-B57C-E935-3CC8-9E03575B7D17}"/>
          </ac:spMkLst>
        </pc:spChg>
        <pc:spChg chg="mod ord">
          <ac:chgData name="Mary Tetteh (2321029)" userId="S::2321029@student.uwtsd.ac.uk::032c2b11-11f0-458f-86f4-f6d6ff498281" providerId="AD" clId="Web-{192F3103-4DC0-EDC8-4176-CF8DB3CC5D59}" dt="2026-03-03T15:26:05.319" v="665"/>
          <ac:spMkLst>
            <pc:docMk/>
            <pc:sldMk cId="3624233764" sldId="260"/>
            <ac:spMk id="4" creationId="{888EE7D0-6DF5-3D24-83BF-E4C4BA85C6E2}"/>
          </ac:spMkLst>
        </pc:spChg>
      </pc:sldChg>
      <pc:sldChg chg="modSp new del mod ord modClrScheme chgLayout">
        <pc:chgData name="Mary Tetteh (2321029)" userId="S::2321029@student.uwtsd.ac.uk::032c2b11-11f0-458f-86f4-f6d6ff498281" providerId="AD" clId="Web-{192F3103-4DC0-EDC8-4176-CF8DB3CC5D59}" dt="2026-03-03T14:55:02.463" v="133"/>
        <pc:sldMkLst>
          <pc:docMk/>
          <pc:sldMk cId="4123028561" sldId="261"/>
        </pc:sldMkLst>
        <pc:spChg chg="mod ord">
          <ac:chgData name="Mary Tetteh (2321029)" userId="S::2321029@student.uwtsd.ac.uk::032c2b11-11f0-458f-86f4-f6d6ff498281" providerId="AD" clId="Web-{192F3103-4DC0-EDC8-4176-CF8DB3CC5D59}" dt="2026-03-03T14:54:40.197" v="131"/>
          <ac:spMkLst>
            <pc:docMk/>
            <pc:sldMk cId="4123028561" sldId="261"/>
            <ac:spMk id="2" creationId="{27AA8F77-672D-065C-1B7A-FDC44A4D3BC7}"/>
          </ac:spMkLst>
        </pc:spChg>
      </pc:sldChg>
      <pc:sldMasterChg chg="del delSldLayout">
        <pc:chgData name="Mary Tetteh (2321029)" userId="S::2321029@student.uwtsd.ac.uk::032c2b11-11f0-458f-86f4-f6d6ff498281" providerId="AD" clId="Web-{192F3103-4DC0-EDC8-4176-CF8DB3CC5D59}" dt="2026-03-03T14:54:40.197" v="131"/>
        <pc:sldMasterMkLst>
          <pc:docMk/>
          <pc:sldMasterMk cId="3133807038" sldId="2147483678"/>
        </pc:sldMasterMkLst>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1400405783" sldId="2147483679"/>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1795343539" sldId="2147483680"/>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3764683747" sldId="2147483681"/>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3118844014" sldId="2147483682"/>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4155615544" sldId="2147483683"/>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836213502" sldId="2147483684"/>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4220267605" sldId="2147483685"/>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2496169666" sldId="2147483686"/>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1681792875" sldId="2147483687"/>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2323374467" sldId="2147483688"/>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3366460258" sldId="2147483689"/>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4080320173" sldId="2147483690"/>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3443760922" sldId="2147483691"/>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2249538370" sldId="2147483692"/>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2128879509" sldId="2147483693"/>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1448508393" sldId="2147483694"/>
          </pc:sldLayoutMkLst>
        </pc:sldLayoutChg>
        <pc:sldLayoutChg chg="del">
          <pc:chgData name="Mary Tetteh (2321029)" userId="S::2321029@student.uwtsd.ac.uk::032c2b11-11f0-458f-86f4-f6d6ff498281" providerId="AD" clId="Web-{192F3103-4DC0-EDC8-4176-CF8DB3CC5D59}" dt="2026-03-03T14:54:40.197" v="131"/>
          <pc:sldLayoutMkLst>
            <pc:docMk/>
            <pc:sldMasterMk cId="3133807038" sldId="2147483678"/>
            <pc:sldLayoutMk cId="1883989760" sldId="2147483695"/>
          </pc:sldLayoutMkLst>
        </pc:sldLayoutChg>
      </pc:sldMasterChg>
      <pc:sldMasterChg chg="add del addSldLayout delSldLayout modSldLayout">
        <pc:chgData name="Mary Tetteh (2321029)" userId="S::2321029@student.uwtsd.ac.uk::032c2b11-11f0-458f-86f4-f6d6ff498281" providerId="AD" clId="Web-{192F3103-4DC0-EDC8-4176-CF8DB3CC5D59}" dt="2026-03-03T15:24:43.833" v="662"/>
        <pc:sldMasterMkLst>
          <pc:docMk/>
          <pc:sldMasterMk cId="2106427169" sldId="2147483696"/>
        </pc:sldMasterMkLst>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2303924896" sldId="2147483697"/>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1330081461" sldId="2147483698"/>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2569836506" sldId="2147483699"/>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2585902261" sldId="2147483700"/>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3692109066" sldId="2147483701"/>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2344713796" sldId="2147483702"/>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358709237" sldId="2147483703"/>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4044226299" sldId="2147483704"/>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2774250229" sldId="2147483705"/>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501301473" sldId="2147483706"/>
          </pc:sldLayoutMkLst>
        </pc:sldLayoutChg>
        <pc:sldLayoutChg chg="add del mod replId">
          <pc:chgData name="Mary Tetteh (2321029)" userId="S::2321029@student.uwtsd.ac.uk::032c2b11-11f0-458f-86f4-f6d6ff498281" providerId="AD" clId="Web-{192F3103-4DC0-EDC8-4176-CF8DB3CC5D59}" dt="2026-03-03T15:24:43.833" v="662"/>
          <pc:sldLayoutMkLst>
            <pc:docMk/>
            <pc:sldMasterMk cId="2106427169" sldId="2147483696"/>
            <pc:sldLayoutMk cId="3003238042" sldId="2147483707"/>
          </pc:sldLayoutMkLst>
        </pc:sldLayoutChg>
      </pc:sldMasterChg>
      <pc:sldMasterChg chg="add del addSldLayout delSldLayout modSldLayout">
        <pc:chgData name="Mary Tetteh (2321029)" userId="S::2321029@student.uwtsd.ac.uk::032c2b11-11f0-458f-86f4-f6d6ff498281" providerId="AD" clId="Web-{192F3103-4DC0-EDC8-4176-CF8DB3CC5D59}" dt="2026-03-03T15:25:12.771" v="663"/>
        <pc:sldMasterMkLst>
          <pc:docMk/>
          <pc:sldMasterMk cId="3448226563" sldId="2147483708"/>
        </pc:sldMasterMkLst>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1010354531" sldId="2147483709"/>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660455442" sldId="2147483710"/>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2831452950" sldId="2147483711"/>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787552794" sldId="2147483712"/>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3709251027" sldId="2147483713"/>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3913217169" sldId="2147483714"/>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2747409152" sldId="2147483715"/>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1639233095" sldId="2147483716"/>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4193462596" sldId="2147483717"/>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692323343" sldId="2147483718"/>
          </pc:sldLayoutMkLst>
        </pc:sldLayoutChg>
        <pc:sldLayoutChg chg="add del mod replId">
          <pc:chgData name="Mary Tetteh (2321029)" userId="S::2321029@student.uwtsd.ac.uk::032c2b11-11f0-458f-86f4-f6d6ff498281" providerId="AD" clId="Web-{192F3103-4DC0-EDC8-4176-CF8DB3CC5D59}" dt="2026-03-03T15:25:12.771" v="663"/>
          <pc:sldLayoutMkLst>
            <pc:docMk/>
            <pc:sldMasterMk cId="3448226563" sldId="2147483708"/>
            <pc:sldLayoutMk cId="3380953675" sldId="2147483719"/>
          </pc:sldLayoutMkLst>
        </pc:sldLayoutChg>
      </pc:sldMasterChg>
      <pc:sldMasterChg chg="add del addSldLayout delSldLayout modSldLayout">
        <pc:chgData name="Mary Tetteh (2321029)" userId="S::2321029@student.uwtsd.ac.uk::032c2b11-11f0-458f-86f4-f6d6ff498281" providerId="AD" clId="Web-{192F3103-4DC0-EDC8-4176-CF8DB3CC5D59}" dt="2026-03-03T15:25:23.584" v="664"/>
        <pc:sldMasterMkLst>
          <pc:docMk/>
          <pc:sldMasterMk cId="2880149202" sldId="2147483720"/>
        </pc:sldMasterMkLst>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39326482" sldId="2147483721"/>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3605540602" sldId="2147483722"/>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3136929655" sldId="2147483723"/>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68903923" sldId="2147483724"/>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2333179376" sldId="2147483725"/>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2714640506" sldId="2147483726"/>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2293968394" sldId="2147483727"/>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1484905258" sldId="2147483728"/>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746869517" sldId="2147483729"/>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2513511272" sldId="2147483730"/>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2158479520" sldId="2147483731"/>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2379901953" sldId="2147483732"/>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750537080" sldId="2147483733"/>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3471558673" sldId="2147483734"/>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3937701210" sldId="2147483735"/>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2398384675" sldId="2147483736"/>
          </pc:sldLayoutMkLst>
        </pc:sldLayoutChg>
        <pc:sldLayoutChg chg="add del mod replId">
          <pc:chgData name="Mary Tetteh (2321029)" userId="S::2321029@student.uwtsd.ac.uk::032c2b11-11f0-458f-86f4-f6d6ff498281" providerId="AD" clId="Web-{192F3103-4DC0-EDC8-4176-CF8DB3CC5D59}" dt="2026-03-03T15:25:23.584" v="664"/>
          <pc:sldLayoutMkLst>
            <pc:docMk/>
            <pc:sldMasterMk cId="2880149202" sldId="2147483720"/>
            <pc:sldLayoutMk cId="706262160" sldId="2147483737"/>
          </pc:sldLayoutMkLst>
        </pc:sldLayoutChg>
      </pc:sldMasterChg>
      <pc:sldMasterChg chg="add del addSldLayout delSldLayout modSldLayout">
        <pc:chgData name="Mary Tetteh (2321029)" userId="S::2321029@student.uwtsd.ac.uk::032c2b11-11f0-458f-86f4-f6d6ff498281" providerId="AD" clId="Web-{192F3103-4DC0-EDC8-4176-CF8DB3CC5D59}" dt="2026-03-03T15:26:05.319" v="665"/>
        <pc:sldMasterMkLst>
          <pc:docMk/>
          <pc:sldMasterMk cId="4131105376" sldId="2147483738"/>
        </pc:sldMasterMkLst>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2090274061" sldId="2147483739"/>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1239162581" sldId="2147483740"/>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43134091" sldId="2147483741"/>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1744715839" sldId="2147483742"/>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3547765778" sldId="2147483743"/>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2627889655" sldId="2147483744"/>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637329229" sldId="2147483745"/>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772120213" sldId="2147483746"/>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3077829988" sldId="2147483747"/>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3291414646" sldId="2147483748"/>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1859673752" sldId="2147483749"/>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387556984" sldId="2147483750"/>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1514562690" sldId="2147483751"/>
          </pc:sldLayoutMkLst>
        </pc:sldLayoutChg>
        <pc:sldLayoutChg chg="add del mod replId">
          <pc:chgData name="Mary Tetteh (2321029)" userId="S::2321029@student.uwtsd.ac.uk::032c2b11-11f0-458f-86f4-f6d6ff498281" providerId="AD" clId="Web-{192F3103-4DC0-EDC8-4176-CF8DB3CC5D59}" dt="2026-03-03T15:26:05.319" v="665"/>
          <pc:sldLayoutMkLst>
            <pc:docMk/>
            <pc:sldMasterMk cId="4131105376" sldId="2147483738"/>
            <pc:sldLayoutMk cId="955861220" sldId="2147483752"/>
          </pc:sldLayoutMkLst>
        </pc:sldLayoutChg>
      </pc:sldMasterChg>
      <pc:sldMasterChg chg="add addSldLayout modSldLayout">
        <pc:chgData name="Mary Tetteh (2321029)" userId="S::2321029@student.uwtsd.ac.uk::032c2b11-11f0-458f-86f4-f6d6ff498281" providerId="AD" clId="Web-{192F3103-4DC0-EDC8-4176-CF8DB3CC5D59}" dt="2026-03-03T15:26:05.319" v="665"/>
        <pc:sldMasterMkLst>
          <pc:docMk/>
          <pc:sldMasterMk cId="2091849338" sldId="2147483753"/>
        </pc:sldMasterMkLst>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3502348412" sldId="2147483754"/>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641904630" sldId="2147483755"/>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453639596" sldId="2147483756"/>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2987289500" sldId="2147483757"/>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290703073" sldId="2147483758"/>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3254697309" sldId="2147483759"/>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2017525173" sldId="2147483760"/>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842444269" sldId="2147483761"/>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1040435300" sldId="2147483762"/>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172223827" sldId="2147483763"/>
          </pc:sldLayoutMkLst>
        </pc:sldLayoutChg>
        <pc:sldLayoutChg chg="add mod replId">
          <pc:chgData name="Mary Tetteh (2321029)" userId="S::2321029@student.uwtsd.ac.uk::032c2b11-11f0-458f-86f4-f6d6ff498281" providerId="AD" clId="Web-{192F3103-4DC0-EDC8-4176-CF8DB3CC5D59}" dt="2026-03-03T15:26:05.319" v="665"/>
          <pc:sldLayoutMkLst>
            <pc:docMk/>
            <pc:sldMasterMk cId="2091849338" sldId="2147483753"/>
            <pc:sldLayoutMk cId="3409563252" sldId="2147483764"/>
          </pc:sldLayoutMkLst>
        </pc:sldLayoutChg>
      </pc:sldMasterChg>
    </pc:docChg>
  </pc:docChgLst>
  <pc:docChgLst>
    <pc:chgData name="Mary Tetteh (2321029)" userId="S::2321029@student.uwtsd.ac.uk::032c2b11-11f0-458f-86f4-f6d6ff498281" providerId="AD" clId="Web-{EA2CC8D9-7915-3C9D-29EF-AF9962B5C6B1}"/>
    <pc:docChg chg="modSld">
      <pc:chgData name="Mary Tetteh (2321029)" userId="S::2321029@student.uwtsd.ac.uk::032c2b11-11f0-458f-86f4-f6d6ff498281" providerId="AD" clId="Web-{EA2CC8D9-7915-3C9D-29EF-AF9962B5C6B1}" dt="2026-03-03T14:17:10.233" v="3" actId="1076"/>
      <pc:docMkLst>
        <pc:docMk/>
      </pc:docMkLst>
      <pc:sldChg chg="addSp delSp modSp">
        <pc:chgData name="Mary Tetteh (2321029)" userId="S::2321029@student.uwtsd.ac.uk::032c2b11-11f0-458f-86f4-f6d6ff498281" providerId="AD" clId="Web-{EA2CC8D9-7915-3C9D-29EF-AF9962B5C6B1}" dt="2026-03-03T14:17:10.233" v="3" actId="1076"/>
        <pc:sldMkLst>
          <pc:docMk/>
          <pc:sldMk cId="2784099865" sldId="256"/>
        </pc:sldMkLst>
        <pc:spChg chg="mod">
          <ac:chgData name="Mary Tetteh (2321029)" userId="S::2321029@student.uwtsd.ac.uk::032c2b11-11f0-458f-86f4-f6d6ff498281" providerId="AD" clId="Web-{EA2CC8D9-7915-3C9D-29EF-AF9962B5C6B1}" dt="2026-03-03T14:17:10.233" v="3" actId="1076"/>
          <ac:spMkLst>
            <pc:docMk/>
            <pc:sldMk cId="2784099865" sldId="256"/>
            <ac:spMk id="2" creationId="{F8457E19-4B04-08FC-CC5B-D294F124CA20}"/>
          </ac:spMkLst>
        </pc:spChg>
        <pc:spChg chg="del mod">
          <ac:chgData name="Mary Tetteh (2321029)" userId="S::2321029@student.uwtsd.ac.uk::032c2b11-11f0-458f-86f4-f6d6ff498281" providerId="AD" clId="Web-{EA2CC8D9-7915-3C9D-29EF-AF9962B5C6B1}" dt="2026-03-03T14:17:03.514" v="2"/>
          <ac:spMkLst>
            <pc:docMk/>
            <pc:sldMk cId="2784099865" sldId="256"/>
            <ac:spMk id="3" creationId="{4D4B1C8D-4985-6E41-22A7-BE1E1F88599B}"/>
          </ac:spMkLst>
        </pc:spChg>
        <pc:spChg chg="add mod">
          <ac:chgData name="Mary Tetteh (2321029)" userId="S::2321029@student.uwtsd.ac.uk::032c2b11-11f0-458f-86f4-f6d6ff498281" providerId="AD" clId="Web-{EA2CC8D9-7915-3C9D-29EF-AF9962B5C6B1}" dt="2026-03-03T14:17:03.514" v="2"/>
          <ac:spMkLst>
            <pc:docMk/>
            <pc:sldMk cId="2784099865" sldId="256"/>
            <ac:spMk id="6" creationId="{587CB81A-C1B2-951A-9F72-1E5F6C4EBD8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3/4/2026</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02348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3/4/2026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41904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53639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3/4/2026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87289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3/4/2026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0703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3/4/2026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54697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3/4/2026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17525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3/4/2026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842444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3/4/2026</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4043530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3/4/2026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2223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3/4/2026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09563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3/4/2026</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91849338"/>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hyperlink" Target="https://doi.org/10.1002/ajim.2362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doi.org/10.1016/j.pnpbp.2023.11075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57E19-4B04-08FC-CC5B-D294F124CA20}"/>
              </a:ext>
            </a:extLst>
          </p:cNvPr>
          <p:cNvSpPr>
            <a:spLocks noGrp="1"/>
          </p:cNvSpPr>
          <p:nvPr>
            <p:ph type="ctrTitle"/>
          </p:nvPr>
        </p:nvSpPr>
        <p:spPr>
          <a:xfrm>
            <a:off x="1546978" y="1892192"/>
            <a:ext cx="8825658" cy="3751879"/>
          </a:xfrm>
        </p:spPr>
        <p:style>
          <a:lnRef idx="2">
            <a:schemeClr val="dk1"/>
          </a:lnRef>
          <a:fillRef idx="1">
            <a:schemeClr val="lt1"/>
          </a:fillRef>
          <a:effectRef idx="0">
            <a:schemeClr val="dk1"/>
          </a:effectRef>
          <a:fontRef idx="minor">
            <a:schemeClr val="dk1"/>
          </a:fontRef>
        </p:style>
        <p:txBody>
          <a:bodyPr/>
          <a:lstStyle/>
          <a:p>
            <a:pPr algn="ctr"/>
            <a:br>
              <a:rPr lang="en-IN" sz="2800" b="1" dirty="0">
                <a:latin typeface="Times New Roman"/>
                <a:cs typeface="Times New Roman"/>
              </a:rPr>
            </a:br>
            <a:endParaRPr lang="en-IN" sz="2800" b="1" dirty="0">
              <a:latin typeface="Times New Roman"/>
              <a:cs typeface="Times New Roman"/>
            </a:endParaRPr>
          </a:p>
        </p:txBody>
      </p:sp>
      <p:sp>
        <p:nvSpPr>
          <p:cNvPr id="6" name="Subtitle 5">
            <a:extLst>
              <a:ext uri="{FF2B5EF4-FFF2-40B4-BE49-F238E27FC236}">
                <a16:creationId xmlns:a16="http://schemas.microsoft.com/office/drawing/2014/main" id="{587CB81A-C1B2-951A-9F72-1E5F6C4EBD8B}"/>
              </a:ext>
            </a:extLst>
          </p:cNvPr>
          <p:cNvSpPr>
            <a:spLocks noGrp="1"/>
          </p:cNvSpPr>
          <p:nvPr>
            <p:ph type="subTitle" idx="1"/>
          </p:nvPr>
        </p:nvSpPr>
        <p:spPr>
          <a:xfrm>
            <a:off x="1543143" y="1887531"/>
            <a:ext cx="8811281" cy="3751269"/>
          </a:xfrm>
        </p:spPr>
        <p:txBody>
          <a:bodyPr vert="horz" lIns="91440" tIns="45720" rIns="91440" bIns="45720" rtlCol="0" anchor="t">
            <a:normAutofit lnSpcReduction="10000"/>
          </a:bodyPr>
          <a:lstStyle/>
          <a:p>
            <a:r>
              <a:rPr lang="en-GB" sz="2400">
                <a:solidFill>
                  <a:schemeClr val="tx2"/>
                </a:solidFill>
                <a:latin typeface="Calibri"/>
                <a:ea typeface="Calibri"/>
                <a:cs typeface="Calibri"/>
              </a:rPr>
              <a:t>Student Name:       Mary Tetteh</a:t>
            </a:r>
          </a:p>
          <a:p>
            <a:r>
              <a:rPr lang="en-GB" sz="2400">
                <a:solidFill>
                  <a:schemeClr val="tx2"/>
                </a:solidFill>
                <a:latin typeface="Calibri"/>
                <a:ea typeface="Calibri"/>
                <a:cs typeface="Calibri"/>
              </a:rPr>
              <a:t>Student Number:   2321029</a:t>
            </a:r>
          </a:p>
          <a:p>
            <a:r>
              <a:rPr lang="en-GB" sz="2400">
                <a:solidFill>
                  <a:schemeClr val="tx2"/>
                </a:solidFill>
                <a:latin typeface="Calibri"/>
                <a:ea typeface="Calibri"/>
                <a:cs typeface="Calibri"/>
              </a:rPr>
              <a:t>Programme:           BSc(Hons)Health and Social Care</a:t>
            </a:r>
            <a:endParaRPr lang="en-GB" sz="2400" dirty="0">
              <a:solidFill>
                <a:schemeClr val="tx2"/>
              </a:solidFill>
              <a:latin typeface="Calibri"/>
              <a:ea typeface="Calibri"/>
              <a:cs typeface="Calibri"/>
            </a:endParaRPr>
          </a:p>
          <a:p>
            <a:r>
              <a:rPr lang="en-GB" sz="2400">
                <a:solidFill>
                  <a:schemeClr val="tx2"/>
                </a:solidFill>
                <a:latin typeface="Calibri"/>
                <a:ea typeface="Calibri"/>
                <a:cs typeface="Calibri"/>
              </a:rPr>
              <a:t>Module:                 Psychological</a:t>
            </a:r>
            <a:r>
              <a:rPr lang="en-GB" sz="2400" dirty="0">
                <a:solidFill>
                  <a:schemeClr val="tx2"/>
                </a:solidFill>
                <a:latin typeface="Calibri"/>
                <a:ea typeface="Calibri"/>
                <a:cs typeface="Calibri"/>
              </a:rPr>
              <a:t> Classifications and Provisions</a:t>
            </a:r>
          </a:p>
          <a:p>
            <a:r>
              <a:rPr lang="en-GB" sz="2400" dirty="0">
                <a:solidFill>
                  <a:schemeClr val="tx2"/>
                </a:solidFill>
                <a:latin typeface="Calibri"/>
                <a:ea typeface="Calibri"/>
                <a:cs typeface="Calibri"/>
              </a:rPr>
              <a:t>Module </a:t>
            </a:r>
            <a:r>
              <a:rPr lang="en-GB" sz="2400">
                <a:solidFill>
                  <a:schemeClr val="tx2"/>
                </a:solidFill>
                <a:latin typeface="Calibri"/>
                <a:ea typeface="Calibri"/>
                <a:cs typeface="Calibri"/>
              </a:rPr>
              <a:t>Code:      BMHP6029</a:t>
            </a:r>
            <a:endParaRPr lang="en-GB" sz="2400" dirty="0">
              <a:solidFill>
                <a:schemeClr val="tx2"/>
              </a:solidFill>
              <a:latin typeface="Calibri"/>
              <a:ea typeface="Calibri"/>
              <a:cs typeface="Calibri"/>
            </a:endParaRPr>
          </a:p>
          <a:p>
            <a:r>
              <a:rPr lang="en-GB" sz="2400" dirty="0">
                <a:solidFill>
                  <a:schemeClr val="tx2"/>
                </a:solidFill>
                <a:latin typeface="Calibri"/>
                <a:ea typeface="Calibri"/>
                <a:cs typeface="Calibri"/>
              </a:rPr>
              <a:t>Lec</a:t>
            </a:r>
            <a:r>
              <a:rPr lang="en-GB" sz="2400">
                <a:solidFill>
                  <a:schemeClr val="tx2"/>
                </a:solidFill>
                <a:latin typeface="Calibri"/>
                <a:ea typeface="Calibri"/>
                <a:cs typeface="Calibri"/>
              </a:rPr>
              <a:t>turer Name:   Neale Haddon</a:t>
            </a:r>
            <a:endParaRPr lang="en-GB" sz="2400" dirty="0">
              <a:solidFill>
                <a:schemeClr val="tx2"/>
              </a:solidFill>
              <a:latin typeface="Calibri"/>
              <a:ea typeface="Calibri"/>
              <a:cs typeface="Calibri"/>
            </a:endParaRPr>
          </a:p>
          <a:p>
            <a:r>
              <a:rPr lang="en-GB" sz="2400">
                <a:solidFill>
                  <a:schemeClr val="tx2"/>
                </a:solidFill>
                <a:latin typeface="Calibri"/>
                <a:ea typeface="Calibri"/>
                <a:cs typeface="Calibri"/>
              </a:rPr>
              <a:t>Assignment Title:  Component </a:t>
            </a:r>
            <a:r>
              <a:rPr lang="en-GB" sz="2400" dirty="0">
                <a:solidFill>
                  <a:schemeClr val="tx2"/>
                </a:solidFill>
                <a:latin typeface="Calibri"/>
                <a:ea typeface="Calibri"/>
                <a:cs typeface="Calibri"/>
              </a:rPr>
              <a:t> 1:Individual </a:t>
            </a:r>
            <a:r>
              <a:rPr lang="en-GB" sz="2400">
                <a:solidFill>
                  <a:schemeClr val="tx2"/>
                </a:solidFill>
                <a:latin typeface="Calibri"/>
                <a:ea typeface="Calibri"/>
                <a:cs typeface="Calibri"/>
              </a:rPr>
              <a:t>Presentation (Academic Poster)</a:t>
            </a:r>
          </a:p>
          <a:p>
            <a:r>
              <a:rPr lang="en-GB" sz="2400" dirty="0">
                <a:solidFill>
                  <a:schemeClr val="tx2"/>
                </a:solidFill>
                <a:latin typeface="Calibri"/>
                <a:ea typeface="Calibri"/>
                <a:cs typeface="Calibri"/>
              </a:rPr>
              <a:t>Submission Deadline</a:t>
            </a:r>
            <a:r>
              <a:rPr lang="en-GB" sz="1800">
                <a:solidFill>
                  <a:schemeClr val="tx2"/>
                </a:solidFill>
                <a:latin typeface="Calibri"/>
                <a:ea typeface="Calibri"/>
                <a:cs typeface="Calibri"/>
              </a:rPr>
              <a:t>  :  </a:t>
            </a:r>
            <a:r>
              <a:rPr lang="en-GB" sz="2400">
                <a:solidFill>
                  <a:schemeClr val="tx2"/>
                </a:solidFill>
                <a:latin typeface="Calibri"/>
                <a:ea typeface="Calibri"/>
                <a:cs typeface="Calibri"/>
              </a:rPr>
              <a:t>Poster Due: Monday 9th March 2026</a:t>
            </a:r>
            <a:endParaRPr lang="en-GB" sz="1800" dirty="0">
              <a:solidFill>
                <a:schemeClr val="tx2"/>
              </a:solidFill>
              <a:latin typeface="Calibri"/>
              <a:ea typeface="Calibri"/>
              <a:cs typeface="Calibri"/>
            </a:endParaRPr>
          </a:p>
          <a:p>
            <a:endParaRPr lang="en-GB" sz="2400" dirty="0">
              <a:solidFill>
                <a:schemeClr val="tx2"/>
              </a:solidFill>
              <a:latin typeface="Calibri"/>
              <a:ea typeface="Calibri"/>
              <a:cs typeface="Calibri"/>
            </a:endParaRPr>
          </a:p>
          <a:p>
            <a:endParaRPr lang="en-GB" sz="1600" dirty="0">
              <a:solidFill>
                <a:schemeClr val="tx2"/>
              </a:solidFill>
              <a:latin typeface="Calibri"/>
              <a:ea typeface="Calibri"/>
              <a:cs typeface="Calibri"/>
            </a:endParaRPr>
          </a:p>
        </p:txBody>
      </p:sp>
      <p:pic>
        <p:nvPicPr>
          <p:cNvPr id="4" name="Picture 3">
            <a:extLst>
              <a:ext uri="{FF2B5EF4-FFF2-40B4-BE49-F238E27FC236}">
                <a16:creationId xmlns:a16="http://schemas.microsoft.com/office/drawing/2014/main" id="{570527D0-61CD-51BB-6CF6-0557713AE2BA}"/>
              </a:ext>
            </a:extLst>
          </p:cNvPr>
          <p:cNvPicPr>
            <a:picLocks noChangeAspect="1"/>
          </p:cNvPicPr>
          <p:nvPr/>
        </p:nvPicPr>
        <p:blipFill>
          <a:blip r:embed="rId2"/>
          <a:stretch>
            <a:fillRect/>
          </a:stretch>
        </p:blipFill>
        <p:spPr>
          <a:xfrm>
            <a:off x="4181475" y="542829"/>
            <a:ext cx="3159126" cy="1147775"/>
          </a:xfrm>
          <a:prstGeom prst="rect">
            <a:avLst/>
          </a:prstGeom>
        </p:spPr>
      </p:pic>
    </p:spTree>
    <p:extLst>
      <p:ext uri="{BB962C8B-B14F-4D97-AF65-F5344CB8AC3E}">
        <p14:creationId xmlns:p14="http://schemas.microsoft.com/office/powerpoint/2010/main" val="2784099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881E69D-855D-51DC-36BC-E373CAD3BB35}"/>
              </a:ext>
            </a:extLst>
          </p:cNvPr>
          <p:cNvSpPr>
            <a:spLocks noGrp="1"/>
          </p:cNvSpPr>
          <p:nvPr>
            <p:ph type="title"/>
          </p:nvPr>
        </p:nvSpPr>
        <p:spPr>
          <a:xfrm>
            <a:off x="0" y="1"/>
            <a:ext cx="12192000" cy="762000"/>
          </a:xfrm>
          <a:solidFill>
            <a:srgbClr val="FFFF00"/>
          </a:solidFill>
        </p:spPr>
        <p:style>
          <a:lnRef idx="2">
            <a:schemeClr val="accent6"/>
          </a:lnRef>
          <a:fillRef idx="1">
            <a:schemeClr val="lt1"/>
          </a:fillRef>
          <a:effectRef idx="0">
            <a:schemeClr val="accent6"/>
          </a:effectRef>
          <a:fontRef idx="minor">
            <a:schemeClr val="dk1"/>
          </a:fontRef>
        </p:style>
        <p:txBody>
          <a:bodyPr>
            <a:noAutofit/>
          </a:bodyPr>
          <a:lstStyle/>
          <a:p>
            <a:pPr algn="ctr"/>
            <a:r>
              <a:rPr lang="en-US" sz="2400" b="1" dirty="0">
                <a:latin typeface="Times New Roman" panose="02020603050405020304" pitchFamily="18" charset="0"/>
                <a:cs typeface="Times New Roman" panose="02020603050405020304" pitchFamily="18" charset="0"/>
              </a:rPr>
              <a:t>Anxiety Disorders in Transition: Changing Attitudes, Practices and Policies in Mental Health Care </a:t>
            </a:r>
            <a:endParaRPr lang="en-IN" sz="24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94DF3EF0-DE76-989D-1037-440CD3249155}"/>
              </a:ext>
            </a:extLst>
          </p:cNvPr>
          <p:cNvSpPr/>
          <p:nvPr/>
        </p:nvSpPr>
        <p:spPr>
          <a:xfrm>
            <a:off x="0" y="825499"/>
            <a:ext cx="2921000" cy="163830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000" b="1" dirty="0">
                <a:latin typeface="Times New Roman" panose="02020603050405020304" pitchFamily="18" charset="0"/>
                <a:cs typeface="Times New Roman" panose="02020603050405020304" pitchFamily="18" charset="0"/>
              </a:rPr>
              <a:t>Introduction</a:t>
            </a:r>
            <a:r>
              <a:rPr lang="en-GB" sz="1000" dirty="0">
                <a:latin typeface="Times New Roman" panose="02020603050405020304" pitchFamily="18" charset="0"/>
                <a:cs typeface="Times New Roman" panose="02020603050405020304" pitchFamily="18" charset="0"/>
              </a:rPr>
              <a:t> </a:t>
            </a:r>
            <a:endParaRPr lang="en-IN"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This poster will investigate anxiety or fear-related disorders classified in Chapter 6 of the ICD-11. It will also explore both historical and contemporary understandings of the condition. Social, cultural, as well as political influences on the care will also be discussed, including stigma along with inequality. Furthermore, changes in the treatment, policy, as well as practice will be critically investigated, with recommendations for the future development. </a:t>
            </a:r>
            <a:endParaRPr lang="en-IN" sz="1000"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5E555A97-3B03-8D49-8148-21EF6955A957}"/>
              </a:ext>
            </a:extLst>
          </p:cNvPr>
          <p:cNvSpPr/>
          <p:nvPr/>
        </p:nvSpPr>
        <p:spPr>
          <a:xfrm>
            <a:off x="2959100" y="825499"/>
            <a:ext cx="4559300" cy="163830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000" b="1" dirty="0">
                <a:latin typeface="Times New Roman" panose="02020603050405020304" pitchFamily="18" charset="0"/>
                <a:cs typeface="Times New Roman" panose="02020603050405020304" pitchFamily="18" charset="0"/>
              </a:rPr>
              <a:t>Definition and Classification:</a:t>
            </a:r>
            <a:endParaRPr lang="en-IN"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The anxiety and fear-possessed disorder comprises a heterogeneous population characterised by too much fear, worry, and avoidance that largely results in handicapped working. The previous system of diagnoses classified anxiety into the general term neurosis, which reduced the possibility of clarity in diagnosis and correct treatment. The ICD-11 contains more explicit criteria for the symptoms and duration limits, which enhance the reliability and clinical use over those of ICD-10 (</a:t>
            </a:r>
            <a:r>
              <a:rPr lang="en-IN" sz="1000" dirty="0">
                <a:latin typeface="Times New Roman" panose="02020603050405020304" pitchFamily="18" charset="0"/>
                <a:cs typeface="Times New Roman" panose="02020603050405020304" pitchFamily="18" charset="0"/>
              </a:rPr>
              <a:t>Stein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2020)</a:t>
            </a:r>
            <a:r>
              <a:rPr lang="en-GB" sz="1000" dirty="0">
                <a:latin typeface="Times New Roman" panose="02020603050405020304" pitchFamily="18" charset="0"/>
                <a:cs typeface="Times New Roman" panose="02020603050405020304" pitchFamily="18" charset="0"/>
              </a:rPr>
              <a:t>. Nevertheless, it is claimed that the categorical classification can continue to ignore cultural variation, overlap of symptoms and the dimensional feature of anxiety, which might lead to the over-diagnosis or cobbled up care</a:t>
            </a:r>
            <a:endParaRPr lang="en-IN" sz="10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D9954EC6-BF3D-BE41-1050-939DB3A102BF}"/>
              </a:ext>
            </a:extLst>
          </p:cNvPr>
          <p:cNvPicPr>
            <a:picLocks noChangeAspect="1"/>
          </p:cNvPicPr>
          <p:nvPr/>
        </p:nvPicPr>
        <p:blipFill>
          <a:blip r:embed="rId2"/>
          <a:stretch>
            <a:fillRect/>
          </a:stretch>
        </p:blipFill>
        <p:spPr>
          <a:xfrm>
            <a:off x="38100" y="2501201"/>
            <a:ext cx="2404898" cy="1790700"/>
          </a:xfrm>
          <a:prstGeom prst="ellipse">
            <a:avLst/>
          </a:prstGeom>
          <a:ln w="63500" cap="rnd">
            <a:solidFill>
              <a:schemeClr val="accent1">
                <a:lumMod val="40000"/>
                <a:lumOff val="60000"/>
              </a:schemeClr>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0" name="Picture 9">
            <a:extLst>
              <a:ext uri="{FF2B5EF4-FFF2-40B4-BE49-F238E27FC236}">
                <a16:creationId xmlns:a16="http://schemas.microsoft.com/office/drawing/2014/main" id="{D357641E-1767-9DCC-51B2-CDACD889FAB4}"/>
              </a:ext>
            </a:extLst>
          </p:cNvPr>
          <p:cNvPicPr>
            <a:picLocks noChangeAspect="1"/>
          </p:cNvPicPr>
          <p:nvPr/>
        </p:nvPicPr>
        <p:blipFill>
          <a:blip r:embed="rId3"/>
          <a:stretch>
            <a:fillRect/>
          </a:stretch>
        </p:blipFill>
        <p:spPr>
          <a:xfrm>
            <a:off x="5472099" y="2501201"/>
            <a:ext cx="2046301" cy="2096896"/>
          </a:xfrm>
          <a:prstGeom prst="rect">
            <a:avLst/>
          </a:prstGeom>
        </p:spPr>
      </p:pic>
      <p:sp>
        <p:nvSpPr>
          <p:cNvPr id="11" name="Rectangle 10">
            <a:extLst>
              <a:ext uri="{FF2B5EF4-FFF2-40B4-BE49-F238E27FC236}">
                <a16:creationId xmlns:a16="http://schemas.microsoft.com/office/drawing/2014/main" id="{FC1C9B08-A880-6F7D-E8CB-189CD17BE056}"/>
              </a:ext>
            </a:extLst>
          </p:cNvPr>
          <p:cNvSpPr/>
          <p:nvPr/>
        </p:nvSpPr>
        <p:spPr>
          <a:xfrm>
            <a:off x="7556500" y="825498"/>
            <a:ext cx="4559300" cy="187960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b="1" dirty="0">
                <a:latin typeface="Times New Roman" panose="02020603050405020304" pitchFamily="18" charset="0"/>
                <a:cs typeface="Times New Roman" panose="02020603050405020304" pitchFamily="18" charset="0"/>
              </a:rPr>
              <a:t>ICD-11 and NHS Diagnostic Guidelines </a:t>
            </a:r>
            <a:endParaRPr lang="en-IN"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ICD-11 by the World Health Organisation focuses on persistent and impairing anxiety states, where physiological arousal and avoidance behaviours are added as a necessary diagnostic element in the criteria. This new framework builds upon previously existing categorical descriptions, and it is more consistent with evidence regarding the structure of symptoms. ICD-11 also replaces the hierarchical exclusion rules, which were formerly used to restrict comorbid diagnoses, which is more useful in clinical practice (</a:t>
            </a:r>
            <a:r>
              <a:rPr lang="en-IN" sz="1000" dirty="0">
                <a:latin typeface="Times New Roman" panose="02020603050405020304" pitchFamily="18" charset="0"/>
                <a:cs typeface="Times New Roman" panose="02020603050405020304" pitchFamily="18" charset="0"/>
              </a:rPr>
              <a:t>Stein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2020)</a:t>
            </a:r>
            <a:r>
              <a:rPr lang="en-GB" sz="1000" dirty="0">
                <a:latin typeface="Times New Roman" panose="02020603050405020304" pitchFamily="18" charset="0"/>
                <a:cs typeface="Times New Roman" panose="02020603050405020304" pitchFamily="18" charset="0"/>
              </a:rPr>
              <a:t>. Diagnostic methods in the NHS are consistent with ICD-11, but diagnosing at the primary care level is problematic. Regarding the underdiagnosis and delayed care, a report by NICE quality standards notes that most anxiety disorders are not detected during the first contact, specifically in general practice (</a:t>
            </a:r>
            <a:r>
              <a:rPr lang="en-IN" sz="1000" dirty="0">
                <a:latin typeface="Times New Roman" panose="02020603050405020304" pitchFamily="18" charset="0"/>
                <a:cs typeface="Times New Roman" panose="02020603050405020304" pitchFamily="18" charset="0"/>
              </a:rPr>
              <a:t>Nice.org.uk, 2014)</a:t>
            </a:r>
            <a:r>
              <a:rPr lang="en-GB" sz="1000" dirty="0">
                <a:latin typeface="Times New Roman" panose="02020603050405020304" pitchFamily="18" charset="0"/>
                <a:cs typeface="Times New Roman" panose="02020603050405020304" pitchFamily="18" charset="0"/>
              </a:rPr>
              <a:t>.</a:t>
            </a:r>
            <a:endParaRPr lang="en-IN" sz="1000"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E41B6152-2E93-4780-84B4-7438715E9119}"/>
              </a:ext>
            </a:extLst>
          </p:cNvPr>
          <p:cNvSpPr/>
          <p:nvPr/>
        </p:nvSpPr>
        <p:spPr>
          <a:xfrm>
            <a:off x="5472099" y="4559995"/>
            <a:ext cx="2046301" cy="2279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IN" sz="1000" b="1" dirty="0">
                <a:latin typeface="Times New Roman" panose="02020603050405020304" pitchFamily="18" charset="0"/>
                <a:cs typeface="Times New Roman" panose="02020603050405020304" pitchFamily="18" charset="0"/>
              </a:rPr>
              <a:t>(Source: Armstrong, 2021)</a:t>
            </a:r>
          </a:p>
        </p:txBody>
      </p:sp>
      <p:sp>
        <p:nvSpPr>
          <p:cNvPr id="13" name="Rectangle 12">
            <a:extLst>
              <a:ext uri="{FF2B5EF4-FFF2-40B4-BE49-F238E27FC236}">
                <a16:creationId xmlns:a16="http://schemas.microsoft.com/office/drawing/2014/main" id="{32F93411-2203-B8DD-9549-E88D0BBDA460}"/>
              </a:ext>
            </a:extLst>
          </p:cNvPr>
          <p:cNvSpPr/>
          <p:nvPr/>
        </p:nvSpPr>
        <p:spPr>
          <a:xfrm>
            <a:off x="2512999" y="2501201"/>
            <a:ext cx="2921000" cy="179070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Treatment and Provision of Care </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NICE recommends a stepped-care approach based on the severity as well as need. </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Initial care includes assessment, psychoeducation, as well as self-help approaches. </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Low-intensity interventions include guided self-help along with digital therapies. </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High-intensity treatments include CBT as well as pharmacological options (SNRIs/SSRIs) (</a:t>
            </a:r>
            <a:r>
              <a:rPr lang="en-IN" sz="1000" dirty="0">
                <a:latin typeface="Times New Roman" panose="02020603050405020304" pitchFamily="18" charset="0"/>
                <a:cs typeface="Times New Roman" panose="02020603050405020304" pitchFamily="18" charset="0"/>
              </a:rPr>
              <a:t>Nice.org.uk, 2011)</a:t>
            </a:r>
            <a:r>
              <a:rPr lang="en-US" sz="1000" dirty="0">
                <a:latin typeface="Times New Roman" panose="02020603050405020304" pitchFamily="18" charset="0"/>
                <a:cs typeface="Times New Roman" panose="02020603050405020304" pitchFamily="18" charset="0"/>
              </a:rPr>
              <a:t>. </a:t>
            </a:r>
            <a:endParaRPr lang="en-IN" sz="1000" dirty="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02F3E04F-FF99-4A40-2813-3D1599845B83}"/>
              </a:ext>
            </a:extLst>
          </p:cNvPr>
          <p:cNvSpPr/>
          <p:nvPr/>
        </p:nvSpPr>
        <p:spPr>
          <a:xfrm>
            <a:off x="7556500" y="2755899"/>
            <a:ext cx="1955800" cy="2031999"/>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Contemporary Challenges</a:t>
            </a:r>
            <a:endParaRPr lang="en-IN" sz="10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Stigma continues to decrease help-seeking </a:t>
            </a:r>
            <a:r>
              <a:rPr lang="en-US" sz="1000" dirty="0" err="1">
                <a:latin typeface="Times New Roman" panose="02020603050405020304" pitchFamily="18" charset="0"/>
                <a:cs typeface="Times New Roman" panose="02020603050405020304" pitchFamily="18" charset="0"/>
              </a:rPr>
              <a:t>behaviour</a:t>
            </a:r>
            <a:r>
              <a:rPr lang="en-US" sz="1000" dirty="0">
                <a:latin typeface="Times New Roman" panose="02020603050405020304" pitchFamily="18" charset="0"/>
                <a:cs typeface="Times New Roman" panose="02020603050405020304" pitchFamily="18" charset="0"/>
              </a:rPr>
              <a:t>. </a:t>
            </a:r>
            <a:endParaRPr lang="en-IN" sz="10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Limited NHS resources impact access as well as waiting times (</a:t>
            </a:r>
            <a:r>
              <a:rPr lang="en-IN" sz="1000" dirty="0">
                <a:latin typeface="Times New Roman" panose="02020603050405020304" pitchFamily="18" charset="0"/>
                <a:cs typeface="Times New Roman" panose="02020603050405020304" pitchFamily="18" charset="0"/>
              </a:rPr>
              <a:t>WHO.int, 2025)</a:t>
            </a:r>
            <a:r>
              <a:rPr lang="en-US" sz="1000" dirty="0">
                <a:latin typeface="Times New Roman" panose="02020603050405020304" pitchFamily="18" charset="0"/>
                <a:cs typeface="Times New Roman" panose="02020603050405020304" pitchFamily="18" charset="0"/>
              </a:rPr>
              <a:t>. </a:t>
            </a:r>
            <a:endParaRPr lang="en-IN" sz="10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Inequalities exist over regions along with socioeconomic groups. </a:t>
            </a:r>
            <a:endParaRPr lang="en-IN" sz="10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Many anxiety disorders remain underdiagnosed and undertreated. </a:t>
            </a:r>
            <a:endParaRPr lang="en-IN" sz="1000" dirty="0">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5F55B1BF-02E7-6621-C3E5-F189A30B5AB0}"/>
              </a:ext>
            </a:extLst>
          </p:cNvPr>
          <p:cNvPicPr>
            <a:picLocks noChangeAspect="1"/>
          </p:cNvPicPr>
          <p:nvPr/>
        </p:nvPicPr>
        <p:blipFill>
          <a:blip r:embed="rId4"/>
          <a:stretch>
            <a:fillRect/>
          </a:stretch>
        </p:blipFill>
        <p:spPr>
          <a:xfrm>
            <a:off x="9582300" y="2781301"/>
            <a:ext cx="2533500" cy="1651000"/>
          </a:xfrm>
          <a:prstGeom prst="rect">
            <a:avLst/>
          </a:prstGeom>
        </p:spPr>
      </p:pic>
      <p:sp>
        <p:nvSpPr>
          <p:cNvPr id="17" name="Rectangle 16">
            <a:extLst>
              <a:ext uri="{FF2B5EF4-FFF2-40B4-BE49-F238E27FC236}">
                <a16:creationId xmlns:a16="http://schemas.microsoft.com/office/drawing/2014/main" id="{4EEE5082-6A6F-897F-0B70-2B2B37AF4C25}"/>
              </a:ext>
            </a:extLst>
          </p:cNvPr>
          <p:cNvSpPr/>
          <p:nvPr/>
        </p:nvSpPr>
        <p:spPr>
          <a:xfrm>
            <a:off x="9582300" y="4495798"/>
            <a:ext cx="2533500" cy="2921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(Source: </a:t>
            </a:r>
            <a:r>
              <a:rPr lang="en-IN" sz="1000" b="1" dirty="0">
                <a:latin typeface="Times New Roman" panose="02020603050405020304" pitchFamily="18" charset="0"/>
                <a:cs typeface="Times New Roman" panose="02020603050405020304" pitchFamily="18" charset="0"/>
              </a:rPr>
              <a:t>Statista, 2017)</a:t>
            </a:r>
          </a:p>
        </p:txBody>
      </p:sp>
      <p:sp>
        <p:nvSpPr>
          <p:cNvPr id="18" name="Rectangle 17">
            <a:extLst>
              <a:ext uri="{FF2B5EF4-FFF2-40B4-BE49-F238E27FC236}">
                <a16:creationId xmlns:a16="http://schemas.microsoft.com/office/drawing/2014/main" id="{1979DF9A-998F-6529-E9DC-667F84488C78}"/>
              </a:ext>
            </a:extLst>
          </p:cNvPr>
          <p:cNvSpPr/>
          <p:nvPr/>
        </p:nvSpPr>
        <p:spPr>
          <a:xfrm>
            <a:off x="-31901" y="4329300"/>
            <a:ext cx="2504249" cy="2481813"/>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Historical Perspective</a:t>
            </a:r>
            <a:endParaRPr lang="en-IN" sz="1000" dirty="0">
              <a:latin typeface="Times New Roman" panose="02020603050405020304" pitchFamily="18" charset="0"/>
              <a:cs typeface="Times New Roman" panose="02020603050405020304" pitchFamily="18" charset="0"/>
            </a:endParaRPr>
          </a:p>
          <a:p>
            <a:pPr algn="just"/>
            <a:r>
              <a:rPr lang="en-IN" sz="1000" dirty="0">
                <a:latin typeface="Times New Roman" panose="02020603050405020304" pitchFamily="18" charset="0"/>
                <a:cs typeface="Times New Roman" panose="02020603050405020304" pitchFamily="18" charset="0"/>
              </a:rPr>
              <a:t>Historically, anxiety disorders used to be called neurosis or moral weakness, and custodial care became a fashion. The epidemiology works showed that it was highly prevalent in the middle of the 20th century, and stigmatisation was not an easy task (</a:t>
            </a:r>
            <a:r>
              <a:rPr lang="en-GB" sz="1000" dirty="0">
                <a:latin typeface="Times New Roman" panose="02020603050405020304" pitchFamily="18" charset="0"/>
                <a:cs typeface="Times New Roman" panose="02020603050405020304" pitchFamily="18" charset="0"/>
              </a:rPr>
              <a:t>LaMontagne </a:t>
            </a:r>
            <a:r>
              <a:rPr lang="en-GB" sz="1000" i="1" dirty="0">
                <a:latin typeface="Times New Roman" panose="02020603050405020304" pitchFamily="18" charset="0"/>
                <a:cs typeface="Times New Roman" panose="02020603050405020304" pitchFamily="18" charset="0"/>
              </a:rPr>
              <a:t>et al.,</a:t>
            </a:r>
            <a:r>
              <a:rPr lang="en-GB" sz="1000" dirty="0">
                <a:latin typeface="Times New Roman" panose="02020603050405020304" pitchFamily="18" charset="0"/>
                <a:cs typeface="Times New Roman" panose="02020603050405020304" pitchFamily="18" charset="0"/>
              </a:rPr>
              <a:t> 2024)</a:t>
            </a:r>
            <a:r>
              <a:rPr lang="en-IN" sz="1000" dirty="0">
                <a:latin typeface="Times New Roman" panose="02020603050405020304" pitchFamily="18" charset="0"/>
                <a:cs typeface="Times New Roman" panose="02020603050405020304" pitchFamily="18" charset="0"/>
              </a:rPr>
              <a:t>. The current global statistics of anxiety disorders (300 million and growing) are what have driven the need to categorise them conclusively in evidence-based psychology interventions and pharmacological treatment through scientific research.</a:t>
            </a:r>
          </a:p>
          <a:p>
            <a:pPr algn="just"/>
            <a:endParaRPr lang="en-IN" sz="1000" dirty="0">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5920F8A9-1DEB-1CAF-7DF7-D3DCDACDE739}"/>
              </a:ext>
            </a:extLst>
          </p:cNvPr>
          <p:cNvSpPr/>
          <p:nvPr/>
        </p:nvSpPr>
        <p:spPr>
          <a:xfrm>
            <a:off x="7488238" y="4895500"/>
            <a:ext cx="4627562" cy="196249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IN" dirty="0"/>
          </a:p>
        </p:txBody>
      </p:sp>
      <p:graphicFrame>
        <p:nvGraphicFramePr>
          <p:cNvPr id="20" name="Table 19">
            <a:extLst>
              <a:ext uri="{FF2B5EF4-FFF2-40B4-BE49-F238E27FC236}">
                <a16:creationId xmlns:a16="http://schemas.microsoft.com/office/drawing/2014/main" id="{FB557F07-1ED8-8F6C-0371-B2158F03A382}"/>
              </a:ext>
            </a:extLst>
          </p:cNvPr>
          <p:cNvGraphicFramePr>
            <a:graphicFrameLocks noGrp="1"/>
          </p:cNvGraphicFramePr>
          <p:nvPr>
            <p:extLst>
              <p:ext uri="{D42A27DB-BD31-4B8C-83A1-F6EECF244321}">
                <p14:modId xmlns:p14="http://schemas.microsoft.com/office/powerpoint/2010/main" val="31682475"/>
              </p:ext>
            </p:extLst>
          </p:nvPr>
        </p:nvGraphicFramePr>
        <p:xfrm>
          <a:off x="7518400" y="5108353"/>
          <a:ext cx="4597398" cy="1664856"/>
        </p:xfrm>
        <a:graphic>
          <a:graphicData uri="http://schemas.openxmlformats.org/drawingml/2006/table">
            <a:tbl>
              <a:tblPr firstRow="1" firstCol="1" bandRow="1">
                <a:tableStyleId>{F5AB1C69-6EDB-4FF4-983F-18BD219EF322}</a:tableStyleId>
              </a:tblPr>
              <a:tblGrid>
                <a:gridCol w="1244600">
                  <a:extLst>
                    <a:ext uri="{9D8B030D-6E8A-4147-A177-3AD203B41FA5}">
                      <a16:colId xmlns:a16="http://schemas.microsoft.com/office/drawing/2014/main" val="3121959562"/>
                    </a:ext>
                  </a:extLst>
                </a:gridCol>
                <a:gridCol w="1841500">
                  <a:extLst>
                    <a:ext uri="{9D8B030D-6E8A-4147-A177-3AD203B41FA5}">
                      <a16:colId xmlns:a16="http://schemas.microsoft.com/office/drawing/2014/main" val="4074043949"/>
                    </a:ext>
                  </a:extLst>
                </a:gridCol>
                <a:gridCol w="1511298">
                  <a:extLst>
                    <a:ext uri="{9D8B030D-6E8A-4147-A177-3AD203B41FA5}">
                      <a16:colId xmlns:a16="http://schemas.microsoft.com/office/drawing/2014/main" val="3845464045"/>
                    </a:ext>
                  </a:extLst>
                </a:gridCol>
              </a:tblGrid>
              <a:tr h="233846">
                <a:tc>
                  <a:txBody>
                    <a:bodyPr/>
                    <a:lstStyle/>
                    <a:p>
                      <a:pPr algn="ctr">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Aspect</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ICD-11</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DSM-V</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50807105"/>
                  </a:ext>
                </a:extLst>
              </a:tr>
              <a:tr h="233846">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Authority</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WHO, global use </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APA, mainly US</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40106864"/>
                  </a:ext>
                </a:extLst>
              </a:tr>
              <a:tr h="233846">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Classification </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Broader, culturally flexible</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More symptom-specific </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51242"/>
                  </a:ext>
                </a:extLst>
              </a:tr>
              <a:tr h="233846">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Diagnostic Focus</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Functional impairment </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Symptom counts</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6135909"/>
                  </a:ext>
                </a:extLst>
              </a:tr>
              <a:tr h="233846">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Cultural Context </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Strong emphasis</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Limited inclusion </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76057137"/>
                  </a:ext>
                </a:extLst>
              </a:tr>
              <a:tr h="495626">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Clinical Use </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a:effectLst/>
                          <a:latin typeface="Times New Roman" panose="02020603050405020304" pitchFamily="18" charset="0"/>
                          <a:cs typeface="Times New Roman" panose="02020603050405020304" pitchFamily="18" charset="0"/>
                        </a:rPr>
                        <a:t>Focus on public health </a:t>
                      </a:r>
                      <a:endParaRPr lang="en-IN" sz="105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US" sz="1050" kern="100" dirty="0">
                          <a:effectLst/>
                          <a:latin typeface="Times New Roman" panose="02020603050405020304" pitchFamily="18" charset="0"/>
                          <a:cs typeface="Times New Roman" panose="02020603050405020304" pitchFamily="18" charset="0"/>
                        </a:rPr>
                        <a:t>Research and insurance-oriented </a:t>
                      </a:r>
                      <a:endParaRPr lang="en-IN" sz="105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5176529"/>
                  </a:ext>
                </a:extLst>
              </a:tr>
            </a:tbl>
          </a:graphicData>
        </a:graphic>
      </p:graphicFrame>
      <p:sp>
        <p:nvSpPr>
          <p:cNvPr id="21" name="Rectangle 1">
            <a:extLst>
              <a:ext uri="{FF2B5EF4-FFF2-40B4-BE49-F238E27FC236}">
                <a16:creationId xmlns:a16="http://schemas.microsoft.com/office/drawing/2014/main" id="{EDCFBBD9-416B-4F44-5A2E-CF95A84C1DF2}"/>
              </a:ext>
            </a:extLst>
          </p:cNvPr>
          <p:cNvSpPr>
            <a:spLocks noChangeArrowheads="1"/>
          </p:cNvSpPr>
          <p:nvPr/>
        </p:nvSpPr>
        <p:spPr bwMode="auto">
          <a:xfrm>
            <a:off x="7353298" y="4859800"/>
            <a:ext cx="46275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Comparison between ICD-11 and DSM-5</a:t>
            </a:r>
            <a:endParaRPr kumimoji="0" lang="en-US" altLang="en-US" sz="18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BB50A6AD-395C-58C9-D7FF-CD4DFD5763FB}"/>
              </a:ext>
            </a:extLst>
          </p:cNvPr>
          <p:cNvSpPr/>
          <p:nvPr/>
        </p:nvSpPr>
        <p:spPr>
          <a:xfrm>
            <a:off x="2512999" y="4329301"/>
            <a:ext cx="2921000" cy="2481813"/>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US" sz="1050" b="1" dirty="0">
                <a:latin typeface="Times New Roman" panose="02020603050405020304" pitchFamily="18" charset="0"/>
                <a:cs typeface="Times New Roman" panose="02020603050405020304" pitchFamily="18" charset="0"/>
              </a:rPr>
              <a:t>Changing Attitudes Towards Anxiety Disorders </a:t>
            </a:r>
            <a:endParaRPr lang="en-IN" sz="1050" dirty="0">
              <a:latin typeface="Times New Roman" panose="02020603050405020304" pitchFamily="18" charset="0"/>
              <a:cs typeface="Times New Roman" panose="02020603050405020304" pitchFamily="18" charset="0"/>
            </a:endParaRPr>
          </a:p>
          <a:p>
            <a:pPr algn="just"/>
            <a:r>
              <a:rPr lang="en-IN" sz="1050" dirty="0">
                <a:latin typeface="Times New Roman" panose="02020603050405020304" pitchFamily="18" charset="0"/>
                <a:cs typeface="Times New Roman" panose="02020603050405020304" pitchFamily="18" charset="0"/>
              </a:rPr>
              <a:t>In the UK, anxiety disorders in the past were misconceived and usually linked to individual weakness or failure in being moral. This stigma inhibited the seeking of help and strengthened the institutional care. In the past decades, there has been a change of attitude towards the acceptability of anxiety as a mental health issue, with biological, psychological and social factors. The campaigns of public awareness and more research have led to a decrease in stigma, although there is discrimination, especially among the marginalised (Thornicroft </a:t>
            </a:r>
            <a:r>
              <a:rPr lang="en-IN" sz="1050" i="1" dirty="0">
                <a:latin typeface="Times New Roman" panose="02020603050405020304" pitchFamily="18" charset="0"/>
                <a:cs typeface="Times New Roman" panose="02020603050405020304" pitchFamily="18" charset="0"/>
              </a:rPr>
              <a:t>et al</a:t>
            </a:r>
            <a:r>
              <a:rPr lang="en-IN" sz="1050" dirty="0">
                <a:latin typeface="Times New Roman" panose="02020603050405020304" pitchFamily="18" charset="0"/>
                <a:cs typeface="Times New Roman" panose="02020603050405020304" pitchFamily="18" charset="0"/>
              </a:rPr>
              <a:t>., 2022).</a:t>
            </a:r>
          </a:p>
          <a:p>
            <a:pPr algn="ctr"/>
            <a:endParaRPr lang="en-IN" sz="1050" dirty="0">
              <a:latin typeface="Times New Roman" panose="02020603050405020304" pitchFamily="18" charset="0"/>
              <a:cs typeface="Times New Roman" panose="02020603050405020304" pitchFamily="18" charset="0"/>
            </a:endParaRPr>
          </a:p>
        </p:txBody>
      </p:sp>
      <p:pic>
        <p:nvPicPr>
          <p:cNvPr id="24" name="Picture 23">
            <a:extLst>
              <a:ext uri="{FF2B5EF4-FFF2-40B4-BE49-F238E27FC236}">
                <a16:creationId xmlns:a16="http://schemas.microsoft.com/office/drawing/2014/main" id="{9B79FEB6-71F4-B478-1091-31EEECD3407C}"/>
              </a:ext>
            </a:extLst>
          </p:cNvPr>
          <p:cNvPicPr>
            <a:picLocks noChangeAspect="1"/>
          </p:cNvPicPr>
          <p:nvPr/>
        </p:nvPicPr>
        <p:blipFill>
          <a:blip r:embed="rId5"/>
          <a:stretch>
            <a:fillRect/>
          </a:stretch>
        </p:blipFill>
        <p:spPr>
          <a:xfrm>
            <a:off x="5474649" y="4835350"/>
            <a:ext cx="1998508" cy="1975764"/>
          </a:xfrm>
          <a:prstGeom prst="rect">
            <a:avLst/>
          </a:prstGeom>
        </p:spPr>
      </p:pic>
    </p:spTree>
    <p:extLst>
      <p:ext uri="{BB962C8B-B14F-4D97-AF65-F5344CB8AC3E}">
        <p14:creationId xmlns:p14="http://schemas.microsoft.com/office/powerpoint/2010/main" val="2026367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2DB12-C16C-D74F-C015-7A9FDF845655}"/>
              </a:ext>
            </a:extLst>
          </p:cNvPr>
          <p:cNvSpPr>
            <a:spLocks noGrp="1"/>
          </p:cNvSpPr>
          <p:nvPr>
            <p:ph type="title"/>
          </p:nvPr>
        </p:nvSpPr>
        <p:spPr>
          <a:xfrm>
            <a:off x="0" y="1"/>
            <a:ext cx="12192000" cy="1003298"/>
          </a:xfrm>
          <a:solidFill>
            <a:srgbClr val="FFFF00"/>
          </a:solidFill>
        </p:spPr>
        <p:style>
          <a:lnRef idx="2">
            <a:schemeClr val="dk1"/>
          </a:lnRef>
          <a:fillRef idx="1">
            <a:schemeClr val="lt1"/>
          </a:fillRef>
          <a:effectRef idx="0">
            <a:schemeClr val="dk1"/>
          </a:effectRef>
          <a:fontRef idx="minor">
            <a:schemeClr val="dk1"/>
          </a:fontRef>
        </p:style>
        <p:txBody>
          <a:bodyPr/>
          <a:lstStyle/>
          <a:p>
            <a:pPr algn="ctr"/>
            <a:r>
              <a:rPr lang="en-US" sz="2400" b="1" dirty="0">
                <a:latin typeface="Times New Roman" panose="02020603050405020304" pitchFamily="18" charset="0"/>
                <a:cs typeface="Times New Roman" panose="02020603050405020304" pitchFamily="18" charset="0"/>
              </a:rPr>
              <a:t>Anxiety Disorders in Transition: Changing Attitudes, Practices and Policies in Mental Health Care </a:t>
            </a:r>
            <a:endParaRPr lang="en-IN" sz="2400" dirty="0"/>
          </a:p>
        </p:txBody>
      </p:sp>
      <p:sp>
        <p:nvSpPr>
          <p:cNvPr id="3" name="Rectangle 2">
            <a:extLst>
              <a:ext uri="{FF2B5EF4-FFF2-40B4-BE49-F238E27FC236}">
                <a16:creationId xmlns:a16="http://schemas.microsoft.com/office/drawing/2014/main" id="{D27A1198-D267-EEA0-EB08-92109695BF6C}"/>
              </a:ext>
            </a:extLst>
          </p:cNvPr>
          <p:cNvSpPr/>
          <p:nvPr/>
        </p:nvSpPr>
        <p:spPr>
          <a:xfrm>
            <a:off x="0" y="1059325"/>
            <a:ext cx="2946400" cy="2313649"/>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US" sz="1000" b="1" dirty="0">
                <a:latin typeface="Times New Roman" panose="02020603050405020304" pitchFamily="18" charset="0"/>
                <a:cs typeface="Times New Roman" panose="02020603050405020304" pitchFamily="18" charset="0"/>
              </a:rPr>
              <a:t>Evolution of Clinical Practices </a:t>
            </a:r>
            <a:endParaRPr lang="en-IN" sz="1000" dirty="0">
              <a:latin typeface="Times New Roman" panose="02020603050405020304" pitchFamily="18" charset="0"/>
              <a:cs typeface="Times New Roman" panose="02020603050405020304" pitchFamily="18" charset="0"/>
            </a:endParaRPr>
          </a:p>
          <a:p>
            <a:pPr algn="just"/>
            <a:r>
              <a:rPr lang="en-IN" sz="1000" dirty="0">
                <a:latin typeface="Times New Roman" panose="02020603050405020304" pitchFamily="18" charset="0"/>
                <a:cs typeface="Times New Roman" panose="02020603050405020304" pitchFamily="18" charset="0"/>
              </a:rPr>
              <a:t>Practice has shifted towards evidence-based, person-centred practice and not custody and medication-focused care. A major change came with the introduction of cognitive-behavioural therapy (CBT), which is backed up by empirical evidence. Recent NICE guidance is that psychological interventions should be the primary treatment option, and medication is used where suitable (</a:t>
            </a:r>
            <a:r>
              <a:rPr lang="en-GB" sz="1000" dirty="0">
                <a:latin typeface="Times New Roman" panose="02020603050405020304" pitchFamily="18" charset="0"/>
                <a:cs typeface="Times New Roman" panose="02020603050405020304" pitchFamily="18" charset="0"/>
              </a:rPr>
              <a:t>Zhang </a:t>
            </a:r>
            <a:r>
              <a:rPr lang="en-GB" sz="1000" i="1" dirty="0">
                <a:latin typeface="Times New Roman" panose="02020603050405020304" pitchFamily="18" charset="0"/>
                <a:cs typeface="Times New Roman" panose="02020603050405020304" pitchFamily="18" charset="0"/>
              </a:rPr>
              <a:t>et al</a:t>
            </a:r>
            <a:r>
              <a:rPr lang="en-GB" sz="1000" dirty="0">
                <a:latin typeface="Times New Roman" panose="02020603050405020304" pitchFamily="18" charset="0"/>
                <a:cs typeface="Times New Roman" panose="02020603050405020304" pitchFamily="18" charset="0"/>
              </a:rPr>
              <a:t>., 2023)</a:t>
            </a:r>
            <a:r>
              <a:rPr lang="en-IN" sz="1000" dirty="0">
                <a:latin typeface="Times New Roman" panose="02020603050405020304" pitchFamily="18" charset="0"/>
                <a:cs typeface="Times New Roman" panose="02020603050405020304" pitchFamily="18" charset="0"/>
              </a:rPr>
              <a:t>. Nevertheless, access is disproportionate. According to NHS statistics, approximately 1 in every 6 adults will develop an anxiety disorder within a week, but only a few of them get treated in time because of staffing shortages and long queues</a:t>
            </a:r>
          </a:p>
        </p:txBody>
      </p:sp>
      <p:pic>
        <p:nvPicPr>
          <p:cNvPr id="5" name="Picture 4">
            <a:extLst>
              <a:ext uri="{FF2B5EF4-FFF2-40B4-BE49-F238E27FC236}">
                <a16:creationId xmlns:a16="http://schemas.microsoft.com/office/drawing/2014/main" id="{ABEEDE66-DE60-5A93-6109-7E033C3A053D}"/>
              </a:ext>
            </a:extLst>
          </p:cNvPr>
          <p:cNvPicPr>
            <a:picLocks noChangeAspect="1"/>
          </p:cNvPicPr>
          <p:nvPr/>
        </p:nvPicPr>
        <p:blipFill>
          <a:blip r:embed="rId2"/>
          <a:stretch>
            <a:fillRect/>
          </a:stretch>
        </p:blipFill>
        <p:spPr>
          <a:xfrm>
            <a:off x="6946900" y="1059323"/>
            <a:ext cx="2318440" cy="2313651"/>
          </a:xfrm>
          <a:prstGeom prst="ellipse">
            <a:avLst/>
          </a:prstGeom>
          <a:ln>
            <a:solidFill>
              <a:schemeClr val="tx1">
                <a:lumMod val="85000"/>
                <a:lumOff val="15000"/>
              </a:schemeClr>
            </a:solidFill>
          </a:ln>
          <a:effectLst>
            <a:softEdge rad="112500"/>
          </a:effectLst>
        </p:spPr>
      </p:pic>
      <p:sp>
        <p:nvSpPr>
          <p:cNvPr id="6" name="Rectangle 5">
            <a:extLst>
              <a:ext uri="{FF2B5EF4-FFF2-40B4-BE49-F238E27FC236}">
                <a16:creationId xmlns:a16="http://schemas.microsoft.com/office/drawing/2014/main" id="{B030BD57-8E42-FD75-4D59-616845A632F5}"/>
              </a:ext>
            </a:extLst>
          </p:cNvPr>
          <p:cNvSpPr/>
          <p:nvPr/>
        </p:nvSpPr>
        <p:spPr>
          <a:xfrm>
            <a:off x="2997200" y="1059323"/>
            <a:ext cx="3898900" cy="2313651"/>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Policy and Service Development </a:t>
            </a:r>
            <a:endParaRPr lang="en-IN"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The UK mental health policy has increasingly prioritised anxiety disorders within the broader mental health strategies:</a:t>
            </a:r>
            <a:endParaRPr lang="en-IN" sz="10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Developing Access to Psychological Therapies (IAPT),</a:t>
            </a:r>
            <a:r>
              <a:rPr lang="en-US" sz="1000" dirty="0">
                <a:latin typeface="Times New Roman" panose="02020603050405020304" pitchFamily="18" charset="0"/>
                <a:cs typeface="Times New Roman" panose="02020603050405020304" pitchFamily="18" charset="0"/>
              </a:rPr>
              <a:t> introduced in 2008, targeted to expand access to CBT as well as related therapies (</a:t>
            </a:r>
            <a:r>
              <a:rPr lang="en-IN" sz="1000" dirty="0">
                <a:latin typeface="Times New Roman" panose="02020603050405020304" pitchFamily="18" charset="0"/>
                <a:cs typeface="Times New Roman" panose="02020603050405020304" pitchFamily="18" charset="0"/>
              </a:rPr>
              <a:t>Martin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2021)</a:t>
            </a:r>
            <a:r>
              <a:rPr lang="en-US" sz="1000" dirty="0">
                <a:latin typeface="Times New Roman" panose="02020603050405020304" pitchFamily="18" charset="0"/>
                <a:cs typeface="Times New Roman" panose="02020603050405020304" pitchFamily="18" charset="0"/>
              </a:rPr>
              <a:t>. </a:t>
            </a:r>
            <a:endParaRPr lang="en-IN" sz="10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The NHS Long-Term Plan (2019)</a:t>
            </a:r>
            <a:r>
              <a:rPr lang="en-US" sz="1000" dirty="0">
                <a:latin typeface="Times New Roman" panose="02020603050405020304" pitchFamily="18" charset="0"/>
                <a:cs typeface="Times New Roman" panose="02020603050405020304" pitchFamily="18" charset="0"/>
              </a:rPr>
              <a:t> also committed to enhancing mental health funding as well as assessing, aiming to provide an additional 380000 adults yearly with access to talking therapies (</a:t>
            </a:r>
            <a:r>
              <a:rPr lang="en-IN" sz="1000" dirty="0">
                <a:latin typeface="Times New Roman" panose="02020603050405020304" pitchFamily="18" charset="0"/>
                <a:cs typeface="Times New Roman" panose="02020603050405020304" pitchFamily="18" charset="0"/>
              </a:rPr>
              <a:t>‌</a:t>
            </a:r>
            <a:r>
              <a:rPr lang="en-IN" sz="1000" dirty="0" err="1">
                <a:latin typeface="Times New Roman" panose="02020603050405020304" pitchFamily="18" charset="0"/>
                <a:cs typeface="Times New Roman" panose="02020603050405020304" pitchFamily="18" charset="0"/>
              </a:rPr>
              <a:t>Catalao</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2024)</a:t>
            </a:r>
            <a:r>
              <a:rPr lang="en-US" sz="1000" dirty="0">
                <a:latin typeface="Times New Roman" panose="02020603050405020304" pitchFamily="18" charset="0"/>
                <a:cs typeface="Times New Roman" panose="02020603050405020304" pitchFamily="18" charset="0"/>
              </a:rPr>
              <a:t>. </a:t>
            </a:r>
            <a:endParaRPr lang="en-IN" sz="10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The Mental Health Act 1983 (as amended 2007)</a:t>
            </a:r>
            <a:r>
              <a:rPr lang="en-US" sz="1000" dirty="0">
                <a:latin typeface="Times New Roman" panose="02020603050405020304" pitchFamily="18" charset="0"/>
                <a:cs typeface="Times New Roman" panose="02020603050405020304" pitchFamily="18" charset="0"/>
              </a:rPr>
              <a:t> offered legal frameworks of care but has been criticized for having too little orientation to anxiety disorders over severe mental illness.</a:t>
            </a:r>
            <a:endParaRPr lang="en-IN" sz="1000"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543DFD71-EC57-1871-3775-7E3D362D864F}"/>
              </a:ext>
            </a:extLst>
          </p:cNvPr>
          <p:cNvSpPr/>
          <p:nvPr/>
        </p:nvSpPr>
        <p:spPr>
          <a:xfrm>
            <a:off x="0" y="3428998"/>
            <a:ext cx="4127500" cy="2006602"/>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Critical Analysis and Discussion</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Historical vs Contemporary Care:</a:t>
            </a:r>
            <a:r>
              <a:rPr lang="en-US" sz="1000" dirty="0">
                <a:latin typeface="Times New Roman" panose="02020603050405020304" pitchFamily="18" charset="0"/>
                <a:cs typeface="Times New Roman" panose="02020603050405020304" pitchFamily="18" charset="0"/>
              </a:rPr>
              <a:t> In the past, anxiety disorders were not well comprehended and treated by custodial care or sedation. Modern treatment focuses on preventive diagnoses, psychotherapies and person-</a:t>
            </a:r>
            <a:r>
              <a:rPr lang="en-US" sz="1000" dirty="0" err="1">
                <a:latin typeface="Times New Roman" panose="02020603050405020304" pitchFamily="18" charset="0"/>
                <a:cs typeface="Times New Roman" panose="02020603050405020304" pitchFamily="18" charset="0"/>
              </a:rPr>
              <a:t>centred</a:t>
            </a:r>
            <a:r>
              <a:rPr lang="en-US" sz="1000" dirty="0">
                <a:latin typeface="Times New Roman" panose="02020603050405020304" pitchFamily="18" charset="0"/>
                <a:cs typeface="Times New Roman" panose="02020603050405020304" pitchFamily="18" charset="0"/>
              </a:rPr>
              <a:t> theory based on NICE and ICD-11.</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Progress Achieved:</a:t>
            </a:r>
            <a:r>
              <a:rPr lang="en-US" sz="1000" dirty="0">
                <a:latin typeface="Times New Roman" panose="02020603050405020304" pitchFamily="18" charset="0"/>
                <a:cs typeface="Times New Roman" panose="02020603050405020304" pitchFamily="18" charset="0"/>
              </a:rPr>
              <a:t> Evidence-based access to treatment has been enhanced by better diagnostic clarity (enhancing contextualisation), low levels of stigma and growth of NHS talking therapies (</a:t>
            </a:r>
            <a:r>
              <a:rPr lang="en-IN" sz="1000" dirty="0">
                <a:latin typeface="Times New Roman" panose="02020603050405020304" pitchFamily="18" charset="0"/>
                <a:cs typeface="Times New Roman" panose="02020603050405020304" pitchFamily="18" charset="0"/>
              </a:rPr>
              <a:t>James </a:t>
            </a:r>
            <a:r>
              <a:rPr lang="en-IN" sz="1000" i="1" dirty="0">
                <a:latin typeface="Times New Roman" panose="02020603050405020304" pitchFamily="18" charset="0"/>
                <a:cs typeface="Times New Roman" panose="02020603050405020304" pitchFamily="18" charset="0"/>
              </a:rPr>
              <a:t>et al.,</a:t>
            </a:r>
            <a:r>
              <a:rPr lang="en-IN" sz="1000" dirty="0">
                <a:latin typeface="Times New Roman" panose="02020603050405020304" pitchFamily="18" charset="0"/>
                <a:cs typeface="Times New Roman" panose="02020603050405020304" pitchFamily="18" charset="0"/>
              </a:rPr>
              <a:t> 2024)</a:t>
            </a:r>
            <a:r>
              <a:rPr lang="en-US" sz="1000" dirty="0">
                <a:latin typeface="Times New Roman" panose="02020603050405020304" pitchFamily="18" charset="0"/>
                <a:cs typeface="Times New Roman" panose="02020603050405020304" pitchFamily="18" charset="0"/>
              </a:rPr>
              <a:t>.</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Continuing Challenges:</a:t>
            </a:r>
            <a:r>
              <a:rPr lang="en-US" sz="1000" dirty="0">
                <a:latin typeface="Times New Roman" panose="02020603050405020304" pitchFamily="18" charset="0"/>
                <a:cs typeface="Times New Roman" panose="02020603050405020304" pitchFamily="18" charset="0"/>
              </a:rPr>
              <a:t> Prolonged waiting periods, staffing, stigma, and social disproportion persist in curtailing equitable access to quality and timely care throughout the UK.</a:t>
            </a:r>
            <a:endParaRPr lang="en-IN" sz="1000" dirty="0">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6B57320C-DC69-7CC6-FA9B-FE9F7CE851C9}"/>
              </a:ext>
            </a:extLst>
          </p:cNvPr>
          <p:cNvSpPr/>
          <p:nvPr/>
        </p:nvSpPr>
        <p:spPr>
          <a:xfrm>
            <a:off x="9405040" y="1039146"/>
            <a:ext cx="2786960" cy="231365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US" sz="1050" b="1" dirty="0">
                <a:latin typeface="Times New Roman" panose="02020603050405020304" pitchFamily="18" charset="0"/>
                <a:cs typeface="Times New Roman" panose="02020603050405020304" pitchFamily="18" charset="0"/>
              </a:rPr>
              <a:t>Social, Cultural, and Political Context </a:t>
            </a:r>
            <a:endParaRPr lang="en-IN" sz="1050" dirty="0">
              <a:latin typeface="Times New Roman" panose="02020603050405020304" pitchFamily="18" charset="0"/>
              <a:cs typeface="Times New Roman" panose="02020603050405020304" pitchFamily="18" charset="0"/>
            </a:endParaRPr>
          </a:p>
          <a:p>
            <a:pPr algn="just"/>
            <a:r>
              <a:rPr lang="en-US" sz="1050" dirty="0">
                <a:latin typeface="Times New Roman" panose="02020603050405020304" pitchFamily="18" charset="0"/>
                <a:cs typeface="Times New Roman" panose="02020603050405020304" pitchFamily="18" charset="0"/>
              </a:rPr>
              <a:t>Anxiety disorders are recognized and treated based on social stigma and inequality. The expressions of the symptom and the help-seeking behaviours are influenced by cultural beliefs (</a:t>
            </a:r>
            <a:r>
              <a:rPr lang="en-IN" sz="1050" dirty="0">
                <a:latin typeface="Times New Roman" panose="02020603050405020304" pitchFamily="18" charset="0"/>
                <a:cs typeface="Times New Roman" panose="02020603050405020304" pitchFamily="18" charset="0"/>
              </a:rPr>
              <a:t>Adams </a:t>
            </a:r>
            <a:r>
              <a:rPr lang="en-IN" sz="1050" i="1" dirty="0">
                <a:latin typeface="Times New Roman" panose="02020603050405020304" pitchFamily="18" charset="0"/>
                <a:cs typeface="Times New Roman" panose="02020603050405020304" pitchFamily="18" charset="0"/>
              </a:rPr>
              <a:t>et al</a:t>
            </a:r>
            <a:r>
              <a:rPr lang="en-IN" sz="1050" dirty="0">
                <a:latin typeface="Times New Roman" panose="02020603050405020304" pitchFamily="18" charset="0"/>
                <a:cs typeface="Times New Roman" panose="02020603050405020304" pitchFamily="18" charset="0"/>
              </a:rPr>
              <a:t>., 2022)</a:t>
            </a:r>
            <a:r>
              <a:rPr lang="en-US" sz="1050" dirty="0">
                <a:latin typeface="Times New Roman" panose="02020603050405020304" pitchFamily="18" charset="0"/>
                <a:cs typeface="Times New Roman" panose="02020603050405020304" pitchFamily="18" charset="0"/>
              </a:rPr>
              <a:t>. The mental health policies in the UK have maximized service provision, but access is still limited by workforce shortages and a lack of sufficient funding. Socioeconomic poverty is also a huge obstacle to fair care and recovery.</a:t>
            </a:r>
            <a:endParaRPr lang="en-IN" sz="1050"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6A41ECFF-47A0-C42A-79F2-2C125B8B4796}"/>
              </a:ext>
            </a:extLst>
          </p:cNvPr>
          <p:cNvPicPr>
            <a:picLocks noChangeAspect="1"/>
          </p:cNvPicPr>
          <p:nvPr/>
        </p:nvPicPr>
        <p:blipFill>
          <a:blip r:embed="rId3"/>
          <a:stretch>
            <a:fillRect/>
          </a:stretch>
        </p:blipFill>
        <p:spPr>
          <a:xfrm>
            <a:off x="4216401" y="3428998"/>
            <a:ext cx="2463799" cy="2006602"/>
          </a:xfrm>
          <a:prstGeom prst="rect">
            <a:avLst/>
          </a:prstGeom>
          <a:ln>
            <a:solidFill>
              <a:schemeClr val="tx1"/>
            </a:solidFill>
          </a:ln>
        </p:spPr>
      </p:pic>
      <p:sp>
        <p:nvSpPr>
          <p:cNvPr id="11" name="Rectangle 10">
            <a:extLst>
              <a:ext uri="{FF2B5EF4-FFF2-40B4-BE49-F238E27FC236}">
                <a16:creationId xmlns:a16="http://schemas.microsoft.com/office/drawing/2014/main" id="{D91366E0-6F0A-F937-8F2B-DE415E698E63}"/>
              </a:ext>
            </a:extLst>
          </p:cNvPr>
          <p:cNvSpPr/>
          <p:nvPr/>
        </p:nvSpPr>
        <p:spPr>
          <a:xfrm>
            <a:off x="0" y="5491624"/>
            <a:ext cx="2997200" cy="126477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Individual/Cultural Differences </a:t>
            </a:r>
            <a:endParaRPr lang="en-IN"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Differences in both individuals and cultures affect the experience, expression, and treatment of anxiety. The influences on help-seeking, mental health service diagnosis and involvement include cultural beliefs, language, stigma and socioeconomic factors.</a:t>
            </a:r>
            <a:endParaRPr lang="en-IN" sz="1000" dirty="0">
              <a:latin typeface="Times New Roman" panose="02020603050405020304" pitchFamily="18" charset="0"/>
              <a:cs typeface="Times New Roman" panose="02020603050405020304" pitchFamily="18" charset="0"/>
            </a:endParaRPr>
          </a:p>
          <a:p>
            <a:pPr algn="just"/>
            <a:endParaRPr lang="en-IN" sz="1000"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B5EBC35D-51C2-EB2D-0A29-7F8C9033A042}"/>
              </a:ext>
            </a:extLst>
          </p:cNvPr>
          <p:cNvSpPr/>
          <p:nvPr/>
        </p:nvSpPr>
        <p:spPr>
          <a:xfrm>
            <a:off x="9918700" y="3428998"/>
            <a:ext cx="2273300" cy="332740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Recommendations for Future Policy and Practice </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Developing Access and Capacity:</a:t>
            </a:r>
            <a:r>
              <a:rPr lang="en-US" sz="1000" dirty="0">
                <a:latin typeface="Times New Roman" panose="02020603050405020304" pitchFamily="18" charset="0"/>
                <a:cs typeface="Times New Roman" panose="02020603050405020304" pitchFamily="18" charset="0"/>
              </a:rPr>
              <a:t> Expanding NHS Therapies to mitigate waiting times, as over 1.8 million people were referred in England in 2022-2023 (England NHS). </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Addressing Inequalities:</a:t>
            </a:r>
            <a:r>
              <a:rPr lang="en-US" sz="1000" dirty="0">
                <a:latin typeface="Times New Roman" panose="02020603050405020304" pitchFamily="18" charset="0"/>
                <a:cs typeface="Times New Roman" panose="02020603050405020304" pitchFamily="18" charset="0"/>
              </a:rPr>
              <a:t> Aligning services with the NHS Long-Term Plan to develop access for deprived as well as minority communities, who experience higher unmet need. </a:t>
            </a:r>
            <a:endParaRPr lang="en-IN" sz="10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Early Intervention and Prevention:</a:t>
            </a:r>
            <a:r>
              <a:rPr lang="en-US" sz="1000" dirty="0">
                <a:latin typeface="Times New Roman" panose="02020603050405020304" pitchFamily="18" charset="0"/>
                <a:cs typeface="Times New Roman" panose="02020603050405020304" pitchFamily="18" charset="0"/>
              </a:rPr>
              <a:t> Improving primary care screening as well as school-based </a:t>
            </a:r>
            <a:r>
              <a:rPr lang="en-US" sz="1000" dirty="0" err="1">
                <a:latin typeface="Times New Roman" panose="02020603050405020304" pitchFamily="18" charset="0"/>
                <a:cs typeface="Times New Roman" panose="02020603050405020304" pitchFamily="18" charset="0"/>
              </a:rPr>
              <a:t>programmes</a:t>
            </a:r>
            <a:r>
              <a:rPr lang="en-US" sz="1000" dirty="0">
                <a:latin typeface="Times New Roman" panose="02020603050405020304" pitchFamily="18" charset="0"/>
                <a:cs typeface="Times New Roman" panose="02020603050405020304" pitchFamily="18" charset="0"/>
              </a:rPr>
              <a:t> in line with NICE guidelines, promoting early identification, as well as reducing long-term burden. </a:t>
            </a:r>
            <a:endParaRPr lang="en-IN" sz="1000" dirty="0">
              <a:latin typeface="Times New Roman" panose="02020603050405020304" pitchFamily="18" charset="0"/>
              <a:cs typeface="Times New Roman" panose="02020603050405020304" pitchFamily="18" charset="0"/>
            </a:endParaRPr>
          </a:p>
          <a:p>
            <a:pPr algn="just"/>
            <a:endParaRPr lang="en-IN" sz="1000"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143E84B0-E831-7746-A5B0-1409484DE28D}"/>
              </a:ext>
            </a:extLst>
          </p:cNvPr>
          <p:cNvPicPr>
            <a:picLocks noChangeAspect="1"/>
          </p:cNvPicPr>
          <p:nvPr/>
        </p:nvPicPr>
        <p:blipFill>
          <a:blip r:embed="rId4"/>
          <a:stretch>
            <a:fillRect/>
          </a:stretch>
        </p:blipFill>
        <p:spPr>
          <a:xfrm>
            <a:off x="6724650" y="3428999"/>
            <a:ext cx="3149599" cy="1689101"/>
          </a:xfrm>
          <a:prstGeom prst="rect">
            <a:avLst/>
          </a:prstGeom>
          <a:ln>
            <a:solidFill>
              <a:schemeClr val="tx1"/>
            </a:solidFill>
          </a:ln>
        </p:spPr>
      </p:pic>
      <p:sp>
        <p:nvSpPr>
          <p:cNvPr id="15" name="Rectangle 14">
            <a:extLst>
              <a:ext uri="{FF2B5EF4-FFF2-40B4-BE49-F238E27FC236}">
                <a16:creationId xmlns:a16="http://schemas.microsoft.com/office/drawing/2014/main" id="{4EAC4047-2984-05C4-F10B-488ECA8160ED}"/>
              </a:ext>
            </a:extLst>
          </p:cNvPr>
          <p:cNvSpPr/>
          <p:nvPr/>
        </p:nvSpPr>
        <p:spPr>
          <a:xfrm>
            <a:off x="6724650" y="5174125"/>
            <a:ext cx="3149599" cy="26147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(Source: </a:t>
            </a:r>
            <a:r>
              <a:rPr lang="en-IN" sz="1000" b="1" dirty="0">
                <a:latin typeface="Times New Roman" panose="02020603050405020304" pitchFamily="18" charset="0"/>
                <a:cs typeface="Times New Roman" panose="02020603050405020304" pitchFamily="18" charset="0"/>
              </a:rPr>
              <a:t>bbc.com, 2023)</a:t>
            </a:r>
          </a:p>
        </p:txBody>
      </p:sp>
      <p:sp>
        <p:nvSpPr>
          <p:cNvPr id="16" name="Rectangle 15">
            <a:extLst>
              <a:ext uri="{FF2B5EF4-FFF2-40B4-BE49-F238E27FC236}">
                <a16:creationId xmlns:a16="http://schemas.microsoft.com/office/drawing/2014/main" id="{77110471-3052-34C9-710B-B74AAFCF96B3}"/>
              </a:ext>
            </a:extLst>
          </p:cNvPr>
          <p:cNvSpPr/>
          <p:nvPr/>
        </p:nvSpPr>
        <p:spPr>
          <a:xfrm>
            <a:off x="3041650" y="5491624"/>
            <a:ext cx="3854450" cy="1264776"/>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000" b="1" dirty="0">
                <a:latin typeface="Times New Roman" panose="02020603050405020304" pitchFamily="18" charset="0"/>
                <a:cs typeface="Times New Roman" panose="02020603050405020304" pitchFamily="18" charset="0"/>
              </a:rPr>
              <a:t>Conclusion </a:t>
            </a:r>
            <a:endParaRPr lang="en-IN"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This poster showed how anxiety or fear-related disorders became part of a poorly defined and stigmatized disorder into a well-defined and evidence-based diagnosis. Policy, clinical practice and public attitudes were found to be improved. However, enduring stigma, disparities in services and capacity in the NHS were identified to still limit access to efficient, equitable care in a timely fashion across the UK.</a:t>
            </a:r>
            <a:endParaRPr lang="en-IN" sz="1000" dirty="0">
              <a:latin typeface="Times New Roman" panose="02020603050405020304" pitchFamily="18" charset="0"/>
              <a:cs typeface="Times New Roman" panose="02020603050405020304" pitchFamily="18" charset="0"/>
            </a:endParaRPr>
          </a:p>
          <a:p>
            <a:pPr algn="just"/>
            <a:endParaRPr lang="en-IN" sz="1000" dirty="0">
              <a:latin typeface="Times New Roman" panose="02020603050405020304" pitchFamily="18" charset="0"/>
              <a:cs typeface="Times New Roman" panose="02020603050405020304" pitchFamily="18" charset="0"/>
            </a:endParaRPr>
          </a:p>
        </p:txBody>
      </p:sp>
      <p:pic>
        <p:nvPicPr>
          <p:cNvPr id="18" name="Picture 17">
            <a:extLst>
              <a:ext uri="{FF2B5EF4-FFF2-40B4-BE49-F238E27FC236}">
                <a16:creationId xmlns:a16="http://schemas.microsoft.com/office/drawing/2014/main" id="{A03CAD34-92D1-FACE-2D0B-3D6C011E8EA4}"/>
              </a:ext>
            </a:extLst>
          </p:cNvPr>
          <p:cNvPicPr>
            <a:picLocks noChangeAspect="1"/>
          </p:cNvPicPr>
          <p:nvPr/>
        </p:nvPicPr>
        <p:blipFill>
          <a:blip r:embed="rId5"/>
          <a:stretch>
            <a:fillRect/>
          </a:stretch>
        </p:blipFill>
        <p:spPr>
          <a:xfrm>
            <a:off x="6979339" y="5491625"/>
            <a:ext cx="2894909" cy="1264776"/>
          </a:xfrm>
          <a:prstGeom prst="rect">
            <a:avLst/>
          </a:prstGeom>
          <a:ln>
            <a:solidFill>
              <a:schemeClr val="tx1"/>
            </a:solidFill>
          </a:ln>
        </p:spPr>
      </p:pic>
    </p:spTree>
    <p:extLst>
      <p:ext uri="{BB962C8B-B14F-4D97-AF65-F5344CB8AC3E}">
        <p14:creationId xmlns:p14="http://schemas.microsoft.com/office/powerpoint/2010/main" val="3461909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FB1ED4-9C9A-AE96-AB20-F766DDA1715D}"/>
              </a:ext>
            </a:extLst>
          </p:cNvPr>
          <p:cNvSpPr>
            <a:spLocks noGrp="1"/>
          </p:cNvSpPr>
          <p:nvPr>
            <p:ph type="title"/>
          </p:nvPr>
        </p:nvSpPr>
        <p:spPr>
          <a:xfrm>
            <a:off x="569911" y="262218"/>
            <a:ext cx="11253789" cy="893482"/>
          </a:xfrm>
        </p:spPr>
        <p:style>
          <a:lnRef idx="1">
            <a:schemeClr val="accent5"/>
          </a:lnRef>
          <a:fillRef idx="2">
            <a:schemeClr val="accent5"/>
          </a:fillRef>
          <a:effectRef idx="1">
            <a:schemeClr val="accent5"/>
          </a:effectRef>
          <a:fontRef idx="minor">
            <a:schemeClr val="dk1"/>
          </a:fontRef>
        </p:style>
        <p:txBody>
          <a:bodyPr/>
          <a:lstStyle/>
          <a:p>
            <a:pPr algn="ctr"/>
            <a:r>
              <a:rPr lang="en-US" b="1" dirty="0">
                <a:latin typeface="Times New Roman" panose="02020603050405020304" pitchFamily="18" charset="0"/>
                <a:cs typeface="Times New Roman" panose="02020603050405020304" pitchFamily="18" charset="0"/>
              </a:rPr>
              <a:t>Reference List </a:t>
            </a:r>
            <a:endParaRPr lang="en-IN"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F684C2E6-5677-ACD8-CC49-DC89C412DBC6}"/>
              </a:ext>
            </a:extLst>
          </p:cNvPr>
          <p:cNvSpPr>
            <a:spLocks noGrp="1"/>
          </p:cNvSpPr>
          <p:nvPr>
            <p:ph idx="1"/>
          </p:nvPr>
        </p:nvSpPr>
        <p:spPr>
          <a:xfrm>
            <a:off x="555534" y="1150739"/>
            <a:ext cx="11253789" cy="5703835"/>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77500" lnSpcReduction="20000"/>
          </a:bodyPr>
          <a:lstStyle/>
          <a:p>
            <a:pPr marL="0" indent="0" algn="just">
              <a:buNone/>
            </a:pPr>
            <a:r>
              <a:rPr lang="en-IN" dirty="0">
                <a:latin typeface="Times New Roman" panose="02020603050405020304" pitchFamily="18" charset="0"/>
                <a:cs typeface="Times New Roman" panose="02020603050405020304" pitchFamily="18" charset="0"/>
              </a:rPr>
              <a:t>Adams, C., </a:t>
            </a:r>
            <a:r>
              <a:rPr lang="en-IN" dirty="0" err="1">
                <a:latin typeface="Times New Roman" panose="02020603050405020304" pitchFamily="18" charset="0"/>
                <a:cs typeface="Times New Roman" panose="02020603050405020304" pitchFamily="18" charset="0"/>
              </a:rPr>
              <a:t>Gringart</a:t>
            </a:r>
            <a:r>
              <a:rPr lang="en-IN" dirty="0">
                <a:latin typeface="Times New Roman" panose="02020603050405020304" pitchFamily="18" charset="0"/>
                <a:cs typeface="Times New Roman" panose="02020603050405020304" pitchFamily="18" charset="0"/>
              </a:rPr>
              <a:t>, E. and Strobel, N. (2022). Explaining adults’ mental health help-seeking through the lens of the theory of planned behaviour: a scoping review. </a:t>
            </a:r>
            <a:r>
              <a:rPr lang="en-IN" i="1" dirty="0">
                <a:latin typeface="Times New Roman" panose="02020603050405020304" pitchFamily="18" charset="0"/>
                <a:cs typeface="Times New Roman" panose="02020603050405020304" pitchFamily="18" charset="0"/>
              </a:rPr>
              <a:t>Systematic Reviews</a:t>
            </a:r>
            <a:r>
              <a:rPr lang="en-IN" dirty="0">
                <a:latin typeface="Times New Roman" panose="02020603050405020304" pitchFamily="18" charset="0"/>
                <a:cs typeface="Times New Roman" panose="02020603050405020304" pitchFamily="18" charset="0"/>
              </a:rPr>
              <a:t>, [online] 11(1). Available at: </a:t>
            </a:r>
            <a:r>
              <a:rPr lang="en-IN" dirty="0" err="1">
                <a:latin typeface="Times New Roman" panose="02020603050405020304" pitchFamily="18" charset="0"/>
                <a:cs typeface="Times New Roman" panose="02020603050405020304" pitchFamily="18" charset="0"/>
              </a:rPr>
              <a:t>doi:https</a:t>
            </a:r>
            <a:r>
              <a:rPr lang="en-IN" dirty="0">
                <a:latin typeface="Times New Roman" panose="02020603050405020304" pitchFamily="18" charset="0"/>
                <a:cs typeface="Times New Roman" panose="02020603050405020304" pitchFamily="18" charset="0"/>
              </a:rPr>
              <a:t>://doi.org/10.1186/s13643-022-02034-y.</a:t>
            </a:r>
            <a:endParaRPr lang="en-US"/>
          </a:p>
          <a:p>
            <a:pPr marL="0" indent="0" algn="just">
              <a:buNone/>
            </a:pPr>
            <a:r>
              <a:rPr lang="en-IN" dirty="0" err="1">
                <a:latin typeface="Times New Roman"/>
                <a:cs typeface="Times New Roman"/>
              </a:rPr>
              <a:t>Catalao</a:t>
            </a:r>
            <a:r>
              <a:rPr lang="en-IN" dirty="0">
                <a:latin typeface="Times New Roman"/>
                <a:cs typeface="Times New Roman"/>
              </a:rPr>
              <a:t>, R., Broadbent, M., Ashworth, M., Das-Munshi, J., L. Hatch, S., </a:t>
            </a:r>
            <a:r>
              <a:rPr lang="en-IN" dirty="0" err="1">
                <a:latin typeface="Times New Roman"/>
                <a:cs typeface="Times New Roman"/>
              </a:rPr>
              <a:t>Hotopf</a:t>
            </a:r>
            <a:r>
              <a:rPr lang="en-IN" dirty="0">
                <a:latin typeface="Times New Roman"/>
                <a:cs typeface="Times New Roman"/>
              </a:rPr>
              <a:t>, M. and Dorrington, S. (2024) ‘Access to psychological therapies amongst patients with a mental health diagnosis in primary care: a data linkage study.’ </a:t>
            </a:r>
            <a:r>
              <a:rPr lang="en-IN" i="1" dirty="0">
                <a:latin typeface="Times New Roman"/>
                <a:cs typeface="Times New Roman"/>
              </a:rPr>
              <a:t>Social Psychiatry and Psychiatric Epidemiology</a:t>
            </a:r>
            <a:r>
              <a:rPr lang="en-IN" dirty="0">
                <a:latin typeface="Times New Roman"/>
                <a:cs typeface="Times New Roman"/>
              </a:rPr>
              <a:t>, [online] 60(9), pp.2149–2161. Available at: </a:t>
            </a:r>
            <a:r>
              <a:rPr lang="en-IN" dirty="0" err="1">
                <a:latin typeface="Times New Roman"/>
                <a:cs typeface="Times New Roman"/>
              </a:rPr>
              <a:t>doi:https</a:t>
            </a:r>
            <a:r>
              <a:rPr lang="en-IN" dirty="0">
                <a:latin typeface="Times New Roman"/>
                <a:cs typeface="Times New Roman"/>
              </a:rPr>
              <a:t>://doi.org/10.1007/s00127-024-02787-y.</a:t>
            </a:r>
          </a:p>
          <a:p>
            <a:pPr marL="0" indent="0" algn="just">
              <a:buNone/>
            </a:pPr>
            <a:r>
              <a:rPr lang="en-IN" dirty="0">
                <a:latin typeface="Times New Roman"/>
                <a:cs typeface="Times New Roman"/>
              </a:rPr>
              <a:t>James, K., Saxon, D. and Barkham, M. (2024) ‘Transforming the Effectiveness and Equity of a Psychological Therapy Service: A Case Study in the English NHS Talking Therapies Program.’ </a:t>
            </a:r>
            <a:r>
              <a:rPr lang="en-IN" i="1" dirty="0">
                <a:latin typeface="Times New Roman"/>
                <a:cs typeface="Times New Roman"/>
              </a:rPr>
              <a:t>Administration and Policy in Mental Health and Mental Health Services Research</a:t>
            </a:r>
            <a:r>
              <a:rPr lang="en-IN" dirty="0">
                <a:latin typeface="Times New Roman"/>
                <a:cs typeface="Times New Roman"/>
              </a:rPr>
              <a:t>, [online] 51(6), pp.970–987. Available at: </a:t>
            </a:r>
            <a:r>
              <a:rPr lang="en-IN" dirty="0" err="1">
                <a:latin typeface="Times New Roman"/>
                <a:cs typeface="Times New Roman"/>
              </a:rPr>
              <a:t>doi:https</a:t>
            </a:r>
            <a:r>
              <a:rPr lang="en-IN" dirty="0">
                <a:latin typeface="Times New Roman"/>
                <a:cs typeface="Times New Roman"/>
              </a:rPr>
              <a:t>://doi.org/10.1007/s10488-024-01403-0.</a:t>
            </a:r>
          </a:p>
          <a:p>
            <a:pPr marL="0" indent="0" algn="just">
              <a:buNone/>
            </a:pPr>
            <a:r>
              <a:rPr lang="en-GB" dirty="0">
                <a:latin typeface="Times New Roman" panose="02020603050405020304" pitchFamily="18" charset="0"/>
                <a:cs typeface="Times New Roman" panose="02020603050405020304" pitchFamily="18" charset="0"/>
              </a:rPr>
              <a:t>LaMontagne, A.D., Åberg, M., Blomqvist, S., </a:t>
            </a:r>
            <a:r>
              <a:rPr lang="en-GB" dirty="0" err="1">
                <a:latin typeface="Times New Roman" panose="02020603050405020304" pitchFamily="18" charset="0"/>
                <a:cs typeface="Times New Roman" panose="02020603050405020304" pitchFamily="18" charset="0"/>
              </a:rPr>
              <a:t>Glozier</a:t>
            </a:r>
            <a:r>
              <a:rPr lang="en-GB" dirty="0">
                <a:latin typeface="Times New Roman" panose="02020603050405020304" pitchFamily="18" charset="0"/>
                <a:cs typeface="Times New Roman" panose="02020603050405020304" pitchFamily="18" charset="0"/>
              </a:rPr>
              <a:t>, N., Greiner, B.A., Gullestrup, J., Harvey, S.B., Kyron, M.J., Madsen, I.E., Hanson, L.M. and Maheen, H. (2024) ‘Work‐related suicide: Evolving understandings of aetiology &amp; intervention.’ </a:t>
            </a:r>
            <a:r>
              <a:rPr lang="en-GB" i="1" dirty="0">
                <a:latin typeface="Times New Roman" panose="02020603050405020304" pitchFamily="18" charset="0"/>
                <a:cs typeface="Times New Roman" panose="02020603050405020304" pitchFamily="18" charset="0"/>
              </a:rPr>
              <a:t>American journal of industrial medicine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67</a:t>
            </a:r>
            <a:r>
              <a:rPr lang="en-GB" dirty="0">
                <a:latin typeface="Times New Roman" panose="02020603050405020304" pitchFamily="18" charset="0"/>
                <a:cs typeface="Times New Roman" panose="02020603050405020304" pitchFamily="18" charset="0"/>
              </a:rPr>
              <a:t>(8), pp.679-695. </a:t>
            </a:r>
            <a:r>
              <a:rPr lang="en-IN" dirty="0">
                <a:latin typeface="Times New Roman" panose="02020603050405020304" pitchFamily="18" charset="0"/>
                <a:cs typeface="Times New Roman" panose="02020603050405020304" pitchFamily="18" charset="0"/>
              </a:rPr>
              <a:t>Available at: </a:t>
            </a:r>
            <a:r>
              <a:rPr lang="en-IN" u="sng" dirty="0">
                <a:latin typeface="Times New Roman" panose="02020603050405020304" pitchFamily="18" charset="0"/>
                <a:cs typeface="Times New Roman" panose="02020603050405020304" pitchFamily="18" charset="0"/>
                <a:hlinkClick r:id="rId2"/>
              </a:rPr>
              <a:t>https://doi.org/10.1002/ajim.23624</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pPr marL="0" indent="0" algn="just">
              <a:buNone/>
            </a:pPr>
            <a:r>
              <a:rPr lang="en-IN" dirty="0">
                <a:latin typeface="Times New Roman"/>
                <a:cs typeface="Times New Roman"/>
              </a:rPr>
              <a:t>Martin, C., Iqbal, Z., Airey, N.D. and Marks, L. (2021) ‘Improving Access to Psychological Therapies (IAPT) has potential but is not sufficient: How can it better meet the range of primary care mental health needs?’ </a:t>
            </a:r>
            <a:r>
              <a:rPr lang="en-IN" i="1" dirty="0">
                <a:latin typeface="Times New Roman"/>
                <a:cs typeface="Times New Roman"/>
              </a:rPr>
              <a:t>British Journal of Clinical Psychology</a:t>
            </a:r>
            <a:r>
              <a:rPr lang="en-IN" dirty="0">
                <a:latin typeface="Times New Roman"/>
                <a:cs typeface="Times New Roman"/>
              </a:rPr>
              <a:t>, [online] 61(1), pp.157–174. Available at: </a:t>
            </a:r>
            <a:r>
              <a:rPr lang="en-IN" dirty="0" err="1">
                <a:latin typeface="Times New Roman"/>
                <a:cs typeface="Times New Roman"/>
              </a:rPr>
              <a:t>doi:https</a:t>
            </a:r>
            <a:r>
              <a:rPr lang="en-IN" dirty="0">
                <a:latin typeface="Times New Roman"/>
                <a:cs typeface="Times New Roman"/>
              </a:rPr>
              <a:t>://doi.org/10.1111/bjc.12314.</a:t>
            </a:r>
          </a:p>
          <a:p>
            <a:pPr marL="0" indent="0" algn="just">
              <a:buNone/>
            </a:pPr>
            <a:r>
              <a:rPr lang="en-IN" dirty="0">
                <a:latin typeface="Times New Roman" panose="02020603050405020304" pitchFamily="18" charset="0"/>
                <a:cs typeface="Times New Roman" panose="02020603050405020304" pitchFamily="18" charset="0"/>
              </a:rPr>
              <a:t>Nice.org.uk. (2011). </a:t>
            </a:r>
            <a:r>
              <a:rPr lang="en-IN" i="1" dirty="0">
                <a:latin typeface="Times New Roman" panose="02020603050405020304" pitchFamily="18" charset="0"/>
                <a:cs typeface="Times New Roman" panose="02020603050405020304" pitchFamily="18" charset="0"/>
              </a:rPr>
              <a:t>Recommendations | Generalised anxiety disorder and panic disorder in adults: management | Guidance | NICE</a:t>
            </a:r>
            <a:r>
              <a:rPr lang="en-IN" dirty="0">
                <a:latin typeface="Times New Roman" panose="02020603050405020304" pitchFamily="18" charset="0"/>
                <a:cs typeface="Times New Roman" panose="02020603050405020304" pitchFamily="18" charset="0"/>
              </a:rPr>
              <a:t>. [online] Available at: https://www.nice.org.uk/guidance/cg113/chapter/Recommendations [Accessed 30 Jan. 2026].</a:t>
            </a:r>
          </a:p>
          <a:p>
            <a:pPr marL="0" indent="0" algn="just">
              <a:buNone/>
            </a:pPr>
            <a:r>
              <a:rPr lang="en-IN">
                <a:latin typeface="Times New Roman"/>
                <a:cs typeface="Times New Roman"/>
              </a:rPr>
              <a:t>Nice.org.uk. (2014). </a:t>
            </a:r>
            <a:r>
              <a:rPr lang="en-IN" i="1" dirty="0">
                <a:latin typeface="Times New Roman"/>
                <a:cs typeface="Times New Roman"/>
              </a:rPr>
              <a:t>Background information | Anxiety disorders | Quality standards | NICE</a:t>
            </a:r>
            <a:r>
              <a:rPr lang="en-IN" dirty="0">
                <a:latin typeface="Times New Roman"/>
                <a:cs typeface="Times New Roman"/>
              </a:rPr>
              <a:t>. [online] Available at: https://www.nice.org.uk/guidance/qs53/documents/new-nice-quality-standard-aims-to-improve-recognition-assessment-and-availability-of-treatments-for-anxiety-disorders [Accessed 30 Jan. 2026].</a:t>
            </a:r>
          </a:p>
        </p:txBody>
      </p:sp>
    </p:spTree>
    <p:extLst>
      <p:ext uri="{BB962C8B-B14F-4D97-AF65-F5344CB8AC3E}">
        <p14:creationId xmlns:p14="http://schemas.microsoft.com/office/powerpoint/2010/main" val="2976332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250AD-AF36-C955-72F5-D3C7CE0C093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35B4AD0-B57C-E935-3CC8-9E03575B7D17}"/>
              </a:ext>
            </a:extLst>
          </p:cNvPr>
          <p:cNvSpPr>
            <a:spLocks noGrp="1"/>
          </p:cNvSpPr>
          <p:nvPr>
            <p:ph type="title"/>
          </p:nvPr>
        </p:nvSpPr>
        <p:spPr>
          <a:xfrm>
            <a:off x="569911" y="262218"/>
            <a:ext cx="11253789" cy="893482"/>
          </a:xfrm>
        </p:spPr>
        <p:style>
          <a:lnRef idx="1">
            <a:schemeClr val="accent5"/>
          </a:lnRef>
          <a:fillRef idx="2">
            <a:schemeClr val="accent5"/>
          </a:fillRef>
          <a:effectRef idx="1">
            <a:schemeClr val="accent5"/>
          </a:effectRef>
          <a:fontRef idx="minor">
            <a:schemeClr val="dk1"/>
          </a:fontRef>
        </p:style>
        <p:txBody>
          <a:bodyPr/>
          <a:lstStyle/>
          <a:p>
            <a:pPr algn="ctr"/>
            <a:r>
              <a:rPr lang="en-US" b="1" dirty="0">
                <a:latin typeface="Times New Roman" panose="02020603050405020304" pitchFamily="18" charset="0"/>
                <a:cs typeface="Times New Roman" panose="02020603050405020304" pitchFamily="18" charset="0"/>
              </a:rPr>
              <a:t>Reference List</a:t>
            </a:r>
            <a:endParaRPr lang="en-IN"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888EE7D0-6DF5-3D24-83BF-E4C4BA85C6E2}"/>
              </a:ext>
            </a:extLst>
          </p:cNvPr>
          <p:cNvSpPr>
            <a:spLocks noGrp="1"/>
          </p:cNvSpPr>
          <p:nvPr>
            <p:ph idx="1"/>
          </p:nvPr>
        </p:nvSpPr>
        <p:spPr>
          <a:xfrm>
            <a:off x="569911" y="1371600"/>
            <a:ext cx="11253789" cy="5224182"/>
          </a:xfrm>
        </p:spPr>
        <p:style>
          <a:lnRef idx="2">
            <a:schemeClr val="dk1"/>
          </a:lnRef>
          <a:fillRef idx="1">
            <a:schemeClr val="lt1"/>
          </a:fillRef>
          <a:effectRef idx="0">
            <a:schemeClr val="dk1"/>
          </a:effectRef>
          <a:fontRef idx="minor">
            <a:schemeClr val="dk1"/>
          </a:fontRef>
        </p:style>
        <p:txBody>
          <a:bodyPr>
            <a:normAutofit/>
          </a:bodyPr>
          <a:lstStyle/>
          <a:p>
            <a:r>
              <a:rPr lang="en-IN" sz="1600" dirty="0">
                <a:latin typeface="Times New Roman" panose="02020603050405020304" pitchFamily="18" charset="0"/>
                <a:cs typeface="Times New Roman" panose="02020603050405020304" pitchFamily="18" charset="0"/>
              </a:rPr>
              <a:t>Stein, D.J., Szatmari, P., Gaebel, W., Berk, M., Vieta, E., Maj, M., de Vries, Y.A., Roest, A.M., de Jonge, P., </a:t>
            </a:r>
            <a:r>
              <a:rPr lang="en-IN" sz="1600" dirty="0" err="1">
                <a:latin typeface="Times New Roman" panose="02020603050405020304" pitchFamily="18" charset="0"/>
                <a:cs typeface="Times New Roman" panose="02020603050405020304" pitchFamily="18" charset="0"/>
              </a:rPr>
              <a:t>Maercker</a:t>
            </a:r>
            <a:r>
              <a:rPr lang="en-IN" sz="1600" dirty="0">
                <a:latin typeface="Times New Roman" panose="02020603050405020304" pitchFamily="18" charset="0"/>
                <a:cs typeface="Times New Roman" panose="02020603050405020304" pitchFamily="18" charset="0"/>
              </a:rPr>
              <a:t>, A., Brewin, C.R., Pike, K.M., Grilo, C.M., Fineberg, N.A., Briken, P., Cohen-</a:t>
            </a:r>
            <a:r>
              <a:rPr lang="en-IN" sz="1600" dirty="0" err="1">
                <a:latin typeface="Times New Roman" panose="02020603050405020304" pitchFamily="18" charset="0"/>
                <a:cs typeface="Times New Roman" panose="02020603050405020304" pitchFamily="18" charset="0"/>
              </a:rPr>
              <a:t>Kettenis</a:t>
            </a:r>
            <a:r>
              <a:rPr lang="en-IN" sz="1600" dirty="0">
                <a:latin typeface="Times New Roman" panose="02020603050405020304" pitchFamily="18" charset="0"/>
                <a:cs typeface="Times New Roman" panose="02020603050405020304" pitchFamily="18" charset="0"/>
              </a:rPr>
              <a:t>, P.T. and Reed, G.M. (2020). Mental, behavioural, and neurodevelopmental disorders in the ICD-11: an international perspective on key changes and controversies. </a:t>
            </a:r>
            <a:r>
              <a:rPr lang="en-IN" sz="1600" i="1" dirty="0">
                <a:latin typeface="Times New Roman" panose="02020603050405020304" pitchFamily="18" charset="0"/>
                <a:cs typeface="Times New Roman" panose="02020603050405020304" pitchFamily="18" charset="0"/>
              </a:rPr>
              <a:t>BMC Medicine</a:t>
            </a:r>
            <a:r>
              <a:rPr lang="en-IN" sz="1600" dirty="0">
                <a:latin typeface="Times New Roman" panose="02020603050405020304" pitchFamily="18" charset="0"/>
                <a:cs typeface="Times New Roman" panose="02020603050405020304" pitchFamily="18" charset="0"/>
              </a:rPr>
              <a:t>, [online] 18(1). Available at: </a:t>
            </a:r>
            <a:r>
              <a:rPr lang="en-IN" sz="1600" dirty="0" err="1">
                <a:latin typeface="Times New Roman" panose="02020603050405020304" pitchFamily="18" charset="0"/>
                <a:cs typeface="Times New Roman" panose="02020603050405020304" pitchFamily="18" charset="0"/>
              </a:rPr>
              <a:t>doi:https</a:t>
            </a:r>
            <a:r>
              <a:rPr lang="en-IN" sz="1600" dirty="0">
                <a:latin typeface="Times New Roman" panose="02020603050405020304" pitchFamily="18" charset="0"/>
                <a:cs typeface="Times New Roman" panose="02020603050405020304" pitchFamily="18" charset="0"/>
              </a:rPr>
              <a:t>://doi.org/10.1186/s12916-020-1495-2.</a:t>
            </a:r>
          </a:p>
          <a:p>
            <a:r>
              <a:rPr lang="en-IN" sz="1600" dirty="0">
                <a:latin typeface="Times New Roman" panose="02020603050405020304" pitchFamily="18" charset="0"/>
                <a:cs typeface="Times New Roman" panose="02020603050405020304" pitchFamily="18" charset="0"/>
              </a:rPr>
              <a:t>Thornicroft, G., Sunkel, C., Akmal </a:t>
            </a:r>
            <a:r>
              <a:rPr lang="en-IN" sz="1600" dirty="0" err="1">
                <a:latin typeface="Times New Roman" panose="02020603050405020304" pitchFamily="18" charset="0"/>
                <a:cs typeface="Times New Roman" panose="02020603050405020304" pitchFamily="18" charset="0"/>
              </a:rPr>
              <a:t>Alikhon</a:t>
            </a:r>
            <a:r>
              <a:rPr lang="en-IN" sz="1600" dirty="0">
                <a:latin typeface="Times New Roman" panose="02020603050405020304" pitchFamily="18" charset="0"/>
                <a:cs typeface="Times New Roman" panose="02020603050405020304" pitchFamily="18" charset="0"/>
              </a:rPr>
              <a:t> Aliev, Baker, S., Brohan, E., Rabih </a:t>
            </a:r>
            <a:r>
              <a:rPr lang="en-IN" sz="1600" dirty="0" err="1">
                <a:latin typeface="Times New Roman" panose="02020603050405020304" pitchFamily="18" charset="0"/>
                <a:cs typeface="Times New Roman" panose="02020603050405020304" pitchFamily="18" charset="0"/>
              </a:rPr>
              <a:t>el</a:t>
            </a:r>
            <a:r>
              <a:rPr lang="en-IN" sz="1600" dirty="0">
                <a:latin typeface="Times New Roman" panose="02020603050405020304" pitchFamily="18" charset="0"/>
                <a:cs typeface="Times New Roman" panose="02020603050405020304" pitchFamily="18" charset="0"/>
              </a:rPr>
              <a:t> </a:t>
            </a:r>
            <a:r>
              <a:rPr lang="en-IN" sz="1600" dirty="0" err="1">
                <a:latin typeface="Times New Roman" panose="02020603050405020304" pitchFamily="18" charset="0"/>
                <a:cs typeface="Times New Roman" panose="02020603050405020304" pitchFamily="18" charset="0"/>
              </a:rPr>
              <a:t>Chammay</a:t>
            </a:r>
            <a:r>
              <a:rPr lang="en-IN" sz="1600" dirty="0">
                <a:latin typeface="Times New Roman" panose="02020603050405020304" pitchFamily="18" charset="0"/>
                <a:cs typeface="Times New Roman" panose="02020603050405020304" pitchFamily="18" charset="0"/>
              </a:rPr>
              <a:t>, Davies, K., Demissie, M., Duncan, J., </a:t>
            </a:r>
            <a:r>
              <a:rPr lang="en-IN" sz="1600" dirty="0" err="1">
                <a:latin typeface="Times New Roman" panose="02020603050405020304" pitchFamily="18" charset="0"/>
                <a:cs typeface="Times New Roman" panose="02020603050405020304" pitchFamily="18" charset="0"/>
              </a:rPr>
              <a:t>Wubalem</a:t>
            </a:r>
            <a:r>
              <a:rPr lang="en-IN" sz="1600" dirty="0">
                <a:latin typeface="Times New Roman" panose="02020603050405020304" pitchFamily="18" charset="0"/>
                <a:cs typeface="Times New Roman" panose="02020603050405020304" pitchFamily="18" charset="0"/>
              </a:rPr>
              <a:t> Fekadu, Gronholm, P.C., Guerrero, Z., Gurung, D., Kassahun Habtamu, Hanlon, C., Heim, E., Henderson, C., Hijazi, Z., Hoffman, C. and Hosny, N. (2022) ‘The Lancet Commission on ending stigma and discrimination in mental health’. </a:t>
            </a:r>
            <a:r>
              <a:rPr lang="en-IN" sz="1600" i="1" dirty="0">
                <a:latin typeface="Times New Roman" panose="02020603050405020304" pitchFamily="18" charset="0"/>
                <a:cs typeface="Times New Roman" panose="02020603050405020304" pitchFamily="18" charset="0"/>
              </a:rPr>
              <a:t>The Lancet</a:t>
            </a:r>
            <a:r>
              <a:rPr lang="en-IN" sz="1600" dirty="0">
                <a:latin typeface="Times New Roman" panose="02020603050405020304" pitchFamily="18" charset="0"/>
                <a:cs typeface="Times New Roman" panose="02020603050405020304" pitchFamily="18" charset="0"/>
              </a:rPr>
              <a:t>, [online] 400(10361), pp.1438–1480. Available at: </a:t>
            </a:r>
            <a:r>
              <a:rPr lang="en-IN" sz="1600" dirty="0" err="1">
                <a:latin typeface="Times New Roman" panose="02020603050405020304" pitchFamily="18" charset="0"/>
                <a:cs typeface="Times New Roman" panose="02020603050405020304" pitchFamily="18" charset="0"/>
              </a:rPr>
              <a:t>doi:https</a:t>
            </a:r>
            <a:r>
              <a:rPr lang="en-IN" sz="1600" dirty="0">
                <a:latin typeface="Times New Roman" panose="02020603050405020304" pitchFamily="18" charset="0"/>
                <a:cs typeface="Times New Roman" panose="02020603050405020304" pitchFamily="18" charset="0"/>
              </a:rPr>
              <a:t>://doi.org/10.1016/s0140-6736(22)01470-2.</a:t>
            </a:r>
          </a:p>
          <a:p>
            <a:r>
              <a:rPr lang="en-IN" sz="1600" dirty="0">
                <a:latin typeface="Times New Roman" panose="02020603050405020304" pitchFamily="18" charset="0"/>
                <a:cs typeface="Times New Roman" panose="02020603050405020304" pitchFamily="18" charset="0"/>
              </a:rPr>
              <a:t>‌World (2025). </a:t>
            </a:r>
            <a:r>
              <a:rPr lang="en-IN" sz="1600" i="1" dirty="0">
                <a:latin typeface="Times New Roman" panose="02020603050405020304" pitchFamily="18" charset="0"/>
                <a:cs typeface="Times New Roman" panose="02020603050405020304" pitchFamily="18" charset="0"/>
              </a:rPr>
              <a:t>Anxiety disorders</a:t>
            </a:r>
            <a:r>
              <a:rPr lang="en-IN" sz="1600" dirty="0">
                <a:latin typeface="Times New Roman" panose="02020603050405020304" pitchFamily="18" charset="0"/>
                <a:cs typeface="Times New Roman" panose="02020603050405020304" pitchFamily="18" charset="0"/>
              </a:rPr>
              <a:t>. [online] Who.int. Available at: https://www.who.int/en/news-room/fact-sheets/detail/anxiety-disorders [Accessed 30 Jan. 2026].</a:t>
            </a:r>
          </a:p>
          <a:p>
            <a:r>
              <a:rPr lang="en-GB" sz="1600" dirty="0">
                <a:latin typeface="Times New Roman" panose="02020603050405020304" pitchFamily="18" charset="0"/>
                <a:cs typeface="Times New Roman" panose="02020603050405020304" pitchFamily="18" charset="0"/>
              </a:rPr>
              <a:t>Zhang, Z.X., Liu, R.B., Zhang, J., Xian-Yu, C.Y., Liu, J.L., Li, X.Z., Zhang, Y.Q. and Zhang, C. (2023) ‘Clinical outcomes of recommended active pharmacotherapy agents from NICE guideline for post-traumatic stress disorder: Network meta-analysis.’ </a:t>
            </a:r>
            <a:r>
              <a:rPr lang="en-GB" sz="1600" i="1" dirty="0">
                <a:latin typeface="Times New Roman" panose="02020603050405020304" pitchFamily="18" charset="0"/>
                <a:cs typeface="Times New Roman" panose="02020603050405020304" pitchFamily="18" charset="0"/>
              </a:rPr>
              <a:t>Progress in Neuro-Psychopharmacology and Biological Psychiatry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125</a:t>
            </a:r>
            <a:r>
              <a:rPr lang="en-GB" sz="1600" dirty="0">
                <a:latin typeface="Times New Roman" panose="02020603050405020304" pitchFamily="18" charset="0"/>
                <a:cs typeface="Times New Roman" panose="02020603050405020304" pitchFamily="18" charset="0"/>
              </a:rPr>
              <a:t>, p.110754. </a:t>
            </a:r>
            <a:r>
              <a:rPr lang="en-IN" sz="1600" dirty="0">
                <a:latin typeface="Times New Roman" panose="02020603050405020304" pitchFamily="18" charset="0"/>
                <a:cs typeface="Times New Roman" panose="02020603050405020304" pitchFamily="18" charset="0"/>
              </a:rPr>
              <a:t>Available at: </a:t>
            </a:r>
            <a:r>
              <a:rPr lang="en-IN" sz="1600" u="sng" dirty="0">
                <a:latin typeface="Times New Roman" panose="02020603050405020304" pitchFamily="18" charset="0"/>
                <a:cs typeface="Times New Roman" panose="02020603050405020304" pitchFamily="18" charset="0"/>
                <a:hlinkClick r:id="rId2"/>
              </a:rPr>
              <a:t>https://doi.org/10.1016/j.pnpbp.2023.110754</a:t>
            </a:r>
            <a:r>
              <a:rPr lang="en-GB" sz="1600" dirty="0">
                <a:latin typeface="Times New Roman" panose="02020603050405020304" pitchFamily="18" charset="0"/>
                <a:cs typeface="Times New Roman" panose="02020603050405020304" pitchFamily="18" charset="0"/>
              </a:rPr>
              <a:t> </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4233764"/>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Ion</Template>
  <TotalTime>133</TotalTime>
  <Words>2331</Words>
  <Application>Microsoft Office PowerPoint</Application>
  <PresentationFormat>Widescreen</PresentationFormat>
  <Paragraphs>81</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Metropolitan</vt:lpstr>
      <vt:lpstr> </vt:lpstr>
      <vt:lpstr>Anxiety Disorders in Transition: Changing Attitudes, Practices and Policies in Mental Health Care </vt:lpstr>
      <vt:lpstr>Anxiety Disorders in Transition: Changing Attitudes, Practices and Policies in Mental Health Care </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Mary Tetteh (2321029)</cp:lastModifiedBy>
  <cp:revision>372</cp:revision>
  <dcterms:created xsi:type="dcterms:W3CDTF">2026-01-30T08:14:20Z</dcterms:created>
  <dcterms:modified xsi:type="dcterms:W3CDTF">2026-03-04T09:39:05Z</dcterms:modified>
</cp:coreProperties>
</file>