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24" autoAdjust="0"/>
  </p:normalViewPr>
  <p:slideViewPr>
    <p:cSldViewPr>
      <p:cViewPr varScale="1">
        <p:scale>
          <a:sx n="75" d="100"/>
          <a:sy n="75" d="100"/>
        </p:scale>
        <p:origin x="1666"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451D17-6629-4A23-BE2C-4E33F618F27A}" type="datetimeFigureOut">
              <a:rPr lang="en-US" smtClean="0"/>
              <a:t>11/8/2021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E27C1D-686D-4229-AF32-70D31443C00C}" type="slidenum">
              <a:rPr lang="en-US" smtClean="0"/>
              <a:t>‹#›</a:t>
            </a:fld>
            <a:endParaRPr lang="en-US"/>
          </a:p>
        </p:txBody>
      </p:sp>
    </p:spTree>
    <p:extLst>
      <p:ext uri="{BB962C8B-B14F-4D97-AF65-F5344CB8AC3E}">
        <p14:creationId xmlns:p14="http://schemas.microsoft.com/office/powerpoint/2010/main" val="775278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DE27C1D-686D-4229-AF32-70D31443C00C}" type="slidenum">
              <a:rPr lang="en-US" smtClean="0"/>
              <a:t>8</a:t>
            </a:fld>
            <a:endParaRPr lang="en-US"/>
          </a:p>
        </p:txBody>
      </p:sp>
    </p:spTree>
    <p:extLst>
      <p:ext uri="{BB962C8B-B14F-4D97-AF65-F5344CB8AC3E}">
        <p14:creationId xmlns:p14="http://schemas.microsoft.com/office/powerpoint/2010/main" val="525070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A027F244-9551-49A9-97E7-F682ADF690CE}" type="datetimeFigureOut">
              <a:rPr lang="en-US" smtClean="0"/>
              <a:t>11/8/2021</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75B4B7CA-D10F-4A5F-8747-0FCDA792635E}"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027F244-9551-49A9-97E7-F682ADF690CE}"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B4B7CA-D10F-4A5F-8747-0FCDA792635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A027F244-9551-49A9-97E7-F682ADF690CE}" type="datetimeFigureOut">
              <a:rPr lang="en-US" smtClean="0"/>
              <a:t>11/8/2021</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75B4B7CA-D10F-4A5F-8747-0FCDA792635E}"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027F244-9551-49A9-97E7-F682ADF690CE}"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p>
            <a:fld id="{75B4B7CA-D10F-4A5F-8747-0FCDA792635E}"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027F244-9551-49A9-97E7-F682ADF690CE}"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p>
            <a:fld id="{75B4B7CA-D10F-4A5F-8747-0FCDA792635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027F244-9551-49A9-97E7-F682ADF690CE}"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B4B7CA-D10F-4A5F-8747-0FCDA792635E}"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27F244-9551-49A9-97E7-F682ADF690CE}"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B4B7CA-D10F-4A5F-8747-0FCDA792635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A027F244-9551-49A9-97E7-F682ADF690CE}" type="datetimeFigureOut">
              <a:rPr lang="en-US" smtClean="0"/>
              <a:t>11/8/2021</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75B4B7CA-D10F-4A5F-8747-0FCDA792635E}"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A027F244-9551-49A9-97E7-F682ADF690CE}" type="datetimeFigureOut">
              <a:rPr lang="en-US" smtClean="0"/>
              <a:t>11/8/2021</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75B4B7CA-D10F-4A5F-8747-0FCDA792635E}"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027F244-9551-49A9-97E7-F682ADF690CE}"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B4B7CA-D10F-4A5F-8747-0FCDA792635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027F244-9551-49A9-97E7-F682ADF690CE}"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B4B7CA-D10F-4A5F-8747-0FCDA792635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A027F244-9551-49A9-97E7-F682ADF690CE}" type="datetimeFigureOut">
              <a:rPr lang="en-US" smtClean="0"/>
              <a:t>11/8/2021</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75B4B7CA-D10F-4A5F-8747-0FCDA792635E}"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667000"/>
            <a:ext cx="8229600" cy="2971800"/>
          </a:xfrm>
        </p:spPr>
        <p:txBody>
          <a:bodyPr>
            <a:normAutofit fontScale="90000"/>
          </a:bodyPr>
          <a:lstStyle/>
          <a:p>
            <a:pPr algn="ctr">
              <a:lnSpc>
                <a:spcPct val="150000"/>
              </a:lnSpc>
            </a:pPr>
            <a:r>
              <a:rPr lang="en-US" b="1" i="1" dirty="0">
                <a:latin typeface="Aharoni" panose="02010803020104030203" pitchFamily="2" charset="-79"/>
                <a:cs typeface="Aharoni" panose="02010803020104030203" pitchFamily="2" charset="-79"/>
              </a:rPr>
              <a:t>PROBLEM SOLVING AND DECISION MAKING </a:t>
            </a:r>
            <a:br>
              <a:rPr lang="en-US" b="1" i="1" dirty="0">
                <a:latin typeface="Aharoni" panose="02010803020104030203" pitchFamily="2" charset="-79"/>
                <a:cs typeface="Aharoni" panose="02010803020104030203" pitchFamily="2" charset="-79"/>
              </a:rPr>
            </a:br>
            <a:r>
              <a:rPr lang="en-US" sz="1600" i="1" dirty="0">
                <a:solidFill>
                  <a:schemeClr val="bg1"/>
                </a:solidFill>
                <a:latin typeface="Aharoni" panose="02010803020104030203" pitchFamily="2" charset="-79"/>
                <a:cs typeface="Aharoni" panose="02010803020104030203" pitchFamily="2" charset="-79"/>
              </a:rPr>
              <a:t>(TASK – 1)</a:t>
            </a:r>
            <a:br>
              <a:rPr lang="en-US" sz="1600" i="1" dirty="0">
                <a:solidFill>
                  <a:schemeClr val="bg1"/>
                </a:solidFill>
                <a:latin typeface="Aharoni" panose="02010803020104030203" pitchFamily="2" charset="-79"/>
                <a:cs typeface="Aharoni" panose="02010803020104030203" pitchFamily="2" charset="-79"/>
              </a:rPr>
            </a:br>
            <a:r>
              <a:rPr lang="en-US" sz="1600" i="1" dirty="0">
                <a:solidFill>
                  <a:schemeClr val="bg1"/>
                </a:solidFill>
                <a:latin typeface="Aharoni" panose="02010803020104030203" pitchFamily="2" charset="-79"/>
                <a:cs typeface="Aharoni" panose="02010803020104030203" pitchFamily="2" charset="-79"/>
              </a:rPr>
              <a:t>Submitted by:- Iulian </a:t>
            </a:r>
            <a:r>
              <a:rPr lang="en-US" sz="1600" i="1" dirty="0" err="1">
                <a:solidFill>
                  <a:schemeClr val="bg1"/>
                </a:solidFill>
                <a:latin typeface="Aharoni" panose="02010803020104030203" pitchFamily="2" charset="-79"/>
                <a:cs typeface="Aharoni" panose="02010803020104030203" pitchFamily="2" charset="-79"/>
              </a:rPr>
              <a:t>Broscareanu</a:t>
            </a:r>
            <a:r>
              <a:rPr lang="en-US" sz="1600" i="1" dirty="0">
                <a:solidFill>
                  <a:schemeClr val="bg1"/>
                </a:solidFill>
                <a:latin typeface="Aharoni" panose="02010803020104030203" pitchFamily="2" charset="-79"/>
                <a:cs typeface="Aharoni" panose="02010803020104030203" pitchFamily="2" charset="-79"/>
              </a:rPr>
              <a:t> </a:t>
            </a:r>
            <a:br>
              <a:rPr lang="en-US" sz="1600" i="1" dirty="0">
                <a:solidFill>
                  <a:schemeClr val="bg1"/>
                </a:solidFill>
                <a:latin typeface="Aharoni" panose="02010803020104030203" pitchFamily="2" charset="-79"/>
                <a:cs typeface="Aharoni" panose="02010803020104030203" pitchFamily="2" charset="-79"/>
              </a:rPr>
            </a:br>
            <a:r>
              <a:rPr lang="en-US" sz="1600" i="1" dirty="0">
                <a:solidFill>
                  <a:schemeClr val="bg1"/>
                </a:solidFill>
                <a:latin typeface="Aharoni" panose="02010803020104030203" pitchFamily="2" charset="-79"/>
                <a:cs typeface="Aharoni" panose="02010803020104030203" pitchFamily="2" charset="-79"/>
              </a:rPr>
              <a:t>2027994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86936"/>
          </a:xfrm>
        </p:spPr>
        <p:txBody>
          <a:bodyPr>
            <a:normAutofit fontScale="90000"/>
          </a:bodyPr>
          <a:lstStyle/>
          <a:p>
            <a:pPr algn="l"/>
            <a:r>
              <a:rPr lang="en-US" dirty="0"/>
              <a:t>Introduction </a:t>
            </a:r>
          </a:p>
        </p:txBody>
      </p:sp>
      <p:sp>
        <p:nvSpPr>
          <p:cNvPr id="3" name="Content Placeholder 2"/>
          <p:cNvSpPr>
            <a:spLocks noGrp="1"/>
          </p:cNvSpPr>
          <p:nvPr>
            <p:ph idx="1"/>
          </p:nvPr>
        </p:nvSpPr>
        <p:spPr/>
        <p:txBody>
          <a:bodyPr>
            <a:normAutofit fontScale="92500" lnSpcReduction="10000"/>
          </a:bodyPr>
          <a:lstStyle/>
          <a:p>
            <a:pPr algn="just">
              <a:lnSpc>
                <a:spcPct val="150000"/>
              </a:lnSpc>
            </a:pPr>
            <a:r>
              <a:rPr lang="en-US" sz="2800" dirty="0"/>
              <a:t>This presentation shows a research-informed discussion on the impact of stress on the performance of employee. </a:t>
            </a:r>
          </a:p>
          <a:p>
            <a:pPr algn="just">
              <a:lnSpc>
                <a:spcPct val="150000"/>
              </a:lnSpc>
            </a:pPr>
            <a:r>
              <a:rPr lang="en-US" sz="2800" dirty="0"/>
              <a:t>In this modernized world, the stress is boosting as a typical part of daily basis life.</a:t>
            </a:r>
          </a:p>
          <a:p>
            <a:pPr algn="just">
              <a:lnSpc>
                <a:spcPct val="150000"/>
              </a:lnSpc>
            </a:pPr>
            <a:r>
              <a:rPr lang="en-US" sz="2800" dirty="0"/>
              <a:t>It spirals to affect the person and control over long term and it might take lead over serious health relates issues. </a:t>
            </a:r>
            <a:endParaRPr lang="en-IN"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863136"/>
          </a:xfrm>
        </p:spPr>
        <p:txBody>
          <a:bodyPr/>
          <a:lstStyle/>
          <a:p>
            <a:pPr algn="l"/>
            <a:r>
              <a:rPr lang="en-US" dirty="0"/>
              <a:t>Problem related to stress </a:t>
            </a:r>
          </a:p>
        </p:txBody>
      </p:sp>
      <p:sp>
        <p:nvSpPr>
          <p:cNvPr id="3" name="Content Placeholder 2"/>
          <p:cNvSpPr>
            <a:spLocks noGrp="1"/>
          </p:cNvSpPr>
          <p:nvPr>
            <p:ph idx="1"/>
          </p:nvPr>
        </p:nvSpPr>
        <p:spPr>
          <a:xfrm>
            <a:off x="426493" y="1524000"/>
            <a:ext cx="4069307" cy="4876800"/>
          </a:xfrm>
        </p:spPr>
        <p:txBody>
          <a:bodyPr>
            <a:noAutofit/>
          </a:bodyPr>
          <a:lstStyle/>
          <a:p>
            <a:pPr algn="just"/>
            <a:r>
              <a:rPr lang="en-US" sz="2200" dirty="0"/>
              <a:t>In the given case study, it has been reflected that people in UK are experiencing types of stress such as work stress, family stress, financial stress, relationship stress and health stress. </a:t>
            </a:r>
          </a:p>
          <a:p>
            <a:pPr algn="just"/>
            <a:r>
              <a:rPr lang="en-US" sz="2200" dirty="0"/>
              <a:t>Hence, it could be stated that some of the employee issues are harmless while others can influence the whole workforce of organisation drastically.</a:t>
            </a:r>
            <a:endParaRPr lang="en-IN" sz="2200" dirty="0"/>
          </a:p>
        </p:txBody>
      </p:sp>
      <p:pic>
        <p:nvPicPr>
          <p:cNvPr id="4" name="Picture 3"/>
          <p:cNvPicPr>
            <a:picLocks noChangeAspect="1"/>
          </p:cNvPicPr>
          <p:nvPr/>
        </p:nvPicPr>
        <p:blipFill rotWithShape="1">
          <a:blip r:embed="rId2"/>
          <a:srcRect l="24029" t="30139" r="25104" b="18750"/>
          <a:stretch/>
        </p:blipFill>
        <p:spPr>
          <a:xfrm>
            <a:off x="4572000" y="1524000"/>
            <a:ext cx="4114800" cy="4876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Problem-solving process</a:t>
            </a:r>
          </a:p>
        </p:txBody>
      </p:sp>
      <p:sp>
        <p:nvSpPr>
          <p:cNvPr id="3" name="Content Placeholder 2"/>
          <p:cNvSpPr>
            <a:spLocks noGrp="1"/>
          </p:cNvSpPr>
          <p:nvPr>
            <p:ph idx="1"/>
          </p:nvPr>
        </p:nvSpPr>
        <p:spPr/>
        <p:txBody>
          <a:bodyPr>
            <a:normAutofit fontScale="77500" lnSpcReduction="20000"/>
          </a:bodyPr>
          <a:lstStyle/>
          <a:p>
            <a:pPr algn="just">
              <a:lnSpc>
                <a:spcPct val="160000"/>
              </a:lnSpc>
            </a:pPr>
            <a:r>
              <a:rPr lang="en-US" dirty="0"/>
              <a:t>There are number of methods and approaches which can be adopted by the organisations to resolve the problems of employee stress. For such purpose, the following process steps can be undertaken:</a:t>
            </a:r>
          </a:p>
          <a:p>
            <a:pPr>
              <a:lnSpc>
                <a:spcPct val="160000"/>
              </a:lnSpc>
            </a:pPr>
            <a:r>
              <a:rPr lang="en-US" dirty="0"/>
              <a:t>Identify the issue</a:t>
            </a:r>
            <a:endParaRPr lang="en-IN" dirty="0"/>
          </a:p>
          <a:p>
            <a:pPr>
              <a:lnSpc>
                <a:spcPct val="160000"/>
              </a:lnSpc>
            </a:pPr>
            <a:r>
              <a:rPr lang="en-US" dirty="0"/>
              <a:t>Evaluate the causes</a:t>
            </a:r>
            <a:endParaRPr lang="en-IN" dirty="0"/>
          </a:p>
          <a:p>
            <a:pPr algn="just">
              <a:lnSpc>
                <a:spcPct val="160000"/>
              </a:lnSpc>
            </a:pPr>
            <a:r>
              <a:rPr lang="en-US" dirty="0"/>
              <a:t>Find and execute an appropriate solution:</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dirty="0"/>
              <a:t>Environmental analysis- PESTLE</a:t>
            </a:r>
          </a:p>
        </p:txBody>
      </p:sp>
      <p:sp>
        <p:nvSpPr>
          <p:cNvPr id="3" name="Content Placeholder 2"/>
          <p:cNvSpPr>
            <a:spLocks noGrp="1"/>
          </p:cNvSpPr>
          <p:nvPr>
            <p:ph idx="1"/>
          </p:nvPr>
        </p:nvSpPr>
        <p:spPr>
          <a:xfrm>
            <a:off x="457200" y="1524000"/>
            <a:ext cx="8229600" cy="4852181"/>
          </a:xfrm>
        </p:spPr>
        <p:txBody>
          <a:bodyPr>
            <a:normAutofit fontScale="92500"/>
          </a:bodyPr>
          <a:lstStyle/>
          <a:p>
            <a:pPr algn="just">
              <a:lnSpc>
                <a:spcPct val="150000"/>
              </a:lnSpc>
            </a:pPr>
            <a:r>
              <a:rPr lang="en-US" dirty="0"/>
              <a:t>According to a survey of UK organisations, the major reasons of stress at workplace among both male and female employees is work-related politics and work-pressure. </a:t>
            </a:r>
          </a:p>
          <a:p>
            <a:pPr algn="just">
              <a:lnSpc>
                <a:spcPct val="150000"/>
              </a:lnSpc>
            </a:pPr>
            <a:r>
              <a:rPr lang="en-US" dirty="0"/>
              <a:t>Also, it has been observed that a high level of stress is being witnessed by the senior level employees and managers.</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 </a:t>
            </a:r>
          </a:p>
        </p:txBody>
      </p:sp>
      <p:sp>
        <p:nvSpPr>
          <p:cNvPr id="3" name="Content Placeholder 2"/>
          <p:cNvSpPr>
            <a:spLocks noGrp="1"/>
          </p:cNvSpPr>
          <p:nvPr>
            <p:ph idx="1"/>
          </p:nvPr>
        </p:nvSpPr>
        <p:spPr>
          <a:xfrm>
            <a:off x="457200" y="1524000"/>
            <a:ext cx="8229600" cy="4648517"/>
          </a:xfrm>
        </p:spPr>
        <p:txBody>
          <a:bodyPr>
            <a:normAutofit fontScale="85000" lnSpcReduction="10000"/>
          </a:bodyPr>
          <a:lstStyle/>
          <a:p>
            <a:pPr algn="just">
              <a:lnSpc>
                <a:spcPct val="150000"/>
              </a:lnSpc>
            </a:pPr>
            <a:r>
              <a:rPr lang="en-US" dirty="0"/>
              <a:t>The problem solving will often include decision making as significant for leadership and management. </a:t>
            </a:r>
          </a:p>
          <a:p>
            <a:pPr algn="just">
              <a:lnSpc>
                <a:spcPct val="150000"/>
              </a:lnSpc>
            </a:pPr>
            <a:r>
              <a:rPr lang="en-US" dirty="0"/>
              <a:t>It assists strength of company and idea of business to assist on market suitability. </a:t>
            </a:r>
          </a:p>
          <a:p>
            <a:pPr algn="just">
              <a:lnSpc>
                <a:spcPct val="150000"/>
              </a:lnSpc>
            </a:pPr>
            <a:r>
              <a:rPr lang="en-US" dirty="0"/>
              <a:t>For such assessment, a SWOT of the organisation can be performed on the basis of which the management can respond. </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Cause &amp; effect analysis </a:t>
            </a:r>
          </a:p>
        </p:txBody>
      </p:sp>
      <p:sp>
        <p:nvSpPr>
          <p:cNvPr id="3" name="Content Placeholder 2"/>
          <p:cNvSpPr>
            <a:spLocks noGrp="1"/>
          </p:cNvSpPr>
          <p:nvPr>
            <p:ph idx="1"/>
          </p:nvPr>
        </p:nvSpPr>
        <p:spPr/>
        <p:txBody>
          <a:bodyPr>
            <a:normAutofit fontScale="70000" lnSpcReduction="20000"/>
          </a:bodyPr>
          <a:lstStyle/>
          <a:p>
            <a:pPr algn="just">
              <a:lnSpc>
                <a:spcPct val="170000"/>
              </a:lnSpc>
            </a:pPr>
            <a:r>
              <a:rPr lang="en-US" dirty="0"/>
              <a:t>According to the given data of survey, the cause and effect analysis states that most of the employees whether male or female are facing stress because of the politics at workplace and high work-pressure. </a:t>
            </a:r>
          </a:p>
          <a:p>
            <a:pPr algn="just">
              <a:lnSpc>
                <a:spcPct val="170000"/>
              </a:lnSpc>
            </a:pPr>
            <a:r>
              <a:rPr lang="en-US" dirty="0"/>
              <a:t>It has been witnessed by more the 35percent men and women. </a:t>
            </a:r>
          </a:p>
          <a:p>
            <a:pPr algn="just">
              <a:lnSpc>
                <a:spcPct val="170000"/>
              </a:lnSpc>
            </a:pPr>
            <a:r>
              <a:rPr lang="en-US" dirty="0"/>
              <a:t>The effect of such caused can be proved by showing the figures of stress-related illness in the individuals.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Suggestive literature </a:t>
            </a:r>
          </a:p>
        </p:txBody>
      </p:sp>
      <p:sp>
        <p:nvSpPr>
          <p:cNvPr id="3" name="Content Placeholder 2"/>
          <p:cNvSpPr>
            <a:spLocks noGrp="1"/>
          </p:cNvSpPr>
          <p:nvPr>
            <p:ph idx="1"/>
          </p:nvPr>
        </p:nvSpPr>
        <p:spPr/>
        <p:txBody>
          <a:bodyPr>
            <a:normAutofit/>
          </a:bodyPr>
          <a:lstStyle/>
          <a:p>
            <a:pPr algn="just">
              <a:lnSpc>
                <a:spcPct val="200000"/>
              </a:lnSpc>
            </a:pPr>
            <a:r>
              <a:rPr lang="en-US" sz="2800" dirty="0"/>
              <a:t>The work has supported and informed through scholarly material which is relevant to concentrate on activity set. Sources are including as journal articles, current news of articles, textbooks and websites.</a:t>
            </a:r>
            <a:endParaRPr lang="en-IN"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710736"/>
          </a:xfrm>
        </p:spPr>
        <p:txBody>
          <a:bodyPr>
            <a:normAutofit fontScale="90000"/>
          </a:bodyPr>
          <a:lstStyle/>
          <a:p>
            <a:pPr algn="l"/>
            <a:r>
              <a:rPr lang="en-US" dirty="0"/>
              <a:t>Suggestive solution </a:t>
            </a:r>
          </a:p>
        </p:txBody>
      </p:sp>
      <p:sp>
        <p:nvSpPr>
          <p:cNvPr id="3" name="Content Placeholder 2"/>
          <p:cNvSpPr>
            <a:spLocks noGrp="1"/>
          </p:cNvSpPr>
          <p:nvPr>
            <p:ph idx="1"/>
          </p:nvPr>
        </p:nvSpPr>
        <p:spPr/>
        <p:txBody>
          <a:bodyPr>
            <a:normAutofit/>
          </a:bodyPr>
          <a:lstStyle/>
          <a:p>
            <a:pPr algn="just">
              <a:lnSpc>
                <a:spcPct val="150000"/>
              </a:lnSpc>
            </a:pPr>
            <a:r>
              <a:rPr lang="en-US" sz="2800" dirty="0"/>
              <a:t>The stress level of employees can be reduced by organizing awareness programs at workplace or by conducting regular monitoring of employee’s behaviour and performance at workplace through which the mind state of an individual can be assessed. </a:t>
            </a:r>
            <a:endParaRPr lang="en-IN"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710736"/>
          </a:xfrm>
        </p:spPr>
        <p:txBody>
          <a:bodyPr>
            <a:normAutofit fontScale="90000"/>
          </a:bodyPr>
          <a:lstStyle/>
          <a:p>
            <a:pPr algn="l"/>
            <a:r>
              <a:rPr lang="en-US" dirty="0"/>
              <a:t>References </a:t>
            </a:r>
          </a:p>
        </p:txBody>
      </p:sp>
      <p:sp>
        <p:nvSpPr>
          <p:cNvPr id="3" name="Content Placeholder 2"/>
          <p:cNvSpPr>
            <a:spLocks noGrp="1"/>
          </p:cNvSpPr>
          <p:nvPr>
            <p:ph idx="1"/>
          </p:nvPr>
        </p:nvSpPr>
        <p:spPr/>
        <p:txBody>
          <a:bodyPr>
            <a:normAutofit fontScale="92500"/>
          </a:bodyPr>
          <a:lstStyle/>
          <a:p>
            <a:pPr algn="just"/>
            <a:r>
              <a:rPr lang="en-US" sz="2400" dirty="0" err="1"/>
              <a:t>Balef</a:t>
            </a:r>
            <a:r>
              <a:rPr lang="en-US" sz="2400" dirty="0"/>
              <a:t>, S. G., &amp; </a:t>
            </a:r>
            <a:r>
              <a:rPr lang="en-US" sz="2400" dirty="0" err="1"/>
              <a:t>Ferdosipour</a:t>
            </a:r>
            <a:r>
              <a:rPr lang="en-US" sz="2400" dirty="0"/>
              <a:t>, A. The Effectiveness of Problem-Solving Education on Perceived Stress of Mothers with Children with Special Learning Disabilities.</a:t>
            </a:r>
            <a:endParaRPr lang="en-IN" sz="2400" dirty="0"/>
          </a:p>
          <a:p>
            <a:pPr algn="just"/>
            <a:r>
              <a:rPr lang="en-US" sz="2400" dirty="0" err="1"/>
              <a:t>Koren</a:t>
            </a:r>
            <a:r>
              <a:rPr lang="en-US" sz="2400" dirty="0"/>
              <a:t>, M., </a:t>
            </a:r>
            <a:r>
              <a:rPr lang="en-US" sz="2400" dirty="0" err="1"/>
              <a:t>Alsaif</a:t>
            </a:r>
            <a:r>
              <a:rPr lang="en-US" sz="2400" dirty="0"/>
              <a:t>, S., Lee, R., &amp; </a:t>
            </a:r>
            <a:r>
              <a:rPr lang="en-US" sz="2400" dirty="0" err="1"/>
              <a:t>Kochenderfer</a:t>
            </a:r>
            <a:r>
              <a:rPr lang="en-US" sz="2400" dirty="0"/>
              <a:t>, M. J. (2018, June). Adaptive stress testing for autonomous vehicles. In 2018 IEEE Intelligent Vehicles Symposium (IV) (pp. 1-7). IEEE.</a:t>
            </a:r>
            <a:endParaRPr lang="en-IN" sz="2400" dirty="0"/>
          </a:p>
          <a:p>
            <a:pPr algn="just"/>
            <a:r>
              <a:rPr lang="en-US" sz="2400" dirty="0" err="1"/>
              <a:t>Özgenel</a:t>
            </a:r>
            <a:r>
              <a:rPr lang="en-US" sz="2400" dirty="0"/>
              <a:t>, M. (2018). Modeling the relationships between school administrators' creative and critical thinking dispositions with decision making styles and problem solving skills.</a:t>
            </a:r>
            <a:endParaRPr lang="en-IN" sz="2400" dirty="0"/>
          </a:p>
          <a:p>
            <a:pPr algn="just"/>
            <a:r>
              <a:rPr lang="en-US" sz="2400" dirty="0"/>
              <a:t>Salas, E., Martin, L., &amp; </a:t>
            </a:r>
            <a:r>
              <a:rPr lang="en-US" sz="2400" dirty="0" err="1"/>
              <a:t>Flin</a:t>
            </a:r>
            <a:r>
              <a:rPr lang="en-US" sz="2400" dirty="0"/>
              <a:t>, R. (2017). Decision-making under stress: Emerging themes and applications. </a:t>
            </a:r>
            <a:r>
              <a:rPr lang="en-US" sz="2400" dirty="0" err="1"/>
              <a:t>Routledge</a:t>
            </a:r>
            <a:r>
              <a:rPr lang="en-US" sz="2400" dirty="0"/>
              <a:t>.</a:t>
            </a:r>
            <a:endParaRPr lang="en-IN" sz="2400" dirty="0"/>
          </a:p>
          <a:p>
            <a:pPr marL="0" indent="0" algn="just">
              <a:buNone/>
            </a:pP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2362200"/>
            <a:ext cx="4724400" cy="1447800"/>
          </a:xfrm>
        </p:spPr>
        <p:txBody>
          <a:bodyPr>
            <a:noAutofit/>
          </a:bodyPr>
          <a:lstStyle/>
          <a:p>
            <a:r>
              <a:rPr lang="en-US" sz="6000" dirty="0"/>
              <a:t>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0</TotalTime>
  <Words>583</Words>
  <Application>Microsoft Office PowerPoint</Application>
  <PresentationFormat>Expunere pe ecran (4:3)</PresentationFormat>
  <Paragraphs>35</Paragraphs>
  <Slides>11</Slides>
  <Notes>1</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Foundry</vt:lpstr>
      <vt:lpstr>PROBLEM SOLVING AND DECISION MAKING  (TASK – 1) Submitted by:- Iulian Broscareanu  2027994</vt:lpstr>
      <vt:lpstr>Introduction </vt:lpstr>
      <vt:lpstr>Problem related to stress </vt:lpstr>
      <vt:lpstr>Problem-solving process</vt:lpstr>
      <vt:lpstr>Environmental analysis- PESTLE</vt:lpstr>
      <vt:lpstr>SWOT analysis </vt:lpstr>
      <vt:lpstr>Cause &amp; effect analysis </vt:lpstr>
      <vt:lpstr>Suggestive literature </vt:lpstr>
      <vt:lpstr>Suggestive solution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Microsoft Office User</dc:creator>
  <cp:lastModifiedBy>iulian broscareanu</cp:lastModifiedBy>
  <cp:revision>60</cp:revision>
  <dcterms:created xsi:type="dcterms:W3CDTF">2021-11-08T08:07:15Z</dcterms:created>
  <dcterms:modified xsi:type="dcterms:W3CDTF">2021-11-08T14:44:23Z</dcterms:modified>
</cp:coreProperties>
</file>