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16"/>
  </p:notesMasterIdLst>
  <p:sldIdLst>
    <p:sldId id="259" r:id="rId6"/>
    <p:sldId id="2621" r:id="rId7"/>
    <p:sldId id="2563" r:id="rId8"/>
    <p:sldId id="2566" r:id="rId9"/>
    <p:sldId id="2564" r:id="rId10"/>
    <p:sldId id="2567" r:id="rId11"/>
    <p:sldId id="2568" r:id="rId12"/>
    <p:sldId id="2622" r:id="rId13"/>
    <p:sldId id="2572" r:id="rId14"/>
    <p:sldId id="25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23C69D-BF4B-414D-B907-114CE09DB895}" v="626" dt="2026-09-29T16:11:25.9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78373" autoAdjust="0"/>
  </p:normalViewPr>
  <p:slideViewPr>
    <p:cSldViewPr snapToGrid="0" snapToObjects="1">
      <p:cViewPr varScale="1">
        <p:scale>
          <a:sx n="98" d="100"/>
          <a:sy n="98" d="100"/>
        </p:scale>
        <p:origin x="74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Hutchings" userId="585bde28-eced-4edb-8f9c-713ef82e6f71" providerId="ADAL" clId="{68E57178-E163-4CBF-99E8-41840621237C}"/>
    <pc:docChg chg="undo custSel addSld delSld modSld sldOrd">
      <pc:chgData name="Paul Hutchings" userId="585bde28-eced-4edb-8f9c-713ef82e6f71" providerId="ADAL" clId="{68E57178-E163-4CBF-99E8-41840621237C}" dt="2026-09-29T16:12:00.429" v="766" actId="47"/>
      <pc:docMkLst>
        <pc:docMk/>
      </pc:docMkLst>
      <pc:sldChg chg="modSp mod">
        <pc:chgData name="Paul Hutchings" userId="585bde28-eced-4edb-8f9c-713ef82e6f71" providerId="ADAL" clId="{68E57178-E163-4CBF-99E8-41840621237C}" dt="2026-09-29T15:45:35.158" v="28" actId="20577"/>
        <pc:sldMkLst>
          <pc:docMk/>
          <pc:sldMk cId="4231018860" sldId="259"/>
        </pc:sldMkLst>
        <pc:spChg chg="mod">
          <ac:chgData name="Paul Hutchings" userId="585bde28-eced-4edb-8f9c-713ef82e6f71" providerId="ADAL" clId="{68E57178-E163-4CBF-99E8-41840621237C}" dt="2026-09-29T15:45:35.158" v="28" actId="20577"/>
          <ac:spMkLst>
            <pc:docMk/>
            <pc:sldMk cId="4231018860" sldId="259"/>
            <ac:spMk id="8" creationId="{1508F0A2-62A9-E9DF-BBD8-FFBFE439B08E}"/>
          </ac:spMkLst>
        </pc:spChg>
      </pc:sldChg>
      <pc:sldChg chg="del">
        <pc:chgData name="Paul Hutchings" userId="585bde28-eced-4edb-8f9c-713ef82e6f71" providerId="ADAL" clId="{68E57178-E163-4CBF-99E8-41840621237C}" dt="2026-09-29T16:12:00.429" v="766" actId="47"/>
        <pc:sldMkLst>
          <pc:docMk/>
          <pc:sldMk cId="1206081033" sldId="275"/>
        </pc:sldMkLst>
      </pc:sldChg>
      <pc:sldChg chg="modSp add del mod">
        <pc:chgData name="Paul Hutchings" userId="585bde28-eced-4edb-8f9c-713ef82e6f71" providerId="ADAL" clId="{68E57178-E163-4CBF-99E8-41840621237C}" dt="2026-09-29T15:47:24.555" v="44" actId="47"/>
        <pc:sldMkLst>
          <pc:docMk/>
          <pc:sldMk cId="2236855838" sldId="2562"/>
        </pc:sldMkLst>
        <pc:spChg chg="mod">
          <ac:chgData name="Paul Hutchings" userId="585bde28-eced-4edb-8f9c-713ef82e6f71" providerId="ADAL" clId="{68E57178-E163-4CBF-99E8-41840621237C}" dt="2026-09-29T15:45:14.576" v="10" actId="21"/>
          <ac:spMkLst>
            <pc:docMk/>
            <pc:sldMk cId="2236855838" sldId="2562"/>
            <ac:spMk id="2" creationId="{6025323F-41E4-5AB9-5240-6C5CD9410794}"/>
          </ac:spMkLst>
        </pc:spChg>
      </pc:sldChg>
      <pc:sldChg chg="modSp add mod">
        <pc:chgData name="Paul Hutchings" userId="585bde28-eced-4edb-8f9c-713ef82e6f71" providerId="ADAL" clId="{68E57178-E163-4CBF-99E8-41840621237C}" dt="2026-09-29T15:52:40.726" v="184" actId="20577"/>
        <pc:sldMkLst>
          <pc:docMk/>
          <pc:sldMk cId="3645310421" sldId="2563"/>
        </pc:sldMkLst>
        <pc:spChg chg="mod">
          <ac:chgData name="Paul Hutchings" userId="585bde28-eced-4edb-8f9c-713ef82e6f71" providerId="ADAL" clId="{68E57178-E163-4CBF-99E8-41840621237C}" dt="2026-09-29T15:47:56.923" v="49" actId="122"/>
          <ac:spMkLst>
            <pc:docMk/>
            <pc:sldMk cId="3645310421" sldId="2563"/>
            <ac:spMk id="2" creationId="{096C745B-9D46-67B3-37DD-B2E398018C34}"/>
          </ac:spMkLst>
        </pc:spChg>
        <pc:spChg chg="mod">
          <ac:chgData name="Paul Hutchings" userId="585bde28-eced-4edb-8f9c-713ef82e6f71" providerId="ADAL" clId="{68E57178-E163-4CBF-99E8-41840621237C}" dt="2026-09-29T15:52:40.726" v="184" actId="20577"/>
          <ac:spMkLst>
            <pc:docMk/>
            <pc:sldMk cId="3645310421" sldId="2563"/>
            <ac:spMk id="4" creationId="{56A57BC9-25CE-E933-096D-C39995BB3845}"/>
          </ac:spMkLst>
        </pc:spChg>
        <pc:picChg chg="mod">
          <ac:chgData name="Paul Hutchings" userId="585bde28-eced-4edb-8f9c-713ef82e6f71" providerId="ADAL" clId="{68E57178-E163-4CBF-99E8-41840621237C}" dt="2026-09-29T15:47:40.239" v="46" actId="14100"/>
          <ac:picMkLst>
            <pc:docMk/>
            <pc:sldMk cId="3645310421" sldId="2563"/>
            <ac:picMk id="5" creationId="{ACE71BA4-E140-4575-86EB-BA033BB2BCF0}"/>
          </ac:picMkLst>
        </pc:picChg>
      </pc:sldChg>
      <pc:sldChg chg="modSp add mod">
        <pc:chgData name="Paul Hutchings" userId="585bde28-eced-4edb-8f9c-713ef82e6f71" providerId="ADAL" clId="{68E57178-E163-4CBF-99E8-41840621237C}" dt="2026-09-29T15:55:01.823" v="288" actId="14100"/>
        <pc:sldMkLst>
          <pc:docMk/>
          <pc:sldMk cId="4098018945" sldId="2564"/>
        </pc:sldMkLst>
        <pc:spChg chg="mod">
          <ac:chgData name="Paul Hutchings" userId="585bde28-eced-4edb-8f9c-713ef82e6f71" providerId="ADAL" clId="{68E57178-E163-4CBF-99E8-41840621237C}" dt="2026-09-29T15:53:21.773" v="190" actId="1076"/>
          <ac:spMkLst>
            <pc:docMk/>
            <pc:sldMk cId="4098018945" sldId="2564"/>
            <ac:spMk id="2" creationId="{77A8C4D6-AB3F-6DC7-8408-32596207023E}"/>
          </ac:spMkLst>
        </pc:spChg>
        <pc:spChg chg="mod">
          <ac:chgData name="Paul Hutchings" userId="585bde28-eced-4edb-8f9c-713ef82e6f71" providerId="ADAL" clId="{68E57178-E163-4CBF-99E8-41840621237C}" dt="2026-09-29T15:55:01.823" v="288" actId="14100"/>
          <ac:spMkLst>
            <pc:docMk/>
            <pc:sldMk cId="4098018945" sldId="2564"/>
            <ac:spMk id="4" creationId="{0676092A-6289-A467-ACDC-F61F00A03A7E}"/>
          </ac:spMkLst>
        </pc:spChg>
        <pc:picChg chg="mod">
          <ac:chgData name="Paul Hutchings" userId="585bde28-eced-4edb-8f9c-713ef82e6f71" providerId="ADAL" clId="{68E57178-E163-4CBF-99E8-41840621237C}" dt="2026-09-29T15:53:04.870" v="186" actId="14100"/>
          <ac:picMkLst>
            <pc:docMk/>
            <pc:sldMk cId="4098018945" sldId="2564"/>
            <ac:picMk id="5" creationId="{691C52F6-3081-4948-A321-452CA8EB3E7D}"/>
          </ac:picMkLst>
        </pc:picChg>
      </pc:sldChg>
      <pc:sldChg chg="add del">
        <pc:chgData name="Paul Hutchings" userId="585bde28-eced-4edb-8f9c-713ef82e6f71" providerId="ADAL" clId="{68E57178-E163-4CBF-99E8-41840621237C}" dt="2026-09-29T15:55:54.738" v="289" actId="47"/>
        <pc:sldMkLst>
          <pc:docMk/>
          <pc:sldMk cId="1218850789" sldId="2565"/>
        </pc:sldMkLst>
      </pc:sldChg>
      <pc:sldChg chg="modSp add mod ord">
        <pc:chgData name="Paul Hutchings" userId="585bde28-eced-4edb-8f9c-713ef82e6f71" providerId="ADAL" clId="{68E57178-E163-4CBF-99E8-41840621237C}" dt="2026-09-29T15:57:56.443" v="360"/>
        <pc:sldMkLst>
          <pc:docMk/>
          <pc:sldMk cId="3437938517" sldId="2566"/>
        </pc:sldMkLst>
        <pc:spChg chg="mod">
          <ac:chgData name="Paul Hutchings" userId="585bde28-eced-4edb-8f9c-713ef82e6f71" providerId="ADAL" clId="{68E57178-E163-4CBF-99E8-41840621237C}" dt="2026-09-29T15:56:19.614" v="291" actId="122"/>
          <ac:spMkLst>
            <pc:docMk/>
            <pc:sldMk cId="3437938517" sldId="2566"/>
            <ac:spMk id="2" creationId="{BED4ECBA-D548-6F14-3991-0E6708CF9004}"/>
          </ac:spMkLst>
        </pc:spChg>
        <pc:spChg chg="mod">
          <ac:chgData name="Paul Hutchings" userId="585bde28-eced-4edb-8f9c-713ef82e6f71" providerId="ADAL" clId="{68E57178-E163-4CBF-99E8-41840621237C}" dt="2026-09-29T15:57:46.404" v="358" actId="14100"/>
          <ac:spMkLst>
            <pc:docMk/>
            <pc:sldMk cId="3437938517" sldId="2566"/>
            <ac:spMk id="4" creationId="{9F9C3426-5869-7C31-B088-640AE0FA6146}"/>
          </ac:spMkLst>
        </pc:spChg>
      </pc:sldChg>
      <pc:sldChg chg="modSp add mod">
        <pc:chgData name="Paul Hutchings" userId="585bde28-eced-4edb-8f9c-713ef82e6f71" providerId="ADAL" clId="{68E57178-E163-4CBF-99E8-41840621237C}" dt="2026-09-29T16:00:18.008" v="430" actId="14100"/>
        <pc:sldMkLst>
          <pc:docMk/>
          <pc:sldMk cId="1252166778" sldId="2567"/>
        </pc:sldMkLst>
        <pc:spChg chg="mod">
          <ac:chgData name="Paul Hutchings" userId="585bde28-eced-4edb-8f9c-713ef82e6f71" providerId="ADAL" clId="{68E57178-E163-4CBF-99E8-41840621237C}" dt="2026-09-29T15:58:26.205" v="363" actId="14100"/>
          <ac:spMkLst>
            <pc:docMk/>
            <pc:sldMk cId="1252166778" sldId="2567"/>
            <ac:spMk id="2" creationId="{C15A934D-E621-6690-ECCD-8D27B9E07188}"/>
          </ac:spMkLst>
        </pc:spChg>
        <pc:spChg chg="mod">
          <ac:chgData name="Paul Hutchings" userId="585bde28-eced-4edb-8f9c-713ef82e6f71" providerId="ADAL" clId="{68E57178-E163-4CBF-99E8-41840621237C}" dt="2026-09-29T16:00:18.008" v="430" actId="14100"/>
          <ac:spMkLst>
            <pc:docMk/>
            <pc:sldMk cId="1252166778" sldId="2567"/>
            <ac:spMk id="4" creationId="{F85F8819-CCA0-948C-BD99-9E802276C932}"/>
          </ac:spMkLst>
        </pc:spChg>
        <pc:picChg chg="mod">
          <ac:chgData name="Paul Hutchings" userId="585bde28-eced-4edb-8f9c-713ef82e6f71" providerId="ADAL" clId="{68E57178-E163-4CBF-99E8-41840621237C}" dt="2026-09-29T15:58:29.917" v="364" actId="1076"/>
          <ac:picMkLst>
            <pc:docMk/>
            <pc:sldMk cId="1252166778" sldId="2567"/>
            <ac:picMk id="5" creationId="{CD32AD16-386E-4A31-9B23-706C8EACEE24}"/>
          </ac:picMkLst>
        </pc:picChg>
      </pc:sldChg>
      <pc:sldChg chg="modSp add mod">
        <pc:chgData name="Paul Hutchings" userId="585bde28-eced-4edb-8f9c-713ef82e6f71" providerId="ADAL" clId="{68E57178-E163-4CBF-99E8-41840621237C}" dt="2026-09-29T16:02:23.352" v="525" actId="14100"/>
        <pc:sldMkLst>
          <pc:docMk/>
          <pc:sldMk cId="3961977265" sldId="2568"/>
        </pc:sldMkLst>
        <pc:spChg chg="mod">
          <ac:chgData name="Paul Hutchings" userId="585bde28-eced-4edb-8f9c-713ef82e6f71" providerId="ADAL" clId="{68E57178-E163-4CBF-99E8-41840621237C}" dt="2026-09-29T16:00:43.398" v="433" actId="14100"/>
          <ac:spMkLst>
            <pc:docMk/>
            <pc:sldMk cId="3961977265" sldId="2568"/>
            <ac:spMk id="2" creationId="{72FE743C-E704-BF60-7C59-FE5890058300}"/>
          </ac:spMkLst>
        </pc:spChg>
        <pc:spChg chg="mod">
          <ac:chgData name="Paul Hutchings" userId="585bde28-eced-4edb-8f9c-713ef82e6f71" providerId="ADAL" clId="{68E57178-E163-4CBF-99E8-41840621237C}" dt="2026-09-29T16:02:23.352" v="525" actId="14100"/>
          <ac:spMkLst>
            <pc:docMk/>
            <pc:sldMk cId="3961977265" sldId="2568"/>
            <ac:spMk id="4" creationId="{F7E1930A-0192-881C-2FB8-F1A51EFF887B}"/>
          </ac:spMkLst>
        </pc:spChg>
        <pc:picChg chg="mod">
          <ac:chgData name="Paul Hutchings" userId="585bde28-eced-4edb-8f9c-713ef82e6f71" providerId="ADAL" clId="{68E57178-E163-4CBF-99E8-41840621237C}" dt="2026-09-29T16:00:47.555" v="434" actId="1076"/>
          <ac:picMkLst>
            <pc:docMk/>
            <pc:sldMk cId="3961977265" sldId="2568"/>
            <ac:picMk id="5" creationId="{2DC429C0-CAB7-4A54-8D5B-74E45CF2070C}"/>
          </ac:picMkLst>
        </pc:picChg>
      </pc:sldChg>
      <pc:sldChg chg="add del">
        <pc:chgData name="Paul Hutchings" userId="585bde28-eced-4edb-8f9c-713ef82e6f71" providerId="ADAL" clId="{68E57178-E163-4CBF-99E8-41840621237C}" dt="2026-09-29T16:02:38.302" v="526" actId="47"/>
        <pc:sldMkLst>
          <pc:docMk/>
          <pc:sldMk cId="4021601948" sldId="2569"/>
        </pc:sldMkLst>
      </pc:sldChg>
      <pc:sldChg chg="modSp add del mod">
        <pc:chgData name="Paul Hutchings" userId="585bde28-eced-4edb-8f9c-713ef82e6f71" providerId="ADAL" clId="{68E57178-E163-4CBF-99E8-41840621237C}" dt="2026-09-29T16:11:50.188" v="765" actId="47"/>
        <pc:sldMkLst>
          <pc:docMk/>
          <pc:sldMk cId="1829022190" sldId="2571"/>
        </pc:sldMkLst>
        <pc:spChg chg="mod">
          <ac:chgData name="Paul Hutchings" userId="585bde28-eced-4edb-8f9c-713ef82e6f71" providerId="ADAL" clId="{68E57178-E163-4CBF-99E8-41840621237C}" dt="2026-09-29T16:04:09.486" v="528" actId="21"/>
          <ac:spMkLst>
            <pc:docMk/>
            <pc:sldMk cId="1829022190" sldId="2571"/>
            <ac:spMk id="2" creationId="{C853D745-F18F-7B7B-EA37-2CF293BEE4DD}"/>
          </ac:spMkLst>
        </pc:spChg>
      </pc:sldChg>
      <pc:sldChg chg="addSp delSp modSp add mod modAnim">
        <pc:chgData name="Paul Hutchings" userId="585bde28-eced-4edb-8f9c-713ef82e6f71" providerId="ADAL" clId="{68E57178-E163-4CBF-99E8-41840621237C}" dt="2026-09-29T16:08:54.639" v="617" actId="20577"/>
        <pc:sldMkLst>
          <pc:docMk/>
          <pc:sldMk cId="3117310420" sldId="2572"/>
        </pc:sldMkLst>
        <pc:spChg chg="mod">
          <ac:chgData name="Paul Hutchings" userId="585bde28-eced-4edb-8f9c-713ef82e6f71" providerId="ADAL" clId="{68E57178-E163-4CBF-99E8-41840621237C}" dt="2026-09-29T16:07:37.044" v="603" actId="14100"/>
          <ac:spMkLst>
            <pc:docMk/>
            <pc:sldMk cId="3117310420" sldId="2572"/>
            <ac:spMk id="2" creationId="{1840E109-9DF9-B93F-F5B2-8137E631BFC3}"/>
          </ac:spMkLst>
        </pc:spChg>
        <pc:spChg chg="mod">
          <ac:chgData name="Paul Hutchings" userId="585bde28-eced-4edb-8f9c-713ef82e6f71" providerId="ADAL" clId="{68E57178-E163-4CBF-99E8-41840621237C}" dt="2026-09-29T16:08:54.639" v="617" actId="20577"/>
          <ac:spMkLst>
            <pc:docMk/>
            <pc:sldMk cId="3117310420" sldId="2572"/>
            <ac:spMk id="4" creationId="{00A9C786-3326-9933-6EA0-CBEC065868C5}"/>
          </ac:spMkLst>
        </pc:spChg>
        <pc:spChg chg="add del mod">
          <ac:chgData name="Paul Hutchings" userId="585bde28-eced-4edb-8f9c-713ef82e6f71" providerId="ADAL" clId="{68E57178-E163-4CBF-99E8-41840621237C}" dt="2026-09-29T16:04:34.796" v="533" actId="478"/>
          <ac:spMkLst>
            <pc:docMk/>
            <pc:sldMk cId="3117310420" sldId="2572"/>
            <ac:spMk id="6" creationId="{019B0FE2-A14B-A092-F5D2-610F52211AAC}"/>
          </ac:spMkLst>
        </pc:spChg>
        <pc:picChg chg="del">
          <ac:chgData name="Paul Hutchings" userId="585bde28-eced-4edb-8f9c-713ef82e6f71" providerId="ADAL" clId="{68E57178-E163-4CBF-99E8-41840621237C}" dt="2026-09-29T16:04:30.394" v="532" actId="478"/>
          <ac:picMkLst>
            <pc:docMk/>
            <pc:sldMk cId="3117310420" sldId="2572"/>
            <ac:picMk id="5" creationId="{F92EBF68-296D-453E-8B77-C526E425BF9B}"/>
          </ac:picMkLst>
        </pc:picChg>
      </pc:sldChg>
      <pc:sldChg chg="modSp add mod">
        <pc:chgData name="Paul Hutchings" userId="585bde28-eced-4edb-8f9c-713ef82e6f71" providerId="ADAL" clId="{68E57178-E163-4CBF-99E8-41840621237C}" dt="2026-09-29T16:11:36.784" v="764" actId="14100"/>
        <pc:sldMkLst>
          <pc:docMk/>
          <pc:sldMk cId="172996985" sldId="2573"/>
        </pc:sldMkLst>
        <pc:spChg chg="mod">
          <ac:chgData name="Paul Hutchings" userId="585bde28-eced-4edb-8f9c-713ef82e6f71" providerId="ADAL" clId="{68E57178-E163-4CBF-99E8-41840621237C}" dt="2026-09-29T16:09:39.153" v="620" actId="122"/>
          <ac:spMkLst>
            <pc:docMk/>
            <pc:sldMk cId="172996985" sldId="2573"/>
            <ac:spMk id="2" creationId="{E7436C94-B68E-201B-C7D5-0AD2370D05D2}"/>
          </ac:spMkLst>
        </pc:spChg>
        <pc:spChg chg="mod">
          <ac:chgData name="Paul Hutchings" userId="585bde28-eced-4edb-8f9c-713ef82e6f71" providerId="ADAL" clId="{68E57178-E163-4CBF-99E8-41840621237C}" dt="2026-09-29T16:11:36.784" v="764" actId="14100"/>
          <ac:spMkLst>
            <pc:docMk/>
            <pc:sldMk cId="172996985" sldId="2573"/>
            <ac:spMk id="4" creationId="{446AA795-2D52-CC38-4C47-B3B34AA8CDF6}"/>
          </ac:spMkLst>
        </pc:spChg>
        <pc:picChg chg="mod">
          <ac:chgData name="Paul Hutchings" userId="585bde28-eced-4edb-8f9c-713ef82e6f71" providerId="ADAL" clId="{68E57178-E163-4CBF-99E8-41840621237C}" dt="2026-09-29T16:09:29.822" v="619" actId="14100"/>
          <ac:picMkLst>
            <pc:docMk/>
            <pc:sldMk cId="172996985" sldId="2573"/>
            <ac:picMk id="5" creationId="{B18BC700-2701-4304-AD8D-AF098E7F2517}"/>
          </ac:picMkLst>
        </pc:picChg>
      </pc:sldChg>
      <pc:sldChg chg="modSp add mod modNotesTx">
        <pc:chgData name="Paul Hutchings" userId="585bde28-eced-4edb-8f9c-713ef82e6f71" providerId="ADAL" clId="{68E57178-E163-4CBF-99E8-41840621237C}" dt="2026-09-29T15:47:13.674" v="43" actId="6549"/>
        <pc:sldMkLst>
          <pc:docMk/>
          <pc:sldMk cId="3412078908" sldId="2621"/>
        </pc:sldMkLst>
        <pc:spChg chg="mod">
          <ac:chgData name="Paul Hutchings" userId="585bde28-eced-4edb-8f9c-713ef82e6f71" providerId="ADAL" clId="{68E57178-E163-4CBF-99E8-41840621237C}" dt="2026-09-29T15:46:17.030" v="32" actId="122"/>
          <ac:spMkLst>
            <pc:docMk/>
            <pc:sldMk cId="3412078908" sldId="2621"/>
            <ac:spMk id="2" creationId="{055B0938-D99C-06F5-DE7C-AD2CDC730D43}"/>
          </ac:spMkLst>
        </pc:spChg>
        <pc:spChg chg="mod">
          <ac:chgData name="Paul Hutchings" userId="585bde28-eced-4edb-8f9c-713ef82e6f71" providerId="ADAL" clId="{68E57178-E163-4CBF-99E8-41840621237C}" dt="2026-09-29T15:46:46.789" v="36" actId="113"/>
          <ac:spMkLst>
            <pc:docMk/>
            <pc:sldMk cId="3412078908" sldId="2621"/>
            <ac:spMk id="3" creationId="{3A228E7B-2778-8F65-5350-157191903948}"/>
          </ac:spMkLst>
        </pc:spChg>
        <pc:picChg chg="mod">
          <ac:chgData name="Paul Hutchings" userId="585bde28-eced-4edb-8f9c-713ef82e6f71" providerId="ADAL" clId="{68E57178-E163-4CBF-99E8-41840621237C}" dt="2026-09-29T15:46:28.530" v="34" actId="1076"/>
          <ac:picMkLst>
            <pc:docMk/>
            <pc:sldMk cId="3412078908" sldId="2621"/>
            <ac:picMk id="4" creationId="{3FCCDEB2-71CC-4653-9BF3-BC60E4342D8C}"/>
          </ac:picMkLst>
        </pc:picChg>
      </pc:sldChg>
      <pc:sldChg chg="modSp add mod">
        <pc:chgData name="Paul Hutchings" userId="585bde28-eced-4edb-8f9c-713ef82e6f71" providerId="ADAL" clId="{68E57178-E163-4CBF-99E8-41840621237C}" dt="2026-09-29T16:02:50.989" v="527" actId="122"/>
        <pc:sldMkLst>
          <pc:docMk/>
          <pc:sldMk cId="1185621215" sldId="2622"/>
        </pc:sldMkLst>
        <pc:spChg chg="mod">
          <ac:chgData name="Paul Hutchings" userId="585bde28-eced-4edb-8f9c-713ef82e6f71" providerId="ADAL" clId="{68E57178-E163-4CBF-99E8-41840621237C}" dt="2026-09-29T16:02:50.989" v="527" actId="122"/>
          <ac:spMkLst>
            <pc:docMk/>
            <pc:sldMk cId="1185621215" sldId="2622"/>
            <ac:spMk id="2" creationId="{4A765E63-E1D0-CA63-2FBE-52CA8F18089F}"/>
          </ac:spMkLst>
        </pc:spChg>
      </pc:sldChg>
      <pc:sldMasterChg chg="delSldLayout">
        <pc:chgData name="Paul Hutchings" userId="585bde28-eced-4edb-8f9c-713ef82e6f71" providerId="ADAL" clId="{68E57178-E163-4CBF-99E8-41840621237C}" dt="2026-09-29T16:11:50.188" v="765" actId="47"/>
        <pc:sldMasterMkLst>
          <pc:docMk/>
          <pc:sldMasterMk cId="1384196811" sldId="2147483658"/>
        </pc:sldMasterMkLst>
        <pc:sldLayoutChg chg="del">
          <pc:chgData name="Paul Hutchings" userId="585bde28-eced-4edb-8f9c-713ef82e6f71" providerId="ADAL" clId="{68E57178-E163-4CBF-99E8-41840621237C}" dt="2026-09-29T16:11:50.188" v="765" actId="47"/>
          <pc:sldLayoutMkLst>
            <pc:docMk/>
            <pc:sldMasterMk cId="1384196811" sldId="2147483658"/>
            <pc:sldLayoutMk cId="896140766" sldId="214748370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EF3A7C-F03C-4E80-ACF5-3243B1E1E1D0}"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675602-E2FC-4A29-9562-D642B7C7D49D}" type="slidenum">
              <a:rPr lang="en-GB" smtClean="0"/>
              <a:t>‹#›</a:t>
            </a:fld>
            <a:endParaRPr lang="en-GB"/>
          </a:p>
        </p:txBody>
      </p:sp>
    </p:spTree>
    <p:extLst>
      <p:ext uri="{BB962C8B-B14F-4D97-AF65-F5344CB8AC3E}">
        <p14:creationId xmlns:p14="http://schemas.microsoft.com/office/powerpoint/2010/main" val="3513570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Origins and Evolution of the Medical Model, Emergence of Evolutionary Psychiatry and Neurodiversity</a:t>
            </a:r>
          </a:p>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664405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medical model of neurodevelopmental disorders has its roots in early psychiatric and neurological traditions, where deviations from normative development were viewed primarily as pathological. This model gained prominence in the 20th century, particularly with the rise of diagnostic manuals such as the DSM, which categorized conditions like ADHD and autism as disorders requiring clinical intervention. The medical model emphasizes deficits, dysfunctions, and the need for treatment or cure. It has shaped clinical practice, research funding, and public perceptions, often leading to stigmatization of affected individuals. Despite its utility in standardizing diagnoses and guiding treatment protocols, critics argue that it oversimplifies complex developmental phenomena and overlooks individual strengths and contextual factors. The model's dominance has also influenced service provision, often requiring a formal diagnosis for access to support, which can marginalize those with subthreshold symptoms or atypical presentations.</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4270991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medical model conceptualizes neurodevelopmental disorders as pathological conditions characterized by deficits in cognition, behavior, or social functioning. It seeks to identify underlying biological or environmental causes and aims to treat or cure these conditions through medical or therapeutic interventions. This model relies heavily on diagnostic criteria and often views symptoms as deviations from a normative standard. In clinical practice, it informs treatment guidelines, medication use, and service eligibility. However, it has been criticized for its reductionist approach, which may neglect the individual's lived experience, strengths, and the role of social context. The emphasis on normalization can lead to interventions that prioritize conformity over well-being, such as suppressing behaviors like stimming in autism. Despite these critiques, the medical model remains influential in shaping healthcare systems and research agendas.</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2964105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Evolutionary psychiatry and the neurodiversity movement represent two distinct yet overlapping paradigms that challenge the traditional medical model. Evolutionary psychiatry emerged from efforts to understand psychiatric conditions through the lens of human evolution, proposing that traits like those seen in autism or ADHD may have had adaptive value in ancestral environments. This perspective reframes certain behaviors as evolutionary mismatches rather than pathologies. The neurodiversity movement, on the other hand, originated in the late 1990s through advocacy by autistic individuals, emphasizing acceptance, inclusion, and the recognition of cognitive differences as natural variations. While evolutionary psychiatry is grounded in scientific theory, neurodiversity is driven by social justice and political activism. Both paradigms advocate for a broader understanding of what constitutes 'normal' and challenge deficit-based narratives. Their rise reflects a growing recognition of the limitations of the medical model and a shift towards more holistic and inclusive approaches to neurodevelopmental differences.</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2185383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Evolutionary psychiatry offers a framework for understanding neurodevelopmental disorders as potential outcomes of evolutionary processes. It posits that traits associated with conditions like autism or ADHD may have conferred advantages in ancestral environments, such as heightened attention to detail or rapid response to stimuli. These traits may become maladaptive in modern contexts, leading to functional impairments. The model emphasizes cognitive strengths and reframes dysfunctions as mismatches rather than inherent deficits. It also supports the idea that genetic variants linked to these conditions may persist due to their association with intelligence or technical skills. Evolutionary psychiatry encourages research into the adaptive value of neurodivergent traits and promotes a nuanced understanding of mental health. While it shares some goals with the neurodiversity movement, such as destigmatization and recognition of strengths, it maintains a scientific focus and differentiates between adaptive and pathological cases based on evolutionary criteria.</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2583559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neurodiversity approach views neurodevelopmental differences as natural variations in human cognition rather than disorders to be cured. It emphasizes acceptance, accommodation, and the celebration of diverse ways of thinking and being. Originating from autistic advocacy, the movement challenges deficit-based language and promotes strengths-based perspectives. It aligns with the social model of disability, which attributes functional impairments to societal barriers rather than individual pathology. Neurodiversity advocates argue for inclusive practices in education, employment, and healthcare, and oppose interventions aimed at normalization. Instead, they support approaches that enhance quality of life and respect individual autonomy. The movement has influenced policy, research, and public discourse, encouraging participatory research and the inclusion of neurodivergent voices. While it faces criticism for its perceived radicalism or lack of scientific grounding, the neurodiversity approach offers a transformative lens for understanding and supporting neurodevelopmental differences.</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326625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While the medical model, evolutionary psychiatry, and neurodiversity approaches differ in foundational principles, they share some common goals. All three seek to understand neurodevelopmental differences and improve outcomes for affected individuals. Evolutionary psychiatry and neurodiversity both challenge the pathologization of traits and emphasize strengths, though they diverge in methodology and scope. Evolutionary psychiatry relies on scientific explanations and distinguishes between adaptive and pathological cases, whereas neurodiversity promotes universal inclusion and rejects hierarchical classifications. The medical model focuses on diagnosis and treatment, often overlooking contextual factors and individual agency. These differences can lead to tensions, particularly around issues of intervention and identity. For example, neurodiversity advocates may oppose treatments aimed at normalization, while evolutionary psychiatry may support interventions for cases deemed maladaptive. Understanding these overlaps and divergences is crucial for developing integrative frameworks that respect both scientific rigor and social justice.</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3997628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Each model offers distinct implications for clinical practice. The medical model supports standardized assessments and evidence-based treatments but may inadvertently reinforce stigma and overlook individual needs. Evolutionary psychiatry encourages clinicians to consider the adaptive value of traits and tailor interventions to environmental contexts. It promotes a more nuanced understanding of dysfunction and supports strength-based approaches. The neurodiversity model advocates for inclusive practices, respect for autonomy, and the rejection of normalization. It emphasizes ethical considerations, such as the right to self-identify and the importance of participatory decision-making. Clinicians are encouraged to move beyond diagnosis and engage with individuals holistically, considering their strengths, preferences, and social environments. Integrating insights from all three models can enhance person-centered care and promote ethical, effective support for neurodivergent individuals.</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499863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Future research should aim to integrate the strengths of each model while addressing their limitations. Studies informed by the medical model can continue to explore biological mechanisms and treatment efficacy, but must also consider ethical implications and individual variability. Evolutionary psychiatry offers promising avenues for investigating the adaptive functions of neurodevelopmental traits and their interaction with modern environments. Research should examine how evolutionary mismatches contribute to functional impairments and identify contextual supports that mitigate these effects. The neurodiversity approach calls for participatory research that centers the voices of neurodivergent individuals and explores the impact of social structures on well-being. Researchers should investigate strengths, resilience, and the effects of stigma and discrimination. Interdisciplinary collaboration and methodological pluralism are essential for advancing a comprehensive understanding of neurodevelopmental disorders. By embracing diverse perspectives, research can better inform policy, practice, and public discourse.</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339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796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1_Title with Picture 2">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6858000"/>
          </a:xfrm>
          <a:blipFill>
            <a:blip r:embed="rId2">
              <a:alphaModFix amt="70000"/>
            </a:blip>
            <a:stretch>
              <a:fillRect l="-1" r="-1"/>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5" name="Title 4">
            <a:extLst>
              <a:ext uri="{FF2B5EF4-FFF2-40B4-BE49-F238E27FC236}">
                <a16:creationId xmlns:a16="http://schemas.microsoft.com/office/drawing/2014/main" id="{C859CFCC-A209-BC62-7D95-E14802747B73}"/>
              </a:ext>
            </a:extLst>
          </p:cNvPr>
          <p:cNvSpPr>
            <a:spLocks noGrp="1"/>
          </p:cNvSpPr>
          <p:nvPr>
            <p:ph type="title"/>
          </p:nvPr>
        </p:nvSpPr>
        <p:spPr>
          <a:xfrm>
            <a:off x="365760" y="4578236"/>
            <a:ext cx="11460480" cy="1005840"/>
          </a:xfrm>
        </p:spPr>
        <p:txBody>
          <a:bodyPr>
            <a:normAutofit/>
          </a:bodyPr>
          <a:lstStyle>
            <a:lvl1pPr>
              <a:defRPr sz="6000">
                <a:solidFill>
                  <a:schemeClr val="bg1"/>
                </a:solidFill>
                <a:highlight>
                  <a:srgbClr val="000000"/>
                </a:highlight>
              </a:defRPr>
            </a:lvl1pPr>
          </a:lstStyle>
          <a:p>
            <a:r>
              <a:rPr lang="en-US" dirty="0"/>
              <a:t>Click to edit Master title style</a:t>
            </a:r>
          </a:p>
        </p:txBody>
      </p:sp>
      <p:sp>
        <p:nvSpPr>
          <p:cNvPr id="8" name="Text Placeholder 7">
            <a:extLst>
              <a:ext uri="{FF2B5EF4-FFF2-40B4-BE49-F238E27FC236}">
                <a16:creationId xmlns:a16="http://schemas.microsoft.com/office/drawing/2014/main" id="{B4A8C58E-A6CA-D397-8711-C68CD070C4BC}"/>
              </a:ext>
            </a:extLst>
          </p:cNvPr>
          <p:cNvSpPr>
            <a:spLocks noGrp="1"/>
          </p:cNvSpPr>
          <p:nvPr>
            <p:ph type="body" sz="quarter" idx="14"/>
          </p:nvPr>
        </p:nvSpPr>
        <p:spPr>
          <a:xfrm>
            <a:off x="1013460" y="5668625"/>
            <a:ext cx="10813415" cy="480373"/>
          </a:xfrm>
        </p:spPr>
        <p:txBody>
          <a:bodyPr>
            <a:normAutofit/>
          </a:bodyPr>
          <a:lstStyle>
            <a:lvl1pPr marL="0" indent="0">
              <a:buNone/>
              <a:defRPr sz="2000">
                <a:solidFill>
                  <a:schemeClr val="bg1"/>
                </a:solidFill>
              </a:defRPr>
            </a:lvl1pPr>
          </a:lstStyle>
          <a:p>
            <a:pPr lvl="0"/>
            <a:r>
              <a:rPr lang="en-US" dirty="0"/>
              <a:t>Click to edit Master text styles</a:t>
            </a:r>
          </a:p>
        </p:txBody>
      </p:sp>
    </p:spTree>
    <p:extLst>
      <p:ext uri="{BB962C8B-B14F-4D97-AF65-F5344CB8AC3E}">
        <p14:creationId xmlns:p14="http://schemas.microsoft.com/office/powerpoint/2010/main" val="32886833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cSld name="2_Content with Picture 1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46804" y="2427156"/>
            <a:ext cx="4186010" cy="3905381"/>
          </a:xfrm>
          <a:blipFill>
            <a:blip r:embed="rId2">
              <a:alphaModFix amt="70000"/>
            </a:blip>
            <a:stretch>
              <a:fillRect l="-718" r="1"/>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1" y="548638"/>
            <a:ext cx="5111021" cy="2492735"/>
          </a:xfrm>
        </p:spPr>
        <p:txBody>
          <a:bodyPr anchor="t" anchorCtr="0">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73FE0C-303A-49D2-B22C-9FE8AE7D9EF1}" type="datetime1">
              <a:rPr lang="en-US" smtClean="0"/>
              <a:t>9/29/2026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04195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DF9FCBB-ED5C-26AD-7443-D3C160DA254A}"/>
              </a:ext>
            </a:extLst>
          </p:cNvPr>
          <p:cNvSpPr>
            <a:spLocks noGrp="1"/>
          </p:cNvSpPr>
          <p:nvPr>
            <p:ph type="title"/>
          </p:nvPr>
        </p:nvSpPr>
        <p:spPr>
          <a:xfrm>
            <a:off x="612647" y="650497"/>
            <a:ext cx="6482289" cy="963568"/>
          </a:xfrm>
        </p:spPr>
        <p:txBody>
          <a:bodyPr anchor="t">
            <a:normAutofit/>
          </a:bodyPr>
          <a:lstStyle>
            <a:lvl1pPr>
              <a:defRPr sz="4400"/>
            </a:lvl1pPr>
          </a:lstStyle>
          <a:p>
            <a:r>
              <a:rPr lang="en-US"/>
              <a:t>Click to edit Master title style</a:t>
            </a:r>
            <a:endParaRPr lang="en-US" dirty="0"/>
          </a:p>
        </p:txBody>
      </p:sp>
      <p:sp>
        <p:nvSpPr>
          <p:cNvPr id="3" name="Freeform: Shape 2">
            <a:extLst>
              <a:ext uri="{FF2B5EF4-FFF2-40B4-BE49-F238E27FC236}">
                <a16:creationId xmlns:a16="http://schemas.microsoft.com/office/drawing/2014/main" id="{64EC10B9-4781-CFFA-7C5E-CF50EF16ABF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034625"/>
            <a:ext cx="6459940"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3E7E6E3B-4E1B-209F-8312-4BE3DBDCCBF9}"/>
              </a:ext>
            </a:extLst>
          </p:cNvPr>
          <p:cNvSpPr>
            <a:spLocks noGrp="1"/>
          </p:cNvSpPr>
          <p:nvPr>
            <p:ph type="pic" sz="quarter" idx="18" hasCustomPrompt="1"/>
          </p:nvPr>
        </p:nvSpPr>
        <p:spPr>
          <a:xfrm>
            <a:off x="7713035"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2081F46F-DD00-D51C-FEF1-6B6CB19A454F}"/>
              </a:ext>
            </a:extLst>
          </p:cNvPr>
          <p:cNvSpPr>
            <a:spLocks noGrp="1"/>
          </p:cNvSpPr>
          <p:nvPr>
            <p:ph type="dt" sz="half" idx="19"/>
          </p:nvPr>
        </p:nvSpPr>
        <p:spPr/>
        <p:txBody>
          <a:bodyPr/>
          <a:lstStyle/>
          <a:p>
            <a:endParaRPr lang="en-US" dirty="0"/>
          </a:p>
        </p:txBody>
      </p:sp>
      <p:sp>
        <p:nvSpPr>
          <p:cNvPr id="6" name="Footer Placeholder 5">
            <a:extLst>
              <a:ext uri="{FF2B5EF4-FFF2-40B4-BE49-F238E27FC236}">
                <a16:creationId xmlns:a16="http://schemas.microsoft.com/office/drawing/2014/main" id="{167DDC63-34B7-6ACF-7308-4823B03AC2B5}"/>
              </a:ext>
            </a:extLst>
          </p:cNvPr>
          <p:cNvSpPr>
            <a:spLocks noGrp="1"/>
          </p:cNvSpPr>
          <p:nvPr>
            <p:ph type="ftr" sz="quarter" idx="20"/>
          </p:nvPr>
        </p:nvSpPr>
        <p:spPr/>
        <p:txBody>
          <a:bodyPr/>
          <a:lstStyle/>
          <a:p>
            <a:endParaRPr lang="en-US" dirty="0"/>
          </a:p>
        </p:txBody>
      </p:sp>
      <p:sp>
        <p:nvSpPr>
          <p:cNvPr id="7" name="Slide Number Placeholder 6">
            <a:extLst>
              <a:ext uri="{FF2B5EF4-FFF2-40B4-BE49-F238E27FC236}">
                <a16:creationId xmlns:a16="http://schemas.microsoft.com/office/drawing/2014/main" id="{EEA810B3-24E3-E668-B42F-00BF10E17DC5}"/>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6292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1_Content with Picture 6">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09768" y="548640"/>
            <a:ext cx="6217920" cy="1425587"/>
          </a:xfrm>
        </p:spPr>
        <p:txBody>
          <a:bodyPr anchor="b">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73829" y="2103120"/>
            <a:ext cx="4572000" cy="42976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4C7EAF46-1E68-65AC-7FFE-0B11DA3B892A}"/>
              </a:ext>
            </a:extLst>
          </p:cNvPr>
          <p:cNvSpPr>
            <a:spLocks noGrp="1"/>
          </p:cNvSpPr>
          <p:nvPr>
            <p:ph type="dt" sz="half" idx="15"/>
          </p:nvPr>
        </p:nvSpPr>
        <p:spPr>
          <a:xfrm>
            <a:off x="6973829" y="6453002"/>
            <a:ext cx="914400" cy="365125"/>
          </a:xfrm>
        </p:spPr>
        <p:txBody>
          <a:bodyPr/>
          <a:lstStyle/>
          <a:p>
            <a:fld id="{D291CE83-67BA-4B15-B48A-7DC5C0636664}" type="datetime1">
              <a:rPr lang="en-US" smtClean="0"/>
              <a:t>9/29/2026</a:t>
            </a:fld>
            <a:endParaRPr lang="en-US" dirty="0"/>
          </a:p>
        </p:txBody>
      </p:sp>
      <p:sp>
        <p:nvSpPr>
          <p:cNvPr id="4" name="Footer Placeholder 3">
            <a:extLst>
              <a:ext uri="{FF2B5EF4-FFF2-40B4-BE49-F238E27FC236}">
                <a16:creationId xmlns:a16="http://schemas.microsoft.com/office/drawing/2014/main" id="{96592920-42E4-564A-FF10-87A61B290C03}"/>
              </a:ext>
            </a:extLst>
          </p:cNvPr>
          <p:cNvSpPr>
            <a:spLocks noGrp="1"/>
          </p:cNvSpPr>
          <p:nvPr>
            <p:ph type="ftr" sz="quarter" idx="16"/>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832E3C91-6E96-4B5B-04BF-42DADB929082}"/>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7993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643815C-B4BE-061E-8D43-6D51C5E37AE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Title 1">
            <a:extLst>
              <a:ext uri="{FF2B5EF4-FFF2-40B4-BE49-F238E27FC236}">
                <a16:creationId xmlns:a16="http://schemas.microsoft.com/office/drawing/2014/main" id="{25C9C320-BFC4-54D8-B58C-39074587FB19}"/>
              </a:ext>
            </a:extLst>
          </p:cNvPr>
          <p:cNvSpPr>
            <a:spLocks noGrp="1"/>
          </p:cNvSpPr>
          <p:nvPr>
            <p:ph type="title"/>
          </p:nvPr>
        </p:nvSpPr>
        <p:spPr>
          <a:xfrm>
            <a:off x="635000" y="650876"/>
            <a:ext cx="10922004" cy="975906"/>
          </a:xfrm>
        </p:spPr>
        <p:txBody>
          <a:bodyPr>
            <a:norm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5000" y="1924493"/>
            <a:ext cx="10922004" cy="438486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Date Placeholder 3">
            <a:extLst>
              <a:ext uri="{FF2B5EF4-FFF2-40B4-BE49-F238E27FC236}">
                <a16:creationId xmlns:a16="http://schemas.microsoft.com/office/drawing/2014/main" id="{13FE864D-AEEF-0BEB-E794-0D6805A4DF5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2" name="Footer Placeholder 4">
            <a:extLst>
              <a:ext uri="{FF2B5EF4-FFF2-40B4-BE49-F238E27FC236}">
                <a16:creationId xmlns:a16="http://schemas.microsoft.com/office/drawing/2014/main" id="{A56FC3D1-3EF7-0332-97FE-17FD1C2C85A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3" name="Slide Number Placeholder 5">
            <a:extLst>
              <a:ext uri="{FF2B5EF4-FFF2-40B4-BE49-F238E27FC236}">
                <a16:creationId xmlns:a16="http://schemas.microsoft.com/office/drawing/2014/main" id="{C0200289-918C-1D12-07CF-BAC8F62093E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13840502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with Picture 1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1BDB9FB-737C-7610-446B-3722B622893F}"/>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41BA2223-5A27-0BCF-F9F3-D0D34ED006B5}"/>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5505727" y="2127421"/>
            <a:ext cx="6051275" cy="4080083"/>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reeform: Shape 11">
            <a:extLst>
              <a:ext uri="{FF2B5EF4-FFF2-40B4-BE49-F238E27FC236}">
                <a16:creationId xmlns:a16="http://schemas.microsoft.com/office/drawing/2014/main" id="{E09ECDCB-2688-8C52-9D7A-C85F3D0D86C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Date Placeholder 1">
            <a:extLst>
              <a:ext uri="{FF2B5EF4-FFF2-40B4-BE49-F238E27FC236}">
                <a16:creationId xmlns:a16="http://schemas.microsoft.com/office/drawing/2014/main" id="{A393A522-D01D-FDCE-6AFD-7521E381F755}"/>
              </a:ext>
            </a:extLst>
          </p:cNvPr>
          <p:cNvSpPr>
            <a:spLocks noGrp="1"/>
          </p:cNvSpPr>
          <p:nvPr>
            <p:ph type="dt" sz="half" idx="15"/>
          </p:nvPr>
        </p:nvSpPr>
        <p:spPr/>
        <p:txBody>
          <a:bodyPr/>
          <a:lstStyle/>
          <a:p>
            <a:endParaRPr lang="en-US" dirty="0"/>
          </a:p>
        </p:txBody>
      </p:sp>
      <p:sp>
        <p:nvSpPr>
          <p:cNvPr id="3" name="Footer Placeholder 2">
            <a:extLst>
              <a:ext uri="{FF2B5EF4-FFF2-40B4-BE49-F238E27FC236}">
                <a16:creationId xmlns:a16="http://schemas.microsoft.com/office/drawing/2014/main" id="{1BED9648-0ABA-8D35-F6D2-E5C6372E1605}"/>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1E9B2ACF-AEFF-9468-F7FF-ED6F96A4D0D4}"/>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548921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Content with Picture 20">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0" y="0"/>
            <a:ext cx="4076700" cy="4193427"/>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a:xfrm>
            <a:off x="660591" y="3786474"/>
            <a:ext cx="4169890" cy="1614008"/>
          </a:xfrm>
        </p:spPr>
        <p:txBody>
          <a:bodyPr anchor="t">
            <a:noAutofit/>
          </a:bodyPr>
          <a:lstStyle>
            <a:lvl1pPr algn="r">
              <a:defRPr sz="4000">
                <a:solidFill>
                  <a:schemeClr val="bg1"/>
                </a:solidFill>
                <a:highlight>
                  <a:srgbClr val="000000"/>
                </a:highlight>
              </a:defRPr>
            </a:lvl1pPr>
          </a:lstStyle>
          <a:p>
            <a:r>
              <a:rPr lang="en-US"/>
              <a:t>Click to edit Master title style</a:t>
            </a:r>
            <a:endParaRPr lang="en-US" dirty="0"/>
          </a:p>
        </p:txBody>
      </p:sp>
      <p:sp>
        <p:nvSpPr>
          <p:cNvPr id="8" name="Content Placeholder 2">
            <a:extLst>
              <a:ext uri="{FF2B5EF4-FFF2-40B4-BE49-F238E27FC236}">
                <a16:creationId xmlns:a16="http://schemas.microsoft.com/office/drawing/2014/main" id="{A40C7A95-E12A-CD85-629E-0A9E34DCE380}"/>
              </a:ext>
            </a:extLst>
          </p:cNvPr>
          <p:cNvSpPr>
            <a:spLocks noGrp="1"/>
          </p:cNvSpPr>
          <p:nvPr>
            <p:ph idx="1"/>
          </p:nvPr>
        </p:nvSpPr>
        <p:spPr>
          <a:xfrm>
            <a:off x="5499291" y="914400"/>
            <a:ext cx="5773936" cy="5029200"/>
          </a:xfrm>
        </p:spPr>
        <p:txBody>
          <a:bodyPr>
            <a:norm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9/29/2026</a:t>
            </a:fld>
            <a:endParaRPr lang="en-US" dirty="0"/>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dirty="0"/>
          </a:p>
        </p:txBody>
      </p:sp>
    </p:spTree>
    <p:extLst>
      <p:ext uri="{BB962C8B-B14F-4D97-AF65-F5344CB8AC3E}">
        <p14:creationId xmlns:p14="http://schemas.microsoft.com/office/powerpoint/2010/main" val="3555310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649" r:id="rId6"/>
    <p:sldLayoutId id="2147483650" r:id="rId7"/>
    <p:sldLayoutId id="2147483708" r:id="rId8"/>
    <p:sldLayoutId id="2147483710" r:id="rId9"/>
    <p:sldLayoutId id="2147483711" r:id="rId10"/>
    <p:sldLayoutId id="2147483712" r:id="rId11"/>
    <p:sldLayoutId id="2147483713" r:id="rId12"/>
    <p:sldLayoutId id="2147483714" r:id="rId13"/>
    <p:sldLayoutId id="214748371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1508F0A2-62A9-E9DF-BBD8-FFBFE439B08E}"/>
              </a:ext>
            </a:extLst>
          </p:cNvPr>
          <p:cNvSpPr>
            <a:spLocks noGrp="1"/>
          </p:cNvSpPr>
          <p:nvPr>
            <p:ph idx="1"/>
          </p:nvPr>
        </p:nvSpPr>
        <p:spPr>
          <a:xfrm>
            <a:off x="301657" y="1320539"/>
            <a:ext cx="11594969" cy="3651349"/>
          </a:xfrm>
        </p:spPr>
        <p:txBody>
          <a:bodyPr>
            <a:normAutofit fontScale="92500"/>
          </a:bodyPr>
          <a:lstStyle/>
          <a:p>
            <a:pPr marL="0" indent="0" algn="ctr">
              <a:buNone/>
            </a:pPr>
            <a:r>
              <a:rPr lang="en-US" sz="8000" dirty="0"/>
              <a:t>ECAS7010 Week 2</a:t>
            </a:r>
          </a:p>
          <a:p>
            <a:pPr marL="0" indent="0" algn="ctr">
              <a:buNone/>
            </a:pPr>
            <a:r>
              <a:rPr lang="en-GB" sz="8000" dirty="0"/>
              <a:t>Historical Foundations of Neurodevelopmental Models</a:t>
            </a:r>
            <a:endParaRPr lang="en-US" sz="8000" dirty="0"/>
          </a:p>
        </p:txBody>
      </p:sp>
      <p:sp>
        <p:nvSpPr>
          <p:cNvPr id="2" name="Subtitle 2">
            <a:extLst>
              <a:ext uri="{FF2B5EF4-FFF2-40B4-BE49-F238E27FC236}">
                <a16:creationId xmlns:a16="http://schemas.microsoft.com/office/drawing/2014/main" id="{C301E929-8519-FD80-8EB1-3669C7F0B506}"/>
              </a:ext>
            </a:extLst>
          </p:cNvPr>
          <p:cNvSpPr txBox="1">
            <a:spLocks/>
          </p:cNvSpPr>
          <p:nvPr/>
        </p:nvSpPr>
        <p:spPr>
          <a:xfrm>
            <a:off x="1809749" y="5547609"/>
            <a:ext cx="8572501" cy="8686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Assoc Prof Paul B. Hutchings </a:t>
            </a:r>
            <a:endParaRPr lang="en-GB" b="1" dirty="0"/>
          </a:p>
        </p:txBody>
      </p:sp>
    </p:spTree>
    <p:extLst>
      <p:ext uri="{BB962C8B-B14F-4D97-AF65-F5344CB8AC3E}">
        <p14:creationId xmlns:p14="http://schemas.microsoft.com/office/powerpoint/2010/main" val="4231018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rain made out of yellow balls">
            <a:extLst>
              <a:ext uri="{FF2B5EF4-FFF2-40B4-BE49-F238E27FC236}">
                <a16:creationId xmlns:a16="http://schemas.microsoft.com/office/drawing/2014/main" id="{3FCCDEB2-71CC-4653-9BF3-BC60E4342D8C}"/>
              </a:ext>
            </a:extLst>
          </p:cNvPr>
          <p:cNvPicPr>
            <a:picLocks noChangeAspect="1"/>
          </p:cNvPicPr>
          <p:nvPr/>
        </p:nvPicPr>
        <p:blipFill>
          <a:blip r:embed="rId3"/>
          <a:srcRect t="2312" b="17331"/>
          <a:stretch>
            <a:fillRect/>
          </a:stretch>
        </p:blipFill>
        <p:spPr>
          <a:xfrm>
            <a:off x="20" y="10"/>
            <a:ext cx="12191979" cy="6857990"/>
          </a:xfrm>
          <a:prstGeom prst="rect">
            <a:avLst/>
          </a:prstGeom>
          <a:noFill/>
        </p:spPr>
      </p:pic>
      <p:sp>
        <p:nvSpPr>
          <p:cNvPr id="2" name="Title 1">
            <a:extLst>
              <a:ext uri="{FF2B5EF4-FFF2-40B4-BE49-F238E27FC236}">
                <a16:creationId xmlns:a16="http://schemas.microsoft.com/office/drawing/2014/main" id="{055B0938-D99C-06F5-DE7C-AD2CDC730D43}"/>
              </a:ext>
            </a:extLst>
          </p:cNvPr>
          <p:cNvSpPr>
            <a:spLocks noGrp="1"/>
          </p:cNvSpPr>
          <p:nvPr>
            <p:ph type="title"/>
          </p:nvPr>
        </p:nvSpPr>
        <p:spPr>
          <a:xfrm>
            <a:off x="366395" y="1828478"/>
            <a:ext cx="11460480" cy="1005840"/>
          </a:xfrm>
        </p:spPr>
        <p:txBody>
          <a:bodyPr anchor="t">
            <a:noAutofit/>
          </a:bodyPr>
          <a:lstStyle/>
          <a:p>
            <a:pPr algn="ctr"/>
            <a:r>
              <a:rPr sz="3200" dirty="0"/>
              <a:t>Models of Neurodevelopmental Disorders: Medical, Evolutionary, and Neurodiversity Perspectives</a:t>
            </a:r>
          </a:p>
        </p:txBody>
      </p:sp>
      <p:sp>
        <p:nvSpPr>
          <p:cNvPr id="3" name="Subtitle 2">
            <a:extLst>
              <a:ext uri="{FF2B5EF4-FFF2-40B4-BE49-F238E27FC236}">
                <a16:creationId xmlns:a16="http://schemas.microsoft.com/office/drawing/2014/main" id="{3A228E7B-2778-8F65-5350-157191903948}"/>
              </a:ext>
            </a:extLst>
          </p:cNvPr>
          <p:cNvSpPr>
            <a:spLocks noGrp="1"/>
          </p:cNvSpPr>
          <p:nvPr>
            <p:ph type="body" sz="quarter" idx="14"/>
          </p:nvPr>
        </p:nvSpPr>
        <p:spPr>
          <a:xfrm>
            <a:off x="1013460" y="5668625"/>
            <a:ext cx="10813415" cy="480373"/>
          </a:xfrm>
        </p:spPr>
        <p:txBody>
          <a:bodyPr>
            <a:normAutofit/>
          </a:bodyPr>
          <a:lstStyle/>
          <a:p>
            <a:pPr algn="ctr"/>
            <a:r>
              <a:rPr b="1" dirty="0">
                <a:solidFill>
                  <a:schemeClr val="tx1"/>
                </a:solidFill>
              </a:rPr>
              <a:t>Exploring varied frameworks to understand brain development differences</a:t>
            </a:r>
          </a:p>
        </p:txBody>
      </p:sp>
    </p:spTree>
    <p:extLst>
      <p:ext uri="{BB962C8B-B14F-4D97-AF65-F5344CB8AC3E}">
        <p14:creationId xmlns:p14="http://schemas.microsoft.com/office/powerpoint/2010/main" val="341207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42" presetClass="entr" presetSubtype="0" fill="hold" grpId="0" nodeType="withEffect">
                                  <p:stCondLst>
                                    <p:cond delay="250"/>
                                  </p:stCondLst>
                                  <p:iterate>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250"/>
                                        <p:tgtEl>
                                          <p:spTgt spid="3"/>
                                        </p:tgtEl>
                                      </p:cBhvr>
                                    </p:animEffect>
                                    <p:anim calcmode="lin" valueType="num">
                                      <p:cBhvr>
                                        <p:cTn id="11" dur="250" fill="hold"/>
                                        <p:tgtEl>
                                          <p:spTgt spid="3"/>
                                        </p:tgtEl>
                                        <p:attrNameLst>
                                          <p:attrName>ppt_x</p:attrName>
                                        </p:attrNameLst>
                                      </p:cBhvr>
                                      <p:tavLst>
                                        <p:tav tm="0">
                                          <p:val>
                                            <p:strVal val="#ppt_x"/>
                                          </p:val>
                                        </p:tav>
                                        <p:tav tm="100000">
                                          <p:val>
                                            <p:strVal val="#ppt_x"/>
                                          </p:val>
                                        </p:tav>
                                      </p:tavLst>
                                    </p:anim>
                                    <p:anim calcmode="lin" valueType="num">
                                      <p:cBhvr>
                                        <p:cTn id="12"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3D human brain object as medical symbol on modern hexagonal white  background with large copy space.">
            <a:extLst>
              <a:ext uri="{FF2B5EF4-FFF2-40B4-BE49-F238E27FC236}">
                <a16:creationId xmlns:a16="http://schemas.microsoft.com/office/drawing/2014/main" id="{ACE71BA4-E140-4575-86EB-BA033BB2BCF0}"/>
              </a:ext>
            </a:extLst>
          </p:cNvPr>
          <p:cNvPicPr>
            <a:picLocks noGrp="1" noChangeAspect="1"/>
          </p:cNvPicPr>
          <p:nvPr>
            <p:ph type="pic" sz="quarter" idx="13"/>
          </p:nvPr>
        </p:nvPicPr>
        <p:blipFill>
          <a:blip r:embed="rId3"/>
          <a:srcRect l="45870" r="2" b="2"/>
          <a:stretch>
            <a:fillRect/>
          </a:stretch>
        </p:blipFill>
        <p:spPr>
          <a:xfrm>
            <a:off x="0" y="2480553"/>
            <a:ext cx="3499706" cy="3265087"/>
          </a:xfrm>
          <a:prstGeom prst="rect">
            <a:avLst/>
          </a:prstGeom>
          <a:noFill/>
        </p:spPr>
      </p:pic>
      <p:sp>
        <p:nvSpPr>
          <p:cNvPr id="2" name="Title 1">
            <a:extLst>
              <a:ext uri="{FF2B5EF4-FFF2-40B4-BE49-F238E27FC236}">
                <a16:creationId xmlns:a16="http://schemas.microsoft.com/office/drawing/2014/main" id="{096C745B-9D46-67B3-37DD-B2E398018C34}"/>
              </a:ext>
            </a:extLst>
          </p:cNvPr>
          <p:cNvSpPr>
            <a:spLocks noGrp="1"/>
          </p:cNvSpPr>
          <p:nvPr>
            <p:ph type="title"/>
          </p:nvPr>
        </p:nvSpPr>
        <p:spPr>
          <a:xfrm>
            <a:off x="146887" y="1112360"/>
            <a:ext cx="5111021" cy="1270434"/>
          </a:xfrm>
        </p:spPr>
        <p:txBody>
          <a:bodyPr anchor="t">
            <a:normAutofit/>
          </a:bodyPr>
          <a:lstStyle/>
          <a:p>
            <a:pPr algn="ctr"/>
            <a:r>
              <a:rPr dirty="0"/>
              <a:t>Origins and Evolution of the Medical Model</a:t>
            </a:r>
          </a:p>
        </p:txBody>
      </p:sp>
      <p:sp>
        <p:nvSpPr>
          <p:cNvPr id="4" name="Content Placeholder 3">
            <a:extLst>
              <a:ext uri="{FF2B5EF4-FFF2-40B4-BE49-F238E27FC236}">
                <a16:creationId xmlns:a16="http://schemas.microsoft.com/office/drawing/2014/main" id="{56A57BC9-25CE-E933-096D-C39995BB384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65259" y="121258"/>
            <a:ext cx="5585925" cy="5783263"/>
          </a:xfrm>
        </p:spPr>
        <p:txBody>
          <a:bodyPr vert="horz" lIns="91440" tIns="45720" rIns="91440" bIns="45720" rtlCol="0" anchor="t">
            <a:normAutofit fontScale="92500" lnSpcReduction="20000"/>
          </a:bodyPr>
          <a:lstStyle/>
          <a:p>
            <a:r>
              <a:rPr dirty="0"/>
              <a:t>Historical Foundations</a:t>
            </a:r>
          </a:p>
          <a:p>
            <a:pPr lvl="1"/>
            <a:r>
              <a:rPr lang="en-GB" dirty="0"/>
              <a:t>O</a:t>
            </a:r>
            <a:r>
              <a:rPr dirty="0" err="1"/>
              <a:t>riginated</a:t>
            </a:r>
            <a:r>
              <a:rPr dirty="0"/>
              <a:t> from early psychiatry and neurology</a:t>
            </a:r>
            <a:endParaRPr lang="en-GB" dirty="0"/>
          </a:p>
          <a:p>
            <a:pPr lvl="1"/>
            <a:r>
              <a:rPr lang="en-GB" dirty="0"/>
              <a:t>F</a:t>
            </a:r>
            <a:r>
              <a:rPr dirty="0" err="1"/>
              <a:t>ocus</a:t>
            </a:r>
            <a:r>
              <a:rPr dirty="0"/>
              <a:t> on pathological deviations in development.</a:t>
            </a:r>
          </a:p>
          <a:p>
            <a:pPr lvl="1"/>
            <a:r>
              <a:rPr dirty="0"/>
              <a:t>Diagnostic </a:t>
            </a:r>
            <a:r>
              <a:rPr dirty="0" err="1"/>
              <a:t>Standardisation</a:t>
            </a:r>
            <a:endParaRPr dirty="0"/>
          </a:p>
          <a:p>
            <a:pPr lvl="2"/>
            <a:r>
              <a:rPr dirty="0"/>
              <a:t>DSM </a:t>
            </a:r>
            <a:r>
              <a:rPr dirty="0" err="1"/>
              <a:t>categorised</a:t>
            </a:r>
            <a:r>
              <a:rPr dirty="0"/>
              <a:t> disorders like ADHD and autism</a:t>
            </a:r>
            <a:endParaRPr lang="en-GB" dirty="0"/>
          </a:p>
          <a:p>
            <a:pPr lvl="1"/>
            <a:r>
              <a:rPr lang="en-GB" dirty="0"/>
              <a:t>E</a:t>
            </a:r>
            <a:r>
              <a:rPr dirty="0" err="1"/>
              <a:t>mphasis</a:t>
            </a:r>
            <a:r>
              <a:rPr lang="en-GB" dirty="0"/>
              <a:t> on</a:t>
            </a:r>
            <a:r>
              <a:rPr dirty="0"/>
              <a:t> clinical diagnosis and intervention needs.</a:t>
            </a:r>
            <a:endParaRPr lang="en-GB" dirty="0"/>
          </a:p>
          <a:p>
            <a:pPr marL="457200" lvl="1" indent="0">
              <a:buNone/>
            </a:pPr>
            <a:endParaRPr dirty="0"/>
          </a:p>
          <a:p>
            <a:r>
              <a:rPr dirty="0"/>
              <a:t>Impact and Criticism</a:t>
            </a:r>
          </a:p>
          <a:p>
            <a:pPr lvl="1"/>
            <a:r>
              <a:rPr lang="en-GB" dirty="0"/>
              <a:t>S</a:t>
            </a:r>
            <a:r>
              <a:rPr dirty="0" err="1"/>
              <a:t>haped</a:t>
            </a:r>
            <a:r>
              <a:rPr dirty="0"/>
              <a:t> treatments and funding</a:t>
            </a:r>
            <a:endParaRPr lang="en-GB" dirty="0"/>
          </a:p>
          <a:p>
            <a:pPr lvl="1"/>
            <a:r>
              <a:rPr lang="en-GB" dirty="0"/>
              <a:t>C</a:t>
            </a:r>
            <a:r>
              <a:rPr dirty="0" err="1"/>
              <a:t>riticised</a:t>
            </a:r>
            <a:r>
              <a:rPr dirty="0"/>
              <a:t> for oversimplifying and </a:t>
            </a:r>
            <a:r>
              <a:rPr dirty="0" err="1"/>
              <a:t>stigmatising</a:t>
            </a:r>
            <a:r>
              <a:rPr dirty="0"/>
              <a:t> individuals.</a:t>
            </a:r>
          </a:p>
          <a:p>
            <a:pPr lvl="1"/>
            <a:r>
              <a:rPr dirty="0"/>
              <a:t>Formal diagnoses often required for support</a:t>
            </a:r>
            <a:endParaRPr lang="en-GB" dirty="0"/>
          </a:p>
          <a:p>
            <a:pPr lvl="2"/>
            <a:r>
              <a:rPr lang="en-GB" dirty="0"/>
              <a:t>M</a:t>
            </a:r>
            <a:r>
              <a:rPr dirty="0" err="1"/>
              <a:t>arginalise</a:t>
            </a:r>
            <a:r>
              <a:rPr lang="en-GB" dirty="0"/>
              <a:t>s</a:t>
            </a:r>
            <a:r>
              <a:rPr dirty="0"/>
              <a:t> those with less typical symptoms.</a:t>
            </a:r>
          </a:p>
        </p:txBody>
      </p:sp>
    </p:spTree>
    <p:extLst>
      <p:ext uri="{BB962C8B-B14F-4D97-AF65-F5344CB8AC3E}">
        <p14:creationId xmlns:p14="http://schemas.microsoft.com/office/powerpoint/2010/main" val="36453104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rtificial Intelligence Pharmaceutical Medical Health Medicine Drug">
            <a:extLst>
              <a:ext uri="{FF2B5EF4-FFF2-40B4-BE49-F238E27FC236}">
                <a16:creationId xmlns:a16="http://schemas.microsoft.com/office/drawing/2014/main" id="{4025250D-16A2-4AD7-BBBE-8F899D20E507}"/>
              </a:ext>
            </a:extLst>
          </p:cNvPr>
          <p:cNvPicPr>
            <a:picLocks noGrp="1" noChangeAspect="1"/>
          </p:cNvPicPr>
          <p:nvPr>
            <p:ph type="pic" sz="quarter" idx="13"/>
          </p:nvPr>
        </p:nvPicPr>
        <p:blipFill>
          <a:blip r:embed="rId3"/>
          <a:srcRect l="11557" r="36626" b="1"/>
          <a:stretch>
            <a:fillRect/>
          </a:stretch>
        </p:blipFill>
        <p:spPr>
          <a:xfrm>
            <a:off x="20" y="10"/>
            <a:ext cx="6611489" cy="6857990"/>
          </a:xfrm>
          <a:prstGeom prst="rect">
            <a:avLst/>
          </a:prstGeom>
          <a:noFill/>
        </p:spPr>
      </p:pic>
      <p:sp>
        <p:nvSpPr>
          <p:cNvPr id="2" name="Title 1">
            <a:extLst>
              <a:ext uri="{FF2B5EF4-FFF2-40B4-BE49-F238E27FC236}">
                <a16:creationId xmlns:a16="http://schemas.microsoft.com/office/drawing/2014/main" id="{BED4ECBA-D548-6F14-3991-0E6708CF9004}"/>
              </a:ext>
            </a:extLst>
          </p:cNvPr>
          <p:cNvSpPr>
            <a:spLocks noGrp="1"/>
          </p:cNvSpPr>
          <p:nvPr>
            <p:ph type="title"/>
          </p:nvPr>
        </p:nvSpPr>
        <p:spPr>
          <a:xfrm>
            <a:off x="20" y="130351"/>
            <a:ext cx="6217920" cy="1425587"/>
          </a:xfrm>
        </p:spPr>
        <p:txBody>
          <a:bodyPr anchor="b">
            <a:normAutofit/>
          </a:bodyPr>
          <a:lstStyle/>
          <a:p>
            <a:pPr algn="ctr"/>
            <a:r>
              <a:rPr dirty="0"/>
              <a:t>Medical Model: Pathology and Treatment</a:t>
            </a:r>
          </a:p>
        </p:txBody>
      </p:sp>
      <p:sp>
        <p:nvSpPr>
          <p:cNvPr id="4" name="Content Placeholder 3">
            <a:extLst>
              <a:ext uri="{FF2B5EF4-FFF2-40B4-BE49-F238E27FC236}">
                <a16:creationId xmlns:a16="http://schemas.microsoft.com/office/drawing/2014/main" id="{9F9C3426-5869-7C31-B088-640AE0FA614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611508" y="130351"/>
            <a:ext cx="5580471" cy="5540875"/>
          </a:xfrm>
        </p:spPr>
        <p:txBody>
          <a:bodyPr vert="horz" lIns="91440" tIns="45720" rIns="91440" bIns="45720" rtlCol="0" anchor="t">
            <a:normAutofit/>
          </a:bodyPr>
          <a:lstStyle/>
          <a:p>
            <a:r>
              <a:rPr dirty="0"/>
              <a:t>Pathological </a:t>
            </a:r>
            <a:r>
              <a:rPr dirty="0" err="1"/>
              <a:t>Conceptualisation</a:t>
            </a:r>
            <a:endParaRPr dirty="0"/>
          </a:p>
          <a:p>
            <a:pPr lvl="1"/>
            <a:r>
              <a:rPr dirty="0"/>
              <a:t>Neurodevelopmental disorders viewed as deficits in cognition, </a:t>
            </a:r>
            <a:r>
              <a:rPr dirty="0" err="1"/>
              <a:t>behaviour</a:t>
            </a:r>
            <a:r>
              <a:rPr dirty="0"/>
              <a:t>, or social functioning.</a:t>
            </a:r>
            <a:endParaRPr lang="en-GB" dirty="0"/>
          </a:p>
          <a:p>
            <a:pPr marL="457200" lvl="1" indent="0">
              <a:buNone/>
            </a:pPr>
            <a:endParaRPr dirty="0"/>
          </a:p>
          <a:p>
            <a:pPr lvl="1"/>
            <a:r>
              <a:rPr dirty="0"/>
              <a:t>Focus on diagnosing causes and applying medical or therapeutic interventions to treat disorders.</a:t>
            </a:r>
          </a:p>
          <a:p>
            <a:pPr lvl="1"/>
            <a:endParaRPr lang="en-GB" dirty="0"/>
          </a:p>
          <a:p>
            <a:pPr lvl="1"/>
            <a:r>
              <a:rPr dirty="0" err="1"/>
              <a:t>Critici</a:t>
            </a:r>
            <a:r>
              <a:rPr lang="en-GB" dirty="0"/>
              <a:t>s</a:t>
            </a:r>
            <a:r>
              <a:rPr dirty="0"/>
              <a:t>ed for neglecting individual experience and </a:t>
            </a:r>
            <a:r>
              <a:rPr dirty="0" err="1"/>
              <a:t>emphasising</a:t>
            </a:r>
            <a:r>
              <a:rPr dirty="0"/>
              <a:t> normalization over well-being.</a:t>
            </a:r>
          </a:p>
        </p:txBody>
      </p:sp>
    </p:spTree>
    <p:extLst>
      <p:ext uri="{BB962C8B-B14F-4D97-AF65-F5344CB8AC3E}">
        <p14:creationId xmlns:p14="http://schemas.microsoft.com/office/powerpoint/2010/main" val="34379385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bstract human head and brains 3d shape">
            <a:extLst>
              <a:ext uri="{FF2B5EF4-FFF2-40B4-BE49-F238E27FC236}">
                <a16:creationId xmlns:a16="http://schemas.microsoft.com/office/drawing/2014/main" id="{691C52F6-3081-4948-A321-452CA8EB3E7D}"/>
              </a:ext>
            </a:extLst>
          </p:cNvPr>
          <p:cNvPicPr>
            <a:picLocks noGrp="1" noChangeAspect="1"/>
          </p:cNvPicPr>
          <p:nvPr>
            <p:ph type="pic" sz="quarter" idx="18"/>
          </p:nvPr>
        </p:nvPicPr>
        <p:blipFill>
          <a:blip r:embed="rId3"/>
          <a:srcRect l="36982" r="813"/>
          <a:stretch>
            <a:fillRect/>
          </a:stretch>
        </p:blipFill>
        <p:spPr>
          <a:xfrm>
            <a:off x="20" y="10"/>
            <a:ext cx="5330737" cy="5720207"/>
          </a:xfrm>
          <a:prstGeom prst="rect">
            <a:avLst/>
          </a:prstGeom>
          <a:noFill/>
        </p:spPr>
      </p:pic>
      <p:sp>
        <p:nvSpPr>
          <p:cNvPr id="2" name="Title 1">
            <a:extLst>
              <a:ext uri="{FF2B5EF4-FFF2-40B4-BE49-F238E27FC236}">
                <a16:creationId xmlns:a16="http://schemas.microsoft.com/office/drawing/2014/main" id="{77A8C4D6-AB3F-6DC7-8408-32596207023E}"/>
              </a:ext>
            </a:extLst>
          </p:cNvPr>
          <p:cNvSpPr>
            <a:spLocks noGrp="1"/>
          </p:cNvSpPr>
          <p:nvPr>
            <p:ph type="title"/>
          </p:nvPr>
        </p:nvSpPr>
        <p:spPr>
          <a:xfrm>
            <a:off x="5330757" y="10"/>
            <a:ext cx="6861222" cy="1554480"/>
          </a:xfrm>
        </p:spPr>
        <p:txBody>
          <a:bodyPr anchor="b">
            <a:normAutofit/>
          </a:bodyPr>
          <a:lstStyle/>
          <a:p>
            <a:r>
              <a:rPr dirty="0"/>
              <a:t>Emergence of Evolutionary Psychiatry and Neurodiversity</a:t>
            </a:r>
          </a:p>
        </p:txBody>
      </p:sp>
      <p:sp>
        <p:nvSpPr>
          <p:cNvPr id="4" name="Content Placeholder 3">
            <a:extLst>
              <a:ext uri="{FF2B5EF4-FFF2-40B4-BE49-F238E27FC236}">
                <a16:creationId xmlns:a16="http://schemas.microsoft.com/office/drawing/2014/main" id="{0676092A-6289-A467-ACDC-F61F00A03A7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30757" y="1721796"/>
            <a:ext cx="6861222" cy="3998421"/>
          </a:xfrm>
        </p:spPr>
        <p:txBody>
          <a:bodyPr>
            <a:normAutofit/>
          </a:bodyPr>
          <a:lstStyle/>
          <a:p>
            <a:r>
              <a:rPr dirty="0"/>
              <a:t>Evolutionary psychiatry views psychiatric traits as adaptations from ancestral environments rather than disorders.</a:t>
            </a:r>
          </a:p>
          <a:p>
            <a:r>
              <a:rPr lang="en-GB" dirty="0"/>
              <a:t>N</a:t>
            </a:r>
            <a:r>
              <a:rPr dirty="0" err="1"/>
              <a:t>eurodiversity</a:t>
            </a:r>
            <a:r>
              <a:rPr dirty="0"/>
              <a:t> movement promotes acceptance of cognitive differences as natural human variations.</a:t>
            </a:r>
          </a:p>
          <a:p>
            <a:pPr lvl="1"/>
            <a:r>
              <a:rPr dirty="0"/>
              <a:t>Both paradigms challenge deficit-based views and encourage more inclusive, holistic understandings of neurodevelopment.</a:t>
            </a:r>
          </a:p>
        </p:txBody>
      </p:sp>
    </p:spTree>
    <p:extLst>
      <p:ext uri="{BB962C8B-B14F-4D97-AF65-F5344CB8AC3E}">
        <p14:creationId xmlns:p14="http://schemas.microsoft.com/office/powerpoint/2010/main" val="40980189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rtificial intelligence, machine learning concept with brain in glass sphere.">
            <a:extLst>
              <a:ext uri="{FF2B5EF4-FFF2-40B4-BE49-F238E27FC236}">
                <a16:creationId xmlns:a16="http://schemas.microsoft.com/office/drawing/2014/main" id="{CD32AD16-386E-4A31-9B23-706C8EACEE24}"/>
              </a:ext>
            </a:extLst>
          </p:cNvPr>
          <p:cNvPicPr>
            <a:picLocks noGrp="1" noChangeAspect="1"/>
          </p:cNvPicPr>
          <p:nvPr>
            <p:ph type="pic" sz="quarter" idx="13"/>
          </p:nvPr>
        </p:nvPicPr>
        <p:blipFill>
          <a:blip r:embed="rId3"/>
          <a:srcRect l="8630" r="19824" b="1"/>
          <a:stretch>
            <a:fillRect/>
          </a:stretch>
        </p:blipFill>
        <p:spPr>
          <a:xfrm>
            <a:off x="773402" y="1610032"/>
            <a:ext cx="4186010" cy="3905381"/>
          </a:xfrm>
          <a:prstGeom prst="rect">
            <a:avLst/>
          </a:prstGeom>
          <a:noFill/>
        </p:spPr>
      </p:pic>
      <p:sp>
        <p:nvSpPr>
          <p:cNvPr id="2" name="Title 1">
            <a:extLst>
              <a:ext uri="{FF2B5EF4-FFF2-40B4-BE49-F238E27FC236}">
                <a16:creationId xmlns:a16="http://schemas.microsoft.com/office/drawing/2014/main" id="{C15A934D-E621-6690-ECCD-8D27B9E07188}"/>
              </a:ext>
            </a:extLst>
          </p:cNvPr>
          <p:cNvSpPr>
            <a:spLocks noGrp="1"/>
          </p:cNvSpPr>
          <p:nvPr>
            <p:ph type="title"/>
          </p:nvPr>
        </p:nvSpPr>
        <p:spPr>
          <a:xfrm>
            <a:off x="0" y="33073"/>
            <a:ext cx="5732814" cy="1396894"/>
          </a:xfrm>
        </p:spPr>
        <p:txBody>
          <a:bodyPr anchor="t">
            <a:normAutofit/>
          </a:bodyPr>
          <a:lstStyle/>
          <a:p>
            <a:r>
              <a:rPr dirty="0"/>
              <a:t>Evolutionary Psychiatry: Adaptation and Mismatch</a:t>
            </a:r>
          </a:p>
        </p:txBody>
      </p:sp>
      <p:sp>
        <p:nvSpPr>
          <p:cNvPr id="4" name="Content Placeholder 3">
            <a:extLst>
              <a:ext uri="{FF2B5EF4-FFF2-40B4-BE49-F238E27FC236}">
                <a16:creationId xmlns:a16="http://schemas.microsoft.com/office/drawing/2014/main" id="{F85F8819-CCA0-948C-BD99-9E802276C93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418306" y="33074"/>
            <a:ext cx="6773694" cy="5667336"/>
          </a:xfrm>
        </p:spPr>
        <p:txBody>
          <a:bodyPr>
            <a:normAutofit/>
          </a:bodyPr>
          <a:lstStyle/>
          <a:p>
            <a:r>
              <a:rPr dirty="0"/>
              <a:t>Evolutionary Basis of Disorders</a:t>
            </a:r>
          </a:p>
          <a:p>
            <a:pPr lvl="1"/>
            <a:r>
              <a:rPr dirty="0"/>
              <a:t>Neurodevelopmental traits may have provided survival advantages in ancestral environments.</a:t>
            </a:r>
          </a:p>
          <a:p>
            <a:pPr lvl="1"/>
            <a:r>
              <a:rPr dirty="0"/>
              <a:t>Mismatch in Modern Context</a:t>
            </a:r>
          </a:p>
          <a:p>
            <a:pPr lvl="1"/>
            <a:r>
              <a:rPr dirty="0"/>
              <a:t>Traits like heightened attention may be maladaptive in today’s world, causing impairments.</a:t>
            </a:r>
          </a:p>
          <a:p>
            <a:endParaRPr dirty="0"/>
          </a:p>
          <a:p>
            <a:pPr lvl="1"/>
            <a:r>
              <a:rPr dirty="0"/>
              <a:t>Cognitive strengths linked to neurodivergence support intelligence and technical skills development.</a:t>
            </a:r>
          </a:p>
          <a:p>
            <a:pPr lvl="1"/>
            <a:r>
              <a:rPr dirty="0"/>
              <a:t>This approach distinguishes adaptive traits from pathological cases using evolutionary criteria.</a:t>
            </a:r>
          </a:p>
        </p:txBody>
      </p:sp>
    </p:spTree>
    <p:extLst>
      <p:ext uri="{BB962C8B-B14F-4D97-AF65-F5344CB8AC3E}">
        <p14:creationId xmlns:p14="http://schemas.microsoft.com/office/powerpoint/2010/main" val="12521667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reative Thinking">
            <a:extLst>
              <a:ext uri="{FF2B5EF4-FFF2-40B4-BE49-F238E27FC236}">
                <a16:creationId xmlns:a16="http://schemas.microsoft.com/office/drawing/2014/main" id="{2DC429C0-CAB7-4A54-8D5B-74E45CF2070C}"/>
              </a:ext>
            </a:extLst>
          </p:cNvPr>
          <p:cNvPicPr>
            <a:picLocks noGrp="1" noChangeAspect="1"/>
          </p:cNvPicPr>
          <p:nvPr>
            <p:ph type="pic" sz="quarter" idx="13"/>
          </p:nvPr>
        </p:nvPicPr>
        <p:blipFill>
          <a:blip r:embed="rId3"/>
          <a:srcRect l="15528" r="4083"/>
          <a:stretch>
            <a:fillRect/>
          </a:stretch>
        </p:blipFill>
        <p:spPr>
          <a:xfrm>
            <a:off x="849611" y="1707309"/>
            <a:ext cx="4186010" cy="3905381"/>
          </a:xfrm>
          <a:prstGeom prst="rect">
            <a:avLst/>
          </a:prstGeom>
          <a:noFill/>
        </p:spPr>
      </p:pic>
      <p:sp>
        <p:nvSpPr>
          <p:cNvPr id="2" name="Title 1">
            <a:extLst>
              <a:ext uri="{FF2B5EF4-FFF2-40B4-BE49-F238E27FC236}">
                <a16:creationId xmlns:a16="http://schemas.microsoft.com/office/drawing/2014/main" id="{72FE743C-E704-BF60-7C59-FE5890058300}"/>
              </a:ext>
            </a:extLst>
          </p:cNvPr>
          <p:cNvSpPr>
            <a:spLocks noGrp="1"/>
          </p:cNvSpPr>
          <p:nvPr>
            <p:ph type="title"/>
          </p:nvPr>
        </p:nvSpPr>
        <p:spPr>
          <a:xfrm>
            <a:off x="0" y="548638"/>
            <a:ext cx="5885233" cy="1309345"/>
          </a:xfrm>
        </p:spPr>
        <p:txBody>
          <a:bodyPr anchor="t">
            <a:normAutofit/>
          </a:bodyPr>
          <a:lstStyle/>
          <a:p>
            <a:r>
              <a:rPr dirty="0"/>
              <a:t>Neurodiversity Approach: Inclusion and Strengths</a:t>
            </a:r>
          </a:p>
        </p:txBody>
      </p:sp>
      <p:sp>
        <p:nvSpPr>
          <p:cNvPr id="4" name="Content Placeholder 3">
            <a:extLst>
              <a:ext uri="{FF2B5EF4-FFF2-40B4-BE49-F238E27FC236}">
                <a16:creationId xmlns:a16="http://schemas.microsoft.com/office/drawing/2014/main" id="{F7E1930A-0192-881C-2FB8-F1A51EFF887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83678" y="549275"/>
            <a:ext cx="6098248" cy="5063415"/>
          </a:xfrm>
        </p:spPr>
        <p:txBody>
          <a:bodyPr>
            <a:normAutofit/>
          </a:bodyPr>
          <a:lstStyle/>
          <a:p>
            <a:r>
              <a:rPr dirty="0"/>
              <a:t>Neurodiversity sees cognitive differences as natural human variations, not disorders to cure.</a:t>
            </a:r>
          </a:p>
          <a:p>
            <a:pPr lvl="1"/>
            <a:r>
              <a:rPr dirty="0"/>
              <a:t>Social </a:t>
            </a:r>
            <a:r>
              <a:rPr lang="en-GB" dirty="0"/>
              <a:t>m</a:t>
            </a:r>
            <a:r>
              <a:rPr dirty="0" err="1"/>
              <a:t>odel</a:t>
            </a:r>
            <a:r>
              <a:rPr dirty="0"/>
              <a:t> </a:t>
            </a:r>
            <a:r>
              <a:rPr lang="en-GB" dirty="0"/>
              <a:t>of disability a</a:t>
            </a:r>
            <a:r>
              <a:rPr dirty="0" err="1"/>
              <a:t>lignment</a:t>
            </a:r>
            <a:endParaRPr dirty="0"/>
          </a:p>
          <a:p>
            <a:pPr lvl="1"/>
            <a:r>
              <a:rPr dirty="0"/>
              <a:t>Focus on societal barriers causing impairments rather than individual pathology or deficits.</a:t>
            </a:r>
          </a:p>
          <a:p>
            <a:pPr lvl="1"/>
            <a:r>
              <a:rPr dirty="0"/>
              <a:t>Promotes acceptance, accommodation, and inclusive </a:t>
            </a:r>
            <a:r>
              <a:rPr dirty="0" err="1"/>
              <a:t>practises</a:t>
            </a:r>
            <a:r>
              <a:rPr dirty="0"/>
              <a:t> in education, employment, and healthcare.</a:t>
            </a:r>
          </a:p>
          <a:p>
            <a:pPr lvl="1"/>
            <a:r>
              <a:rPr dirty="0"/>
              <a:t>Influences policy, participatory research, and public discourse to support neurodivergent voices.</a:t>
            </a:r>
          </a:p>
        </p:txBody>
      </p:sp>
    </p:spTree>
    <p:extLst>
      <p:ext uri="{BB962C8B-B14F-4D97-AF65-F5344CB8AC3E}">
        <p14:creationId xmlns:p14="http://schemas.microsoft.com/office/powerpoint/2010/main" val="39619772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5E63-E1D0-CA63-2FBE-52CA8F18089F}"/>
              </a:ext>
            </a:extLst>
          </p:cNvPr>
          <p:cNvSpPr>
            <a:spLocks noGrp="1"/>
          </p:cNvSpPr>
          <p:nvPr>
            <p:ph type="title"/>
          </p:nvPr>
        </p:nvSpPr>
        <p:spPr>
          <a:xfrm>
            <a:off x="621792" y="548640"/>
            <a:ext cx="11060134" cy="731520"/>
          </a:xfrm>
        </p:spPr>
        <p:txBody>
          <a:bodyPr anchor="t">
            <a:normAutofit/>
          </a:bodyPr>
          <a:lstStyle/>
          <a:p>
            <a:pPr algn="ctr"/>
            <a:r>
              <a:rPr dirty="0"/>
              <a:t>Areas of Overlap and Divergence</a:t>
            </a:r>
          </a:p>
        </p:txBody>
      </p:sp>
      <p:graphicFrame>
        <p:nvGraphicFramePr>
          <p:cNvPr id="5" name="Content Placeholder 4">
            <a:extLst>
              <a:ext uri="{FF2B5EF4-FFF2-40B4-BE49-F238E27FC236}">
                <a16:creationId xmlns:a16="http://schemas.microsoft.com/office/drawing/2014/main" id="{EB09A798-E2BB-4B74-95C9-71E51D67EA4A}"/>
              </a:ext>
            </a:extLst>
          </p:cNvPr>
          <p:cNvGraphicFramePr>
            <a:graphicFrameLocks noGrp="1"/>
          </p:cNvGraphicFramePr>
          <p:nvPr>
            <p:ph idx="1"/>
          </p:nvPr>
        </p:nvGraphicFramePr>
        <p:xfrm>
          <a:off x="621792" y="2112582"/>
          <a:ext cx="11064243" cy="3638678"/>
        </p:xfrm>
        <a:graphic>
          <a:graphicData uri="http://schemas.openxmlformats.org/drawingml/2006/table">
            <a:tbl>
              <a:tblPr firstRow="1" bandRow="1">
                <a:noFill/>
                <a:tableStyleId>{5C22544A-7EE6-4342-B048-85BDC9FD1C3A}</a:tableStyleId>
              </a:tblPr>
              <a:tblGrid>
                <a:gridCol w="1928775">
                  <a:extLst>
                    <a:ext uri="{9D8B030D-6E8A-4147-A177-3AD203B41FA5}">
                      <a16:colId xmlns:a16="http://schemas.microsoft.com/office/drawing/2014/main" val="2521058518"/>
                    </a:ext>
                  </a:extLst>
                </a:gridCol>
                <a:gridCol w="2083077">
                  <a:extLst>
                    <a:ext uri="{9D8B030D-6E8A-4147-A177-3AD203B41FA5}">
                      <a16:colId xmlns:a16="http://schemas.microsoft.com/office/drawing/2014/main" val="3324639592"/>
                    </a:ext>
                  </a:extLst>
                </a:gridCol>
                <a:gridCol w="2304638">
                  <a:extLst>
                    <a:ext uri="{9D8B030D-6E8A-4147-A177-3AD203B41FA5}">
                      <a16:colId xmlns:a16="http://schemas.microsoft.com/office/drawing/2014/main" val="625038878"/>
                    </a:ext>
                  </a:extLst>
                </a:gridCol>
                <a:gridCol w="2621155">
                  <a:extLst>
                    <a:ext uri="{9D8B030D-6E8A-4147-A177-3AD203B41FA5}">
                      <a16:colId xmlns:a16="http://schemas.microsoft.com/office/drawing/2014/main" val="2811559565"/>
                    </a:ext>
                  </a:extLst>
                </a:gridCol>
                <a:gridCol w="2126598">
                  <a:extLst>
                    <a:ext uri="{9D8B030D-6E8A-4147-A177-3AD203B41FA5}">
                      <a16:colId xmlns:a16="http://schemas.microsoft.com/office/drawing/2014/main" val="2090012333"/>
                    </a:ext>
                  </a:extLst>
                </a:gridCol>
              </a:tblGrid>
              <a:tr h="995129">
                <a:tc>
                  <a:txBody>
                    <a:bodyPr/>
                    <a:lstStyle/>
                    <a:p>
                      <a:pPr>
                        <a:buNone/>
                      </a:pPr>
                      <a:r>
                        <a:rPr lang="en-US" sz="2000" b="1" cap="all" spc="150">
                          <a:solidFill>
                            <a:schemeClr val="tx1"/>
                          </a:solidFill>
                        </a:rPr>
                        <a:t>Model</a:t>
                      </a:r>
                    </a:p>
                  </a:txBody>
                  <a:tcPr marL="170919" marR="170919" marT="170919" marB="170919" anchor="ctr">
                    <a:lnL w="12700" cmpd="sng">
                      <a:noFill/>
                    </a:lnL>
                    <a:lnR w="12700" cmpd="sng">
                      <a:noFill/>
                    </a:lnR>
                    <a:lnT w="6350" cap="flat" cmpd="sng" algn="ctr">
                      <a:noFill/>
                      <a:prstDash val="solid"/>
                    </a:lnT>
                    <a:lnB w="19050" cap="flat" cmpd="sng" algn="ctr">
                      <a:solidFill>
                        <a:schemeClr val="accent1"/>
                      </a:solidFill>
                      <a:prstDash val="solid"/>
                    </a:lnB>
                    <a:noFill/>
                  </a:tcPr>
                </a:tc>
                <a:tc>
                  <a:txBody>
                    <a:bodyPr/>
                    <a:lstStyle/>
                    <a:p>
                      <a:pPr>
                        <a:buNone/>
                      </a:pPr>
                      <a:r>
                        <a:rPr lang="en-US" sz="2000" b="1" cap="all" spc="150">
                          <a:solidFill>
                            <a:schemeClr val="tx1"/>
                          </a:solidFill>
                        </a:rPr>
                        <a:t>Core Principle</a:t>
                      </a:r>
                    </a:p>
                  </a:txBody>
                  <a:tcPr marL="170919" marR="170919" marT="170919" marB="170919" anchor="ctr">
                    <a:lnL w="12700" cmpd="sng">
                      <a:noFill/>
                    </a:lnL>
                    <a:lnR w="12700" cmpd="sng">
                      <a:noFill/>
                    </a:lnR>
                    <a:lnT w="6350" cap="flat" cmpd="sng" algn="ctr">
                      <a:noFill/>
                      <a:prstDash val="solid"/>
                    </a:lnT>
                    <a:lnB w="19050" cap="flat" cmpd="sng" algn="ctr">
                      <a:solidFill>
                        <a:schemeClr val="accent1"/>
                      </a:solidFill>
                      <a:prstDash val="solid"/>
                    </a:lnB>
                    <a:noFill/>
                  </a:tcPr>
                </a:tc>
                <a:tc>
                  <a:txBody>
                    <a:bodyPr/>
                    <a:lstStyle/>
                    <a:p>
                      <a:pPr>
                        <a:buNone/>
                      </a:pPr>
                      <a:r>
                        <a:rPr lang="en-US" sz="2000" b="1" cap="all" spc="150">
                          <a:solidFill>
                            <a:schemeClr val="tx1"/>
                          </a:solidFill>
                        </a:rPr>
                        <a:t>Historical Context</a:t>
                      </a:r>
                    </a:p>
                  </a:txBody>
                  <a:tcPr marL="170919" marR="170919" marT="170919" marB="170919" anchor="ctr">
                    <a:lnL w="12700" cmpd="sng">
                      <a:noFill/>
                    </a:lnL>
                    <a:lnR w="12700" cmpd="sng">
                      <a:noFill/>
                    </a:lnR>
                    <a:lnT w="6350" cap="flat" cmpd="sng" algn="ctr">
                      <a:noFill/>
                      <a:prstDash val="solid"/>
                    </a:lnT>
                    <a:lnB w="19050" cap="flat" cmpd="sng" algn="ctr">
                      <a:solidFill>
                        <a:schemeClr val="accent1"/>
                      </a:solidFill>
                      <a:prstDash val="solid"/>
                    </a:lnB>
                    <a:noFill/>
                  </a:tcPr>
                </a:tc>
                <a:tc>
                  <a:txBody>
                    <a:bodyPr/>
                    <a:lstStyle/>
                    <a:p>
                      <a:pPr>
                        <a:buNone/>
                      </a:pPr>
                      <a:r>
                        <a:rPr lang="en-US" sz="2000" b="1" cap="all" spc="150">
                          <a:solidFill>
                            <a:schemeClr val="tx1"/>
                          </a:solidFill>
                        </a:rPr>
                        <a:t>Clinical Implications</a:t>
                      </a:r>
                    </a:p>
                  </a:txBody>
                  <a:tcPr marL="170919" marR="170919" marT="170919" marB="170919" anchor="ctr">
                    <a:lnL w="12700" cmpd="sng">
                      <a:noFill/>
                    </a:lnL>
                    <a:lnR w="12700" cmpd="sng">
                      <a:noFill/>
                    </a:lnR>
                    <a:lnT w="6350" cap="flat" cmpd="sng" algn="ctr">
                      <a:noFill/>
                      <a:prstDash val="solid"/>
                    </a:lnT>
                    <a:lnB w="19050" cap="flat" cmpd="sng" algn="ctr">
                      <a:solidFill>
                        <a:schemeClr val="accent1"/>
                      </a:solidFill>
                      <a:prstDash val="solid"/>
                    </a:lnB>
                    <a:noFill/>
                  </a:tcPr>
                </a:tc>
                <a:tc>
                  <a:txBody>
                    <a:bodyPr/>
                    <a:lstStyle/>
                    <a:p>
                      <a:pPr>
                        <a:buNone/>
                      </a:pPr>
                      <a:r>
                        <a:rPr lang="en-US" sz="2000" b="1" cap="all" spc="150">
                          <a:solidFill>
                            <a:schemeClr val="tx1"/>
                          </a:solidFill>
                        </a:rPr>
                        <a:t>Research Focus</a:t>
                      </a:r>
                    </a:p>
                  </a:txBody>
                  <a:tcPr marL="170919" marR="170919" marT="170919" marB="170919" anchor="ctr">
                    <a:lnL w="12700" cmpd="sng">
                      <a:noFill/>
                    </a:lnL>
                    <a:lnR w="12700" cmpd="sng">
                      <a:noFill/>
                    </a:lnR>
                    <a:lnT w="6350" cap="flat" cmpd="sng" algn="ctr">
                      <a:noFill/>
                      <a:prstDash val="solid"/>
                    </a:lnT>
                    <a:lnB w="19050" cap="flat" cmpd="sng" algn="ctr">
                      <a:solidFill>
                        <a:schemeClr val="accent1"/>
                      </a:solidFill>
                      <a:prstDash val="solid"/>
                    </a:lnB>
                    <a:noFill/>
                  </a:tcPr>
                </a:tc>
                <a:extLst>
                  <a:ext uri="{0D108BD9-81ED-4DB2-BD59-A6C34878D82A}">
                    <a16:rowId xmlns:a16="http://schemas.microsoft.com/office/drawing/2014/main" val="3249072429"/>
                  </a:ext>
                </a:extLst>
              </a:tr>
              <a:tr h="881183">
                <a:tc>
                  <a:txBody>
                    <a:bodyPr/>
                    <a:lstStyle/>
                    <a:p>
                      <a:pPr>
                        <a:buNone/>
                      </a:pPr>
                      <a:r>
                        <a:rPr lang="en-US" sz="1600" b="1" cap="none" spc="0">
                          <a:solidFill>
                            <a:schemeClr val="tx1"/>
                          </a:solidFill>
                        </a:rPr>
                        <a:t>Medical Model</a:t>
                      </a:r>
                    </a:p>
                  </a:txBody>
                  <a:tcPr marL="170919" marR="170919" marT="170919" marB="170919" anchor="ctr">
                    <a:lnL w="12700" cmpd="sng">
                      <a:noFill/>
                      <a:prstDash val="solid"/>
                    </a:lnL>
                    <a:lnR w="12700" cmpd="sng">
                      <a:noFill/>
                      <a:prstDash val="solid"/>
                    </a:lnR>
                    <a:lnT w="19050" cap="flat" cmpd="sng" algn="ctr">
                      <a:solidFill>
                        <a:schemeClr val="accent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Deficit-Based</a:t>
                      </a:r>
                    </a:p>
                  </a:txBody>
                  <a:tcPr marL="170919" marR="170919" marT="170919" marB="170919" anchor="ctr">
                    <a:lnL w="12700" cmpd="sng">
                      <a:noFill/>
                      <a:prstDash val="solid"/>
                    </a:lnL>
                    <a:lnR w="12700" cmpd="sng">
                      <a:noFill/>
                      <a:prstDash val="solid"/>
                    </a:lnR>
                    <a:lnT w="19050" cap="flat" cmpd="sng" algn="ctr">
                      <a:solidFill>
                        <a:schemeClr val="accent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20th Century Psychiatry</a:t>
                      </a:r>
                    </a:p>
                  </a:txBody>
                  <a:tcPr marL="170919" marR="170919" marT="170919" marB="170919" anchor="ctr">
                    <a:lnL w="12700" cmpd="sng">
                      <a:noFill/>
                      <a:prstDash val="solid"/>
                    </a:lnL>
                    <a:lnR w="12700" cmpd="sng">
                      <a:noFill/>
                      <a:prstDash val="solid"/>
                    </a:lnR>
                    <a:lnT w="19050" cap="flat" cmpd="sng" algn="ctr">
                      <a:solidFill>
                        <a:schemeClr val="accent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Diagnosis and Cure</a:t>
                      </a:r>
                    </a:p>
                  </a:txBody>
                  <a:tcPr marL="170919" marR="170919" marT="170919" marB="170919" anchor="ctr">
                    <a:lnL w="12700" cmpd="sng">
                      <a:noFill/>
                      <a:prstDash val="solid"/>
                    </a:lnL>
                    <a:lnR w="12700" cmpd="sng">
                      <a:noFill/>
                      <a:prstDash val="solid"/>
                    </a:lnR>
                    <a:lnT w="19050" cap="flat" cmpd="sng" algn="ctr">
                      <a:solidFill>
                        <a:schemeClr val="accent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Biomedical Causes</a:t>
                      </a:r>
                    </a:p>
                  </a:txBody>
                  <a:tcPr marL="170919" marR="170919" marT="170919" marB="170919" anchor="ctr">
                    <a:lnL w="12700" cmpd="sng">
                      <a:noFill/>
                      <a:prstDash val="solid"/>
                    </a:lnL>
                    <a:lnR w="12700" cmpd="sng">
                      <a:noFill/>
                      <a:prstDash val="solid"/>
                    </a:lnR>
                    <a:lnT w="19050" cap="flat" cmpd="sng" algn="ctr">
                      <a:solidFill>
                        <a:schemeClr val="accent1"/>
                      </a:solidFill>
                      <a:prstDash val="solid"/>
                    </a:lnT>
                    <a:lnB w="6350" cap="flat" cmpd="sng" algn="ctr">
                      <a:solidFill>
                        <a:schemeClr val="tx1"/>
                      </a:solidFill>
                      <a:prstDash val="solid"/>
                    </a:lnB>
                    <a:noFill/>
                  </a:tcPr>
                </a:tc>
                <a:extLst>
                  <a:ext uri="{0D108BD9-81ED-4DB2-BD59-A6C34878D82A}">
                    <a16:rowId xmlns:a16="http://schemas.microsoft.com/office/drawing/2014/main" val="1392706798"/>
                  </a:ext>
                </a:extLst>
              </a:tr>
              <a:tr h="881183">
                <a:tc>
                  <a:txBody>
                    <a:bodyPr/>
                    <a:lstStyle/>
                    <a:p>
                      <a:pPr>
                        <a:buNone/>
                      </a:pPr>
                      <a:r>
                        <a:rPr lang="en-US" sz="1600" b="1" cap="none" spc="0">
                          <a:solidFill>
                            <a:schemeClr val="tx1"/>
                          </a:solidFill>
                        </a:rPr>
                        <a:t>Evolutionary Psychiatry</a:t>
                      </a:r>
                    </a:p>
                  </a:txBody>
                  <a:tcPr marL="170919" marR="170919" marT="170919" marB="170919"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Adaptive Traits and Mismatch</a:t>
                      </a:r>
                    </a:p>
                  </a:txBody>
                  <a:tcPr marL="170919" marR="170919" marT="170919" marB="170919"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Evolutionary Biology</a:t>
                      </a:r>
                    </a:p>
                  </a:txBody>
                  <a:tcPr marL="170919" marR="170919" marT="170919" marB="170919"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Contextual Interventions</a:t>
                      </a:r>
                    </a:p>
                  </a:txBody>
                  <a:tcPr marL="170919" marR="170919" marT="170919" marB="170919"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600" cap="none" spc="0">
                          <a:solidFill>
                            <a:schemeClr val="tx1"/>
                          </a:solidFill>
                        </a:rPr>
                        <a:t>Evolutionary Origins</a:t>
                      </a:r>
                    </a:p>
                  </a:txBody>
                  <a:tcPr marL="170919" marR="170919" marT="170919" marB="170919"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3773138252"/>
                  </a:ext>
                </a:extLst>
              </a:tr>
              <a:tr h="881183">
                <a:tc>
                  <a:txBody>
                    <a:bodyPr/>
                    <a:lstStyle/>
                    <a:p>
                      <a:pPr>
                        <a:buNone/>
                      </a:pPr>
                      <a:r>
                        <a:rPr lang="en-US" sz="1600" b="1" cap="none" spc="0">
                          <a:solidFill>
                            <a:schemeClr val="tx1"/>
                          </a:solidFill>
                        </a:rPr>
                        <a:t>Neurodiversity</a:t>
                      </a:r>
                    </a:p>
                  </a:txBody>
                  <a:tcPr marL="170919" marR="170919" marT="170919" marB="170919" anchor="ctr">
                    <a:lnL w="12700" cmpd="sng">
                      <a:noFill/>
                      <a:prstDash val="solid"/>
                    </a:lnL>
                    <a:lnR w="12700" cmpd="sng">
                      <a:noFill/>
                      <a:prstDash val="solid"/>
                    </a:lnR>
                    <a:lnT w="6350" cap="flat" cmpd="sng" algn="ctr">
                      <a:solidFill>
                        <a:schemeClr val="tx1"/>
                      </a:solidFill>
                      <a:prstDash val="solid"/>
                    </a:lnT>
                    <a:lnB w="19050" cap="flat" cmpd="sng" algn="ctr">
                      <a:solidFill>
                        <a:schemeClr val="accent1"/>
                      </a:solidFill>
                      <a:prstDash val="solid"/>
                    </a:lnB>
                    <a:noFill/>
                  </a:tcPr>
                </a:tc>
                <a:tc>
                  <a:txBody>
                    <a:bodyPr/>
                    <a:lstStyle/>
                    <a:p>
                      <a:pPr>
                        <a:buNone/>
                      </a:pPr>
                      <a:r>
                        <a:rPr lang="en-US" sz="1600" b="0" cap="none" spc="0">
                          <a:solidFill>
                            <a:schemeClr val="tx1"/>
                          </a:solidFill>
                        </a:rPr>
                        <a:t>Natural Variation and Inclusion</a:t>
                      </a:r>
                    </a:p>
                  </a:txBody>
                  <a:tcPr marL="170919" marR="170919" marT="170919" marB="170919" anchor="ctr">
                    <a:lnL w="12700" cmpd="sng">
                      <a:noFill/>
                      <a:prstDash val="solid"/>
                    </a:lnL>
                    <a:lnR w="12700" cmpd="sng">
                      <a:noFill/>
                      <a:prstDash val="solid"/>
                    </a:lnR>
                    <a:lnT w="6350" cap="flat" cmpd="sng" algn="ctr">
                      <a:solidFill>
                        <a:schemeClr val="tx1"/>
                      </a:solidFill>
                      <a:prstDash val="solid"/>
                    </a:lnT>
                    <a:lnB w="19050" cap="flat" cmpd="sng" algn="ctr">
                      <a:solidFill>
                        <a:schemeClr val="accent1"/>
                      </a:solidFill>
                      <a:prstDash val="solid"/>
                    </a:lnB>
                    <a:noFill/>
                  </a:tcPr>
                </a:tc>
                <a:tc>
                  <a:txBody>
                    <a:bodyPr/>
                    <a:lstStyle/>
                    <a:p>
                      <a:pPr>
                        <a:buNone/>
                      </a:pPr>
                      <a:r>
                        <a:rPr lang="en-US" sz="1600" b="0" cap="none" spc="0">
                          <a:solidFill>
                            <a:schemeClr val="tx1"/>
                          </a:solidFill>
                        </a:rPr>
                        <a:t>1990s Advocacy</a:t>
                      </a:r>
                    </a:p>
                  </a:txBody>
                  <a:tcPr marL="170919" marR="170919" marT="170919" marB="170919" anchor="ctr">
                    <a:lnL w="12700" cmpd="sng">
                      <a:noFill/>
                      <a:prstDash val="solid"/>
                    </a:lnL>
                    <a:lnR w="12700" cmpd="sng">
                      <a:noFill/>
                      <a:prstDash val="solid"/>
                    </a:lnR>
                    <a:lnT w="6350" cap="flat" cmpd="sng" algn="ctr">
                      <a:solidFill>
                        <a:schemeClr val="tx1"/>
                      </a:solidFill>
                      <a:prstDash val="solid"/>
                    </a:lnT>
                    <a:lnB w="19050" cap="flat" cmpd="sng" algn="ctr">
                      <a:solidFill>
                        <a:schemeClr val="accent1"/>
                      </a:solidFill>
                      <a:prstDash val="solid"/>
                    </a:lnB>
                    <a:noFill/>
                  </a:tcPr>
                </a:tc>
                <a:tc>
                  <a:txBody>
                    <a:bodyPr/>
                    <a:lstStyle/>
                    <a:p>
                      <a:pPr>
                        <a:buNone/>
                      </a:pPr>
                      <a:r>
                        <a:rPr lang="en-US" sz="1600" b="0" cap="none" spc="0">
                          <a:solidFill>
                            <a:schemeClr val="tx1"/>
                          </a:solidFill>
                        </a:rPr>
                        <a:t>Accommodation and Support</a:t>
                      </a:r>
                    </a:p>
                  </a:txBody>
                  <a:tcPr marL="170919" marR="170919" marT="170919" marB="170919" anchor="ctr">
                    <a:lnL w="12700" cmpd="sng">
                      <a:noFill/>
                      <a:prstDash val="solid"/>
                    </a:lnL>
                    <a:lnR w="12700" cmpd="sng">
                      <a:noFill/>
                      <a:prstDash val="solid"/>
                    </a:lnR>
                    <a:lnT w="6350" cap="flat" cmpd="sng" algn="ctr">
                      <a:solidFill>
                        <a:schemeClr val="tx1"/>
                      </a:solidFill>
                      <a:prstDash val="solid"/>
                    </a:lnT>
                    <a:lnB w="19050" cap="flat" cmpd="sng" algn="ctr">
                      <a:solidFill>
                        <a:schemeClr val="accent1"/>
                      </a:solidFill>
                      <a:prstDash val="solid"/>
                    </a:lnB>
                    <a:noFill/>
                  </a:tcPr>
                </a:tc>
                <a:tc>
                  <a:txBody>
                    <a:bodyPr/>
                    <a:lstStyle/>
                    <a:p>
                      <a:pPr>
                        <a:buNone/>
                      </a:pPr>
                      <a:r>
                        <a:rPr lang="en-US" sz="1600" b="0" cap="none" spc="0">
                          <a:solidFill>
                            <a:schemeClr val="tx1"/>
                          </a:solidFill>
                        </a:rPr>
                        <a:t>Lived Experience and Social Context</a:t>
                      </a:r>
                    </a:p>
                  </a:txBody>
                  <a:tcPr marL="170919" marR="170919" marT="170919" marB="170919" anchor="ctr">
                    <a:lnL w="12700" cmpd="sng">
                      <a:noFill/>
                      <a:prstDash val="solid"/>
                    </a:lnL>
                    <a:lnR w="12700" cmpd="sng">
                      <a:noFill/>
                      <a:prstDash val="solid"/>
                    </a:lnR>
                    <a:lnT w="6350" cap="flat" cmpd="sng" algn="ctr">
                      <a:solidFill>
                        <a:schemeClr val="tx1"/>
                      </a:solidFill>
                      <a:prstDash val="solid"/>
                    </a:lnT>
                    <a:lnB w="19050" cap="flat" cmpd="sng" algn="ctr">
                      <a:solidFill>
                        <a:schemeClr val="accent1"/>
                      </a:solidFill>
                      <a:prstDash val="solid"/>
                    </a:lnB>
                    <a:noFill/>
                  </a:tcPr>
                </a:tc>
                <a:extLst>
                  <a:ext uri="{0D108BD9-81ED-4DB2-BD59-A6C34878D82A}">
                    <a16:rowId xmlns:a16="http://schemas.microsoft.com/office/drawing/2014/main" val="2675705913"/>
                  </a:ext>
                </a:extLst>
              </a:tr>
            </a:tbl>
          </a:graphicData>
        </a:graphic>
      </p:graphicFrame>
    </p:spTree>
    <p:extLst>
      <p:ext uri="{BB962C8B-B14F-4D97-AF65-F5344CB8AC3E}">
        <p14:creationId xmlns:p14="http://schemas.microsoft.com/office/powerpoint/2010/main" val="118562121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0E109-9DF9-B93F-F5B2-8137E631BFC3}"/>
              </a:ext>
            </a:extLst>
          </p:cNvPr>
          <p:cNvSpPr>
            <a:spLocks noGrp="1"/>
          </p:cNvSpPr>
          <p:nvPr>
            <p:ph type="title"/>
          </p:nvPr>
        </p:nvSpPr>
        <p:spPr>
          <a:xfrm>
            <a:off x="0" y="164398"/>
            <a:ext cx="12191999" cy="1051560"/>
          </a:xfrm>
        </p:spPr>
        <p:txBody>
          <a:bodyPr anchor="b">
            <a:normAutofit fontScale="90000"/>
          </a:bodyPr>
          <a:lstStyle/>
          <a:p>
            <a:pPr algn="ctr"/>
            <a:r>
              <a:rPr lang="en-GB" dirty="0"/>
              <a:t>Implications for Practice and Research: </a:t>
            </a:r>
            <a:r>
              <a:rPr dirty="0"/>
              <a:t>Clinical Applications and Ethical Considerations</a:t>
            </a:r>
          </a:p>
        </p:txBody>
      </p:sp>
      <p:sp>
        <p:nvSpPr>
          <p:cNvPr id="4" name="Content Placeholder 3">
            <a:extLst>
              <a:ext uri="{FF2B5EF4-FFF2-40B4-BE49-F238E27FC236}">
                <a16:creationId xmlns:a16="http://schemas.microsoft.com/office/drawing/2014/main" id="{00A9C786-3326-9933-6EA0-CBEC065868C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 y="1215958"/>
            <a:ext cx="12191998" cy="4513633"/>
          </a:xfrm>
        </p:spPr>
        <p:txBody>
          <a:bodyPr>
            <a:normAutofit lnSpcReduction="10000"/>
          </a:bodyPr>
          <a:lstStyle/>
          <a:p>
            <a:pPr marL="457200" indent="-457200">
              <a:buFont typeface="Arial" panose="020B0604020202020204" pitchFamily="34" charset="0"/>
              <a:buChar char="•"/>
            </a:pPr>
            <a:r>
              <a:rPr dirty="0"/>
              <a:t>Medical Model in </a:t>
            </a:r>
            <a:r>
              <a:rPr dirty="0" err="1"/>
              <a:t>Practi</a:t>
            </a:r>
            <a:r>
              <a:rPr lang="en-GB" dirty="0"/>
              <a:t>c</a:t>
            </a:r>
            <a:r>
              <a:rPr dirty="0"/>
              <a:t>e</a:t>
            </a:r>
          </a:p>
          <a:p>
            <a:pPr marL="685800" lvl="1" indent="-457200">
              <a:buFont typeface="Arial" panose="020B0604020202020204" pitchFamily="34" charset="0"/>
              <a:buChar char="•"/>
            </a:pPr>
            <a:r>
              <a:rPr dirty="0"/>
              <a:t>Supports </a:t>
            </a:r>
            <a:r>
              <a:rPr dirty="0" err="1"/>
              <a:t>standardised</a:t>
            </a:r>
            <a:r>
              <a:rPr dirty="0"/>
              <a:t> assessments and evidence-based treatments but may reinforce stigma and overlook individual needs.</a:t>
            </a:r>
          </a:p>
          <a:p>
            <a:pPr marL="457200" indent="-457200">
              <a:buFont typeface="Arial" panose="020B0604020202020204" pitchFamily="34" charset="0"/>
              <a:buChar char="•"/>
            </a:pPr>
            <a:r>
              <a:rPr dirty="0"/>
              <a:t>Evolutionary Psychiatry</a:t>
            </a:r>
            <a:r>
              <a:rPr lang="en-GB" dirty="0"/>
              <a:t> in Practice</a:t>
            </a:r>
            <a:endParaRPr dirty="0"/>
          </a:p>
          <a:p>
            <a:pPr marL="685800" lvl="1" indent="-457200">
              <a:buFont typeface="Arial" panose="020B0604020202020204" pitchFamily="34" charset="0"/>
              <a:buChar char="•"/>
            </a:pPr>
            <a:r>
              <a:rPr dirty="0"/>
              <a:t>Encourages understanding adaptive value of traits and tailoring interventions to environmental contexts.</a:t>
            </a:r>
          </a:p>
          <a:p>
            <a:pPr marL="457200" indent="-457200">
              <a:buFont typeface="Arial" panose="020B0604020202020204" pitchFamily="34" charset="0"/>
              <a:buChar char="•"/>
            </a:pPr>
            <a:r>
              <a:rPr dirty="0"/>
              <a:t>Neurodiversity </a:t>
            </a:r>
            <a:r>
              <a:rPr lang="en-GB" dirty="0"/>
              <a:t>in Practice</a:t>
            </a:r>
            <a:endParaRPr dirty="0"/>
          </a:p>
          <a:p>
            <a:pPr marL="685800" lvl="1" indent="-457200">
              <a:buFont typeface="Arial" panose="020B0604020202020204" pitchFamily="34" charset="0"/>
              <a:buChar char="•"/>
            </a:pPr>
            <a:r>
              <a:rPr dirty="0"/>
              <a:t>Advocates for inclusive </a:t>
            </a:r>
            <a:r>
              <a:rPr dirty="0" err="1"/>
              <a:t>practi</a:t>
            </a:r>
            <a:r>
              <a:rPr lang="en-GB" dirty="0"/>
              <a:t>c</a:t>
            </a:r>
            <a:r>
              <a:rPr dirty="0"/>
              <a:t>es, respect for autonomy, and participatory decision-making in care.</a:t>
            </a:r>
          </a:p>
          <a:p>
            <a:pPr marL="457200" indent="-457200">
              <a:buFont typeface="Arial" panose="020B0604020202020204" pitchFamily="34" charset="0"/>
              <a:buChar char="•"/>
            </a:pPr>
            <a:r>
              <a:rPr dirty="0"/>
              <a:t>Integrating models enhances ethical support by focusing on strengths, preferences, and social environments.</a:t>
            </a:r>
            <a:endParaRPr lang="en-GB" dirty="0"/>
          </a:p>
          <a:p>
            <a:pPr marL="685800" lvl="1" indent="-457200">
              <a:buFont typeface="Arial" panose="020B0604020202020204" pitchFamily="34" charset="0"/>
              <a:buChar char="•"/>
            </a:pPr>
            <a:r>
              <a:rPr lang="en-GB" dirty="0"/>
              <a:t>Holistic, Person-</a:t>
            </a:r>
            <a:r>
              <a:rPr lang="en-GB" dirty="0" err="1"/>
              <a:t>Centered</a:t>
            </a:r>
            <a:r>
              <a:rPr lang="en-GB" dirty="0"/>
              <a:t> Care</a:t>
            </a:r>
          </a:p>
        </p:txBody>
      </p:sp>
    </p:spTree>
    <p:extLst>
      <p:ext uri="{BB962C8B-B14F-4D97-AF65-F5344CB8AC3E}">
        <p14:creationId xmlns:p14="http://schemas.microsoft.com/office/powerpoint/2010/main" val="31173104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Network and Computing Concept. Pixelated Cloud symbol on technology background.">
            <a:extLst>
              <a:ext uri="{FF2B5EF4-FFF2-40B4-BE49-F238E27FC236}">
                <a16:creationId xmlns:a16="http://schemas.microsoft.com/office/drawing/2014/main" id="{B18BC700-2701-4304-AD8D-AF098E7F2517}"/>
              </a:ext>
            </a:extLst>
          </p:cNvPr>
          <p:cNvPicPr>
            <a:picLocks noGrp="1" noChangeAspect="1"/>
          </p:cNvPicPr>
          <p:nvPr>
            <p:ph type="pic" sz="quarter" idx="13"/>
          </p:nvPr>
        </p:nvPicPr>
        <p:blipFill>
          <a:blip r:embed="rId3"/>
          <a:srcRect l="35107" r="2" b="2"/>
          <a:stretch>
            <a:fillRect/>
          </a:stretch>
        </p:blipFill>
        <p:spPr>
          <a:xfrm>
            <a:off x="20" y="10"/>
            <a:ext cx="3686763" cy="3792335"/>
          </a:xfrm>
          <a:prstGeom prst="rect">
            <a:avLst/>
          </a:prstGeom>
          <a:noFill/>
        </p:spPr>
      </p:pic>
      <p:sp>
        <p:nvSpPr>
          <p:cNvPr id="2" name="Title 1">
            <a:extLst>
              <a:ext uri="{FF2B5EF4-FFF2-40B4-BE49-F238E27FC236}">
                <a16:creationId xmlns:a16="http://schemas.microsoft.com/office/drawing/2014/main" id="{E7436C94-B68E-201B-C7D5-0AD2370D05D2}"/>
              </a:ext>
            </a:extLst>
          </p:cNvPr>
          <p:cNvSpPr>
            <a:spLocks noGrp="1"/>
          </p:cNvSpPr>
          <p:nvPr>
            <p:ph type="title"/>
          </p:nvPr>
        </p:nvSpPr>
        <p:spPr>
          <a:xfrm>
            <a:off x="378489" y="4078304"/>
            <a:ext cx="4169890" cy="1614008"/>
          </a:xfrm>
        </p:spPr>
        <p:txBody>
          <a:bodyPr anchor="t">
            <a:normAutofit/>
          </a:bodyPr>
          <a:lstStyle/>
          <a:p>
            <a:pPr algn="ctr"/>
            <a:r>
              <a:rPr dirty="0"/>
              <a:t>Directions for Future Research</a:t>
            </a:r>
          </a:p>
        </p:txBody>
      </p:sp>
      <p:sp>
        <p:nvSpPr>
          <p:cNvPr id="4" name="Content Placeholder 3">
            <a:extLst>
              <a:ext uri="{FF2B5EF4-FFF2-40B4-BE49-F238E27FC236}">
                <a16:creationId xmlns:a16="http://schemas.microsoft.com/office/drawing/2014/main" id="{446AA795-2D52-CC38-4C47-B3B34AA8CDF6}"/>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250986" y="10"/>
            <a:ext cx="7940993" cy="5692302"/>
          </a:xfrm>
        </p:spPr>
        <p:txBody>
          <a:bodyPr>
            <a:normAutofit/>
          </a:bodyPr>
          <a:lstStyle/>
          <a:p>
            <a:r>
              <a:rPr dirty="0"/>
              <a:t>Integrate Model Strengths</a:t>
            </a:r>
          </a:p>
          <a:p>
            <a:pPr marL="457200" indent="-457200">
              <a:buFont typeface="Arial" panose="020B0604020202020204" pitchFamily="34" charset="0"/>
              <a:buChar char="•"/>
            </a:pPr>
            <a:r>
              <a:rPr lang="en-GB" dirty="0"/>
              <a:t>C</a:t>
            </a:r>
            <a:r>
              <a:rPr dirty="0" err="1"/>
              <a:t>ombine</a:t>
            </a:r>
            <a:r>
              <a:rPr dirty="0"/>
              <a:t> strengths of medical, evolutionary, and neurodiversity models to address limitations effectively.</a:t>
            </a:r>
            <a:endParaRPr lang="en-GB" dirty="0"/>
          </a:p>
          <a:p>
            <a:pPr marL="457200" indent="-457200">
              <a:buFont typeface="Arial" panose="020B0604020202020204" pitchFamily="34" charset="0"/>
              <a:buChar char="•"/>
            </a:pPr>
            <a:r>
              <a:rPr dirty="0"/>
              <a:t>Medical model research must study biological mechanisms while considering ethics and individual differences.</a:t>
            </a:r>
            <a:endParaRPr lang="en-GB" dirty="0"/>
          </a:p>
          <a:p>
            <a:pPr marL="457200" indent="-457200">
              <a:buFont typeface="Arial" panose="020B0604020202020204" pitchFamily="34" charset="0"/>
              <a:buChar char="•"/>
            </a:pPr>
            <a:r>
              <a:rPr dirty="0"/>
              <a:t>Evolutionary psychiatry should investigate adaptive traits, environmental interactions, and evolutionary mismatches.</a:t>
            </a:r>
            <a:endParaRPr lang="en-GB" dirty="0"/>
          </a:p>
          <a:p>
            <a:pPr marL="457200" indent="-457200">
              <a:buFont typeface="Arial" panose="020B0604020202020204" pitchFamily="34" charset="0"/>
              <a:buChar char="•"/>
            </a:pPr>
            <a:r>
              <a:rPr dirty="0"/>
              <a:t>Participatory research should focus on neurodivergent perspectives, stigma, resilience, and social influences.</a:t>
            </a:r>
          </a:p>
        </p:txBody>
      </p:sp>
    </p:spTree>
    <p:extLst>
      <p:ext uri="{BB962C8B-B14F-4D97-AF65-F5344CB8AC3E}">
        <p14:creationId xmlns:p14="http://schemas.microsoft.com/office/powerpoint/2010/main" val="1729969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0</TotalTime>
  <Words>1802</Words>
  <Application>Microsoft Office PowerPoint</Application>
  <PresentationFormat>Widescreen</PresentationFormat>
  <Paragraphs>97</Paragraphs>
  <Slides>10</Slides>
  <Notes>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10</vt:i4>
      </vt:variant>
    </vt:vector>
  </HeadingPairs>
  <TitlesOfParts>
    <vt:vector size="16" baseType="lpstr">
      <vt:lpstr>Aptos</vt:lpstr>
      <vt:lpstr>Arial</vt:lpstr>
      <vt:lpstr>Calibri</vt:lpstr>
      <vt:lpstr>Calibri Light</vt:lpstr>
      <vt:lpstr>UWTSD Text 2</vt:lpstr>
      <vt:lpstr>UWTSD Logo Variations place image in Background</vt:lpstr>
      <vt:lpstr>PowerPoint Presentation</vt:lpstr>
      <vt:lpstr>Models of Neurodevelopmental Disorders: Medical, Evolutionary, and Neurodiversity Perspectives</vt:lpstr>
      <vt:lpstr>Origins and Evolution of the Medical Model</vt:lpstr>
      <vt:lpstr>Medical Model: Pathology and Treatment</vt:lpstr>
      <vt:lpstr>Emergence of Evolutionary Psychiatry and Neurodiversity</vt:lpstr>
      <vt:lpstr>Evolutionary Psychiatry: Adaptation and Mismatch</vt:lpstr>
      <vt:lpstr>Neurodiversity Approach: Inclusion and Strengths</vt:lpstr>
      <vt:lpstr>Areas of Overlap and Divergence</vt:lpstr>
      <vt:lpstr>Implications for Practice and Research: Clinical Applications and Ethical Considerations</vt:lpstr>
      <vt:lpstr>Directions for Future Research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Hutchings</cp:lastModifiedBy>
  <cp:revision>22</cp:revision>
  <dcterms:created xsi:type="dcterms:W3CDTF">2021-03-09T15:35:42Z</dcterms:created>
  <dcterms:modified xsi:type="dcterms:W3CDTF">2026-09-29T16:12:10Z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