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7" r:id="rId2"/>
    <p:sldId id="323" r:id="rId3"/>
    <p:sldId id="341" r:id="rId4"/>
    <p:sldId id="350" r:id="rId5"/>
    <p:sldId id="342" r:id="rId6"/>
    <p:sldId id="344" r:id="rId7"/>
    <p:sldId id="345" r:id="rId8"/>
    <p:sldId id="346" r:id="rId9"/>
    <p:sldId id="347" r:id="rId10"/>
    <p:sldId id="348" r:id="rId11"/>
    <p:sldId id="34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16T15:48:17.772"/>
    </inkml:context>
    <inkml:brush xml:id="br0">
      <inkml:brushProperty name="width" value="0.035" units="cm"/>
      <inkml:brushProperty name="height" value="0.035" units="cm"/>
      <inkml:brushProperty name="color" value="#E71224"/>
    </inkml:brush>
  </inkml:definitions>
  <inkml:trace contextRef="#ctx0" brushRef="#br0">10662 1 24575,'-2'4'0,"0"-1"0,0 1 0,0 0 0,-1-1 0,1 1 0,-1-1 0,0 0 0,0 0 0,0 0 0,-1-1 0,1 1 0,-1-1 0,1 1 0,-6 1 0,-1 3 0,-312 182 0,199-123 0,-576 303 0,396-220 0,42-21 0,-8 13 0,-263 184 0,-181 159 0,-190 38 0,546-328 0,32 0 0,-77 52 0,-297 177 0,499-305 0,-62 40 0,24-13 0,32-21 0,-100 52 0,51-33 0,-117 41 0,220-116 0,-493 191 0,502-209 0,1 6 0,4 6 0,-138 84 0,238-124 0,-370 208 0,353-204 0,-62 20 0,61-26 0,-69 35 0,-63 34 0,-62 36 0,221-109-540,-41 16 0,66-31 255,-17 8-6541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9-16T15:49:06.73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24575,'6'1'0,"-1"1"0,0 0 0,1 0 0,-1 1 0,0-1 0,0 1 0,0 0 0,-1 0 0,1 1 0,3 3 0,8 5 0,353 262 0,-188-134 0,222 170 0,-186-134 0,200 145 0,-291-235 0,369 235 0,-456-298 0,986 570 0,-797-474 0,164 97 0,-281-150 0,148 66 0,129 32 0,-375-159 0,440 198 0,-291-133 0,274 80 0,-131-51 0,-243-77 0,100 35 0,218 108 0,-113-41 0,400 196 0,-320-157 0,-224-105 0,232 119 0,-141-46 0,40 24 0,61 5 0,116 65 0,-41-16 0,-253-143 0,10 6 0,1 14-682,184 76-1,-306-151-6143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49BFA-2EAA-774E-14AF-24DDD2C4E7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C5D6F8-DAAB-A922-165A-0B34EE252A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019BDE-88C5-F4DC-6743-AAD7472C3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1B950-32B1-A4F8-0483-0B717733D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05C1D2-1223-D168-CB4A-F60C388DD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396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2D61A-E791-23BD-36AD-798720C729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02F59-B4B6-7583-3592-6B72A065AE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E601E-F7FA-2CC6-4E08-EEA8C9E55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38EC8-33C1-D5D7-75C5-1C3EE6179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ADB0AF-EF6B-FFA1-256D-BB2AE7FA7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324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47DB8-BEF5-4379-218D-838C6FE23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4A4C94-AD6A-BA06-5228-F093D9C218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BCBF55-4156-BE2D-47A6-78EA1D28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C4AC16-3BBD-2542-512C-77716FABD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ECCAC6-0238-90AD-44B4-BDDFD1E09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308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ADB6-937E-4270-C065-46C63CC15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5322A-E684-5C54-F25B-0C59A5FE21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03E0F-0D2E-9BAB-B08B-7408188E95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0B1A89-18EC-75AC-6AEA-ABAFC9F59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E6F2A1-B9E3-5F25-29A8-2ABDD9850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2844EF-290C-C033-D26A-936A0F8D8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135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4C33A-3C0E-1304-DB07-A7EE23ACA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47AEC-7DB0-E736-FC53-6CE7A767D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4074FC-1FE0-3DCD-7BC2-D331C132EF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56F4CD-4F91-B926-E3F8-D81BE42CC2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037CA7-03AF-F731-6F48-BE96E0AADE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D8CBFB8-FF6C-03FB-44FE-1CFEC1055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3EBC6E-ED70-433F-7B96-B7FD6530B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A82F52-5F91-8A1A-EDB9-FCB8C9DC8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820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AC51D-938E-7636-2697-A5EBB9F6B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C5A084-48FC-6056-FAD5-8B3C5AD51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6C1988-83EF-57F2-26DB-3C24BAFCD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07E976-ECB7-7EA4-560F-CD7E8772A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077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A87FE7-B51B-349E-A0CF-E478E74B1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52A6D3-C5A4-A2F8-4C2E-C52CC8B22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3168D8-41E6-744F-E12E-904888EFE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249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49987-5B9C-04CE-D229-1C7BF0982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DE439-E47E-1214-EB51-637CD37DF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219B32-684A-0580-69E5-EBA7AB545F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D0925E-6AC3-0324-2E35-BBF9A4CD0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7C92AA-D436-24F5-DB78-D1F7262BF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CCB248-5EBB-C349-FE7C-9E12D1EB8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8164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CC58B-9C9C-00E9-1D1A-B42A5DB44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4529ED-4E2A-7747-AE25-A878ADBF7B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CB47BF-62A6-B257-C266-06090B154C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C75CA-B93F-65B0-3F6C-5374053DCE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637D2D-3E4E-F161-DEE6-E7F7254CD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DC426-1754-89A5-FFB2-C85CCA899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697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0CAD1-E07F-1680-7F06-38659C8C0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64CA33-BC75-3D8F-E173-86BB44A8F2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7E2F0-0805-C253-796C-23567E8CE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AF144-0C58-C43B-BD56-38320BE52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8DA49E-4912-CB4E-BF61-AA5001633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81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471447-5C41-A938-E339-0FBF5B3B2F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A67EF1-1A23-E781-2BA4-F9481BE98B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79F2B-B81E-BAC5-E168-E6E73AFCC1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FF247-56A6-22AB-AFF2-7FFA9C935F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C0882-F275-50DA-FFA4-DAFF7162C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827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76B07A-9BD4-4316-0A5A-50E145D02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8C70A1-767E-3256-E7E8-0916442A1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26740-C0D9-F81B-C547-E4D104AD9DD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09E0E2-012B-4883-8F66-36DDA9B15391}" type="datetimeFigureOut">
              <a:rPr lang="en-GB" smtClean="0"/>
              <a:t>08/10/2024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0D54E8-B4E5-CB0C-EA44-F6758D6624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EE464-F2DB-0D7C-96DA-2AB8918513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D179525-01FF-4B8D-A8C3-C89179281D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974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si/1986/1078/contents" TargetMode="External"/><Relationship Id="rId2" Type="http://schemas.openxmlformats.org/officeDocument/2006/relationships/hyperlink" Target="https://www.legislation.gov.uk/uksi/1993/176/regulation/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950kIPv3f38" TargetMode="External"/><Relationship Id="rId4" Type="http://schemas.openxmlformats.org/officeDocument/2006/relationships/hyperlink" Target="https://www.legislation.gov.uk/uksi/2006/1892/contents/made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legislation.gov.uk/uksi/1986/1078/content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5" Type="http://schemas.openxmlformats.org/officeDocument/2006/relationships/image" Target="../media/image8.png"/><Relationship Id="rId4" Type="http://schemas.openxmlformats.org/officeDocument/2006/relationships/customXml" Target="../ink/ink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si/1986/1078/regulation/54#:~:text=%E2%80%94(1)%20Every%20vehicle%20propelled,first%20passing%20through%20the%20silencer.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2002/30/section/5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1485319"/>
          </a:xfrm>
          <a:noFill/>
        </p:spPr>
        <p:txBody>
          <a:bodyPr>
            <a:normAutofit fontScale="90000"/>
          </a:bodyPr>
          <a:lstStyle/>
          <a:p>
            <a:pPr algn="l"/>
            <a:r>
              <a:rPr lang="en-GB" sz="5200" dirty="0"/>
              <a:t>Roads Policing.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629234"/>
            <a:ext cx="3445766" cy="1485319"/>
          </a:xfrm>
          <a:noFill/>
        </p:spPr>
        <p:txBody>
          <a:bodyPr>
            <a:normAutofit fontScale="92500" lnSpcReduction="10000"/>
          </a:bodyPr>
          <a:lstStyle/>
          <a:p>
            <a:pPr algn="l"/>
            <a:r>
              <a:rPr lang="en-GB" b="1" dirty="0"/>
              <a:t>8.10.24</a:t>
            </a:r>
          </a:p>
          <a:p>
            <a:pPr algn="l"/>
            <a:r>
              <a:rPr lang="en-GB" b="1" dirty="0"/>
              <a:t>6</a:t>
            </a:r>
          </a:p>
          <a:p>
            <a:pPr algn="l"/>
            <a:r>
              <a:rPr lang="en-GB" b="1" dirty="0"/>
              <a:t>Construction and use offences.</a:t>
            </a:r>
          </a:p>
        </p:txBody>
      </p:sp>
    </p:spTree>
    <p:extLst>
      <p:ext uri="{BB962C8B-B14F-4D97-AF65-F5344CB8AC3E}">
        <p14:creationId xmlns:p14="http://schemas.microsoft.com/office/powerpoint/2010/main" val="3634985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wys Roads Policing (@PowysRPU) / X">
            <a:extLst>
              <a:ext uri="{FF2B5EF4-FFF2-40B4-BE49-F238E27FC236}">
                <a16:creationId xmlns:a16="http://schemas.microsoft.com/office/drawing/2014/main" id="{D18A196A-F6B8-013C-F85B-740CA15447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/>
        </p:blipFill>
        <p:spPr bwMode="auto">
          <a:xfrm>
            <a:off x="1" y="10"/>
            <a:ext cx="494571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879E0-96A3-867B-009B-A3F512AA67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3864" y="743447"/>
            <a:ext cx="5807303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3600" dirty="0"/>
              <a:t>By the end of the session, students will be able to: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ED9155-E3B3-0C4C-2F11-5F472F7EF1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69281" y="2663688"/>
            <a:ext cx="5597718" cy="3450866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Explain intended purpose.</a:t>
            </a:r>
          </a:p>
          <a:p>
            <a:pPr algn="l"/>
            <a:r>
              <a:rPr lang="en-GB" dirty="0"/>
              <a:t>Identify basic construction and use offences, relating to condition of the vehicle, for example, lights, brakes, vision and load.</a:t>
            </a:r>
          </a:p>
          <a:p>
            <a:pPr algn="l"/>
            <a:r>
              <a:rPr lang="en-GB" dirty="0"/>
              <a:t>Understand the consequences of not adhering to Construction and Use regulations.</a:t>
            </a:r>
          </a:p>
        </p:txBody>
      </p:sp>
    </p:spTree>
    <p:extLst>
      <p:ext uri="{BB962C8B-B14F-4D97-AF65-F5344CB8AC3E}">
        <p14:creationId xmlns:p14="http://schemas.microsoft.com/office/powerpoint/2010/main" val="30272732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5B857-F436-7A76-4CFC-5854FC7439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Seat belts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616D9-53D2-9BA7-63F4-158B91DDE2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700" dirty="0"/>
              <a:t>The fitting of and wearing of seatbelts became compulsory in 1983. Provided seat belts are fitted and where they are they must be used by one occupant only.  </a:t>
            </a:r>
          </a:p>
          <a:p>
            <a:endParaRPr lang="en-GB" sz="3700" dirty="0"/>
          </a:p>
          <a:p>
            <a:r>
              <a:rPr lang="en-GB" sz="3700" dirty="0"/>
              <a:t>Children under 135cm (4’9”), tall must be seated in a car seat suitable to their height.</a:t>
            </a:r>
          </a:p>
          <a:p>
            <a:endParaRPr lang="en-GB" sz="3700" dirty="0"/>
          </a:p>
          <a:p>
            <a:r>
              <a:rPr lang="en-GB" sz="3700" dirty="0"/>
              <a:t>There are a few exceptions, including classic car, no seatbelts fitted (at  point of manufacture), These cannot carry a child under three.</a:t>
            </a:r>
          </a:p>
          <a:p>
            <a:pPr marL="0" indent="0">
              <a:buNone/>
            </a:pPr>
            <a:endParaRPr lang="en-GB" sz="3700" dirty="0"/>
          </a:p>
          <a:p>
            <a:r>
              <a:rPr lang="en-GB" sz="3700" dirty="0"/>
              <a:t>Cannot wear it for medical reason (must have doctor’s exemption certificate).</a:t>
            </a:r>
          </a:p>
          <a:p>
            <a:endParaRPr lang="en-GB" sz="3700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19015F-23EB-E194-4B33-ACF3866D6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3500" y="5307544"/>
            <a:ext cx="2400300" cy="1004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6507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140E6-C9A1-8289-6676-794E548D0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16567"/>
            <a:ext cx="10515600" cy="5560396"/>
          </a:xfrm>
        </p:spPr>
        <p:txBody>
          <a:bodyPr>
            <a:normAutofit/>
          </a:bodyPr>
          <a:lstStyle/>
          <a:p>
            <a:r>
              <a:rPr lang="en-GB" sz="2800" dirty="0"/>
              <a:t>Of note, at this time not all vehicles had seatbelts fitted in the rear.  Compulsory seat belt fitting to the rear of a vehicle became law.</a:t>
            </a:r>
          </a:p>
          <a:p>
            <a:endParaRPr lang="en-GB" sz="2800" dirty="0"/>
          </a:p>
          <a:p>
            <a:r>
              <a:rPr lang="en-GB" sz="2800" dirty="0"/>
              <a:t>There are a few exceptions, including classic car where no seatbelts are fitted, (However such a vehicle cannot carry a child under three).</a:t>
            </a:r>
          </a:p>
          <a:p>
            <a:endParaRPr lang="en-GB" sz="2800" dirty="0"/>
          </a:p>
          <a:p>
            <a:r>
              <a:rPr lang="en-GB" sz="2800" dirty="0"/>
              <a:t>Medical reason (must have doctor’s exemption certificate).</a:t>
            </a:r>
          </a:p>
          <a:p>
            <a:endParaRPr lang="en-GB" dirty="0"/>
          </a:p>
          <a:p>
            <a:r>
              <a:rPr lang="en-GB" sz="1400" dirty="0">
                <a:hlinkClick r:id="rId2"/>
              </a:rPr>
              <a:t>The Motor Vehicles (Wearing of Seat Belts) Regulations 1993 (legislation.gov.uk)</a:t>
            </a:r>
            <a:endParaRPr lang="en-GB" sz="1400" dirty="0"/>
          </a:p>
          <a:p>
            <a:r>
              <a:rPr lang="en-GB" sz="1400" dirty="0">
                <a:hlinkClick r:id="rId3"/>
              </a:rPr>
              <a:t>The Road Vehicles (Construction and Use) Regulations 1986 (legislation.gov.uk)</a:t>
            </a:r>
            <a:endParaRPr lang="en-GB" sz="1400" dirty="0"/>
          </a:p>
          <a:p>
            <a:r>
              <a:rPr lang="en-GB" sz="1400" dirty="0">
                <a:hlinkClick r:id="rId4"/>
              </a:rPr>
              <a:t>The Motor Vehicles (Wearing of Seat Belts) (Amendment) Regulations 2006 (legislation.gov.uk)</a:t>
            </a:r>
            <a:endParaRPr lang="en-GB" sz="1400" dirty="0"/>
          </a:p>
          <a:p>
            <a:r>
              <a:rPr lang="en-GB" sz="1400" dirty="0">
                <a:hlinkClick r:id="rId5"/>
              </a:rPr>
              <a:t>1983: SEAT BELTS become COMPULSORY | BBC News | Retro Transport | BBC Archive (youtube.com)</a:t>
            </a:r>
            <a:endParaRPr lang="en-GB" sz="1400" dirty="0"/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9152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3B643-1A3E-435E-3C2B-5C36D111E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Tyres, lights and exhausts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66F05A-3EEE-393B-5D71-2923EDB25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Must be correctly inflated and in good condition</a:t>
            </a:r>
          </a:p>
          <a:p>
            <a:r>
              <a:rPr lang="en-GB" dirty="0"/>
              <a:t>Must be the correct tyres for the vehicle.</a:t>
            </a:r>
          </a:p>
          <a:p>
            <a:r>
              <a:rPr lang="en-GB" dirty="0"/>
              <a:t>Tyres 1.6mm tread over the whole </a:t>
            </a:r>
            <a:r>
              <a:rPr lang="en-GB" b="1" dirty="0"/>
              <a:t>central</a:t>
            </a:r>
            <a:r>
              <a:rPr lang="en-GB" dirty="0"/>
              <a:t> ¾ of the tread.</a:t>
            </a:r>
          </a:p>
          <a:p>
            <a:r>
              <a:rPr lang="en-GB" dirty="0"/>
              <a:t>Cuts larger than 25mm or 10% of section width not allowed.</a:t>
            </a:r>
          </a:p>
          <a:p>
            <a:r>
              <a:rPr lang="en-GB" dirty="0"/>
              <a:t>Exposed cord not allowed.</a:t>
            </a:r>
          </a:p>
          <a:p>
            <a:r>
              <a:rPr lang="en-GB" dirty="0"/>
              <a:t>Lumps, bulges and tears not allowed.</a:t>
            </a:r>
          </a:p>
          <a:p>
            <a:r>
              <a:rPr lang="en-GB" dirty="0"/>
              <a:t>Gage should be used to measure tyre tread depth.</a:t>
            </a:r>
          </a:p>
          <a:p>
            <a:r>
              <a:rPr lang="en-GB" dirty="0"/>
              <a:t>When reporting for areas with no tread term “devoid of tread to be used”.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The Road Vehicles (Construction and Use) Regulations 1986 (legislation.gov.uk)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2" descr="What Is A Bald Tyre &amp; Why Are They Dangerous? | Tyre Pressures">
            <a:extLst>
              <a:ext uri="{FF2B5EF4-FFF2-40B4-BE49-F238E27FC236}">
                <a16:creationId xmlns:a16="http://schemas.microsoft.com/office/drawing/2014/main" id="{C15C7692-BBEE-4039-97DC-7850C0DB0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374" y="279272"/>
            <a:ext cx="2385822" cy="132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Should I change the tire of my car because of a sidewall damage? - Quora">
            <a:extLst>
              <a:ext uri="{FF2B5EF4-FFF2-40B4-BE49-F238E27FC236}">
                <a16:creationId xmlns:a16="http://schemas.microsoft.com/office/drawing/2014/main" id="{EDA5D445-8B51-1104-4321-877E5FE295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374" y="2115529"/>
            <a:ext cx="2385822" cy="1325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Tyre Damage: Differences Between ...">
            <a:extLst>
              <a:ext uri="{FF2B5EF4-FFF2-40B4-BE49-F238E27FC236}">
                <a16:creationId xmlns:a16="http://schemas.microsoft.com/office/drawing/2014/main" id="{1FC4579C-3642-D236-BC6C-404592E00A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6374" y="5114925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926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AFFA2-2AA2-01FD-7CAB-8B182C80C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Lights,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A892D-FD7E-5F4F-1D54-2717A797BF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1771"/>
            <a:ext cx="10515600" cy="4351338"/>
          </a:xfrm>
        </p:spPr>
        <p:txBody>
          <a:bodyPr/>
          <a:lstStyle/>
          <a:p>
            <a:r>
              <a:rPr lang="en-GB" dirty="0"/>
              <a:t>All lights should be in good working order.      </a:t>
            </a:r>
          </a:p>
          <a:p>
            <a:pPr marL="0" indent="0">
              <a:buNone/>
            </a:pPr>
            <a:r>
              <a:rPr lang="en-GB" dirty="0"/>
              <a:t>Obligatory lights:</a:t>
            </a:r>
          </a:p>
          <a:p>
            <a:pPr marL="0" indent="0">
              <a:buNone/>
            </a:pPr>
            <a:r>
              <a:rPr lang="en-GB" dirty="0"/>
              <a:t>To the front; side lights, dipped and main beam headlights and direction indicators.</a:t>
            </a:r>
          </a:p>
          <a:p>
            <a:pPr marL="0" indent="0">
              <a:buNone/>
            </a:pPr>
            <a:r>
              <a:rPr lang="en-GB" dirty="0"/>
              <a:t>To the rear; position lights (all four corners), direction indicators, stop lights, fog lights, registration plate lamp, reflector and hazard warning lights.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07AC09-A151-7CB1-3294-C51BA571D1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0247" y="94621"/>
            <a:ext cx="2241752" cy="17071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8A2C23A-53F7-47DA-5222-CC8D6F615D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4428" y="4675368"/>
            <a:ext cx="3802946" cy="190036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555D602-2E10-350D-A872-7B435D64B1FD}"/>
                  </a:ext>
                </a:extLst>
              </p14:cNvPr>
              <p14:cNvContentPartPr/>
              <p14:nvPr/>
            </p14:nvContentPartPr>
            <p14:xfrm>
              <a:off x="8001094" y="4428548"/>
              <a:ext cx="3838680" cy="21045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555D602-2E10-350D-A872-7B435D64B1F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994974" y="4422428"/>
                <a:ext cx="3850920" cy="211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48D196C9-5BAB-4204-B2A9-BB855DFFB494}"/>
                  </a:ext>
                </a:extLst>
              </p14:cNvPr>
              <p14:cNvContentPartPr/>
              <p14:nvPr/>
            </p14:nvContentPartPr>
            <p14:xfrm>
              <a:off x="8075963" y="4587967"/>
              <a:ext cx="3906360" cy="2115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48D196C9-5BAB-4204-B2A9-BB855DFFB49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066963" y="4579327"/>
                <a:ext cx="3924000" cy="2133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64935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744B2-F49C-5F28-DFB1-22FCF14635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Exhausts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8128B-FB45-7AF7-DAFD-AC120EFE51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54.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—(1) Every vehicle propelled by an internal combustion engine shall be fitted with an exhaust system including a silencer and the exhaust gases from the engine shall not escape into the atmosphere without first passing through the silencer.</a:t>
            </a:r>
          </a:p>
          <a:p>
            <a:pPr algn="just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 Every exhaust system and silencer shall be maintained in good and efficient working order and </a:t>
            </a:r>
            <a:r>
              <a:rPr lang="en-GB" b="1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shall not after the date of manufacture be altered 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so as to increase the noise made by the escape of exhaust gases.</a:t>
            </a:r>
          </a:p>
          <a:p>
            <a:pPr algn="just"/>
            <a:endParaRPr lang="en-GB" dirty="0">
              <a:solidFill>
                <a:srgbClr val="1E1E1E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algn="just"/>
            <a:r>
              <a:rPr lang="en-GB" dirty="0">
                <a:hlinkClick r:id="rId2"/>
              </a:rPr>
              <a:t>The Road Vehicles (Construction and Use) Regulations 1986 (legislation.gov.uk)</a:t>
            </a:r>
            <a:endParaRPr lang="en-GB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145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D287F-1A70-C374-3930-2B13D707E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Using a vehicle in a dangerous condition.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37527-E774-EACD-D7FB-685E2F1E8C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 40. Road Traffic Act 1988 and Reg. </a:t>
            </a:r>
          </a:p>
          <a:p>
            <a:r>
              <a:rPr lang="en-GB" dirty="0"/>
              <a:t>If it is a danger due to its…</a:t>
            </a:r>
          </a:p>
          <a:p>
            <a:r>
              <a:rPr lang="en-GB" dirty="0"/>
              <a:t>Condition</a:t>
            </a:r>
          </a:p>
          <a:p>
            <a:r>
              <a:rPr lang="en-GB" dirty="0"/>
              <a:t>Purpose for which it is being used</a:t>
            </a:r>
          </a:p>
          <a:p>
            <a:r>
              <a:rPr lang="en-GB" dirty="0"/>
              <a:t>Number of passengers or manner carried</a:t>
            </a:r>
          </a:p>
          <a:p>
            <a:r>
              <a:rPr lang="en-GB" dirty="0"/>
              <a:t>Weight, position or distribution of load</a:t>
            </a:r>
          </a:p>
        </p:txBody>
      </p:sp>
      <p:pic>
        <p:nvPicPr>
          <p:cNvPr id="4" name="Picture 2" descr="THE DANGERS OF DRIVING AN OVERLOADED VEHICLE">
            <a:extLst>
              <a:ext uri="{FF2B5EF4-FFF2-40B4-BE49-F238E27FC236}">
                <a16:creationId xmlns:a16="http://schemas.microsoft.com/office/drawing/2014/main" id="{2432C5E4-9865-B5EE-2C80-0D74C9FF99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0792" y="2544417"/>
            <a:ext cx="1194021" cy="884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ar rust guide: how to remove and ...">
            <a:extLst>
              <a:ext uri="{FF2B5EF4-FFF2-40B4-BE49-F238E27FC236}">
                <a16:creationId xmlns:a16="http://schemas.microsoft.com/office/drawing/2014/main" id="{E1504210-FD34-5809-6D0D-8F800F3022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0792" y="3429001"/>
            <a:ext cx="1194021" cy="100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B1D67E-1F73-B0B2-0148-BF585C0EBC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0792" y="4436827"/>
            <a:ext cx="1194021" cy="9520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474E61-CC33-3FF2-774F-99E169C3C8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26771" y="2547114"/>
            <a:ext cx="1194021" cy="90528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9A8E39E-BB6E-0DFD-A55E-9BFF6B3F164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26770" y="3428999"/>
            <a:ext cx="1194022" cy="100782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BF16669-15F9-44BC-F5DD-4BA3A51532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26769" y="4436827"/>
            <a:ext cx="1194021" cy="952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218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9D9BF-9FC9-6E45-3D33-64D41823E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Reg. 100 of the Road Vehicle (Construction and Use) regulations 1986.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332AE-E0C3-50FB-CE1B-7FF5AE3413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Offence is committed if it is a nuisance and not a danger…..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would have to prove it is a nuisance</a:t>
            </a:r>
          </a:p>
          <a:p>
            <a:pPr marL="0" indent="0">
              <a:buNone/>
            </a:pPr>
            <a:r>
              <a:rPr lang="en-GB" dirty="0"/>
              <a:t>to members of the public and other Anti-Social </a:t>
            </a:r>
          </a:p>
          <a:p>
            <a:pPr marL="0" indent="0">
              <a:buNone/>
            </a:pPr>
            <a:r>
              <a:rPr lang="en-GB" dirty="0"/>
              <a:t>Behaviour legislation might be more appropriate.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B8FE93-7604-518F-66AE-173A4459A2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5243" y="1614172"/>
            <a:ext cx="2219635" cy="156231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EFA23EE-1C73-6581-4E03-EAF7AEA675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5017" y="3311427"/>
            <a:ext cx="2299862" cy="12764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D1C0084-757B-91C9-1758-DC2817C84D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25016" y="4748932"/>
            <a:ext cx="2299862" cy="1267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3421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CA074-18FD-1493-F15F-473B18665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2885"/>
          </a:xfrm>
        </p:spPr>
        <p:txBody>
          <a:bodyPr>
            <a:normAutofit fontScale="90000"/>
          </a:bodyPr>
          <a:lstStyle/>
          <a:p>
            <a:r>
              <a:rPr lang="en-GB" dirty="0"/>
              <a:t>Police Reform Act 2002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34BBB-EE01-8EC1-B6A3-CE49783C1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2452"/>
            <a:ext cx="10515600" cy="5096786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59  Vehicles used in manner causing alarm, distress or annoyance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(1)Where a 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</a:rPr>
              <a:t>constable in uniform </a:t>
            </a:r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has reasonable grounds for believing that a motor vehicle is being used on any occasion in a manner which—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(a)contravenes section 3 or 34 of the Road Traffic Act 1988 (c. 52) (careless and inconsiderate driving and prohibition of off-road driving),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(b)is causing, or is likely to cause, alarm, distress or annoyance to members of the public,</a:t>
            </a:r>
          </a:p>
          <a:p>
            <a:pPr algn="just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he shall have the powers set out in subsection (3).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(2)A constable in uniform shall also have the powers set out in subsection (3) where he has reasonable grounds for believing that a motor vehicle has been used on any occasion in a manner falling within subsection (1).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(3)Those powers are—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(a)power, if the motor vehicle is moving, to order the person driving it to stop the vehicle;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(b)power to seize and remove the motor vehicle;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(c)power, for the purposes of exercising a power falling within paragraph (a) or (b), to enter any premises on which he has reasonable grounds for believing the motor vehicle to be;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(d)power to use reasonable force, if necessary, in the exercise of any power conferred by any of paragraphs to (a) to (c).</a:t>
            </a:r>
          </a:p>
          <a:p>
            <a:pPr algn="l"/>
            <a:endParaRPr lang="en-GB" dirty="0">
              <a:solidFill>
                <a:srgbClr val="1E1E1E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1983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A78A4-2F2D-AD9A-F888-1C8807C2B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0546"/>
            <a:ext cx="10515600" cy="5286417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(4)A constable shall not seize a motor vehicle in the exercise of the powers conferred on him by this section unless—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(a)he has warned the person appearing to him to be the person whose use falls within subsection (1) that he will seize it, if that use continues or is repeated; and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(b)it appears to him that the use has continued or been repeated after the warning.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(5)Subsection (4) does not require a warning to be given by a constable on any occasion on which he would otherwise have the power to seize a motor vehicle under this section if—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(a)the circumstances make it impracticable for him to give the warning;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(b)the constable has already on that occasion given a warning under that subsection in respect of any use of that motor vehicle or of another motor vehicle by that person or any other person;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(c)the constable has reasonable grounds for believing that such a warning has been given on that occasion otherwise than by him; or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(d)the constable has reasonable grounds for believing that the person whose use of that motor vehicle on that occasion would justify the seizure is a person to whom a warning under that subsection has been given (whether or not by that constable or in respect the same vehicle or the same or a similar use) on a previous occasion in the previous twelve months.</a:t>
            </a:r>
          </a:p>
          <a:p>
            <a:pPr algn="l"/>
            <a:r>
              <a:rPr lang="en-GB" b="0" i="0" dirty="0">
                <a:solidFill>
                  <a:srgbClr val="1E1E1E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(6)A person who fails to comply with an order under subsection (3)(a) is guilty of an offence and shall be liable, on summary conviction, to a fine not exceeding level 3 on the standard scale.</a:t>
            </a:r>
          </a:p>
          <a:p>
            <a:pPr algn="l"/>
            <a:endParaRPr lang="en-GB" dirty="0">
              <a:solidFill>
                <a:srgbClr val="1E1E1E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r>
              <a:rPr lang="en-GB" dirty="0">
                <a:hlinkClick r:id="rId2"/>
              </a:rPr>
              <a:t>Police Reform Act 2002 (legislation.gov.uk)</a:t>
            </a:r>
            <a:endParaRPr lang="en-GB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algn="l"/>
            <a:endParaRPr lang="en-GB" b="0" i="0" dirty="0">
              <a:solidFill>
                <a:srgbClr val="1E1E1E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9688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1257</Words>
  <Application>Microsoft Office PowerPoint</Application>
  <PresentationFormat>Widescreen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Aptos Display</vt:lpstr>
      <vt:lpstr>arial</vt:lpstr>
      <vt:lpstr>arial</vt:lpstr>
      <vt:lpstr>Office Theme</vt:lpstr>
      <vt:lpstr>Roads Policing.</vt:lpstr>
      <vt:lpstr>By the end of the session, students will be able to:</vt:lpstr>
      <vt:lpstr>Seat belts</vt:lpstr>
      <vt:lpstr>PowerPoint Presentation</vt:lpstr>
      <vt:lpstr>Tyres, lights and exhausts </vt:lpstr>
      <vt:lpstr>Lights,</vt:lpstr>
      <vt:lpstr>Exhausts</vt:lpstr>
      <vt:lpstr>Using a vehicle in a dangerous condition. </vt:lpstr>
      <vt:lpstr> Reg. 100 of the Road Vehicle (Construction and Use) regulations 1986.  </vt:lpstr>
      <vt:lpstr>Police Reform Act 2002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4</cp:revision>
  <dcterms:created xsi:type="dcterms:W3CDTF">2024-09-16T16:32:19Z</dcterms:created>
  <dcterms:modified xsi:type="dcterms:W3CDTF">2024-10-08T16:19:00Z</dcterms:modified>
</cp:coreProperties>
</file>